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8" r:id="rId3"/>
    <p:sldId id="269" r:id="rId4"/>
    <p:sldId id="270" r:id="rId5"/>
    <p:sldId id="257" r:id="rId6"/>
    <p:sldId id="259" r:id="rId7"/>
    <p:sldId id="260"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20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0EAC04-C7F7-154E-A7D3-D3C07D707EDA}" type="datetimeFigureOut">
              <a:rPr lang="en-US" smtClean="0"/>
              <a:t>10/24/13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367BD-728F-C244-9328-37A0FCB04AF4}" type="slidenum">
              <a:rPr lang="en-US" smtClean="0"/>
              <a:t>‹#›</a:t>
            </a:fld>
            <a:endParaRPr lang="en-US" dirty="0"/>
          </a:p>
        </p:txBody>
      </p:sp>
    </p:spTree>
    <p:extLst>
      <p:ext uri="{BB962C8B-B14F-4D97-AF65-F5344CB8AC3E}">
        <p14:creationId xmlns:p14="http://schemas.microsoft.com/office/powerpoint/2010/main" val="3424362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FF633-B71A-6C4E-BE27-CBAAB51BBEC3}" type="datetimeFigureOut">
              <a:rPr lang="en-US" smtClean="0"/>
              <a:t>10/24/13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74BFD6-E508-5C4C-A86A-623F54EF8FDF}" type="slidenum">
              <a:rPr lang="en-US" smtClean="0"/>
              <a:t>‹#›</a:t>
            </a:fld>
            <a:endParaRPr lang="en-US" dirty="0"/>
          </a:p>
        </p:txBody>
      </p:sp>
    </p:spTree>
    <p:extLst>
      <p:ext uri="{BB962C8B-B14F-4D97-AF65-F5344CB8AC3E}">
        <p14:creationId xmlns:p14="http://schemas.microsoft.com/office/powerpoint/2010/main" val="41948108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endParaRPr lang="en-US" dirty="0"/>
          </a:p>
        </p:txBody>
      </p:sp>
      <p:sp>
        <p:nvSpPr>
          <p:cNvPr id="4" name="Slide Number Placeholder 3"/>
          <p:cNvSpPr>
            <a:spLocks noGrp="1"/>
          </p:cNvSpPr>
          <p:nvPr>
            <p:ph type="sldNum" sz="quarter" idx="10"/>
          </p:nvPr>
        </p:nvSpPr>
        <p:spPr/>
        <p:txBody>
          <a:bodyPr/>
          <a:lstStyle/>
          <a:p>
            <a:fld id="{AD74BFD6-E508-5C4C-A86A-623F54EF8FDF}" type="slidenum">
              <a:rPr lang="en-US" smtClean="0"/>
              <a:t>1</a:t>
            </a:fld>
            <a:endParaRPr lang="en-US" dirty="0"/>
          </a:p>
        </p:txBody>
      </p:sp>
    </p:spTree>
    <p:extLst>
      <p:ext uri="{BB962C8B-B14F-4D97-AF65-F5344CB8AC3E}">
        <p14:creationId xmlns:p14="http://schemas.microsoft.com/office/powerpoint/2010/main" val="3196283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over 100,000 grantmaking foundations in the US</a:t>
            </a:r>
            <a:r>
              <a:rPr lang="en-US" baseline="0" dirty="0" smtClean="0"/>
              <a:t>   In 2008 in the Us there were about 1.5 million non profit organizations and of these almost a 1 million organizations were public charities and more than 100,000 were grantmaking foundtions.  While many of these not for profits orgs do not fund biomedical research – there is still wide diversity of patient advocacy groups or voluntary health organizations as well as endowed foundations whose grantmaking overlaps with the mission of NIH.  It is important to emphasize that this panel reflects a very small sample of an incredibly diverse sector whose strength is derived not some much from its size (which is small compared to the investments made by the federal government and industry)  but from its diversity of interests and approaches and its relative flexibility. </a:t>
            </a:r>
            <a:endParaRPr lang="en-US" dirty="0"/>
          </a:p>
        </p:txBody>
      </p:sp>
      <p:sp>
        <p:nvSpPr>
          <p:cNvPr id="4" name="Slide Number Placeholder 3"/>
          <p:cNvSpPr>
            <a:spLocks noGrp="1"/>
          </p:cNvSpPr>
          <p:nvPr>
            <p:ph type="sldNum" sz="quarter" idx="10"/>
          </p:nvPr>
        </p:nvSpPr>
        <p:spPr/>
        <p:txBody>
          <a:bodyPr/>
          <a:lstStyle/>
          <a:p>
            <a:fld id="{AD74BFD6-E508-5C4C-A86A-623F54EF8FDF}" type="slidenum">
              <a:rPr lang="en-US" smtClean="0"/>
              <a:t>2</a:t>
            </a:fld>
            <a:endParaRPr lang="en-US" dirty="0"/>
          </a:p>
        </p:txBody>
      </p:sp>
    </p:spTree>
    <p:extLst>
      <p:ext uri="{BB962C8B-B14F-4D97-AF65-F5344CB8AC3E}">
        <p14:creationId xmlns:p14="http://schemas.microsoft.com/office/powerpoint/2010/main" val="338939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02816" eaLnBrk="0" hangingPunct="0">
              <a:defRPr sz="2400">
                <a:solidFill>
                  <a:schemeClr val="tx2"/>
                </a:solidFill>
                <a:latin typeface="Times New Roman" pitchFamily="18" charset="0"/>
                <a:ea typeface="MS PGothic" pitchFamily="34" charset="-128"/>
              </a:defRPr>
            </a:lvl1pPr>
            <a:lvl2pPr marL="737378" indent="-283607" defTabSz="902816" eaLnBrk="0" hangingPunct="0">
              <a:defRPr sz="2400">
                <a:solidFill>
                  <a:schemeClr val="tx2"/>
                </a:solidFill>
                <a:latin typeface="Times New Roman" pitchFamily="18" charset="0"/>
                <a:ea typeface="MS PGothic" pitchFamily="34" charset="-128"/>
              </a:defRPr>
            </a:lvl2pPr>
            <a:lvl3pPr marL="1134428" indent="-226886" defTabSz="902816" eaLnBrk="0" hangingPunct="0">
              <a:defRPr sz="2400">
                <a:solidFill>
                  <a:schemeClr val="tx2"/>
                </a:solidFill>
                <a:latin typeface="Times New Roman" pitchFamily="18" charset="0"/>
                <a:ea typeface="MS PGothic" pitchFamily="34" charset="-128"/>
              </a:defRPr>
            </a:lvl3pPr>
            <a:lvl4pPr marL="1588199" indent="-226886" defTabSz="902816" eaLnBrk="0" hangingPunct="0">
              <a:defRPr sz="2400">
                <a:solidFill>
                  <a:schemeClr val="tx2"/>
                </a:solidFill>
                <a:latin typeface="Times New Roman" pitchFamily="18" charset="0"/>
                <a:ea typeface="MS PGothic" pitchFamily="34" charset="-128"/>
              </a:defRPr>
            </a:lvl4pPr>
            <a:lvl5pPr marL="2041970" indent="-226886" defTabSz="902816" eaLnBrk="0" hangingPunct="0">
              <a:defRPr sz="2400">
                <a:solidFill>
                  <a:schemeClr val="tx2"/>
                </a:solidFill>
                <a:latin typeface="Times New Roman" pitchFamily="18" charset="0"/>
                <a:ea typeface="MS PGothic" pitchFamily="34" charset="-128"/>
              </a:defRPr>
            </a:lvl5pPr>
            <a:lvl6pPr marL="2495741" indent="-226886" algn="ctr" defTabSz="902816" eaLnBrk="0" fontAlgn="base" hangingPunct="0">
              <a:spcBef>
                <a:spcPct val="0"/>
              </a:spcBef>
              <a:spcAft>
                <a:spcPct val="0"/>
              </a:spcAft>
              <a:defRPr sz="2400">
                <a:solidFill>
                  <a:schemeClr val="tx2"/>
                </a:solidFill>
                <a:latin typeface="Times New Roman" pitchFamily="18" charset="0"/>
                <a:ea typeface="MS PGothic" pitchFamily="34" charset="-128"/>
              </a:defRPr>
            </a:lvl6pPr>
            <a:lvl7pPr marL="2949512" indent="-226886" algn="ctr" defTabSz="902816" eaLnBrk="0" fontAlgn="base" hangingPunct="0">
              <a:spcBef>
                <a:spcPct val="0"/>
              </a:spcBef>
              <a:spcAft>
                <a:spcPct val="0"/>
              </a:spcAft>
              <a:defRPr sz="2400">
                <a:solidFill>
                  <a:schemeClr val="tx2"/>
                </a:solidFill>
                <a:latin typeface="Times New Roman" pitchFamily="18" charset="0"/>
                <a:ea typeface="MS PGothic" pitchFamily="34" charset="-128"/>
              </a:defRPr>
            </a:lvl7pPr>
            <a:lvl8pPr marL="3403283" indent="-226886" algn="ctr" defTabSz="902816" eaLnBrk="0" fontAlgn="base" hangingPunct="0">
              <a:spcBef>
                <a:spcPct val="0"/>
              </a:spcBef>
              <a:spcAft>
                <a:spcPct val="0"/>
              </a:spcAft>
              <a:defRPr sz="2400">
                <a:solidFill>
                  <a:schemeClr val="tx2"/>
                </a:solidFill>
                <a:latin typeface="Times New Roman" pitchFamily="18" charset="0"/>
                <a:ea typeface="MS PGothic" pitchFamily="34" charset="-128"/>
              </a:defRPr>
            </a:lvl8pPr>
            <a:lvl9pPr marL="3857054" indent="-226886" algn="ctr" defTabSz="902816" eaLnBrk="0" fontAlgn="base" hangingPunct="0">
              <a:spcBef>
                <a:spcPct val="0"/>
              </a:spcBef>
              <a:spcAft>
                <a:spcPct val="0"/>
              </a:spcAft>
              <a:defRPr sz="2400">
                <a:solidFill>
                  <a:schemeClr val="tx2"/>
                </a:solidFill>
                <a:latin typeface="Times New Roman" pitchFamily="18" charset="0"/>
                <a:ea typeface="MS PGothic" pitchFamily="34" charset="-128"/>
              </a:defRPr>
            </a:lvl9pPr>
          </a:lstStyle>
          <a:p>
            <a:pPr eaLnBrk="1" hangingPunct="1"/>
            <a:fld id="{6CA22048-1177-4474-9E9E-2CE6E51D10D9}" type="slidenum">
              <a:rPr lang="en-US" sz="1800">
                <a:solidFill>
                  <a:schemeClr val="tx1"/>
                </a:solidFill>
                <a:latin typeface="Arial" pitchFamily="34" charset="0"/>
              </a:rPr>
              <a:pPr eaLnBrk="1" hangingPunct="1"/>
              <a:t>3</a:t>
            </a:fld>
            <a:endParaRPr lang="en-US" sz="1800" dirty="0">
              <a:solidFill>
                <a:schemeClr val="tx1"/>
              </a:solidFill>
              <a:latin typeface="Arial" pitchFamily="34" charset="0"/>
            </a:endParaRPr>
          </a:p>
        </p:txBody>
      </p:sp>
      <p:sp>
        <p:nvSpPr>
          <p:cNvPr id="45059" name="Rectangle 2"/>
          <p:cNvSpPr>
            <a:spLocks noGrp="1" noRot="1" noChangeAspect="1" noChangeArrowheads="1" noTextEdit="1"/>
          </p:cNvSpPr>
          <p:nvPr>
            <p:ph type="sldImg"/>
          </p:nvPr>
        </p:nvSpPr>
        <p:spPr>
          <a:xfrm>
            <a:off x="1147763" y="685800"/>
            <a:ext cx="4570412" cy="3429000"/>
          </a:xfrm>
          <a:ln/>
        </p:spPr>
      </p:sp>
      <p:sp>
        <p:nvSpPr>
          <p:cNvPr id="45060" name="Rectangle 3"/>
          <p:cNvSpPr>
            <a:spLocks noGrp="1" noChangeArrowheads="1"/>
          </p:cNvSpPr>
          <p:nvPr>
            <p:ph type="body" idx="1"/>
          </p:nvPr>
        </p:nvSpPr>
        <p:spPr>
          <a:xfrm>
            <a:off x="914295" y="4343321"/>
            <a:ext cx="5029410" cy="4114643"/>
          </a:xfr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ea typeface="ＭＳ Ｐゴシック" charset="0"/>
                <a:cs typeface="+mn-cs"/>
              </a:rPr>
              <a:t>Top</a:t>
            </a:r>
            <a:r>
              <a:rPr lang="en-US" baseline="0" dirty="0" smtClean="0">
                <a:ea typeface="ＭＳ Ｐゴシック" charset="0"/>
                <a:cs typeface="+mn-cs"/>
              </a:rPr>
              <a:t> arrow reprewents the conintuum of health research from basic through to heal </a:t>
            </a:r>
            <a:endParaRPr lang="en-US" dirty="0" smtClean="0">
              <a:ea typeface="ＭＳ Ｐゴシック" charset="0"/>
              <a:cs typeface="+mn-cs"/>
            </a:endParaRPr>
          </a:p>
          <a:p>
            <a:pPr eaLnBrk="1" hangingPunct="1">
              <a:defRPr/>
            </a:pPr>
            <a:r>
              <a:rPr lang="en-US" dirty="0" smtClean="0">
                <a:ea typeface="ＭＳ Ｐゴシック" charset="0"/>
                <a:cs typeface="+mn-cs"/>
              </a:rPr>
              <a:t> </a:t>
            </a:r>
            <a:r>
              <a:rPr lang="en-US" sz="2000" dirty="0">
                <a:ea typeface="ＭＳ Ｐゴシック" charset="0"/>
              </a:rPr>
              <a:t>Philanthropic Sector Supports Work Throughout the entire Health Research Continuum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1" dirty="0" smtClean="0">
                <a:solidFill>
                  <a:srgbClr val="3366FF"/>
                </a:solidFill>
              </a:rPr>
              <a:t>Challenge:  Methodology to identify and quantify important advances in knowledge.</a:t>
            </a:r>
          </a:p>
          <a:p>
            <a:r>
              <a:rPr lang="en-US" dirty="0" smtClean="0"/>
              <a:t>n you describe NIH’S value, what do you emphasize and what evidence do  you</a:t>
            </a:r>
            <a:r>
              <a:rPr lang="en-US" baseline="0" dirty="0" smtClean="0"/>
              <a:t> use?  How do you describe the connection between basic science and public health impact?</a:t>
            </a:r>
            <a:endParaRPr lang="en-US" dirty="0"/>
          </a:p>
        </p:txBody>
      </p:sp>
      <p:sp>
        <p:nvSpPr>
          <p:cNvPr id="4" name="Slide Number Placeholder 3"/>
          <p:cNvSpPr>
            <a:spLocks noGrp="1"/>
          </p:cNvSpPr>
          <p:nvPr>
            <p:ph type="sldNum" sz="quarter" idx="10"/>
          </p:nvPr>
        </p:nvSpPr>
        <p:spPr/>
        <p:txBody>
          <a:bodyPr/>
          <a:lstStyle/>
          <a:p>
            <a:fld id="{AD74BFD6-E508-5C4C-A86A-623F54EF8FDF}" type="slidenum">
              <a:rPr lang="en-US" smtClean="0"/>
              <a:t>6</a:t>
            </a:fld>
            <a:endParaRPr lang="en-US" dirty="0"/>
          </a:p>
        </p:txBody>
      </p:sp>
    </p:spTree>
    <p:extLst>
      <p:ext uri="{BB962C8B-B14F-4D97-AF65-F5344CB8AC3E}">
        <p14:creationId xmlns:p14="http://schemas.microsoft.com/office/powerpoint/2010/main" val="869045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10/24/13</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10/24/13</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10/24/13</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researchamerica.org/research_investmen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Panel: Assessing the Value of Biomedical Research from public and patient perspectives</a:t>
            </a:r>
            <a:endParaRPr lang="en-US" sz="4000" dirty="0"/>
          </a:p>
        </p:txBody>
      </p:sp>
      <p:sp>
        <p:nvSpPr>
          <p:cNvPr id="3" name="Subtitle 2"/>
          <p:cNvSpPr>
            <a:spLocks noGrp="1"/>
          </p:cNvSpPr>
          <p:nvPr>
            <p:ph type="subTitle" idx="1"/>
          </p:nvPr>
        </p:nvSpPr>
        <p:spPr/>
        <p:txBody>
          <a:bodyPr>
            <a:normAutofit lnSpcReduction="10000"/>
          </a:bodyPr>
          <a:lstStyle/>
          <a:p>
            <a:r>
              <a:rPr lang="en-US" b="1" dirty="0" smtClean="0"/>
              <a:t>NIH SMRB Meeting: October 24, 2013</a:t>
            </a:r>
          </a:p>
          <a:p>
            <a:endParaRPr lang="en-US" dirty="0"/>
          </a:p>
          <a:p>
            <a:endParaRPr lang="en-US" dirty="0" smtClean="0"/>
          </a:p>
          <a:p>
            <a:r>
              <a:rPr lang="en-US" dirty="0" smtClean="0"/>
              <a:t>									Elaine K. Gallin, Ph.D.</a:t>
            </a:r>
          </a:p>
          <a:p>
            <a:r>
              <a:rPr lang="en-US" dirty="0" smtClean="0"/>
              <a:t>										QE Philanthropic Advisors</a:t>
            </a:r>
            <a:endParaRPr lang="en-US" dirty="0"/>
          </a:p>
        </p:txBody>
      </p:sp>
    </p:spTree>
    <p:extLst>
      <p:ext uri="{BB962C8B-B14F-4D97-AF65-F5344CB8AC3E}">
        <p14:creationId xmlns:p14="http://schemas.microsoft.com/office/powerpoint/2010/main" val="10820280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990600"/>
          </a:xfrm>
        </p:spPr>
        <p:txBody>
          <a:bodyPr wrap="square" lIns="91440" tIns="45720" rIns="91440" bIns="45720" numCol="1" anchorCtr="0" compatLnSpc="1">
            <a:prstTxWarp prst="textNoShape">
              <a:avLst/>
            </a:prstTxWarp>
            <a:normAutofit fontScale="90000"/>
          </a:bodyPr>
          <a:lstStyle/>
          <a:p>
            <a:pPr>
              <a:defRPr/>
            </a:pPr>
            <a:r>
              <a:rPr lang="en-US" sz="3200" dirty="0">
                <a:latin typeface="Calibri" charset="0"/>
                <a:cs typeface="Calibri" charset="0"/>
              </a:rPr>
              <a:t/>
            </a:r>
            <a:br>
              <a:rPr lang="en-US" sz="3200" dirty="0">
                <a:latin typeface="Calibri" charset="0"/>
                <a:cs typeface="Calibri" charset="0"/>
              </a:rPr>
            </a:br>
            <a:r>
              <a:rPr lang="en-US" sz="3200" dirty="0">
                <a:latin typeface="Calibri" charset="0"/>
                <a:cs typeface="Calibri" charset="0"/>
              </a:rPr>
              <a:t>    </a:t>
            </a:r>
            <a:r>
              <a:rPr lang="en-US" sz="4400" b="1" dirty="0" smtClean="0">
                <a:latin typeface="Calibri" charset="0"/>
                <a:cs typeface="Calibri" charset="0"/>
              </a:rPr>
              <a:t>U.S. Health Research Investment </a:t>
            </a:r>
            <a:endParaRPr lang="en-US" sz="4400" b="1" dirty="0">
              <a:latin typeface="Calibri" charset="0"/>
              <a:cs typeface="Calibri" charset="0"/>
            </a:endParaRPr>
          </a:p>
        </p:txBody>
      </p:sp>
      <p:sp>
        <p:nvSpPr>
          <p:cNvPr id="17410" name="Content Placeholder 2"/>
          <p:cNvSpPr>
            <a:spLocks noGrp="1"/>
          </p:cNvSpPr>
          <p:nvPr>
            <p:ph sz="quarter" idx="1"/>
          </p:nvPr>
        </p:nvSpPr>
        <p:spPr>
          <a:xfrm>
            <a:off x="304800" y="1371599"/>
            <a:ext cx="8610600" cy="5133297"/>
          </a:xfrm>
        </p:spPr>
        <p:txBody>
          <a:bodyPr/>
          <a:lstStyle/>
          <a:p>
            <a:endParaRPr lang="en-US" b="1" dirty="0">
              <a:solidFill>
                <a:srgbClr val="417B85"/>
              </a:solidFill>
              <a:latin typeface="Calibri" charset="0"/>
            </a:endParaRPr>
          </a:p>
        </p:txBody>
      </p:sp>
      <p:pic>
        <p:nvPicPr>
          <p:cNvPr id="17411" name="Content Placeholder 3"/>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75368" y="1736367"/>
            <a:ext cx="6739857" cy="4131033"/>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pic>
      <p:sp>
        <p:nvSpPr>
          <p:cNvPr id="17412" name="TextBox 4"/>
          <p:cNvSpPr txBox="1">
            <a:spLocks noChangeArrowheads="1"/>
          </p:cNvSpPr>
          <p:nvPr/>
        </p:nvSpPr>
        <p:spPr bwMode="auto">
          <a:xfrm>
            <a:off x="533400" y="6027738"/>
            <a:ext cx="6858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baseline="30000" dirty="0">
                <a:latin typeface="Calibri" charset="0"/>
              </a:rPr>
              <a:t>For more information, see </a:t>
            </a:r>
            <a:r>
              <a:rPr lang="en-US" sz="1600" u="sng" baseline="30000" dirty="0">
                <a:latin typeface="Calibri" charset="0"/>
                <a:hlinkClick r:id="rId4"/>
              </a:rPr>
              <a:t>http://www.researchamerica.org/research_investment</a:t>
            </a:r>
            <a:r>
              <a:rPr lang="en-US" sz="1600" baseline="30000" dirty="0">
                <a:latin typeface="Calibri" charset="0"/>
              </a:rPr>
              <a:t>. </a:t>
            </a:r>
          </a:p>
        </p:txBody>
      </p:sp>
      <p:sp>
        <p:nvSpPr>
          <p:cNvPr id="3" name="Left Arrow 2"/>
          <p:cNvSpPr/>
          <p:nvPr/>
        </p:nvSpPr>
        <p:spPr>
          <a:xfrm rot="1082261">
            <a:off x="5775675" y="4786718"/>
            <a:ext cx="1678674" cy="975973"/>
          </a:xfrm>
          <a:prstGeom prst="lef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rot="1050020">
            <a:off x="5931429" y="5062357"/>
            <a:ext cx="1543937" cy="461665"/>
          </a:xfrm>
          <a:prstGeom prst="rect">
            <a:avLst/>
          </a:prstGeom>
          <a:noFill/>
        </p:spPr>
        <p:txBody>
          <a:bodyPr wrap="square" rtlCol="0">
            <a:spAutoFit/>
          </a:bodyPr>
          <a:lstStyle/>
          <a:p>
            <a:r>
              <a:rPr lang="en-US" sz="1200" dirty="0" smtClean="0"/>
              <a:t>Patient Groups; Foundations, etc.</a:t>
            </a:r>
            <a:endParaRPr lang="en-US" sz="1200" dirty="0"/>
          </a:p>
        </p:txBody>
      </p:sp>
    </p:spTree>
    <p:extLst>
      <p:ext uri="{BB962C8B-B14F-4D97-AF65-F5344CB8AC3E}">
        <p14:creationId xmlns:p14="http://schemas.microsoft.com/office/powerpoint/2010/main" val="34840293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4"/>
          <p:cNvSpPr>
            <a:spLocks noGrp="1"/>
          </p:cNvSpPr>
          <p:nvPr>
            <p:ph type="sldNum" sz="quarter" idx="11"/>
          </p:nvPr>
        </p:nvSpPr>
        <p:spPr>
          <a:noFill/>
        </p:spPr>
        <p:txBody>
          <a:bodyPr/>
          <a:lstStyle>
            <a:lvl1pPr eaLnBrk="0" hangingPunct="0">
              <a:defRPr sz="2400">
                <a:solidFill>
                  <a:schemeClr val="tx2"/>
                </a:solidFill>
                <a:latin typeface="Times New Roman" pitchFamily="18" charset="0"/>
                <a:ea typeface="MS PGothic" pitchFamily="34" charset="-128"/>
              </a:defRPr>
            </a:lvl1pPr>
            <a:lvl2pPr marL="742950" indent="-285750" eaLnBrk="0" hangingPunct="0">
              <a:defRPr sz="2400">
                <a:solidFill>
                  <a:schemeClr val="tx2"/>
                </a:solidFill>
                <a:latin typeface="Times New Roman" pitchFamily="18" charset="0"/>
                <a:ea typeface="MS PGothic" pitchFamily="34" charset="-128"/>
              </a:defRPr>
            </a:lvl2pPr>
            <a:lvl3pPr marL="1143000" indent="-228600" eaLnBrk="0" hangingPunct="0">
              <a:defRPr sz="2400">
                <a:solidFill>
                  <a:schemeClr val="tx2"/>
                </a:solidFill>
                <a:latin typeface="Times New Roman" pitchFamily="18" charset="0"/>
                <a:ea typeface="MS PGothic" pitchFamily="34" charset="-128"/>
              </a:defRPr>
            </a:lvl3pPr>
            <a:lvl4pPr marL="1600200" indent="-228600" eaLnBrk="0" hangingPunct="0">
              <a:defRPr sz="2400">
                <a:solidFill>
                  <a:schemeClr val="tx2"/>
                </a:solidFill>
                <a:latin typeface="Times New Roman" pitchFamily="18" charset="0"/>
                <a:ea typeface="MS PGothic" pitchFamily="34" charset="-128"/>
              </a:defRPr>
            </a:lvl4pPr>
            <a:lvl5pPr marL="2057400" indent="-228600" eaLnBrk="0" hangingPunct="0">
              <a:defRPr sz="2400">
                <a:solidFill>
                  <a:schemeClr val="tx2"/>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2"/>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2"/>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2"/>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2"/>
                </a:solidFill>
                <a:latin typeface="Times New Roman" pitchFamily="18" charset="0"/>
                <a:ea typeface="MS PGothic" pitchFamily="34" charset="-128"/>
              </a:defRPr>
            </a:lvl9pPr>
          </a:lstStyle>
          <a:p>
            <a:pPr eaLnBrk="1" hangingPunct="1"/>
            <a:fld id="{C13F709A-BB42-40AB-8E23-98A645FD4669}" type="slidenum">
              <a:rPr lang="en-US" sz="1000">
                <a:solidFill>
                  <a:schemeClr val="tx1"/>
                </a:solidFill>
                <a:latin typeface="Arial" pitchFamily="34" charset="0"/>
              </a:rPr>
              <a:pPr eaLnBrk="1" hangingPunct="1"/>
              <a:t>3</a:t>
            </a:fld>
            <a:endParaRPr lang="en-US" sz="1000" dirty="0">
              <a:solidFill>
                <a:schemeClr val="tx1"/>
              </a:solidFill>
              <a:latin typeface="Arial" pitchFamily="34" charset="0"/>
            </a:endParaRPr>
          </a:p>
        </p:txBody>
      </p:sp>
      <p:sp>
        <p:nvSpPr>
          <p:cNvPr id="7171" name="Rectangle 2"/>
          <p:cNvSpPr>
            <a:spLocks noGrp="1" noChangeArrowheads="1"/>
          </p:cNvSpPr>
          <p:nvPr>
            <p:ph type="title"/>
          </p:nvPr>
        </p:nvSpPr>
        <p:spPr>
          <a:xfrm>
            <a:off x="233257" y="272117"/>
            <a:ext cx="8655200" cy="1285538"/>
          </a:xfrm>
          <a:solidFill>
            <a:schemeClr val="bg2">
              <a:lumMod val="20000"/>
              <a:lumOff val="80000"/>
            </a:schemeClr>
          </a:solidFill>
        </p:spPr>
        <p:style>
          <a:lnRef idx="2">
            <a:schemeClr val="accent4"/>
          </a:lnRef>
          <a:fillRef idx="1">
            <a:schemeClr val="lt1"/>
          </a:fillRef>
          <a:effectRef idx="0">
            <a:schemeClr val="accent4"/>
          </a:effectRef>
          <a:fontRef idx="minor">
            <a:schemeClr val="dk1"/>
          </a:fontRef>
        </p:style>
        <p:txBody>
          <a:bodyPr/>
          <a:lstStyle/>
          <a:p>
            <a:pPr eaLnBrk="1" hangingPunct="1">
              <a:defRPr/>
            </a:pPr>
            <a:r>
              <a:rPr lang="en-US" sz="2800" dirty="0" smtClean="0">
                <a:solidFill>
                  <a:schemeClr val="tx1"/>
                </a:solidFill>
                <a:cs typeface="+mj-cs"/>
              </a:rPr>
              <a:t>Philanthropic Funding </a:t>
            </a:r>
            <a:r>
              <a:rPr lang="en-US" sz="2800" dirty="0">
                <a:solidFill>
                  <a:schemeClr val="tx1"/>
                </a:solidFill>
                <a:cs typeface="+mj-cs"/>
              </a:rPr>
              <a:t>the Health Research Continuum</a:t>
            </a:r>
          </a:p>
        </p:txBody>
      </p:sp>
      <p:grpSp>
        <p:nvGrpSpPr>
          <p:cNvPr id="45059" name="Group 3"/>
          <p:cNvGrpSpPr>
            <a:grpSpLocks/>
          </p:cNvGrpSpPr>
          <p:nvPr/>
        </p:nvGrpSpPr>
        <p:grpSpPr bwMode="auto">
          <a:xfrm>
            <a:off x="942073" y="1859173"/>
            <a:ext cx="7546975" cy="2212699"/>
            <a:chOff x="288" y="1680"/>
            <a:chExt cx="4754" cy="1781"/>
          </a:xfrm>
          <a:solidFill>
            <a:schemeClr val="bg2">
              <a:lumMod val="60000"/>
              <a:lumOff val="40000"/>
            </a:schemeClr>
          </a:solidFill>
        </p:grpSpPr>
        <p:sp>
          <p:nvSpPr>
            <p:cNvPr id="7187" name="AutoShape 4"/>
            <p:cNvSpPr>
              <a:spLocks noChangeArrowheads="1"/>
            </p:cNvSpPr>
            <p:nvPr/>
          </p:nvSpPr>
          <p:spPr bwMode="auto">
            <a:xfrm>
              <a:off x="288" y="1680"/>
              <a:ext cx="1056" cy="1104"/>
            </a:xfrm>
            <a:prstGeom prst="homePlate">
              <a:avLst>
                <a:gd name="adj" fmla="val 25000"/>
              </a:avLst>
            </a:prstGeom>
            <a:solidFill>
              <a:schemeClr val="accent2">
                <a:lumMod val="40000"/>
                <a:lumOff val="60000"/>
              </a:schemeClr>
            </a:solidFill>
            <a:ln w="38100">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2000" b="1" dirty="0">
                  <a:latin typeface="Arial" charset="0"/>
                  <a:ea typeface="ＭＳ Ｐゴシック" charset="0"/>
                </a:rPr>
                <a:t>Basic </a:t>
              </a:r>
            </a:p>
            <a:p>
              <a:pPr>
                <a:defRPr/>
              </a:pPr>
              <a:r>
                <a:rPr lang="en-US" sz="2000" b="1" dirty="0">
                  <a:latin typeface="Arial" charset="0"/>
                  <a:ea typeface="ＭＳ Ｐゴシック" charset="0"/>
                </a:rPr>
                <a:t>Biomedical </a:t>
              </a:r>
            </a:p>
            <a:p>
              <a:pPr>
                <a:defRPr/>
              </a:pPr>
              <a:r>
                <a:rPr lang="en-US" sz="2000" b="1" dirty="0">
                  <a:latin typeface="Arial" charset="0"/>
                  <a:ea typeface="ＭＳ Ｐゴシック" charset="0"/>
                </a:rPr>
                <a:t>Research</a:t>
              </a:r>
            </a:p>
          </p:txBody>
        </p:sp>
        <p:sp>
          <p:nvSpPr>
            <p:cNvPr id="7188" name="AutoShape 5"/>
            <p:cNvSpPr>
              <a:spLocks noChangeArrowheads="1"/>
            </p:cNvSpPr>
            <p:nvPr/>
          </p:nvSpPr>
          <p:spPr bwMode="auto">
            <a:xfrm>
              <a:off x="1703" y="1680"/>
              <a:ext cx="1369" cy="1104"/>
            </a:xfrm>
            <a:prstGeom prst="chevron">
              <a:avLst>
                <a:gd name="adj" fmla="val 28261"/>
              </a:avLst>
            </a:prstGeom>
            <a:solidFill>
              <a:srgbClr val="E0B6A7"/>
            </a:solidFill>
            <a:ln w="38100">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800" b="1" dirty="0" smtClean="0">
                  <a:solidFill>
                    <a:srgbClr val="000000"/>
                  </a:solidFill>
                  <a:latin typeface="Arial" charset="0"/>
                  <a:ea typeface="ＭＳ Ｐゴシック" charset="0"/>
                </a:rPr>
                <a:t>Translational </a:t>
              </a:r>
            </a:p>
            <a:p>
              <a:pPr>
                <a:defRPr/>
              </a:pPr>
              <a:r>
                <a:rPr lang="en-US" sz="1800" b="1" dirty="0" smtClean="0">
                  <a:solidFill>
                    <a:srgbClr val="000000"/>
                  </a:solidFill>
                  <a:latin typeface="Arial" charset="0"/>
                  <a:ea typeface="ＭＳ Ｐゴシック" charset="0"/>
                </a:rPr>
                <a:t>&amp; Clinical </a:t>
              </a:r>
            </a:p>
            <a:p>
              <a:pPr>
                <a:defRPr/>
              </a:pPr>
              <a:r>
                <a:rPr lang="en-US" sz="1800" b="1" dirty="0" smtClean="0">
                  <a:solidFill>
                    <a:srgbClr val="000000"/>
                  </a:solidFill>
                  <a:latin typeface="Arial" charset="0"/>
                  <a:ea typeface="ＭＳ Ｐゴシック" charset="0"/>
                </a:rPr>
                <a:t>Research </a:t>
              </a:r>
              <a:r>
                <a:rPr lang="en-US" sz="1800" b="1" dirty="0">
                  <a:solidFill>
                    <a:srgbClr val="000000"/>
                  </a:solidFill>
                  <a:latin typeface="Arial" charset="0"/>
                  <a:ea typeface="ＭＳ Ｐゴシック" charset="0"/>
                </a:rPr>
                <a:t/>
              </a:r>
              <a:br>
                <a:rPr lang="en-US" sz="1800" b="1" dirty="0">
                  <a:solidFill>
                    <a:srgbClr val="000000"/>
                  </a:solidFill>
                  <a:latin typeface="Arial" charset="0"/>
                  <a:ea typeface="ＭＳ Ｐゴシック" charset="0"/>
                </a:rPr>
              </a:br>
              <a:endParaRPr lang="en-US" sz="1800" b="1" dirty="0">
                <a:solidFill>
                  <a:srgbClr val="000000"/>
                </a:solidFill>
                <a:latin typeface="Arial" charset="0"/>
                <a:ea typeface="ＭＳ Ｐゴシック" charset="0"/>
              </a:endParaRPr>
            </a:p>
          </p:txBody>
        </p:sp>
        <p:sp>
          <p:nvSpPr>
            <p:cNvPr id="7189" name="Line 6"/>
            <p:cNvSpPr>
              <a:spLocks noChangeShapeType="1"/>
            </p:cNvSpPr>
            <p:nvPr/>
          </p:nvSpPr>
          <p:spPr bwMode="auto">
            <a:xfrm>
              <a:off x="1008" y="2784"/>
              <a:ext cx="816" cy="0"/>
            </a:xfrm>
            <a:prstGeom prst="line">
              <a:avLst/>
            </a:prstGeom>
            <a:grpFill/>
            <a:ln w="38100">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Times New Roman" charset="0"/>
                <a:ea typeface="ＭＳ Ｐゴシック" charset="0"/>
              </a:endParaRPr>
            </a:p>
          </p:txBody>
        </p:sp>
        <p:sp>
          <p:nvSpPr>
            <p:cNvPr id="7190" name="Line 7"/>
            <p:cNvSpPr>
              <a:spLocks noChangeShapeType="1"/>
            </p:cNvSpPr>
            <p:nvPr/>
          </p:nvSpPr>
          <p:spPr bwMode="auto">
            <a:xfrm>
              <a:off x="1056" y="1680"/>
              <a:ext cx="720" cy="0"/>
            </a:xfrm>
            <a:prstGeom prst="line">
              <a:avLst/>
            </a:prstGeom>
            <a:grpFill/>
            <a:ln w="38100">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Times New Roman" charset="0"/>
                <a:ea typeface="ＭＳ Ｐゴシック" charset="0"/>
              </a:endParaRPr>
            </a:p>
          </p:txBody>
        </p:sp>
        <p:sp>
          <p:nvSpPr>
            <p:cNvPr id="7192" name="Line 9"/>
            <p:cNvSpPr>
              <a:spLocks noChangeShapeType="1"/>
            </p:cNvSpPr>
            <p:nvPr/>
          </p:nvSpPr>
          <p:spPr bwMode="auto">
            <a:xfrm>
              <a:off x="2688" y="1680"/>
              <a:ext cx="672" cy="0"/>
            </a:xfrm>
            <a:prstGeom prst="line">
              <a:avLst/>
            </a:prstGeom>
            <a:grpFill/>
            <a:ln w="38100">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Times New Roman" charset="0"/>
                <a:ea typeface="ＭＳ Ｐゴシック" charset="0"/>
              </a:endParaRPr>
            </a:p>
          </p:txBody>
        </p:sp>
        <p:sp>
          <p:nvSpPr>
            <p:cNvPr id="7193" name="Line 10"/>
            <p:cNvSpPr>
              <a:spLocks noChangeShapeType="1"/>
            </p:cNvSpPr>
            <p:nvPr/>
          </p:nvSpPr>
          <p:spPr bwMode="auto">
            <a:xfrm>
              <a:off x="3072" y="2784"/>
              <a:ext cx="232" cy="0"/>
            </a:xfrm>
            <a:prstGeom prst="line">
              <a:avLst/>
            </a:prstGeom>
            <a:grp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Times New Roman" charset="0"/>
                <a:ea typeface="ＭＳ Ｐゴシック" charset="0"/>
              </a:endParaRPr>
            </a:p>
          </p:txBody>
        </p:sp>
        <p:sp>
          <p:nvSpPr>
            <p:cNvPr id="7194" name="Text Box 11"/>
            <p:cNvSpPr txBox="1">
              <a:spLocks noChangeArrowheads="1"/>
            </p:cNvSpPr>
            <p:nvPr/>
          </p:nvSpPr>
          <p:spPr bwMode="auto">
            <a:xfrm>
              <a:off x="3072" y="2346"/>
              <a:ext cx="615" cy="11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2"/>
                  </a:solidFill>
                  <a:latin typeface="Times New Roman" charset="0"/>
                  <a:ea typeface="ＭＳ Ｐゴシック" charset="0"/>
                </a:defRPr>
              </a:lvl1pPr>
              <a:lvl2pPr marL="742950" indent="-285750" eaLnBrk="0" hangingPunct="0">
                <a:defRPr sz="2400">
                  <a:solidFill>
                    <a:schemeClr val="tx2"/>
                  </a:solidFill>
                  <a:latin typeface="Times New Roman" charset="0"/>
                  <a:ea typeface="ＭＳ Ｐゴシック" charset="0"/>
                </a:defRPr>
              </a:lvl2pPr>
              <a:lvl3pPr marL="1143000" indent="-228600" eaLnBrk="0" hangingPunct="0">
                <a:defRPr sz="2400">
                  <a:solidFill>
                    <a:schemeClr val="tx2"/>
                  </a:solidFill>
                  <a:latin typeface="Times New Roman" charset="0"/>
                  <a:ea typeface="ＭＳ Ｐゴシック" charset="0"/>
                </a:defRPr>
              </a:lvl3pPr>
              <a:lvl4pPr marL="1600200" indent="-228600" eaLnBrk="0" hangingPunct="0">
                <a:defRPr sz="2400">
                  <a:solidFill>
                    <a:schemeClr val="tx2"/>
                  </a:solidFill>
                  <a:latin typeface="Times New Roman" charset="0"/>
                  <a:ea typeface="ＭＳ Ｐゴシック" charset="0"/>
                </a:defRPr>
              </a:lvl4pPr>
              <a:lvl5pPr marL="2057400" indent="-228600" eaLnBrk="0" hangingPunct="0">
                <a:defRPr sz="2400">
                  <a:solidFill>
                    <a:schemeClr val="tx2"/>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2"/>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2"/>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2"/>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2"/>
                  </a:solidFill>
                  <a:latin typeface="Times New Roman" charset="0"/>
                  <a:ea typeface="ＭＳ Ｐゴシック" charset="0"/>
                </a:defRPr>
              </a:lvl9pPr>
            </a:lstStyle>
            <a:p>
              <a:pPr algn="l" eaLnBrk="1" hangingPunct="1">
                <a:defRPr/>
              </a:pPr>
              <a:r>
                <a:rPr lang="en-US" sz="2800" b="1" dirty="0" smtClean="0">
                  <a:solidFill>
                    <a:schemeClr val="bg1"/>
                  </a:solidFill>
                </a:rPr>
                <a:t>Block</a:t>
              </a:r>
            </a:p>
            <a:p>
              <a:pPr algn="l" eaLnBrk="1" hangingPunct="1">
                <a:defRPr/>
              </a:pPr>
              <a:r>
                <a:rPr lang="en-US" sz="2800" b="1" dirty="0" smtClean="0">
                  <a:solidFill>
                    <a:schemeClr val="bg1"/>
                  </a:solidFill>
                </a:rPr>
                <a:t>   2</a:t>
              </a:r>
            </a:p>
          </p:txBody>
        </p:sp>
        <p:sp>
          <p:nvSpPr>
            <p:cNvPr id="7195" name="AutoShape 12"/>
            <p:cNvSpPr>
              <a:spLocks noChangeArrowheads="1"/>
            </p:cNvSpPr>
            <p:nvPr/>
          </p:nvSpPr>
          <p:spPr bwMode="auto">
            <a:xfrm>
              <a:off x="3304" y="1680"/>
              <a:ext cx="1738" cy="1104"/>
            </a:xfrm>
            <a:prstGeom prst="chevron">
              <a:avLst>
                <a:gd name="adj" fmla="val 39130"/>
              </a:avLst>
            </a:prstGeom>
            <a:solidFill>
              <a:srgbClr val="E0B6A7"/>
            </a:solidFill>
            <a:ln w="38100">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b="1" dirty="0">
                  <a:solidFill>
                    <a:srgbClr val="000000"/>
                  </a:solidFill>
                  <a:latin typeface="Arial" charset="0"/>
                  <a:ea typeface="ＭＳ Ｐゴシック" charset="0"/>
                </a:rPr>
                <a:t>O</a:t>
              </a:r>
              <a:r>
                <a:rPr lang="en-US" b="1" dirty="0" smtClean="0">
                  <a:solidFill>
                    <a:srgbClr val="000000"/>
                  </a:solidFill>
                  <a:latin typeface="Arial" charset="0"/>
                  <a:ea typeface="ＭＳ Ｐゴシック" charset="0"/>
                </a:rPr>
                <a:t>ptimizing health</a:t>
              </a:r>
              <a:r>
                <a:rPr lang="en-US" sz="1800" b="1" dirty="0">
                  <a:solidFill>
                    <a:srgbClr val="000000"/>
                  </a:solidFill>
                  <a:latin typeface="Arial" charset="0"/>
                  <a:ea typeface="ＭＳ Ｐゴシック" charset="0"/>
                </a:rPr>
                <a:t/>
              </a:r>
              <a:br>
                <a:rPr lang="en-US" sz="1800" b="1" dirty="0">
                  <a:solidFill>
                    <a:srgbClr val="000000"/>
                  </a:solidFill>
                  <a:latin typeface="Arial" charset="0"/>
                  <a:ea typeface="ＭＳ Ｐゴシック" charset="0"/>
                </a:rPr>
              </a:br>
              <a:r>
                <a:rPr lang="en-US" sz="1800" b="1" dirty="0">
                  <a:solidFill>
                    <a:srgbClr val="000000"/>
                  </a:solidFill>
                  <a:latin typeface="Arial" charset="0"/>
                  <a:ea typeface="ＭＳ Ｐゴシック" charset="0"/>
                </a:rPr>
                <a:t> </a:t>
              </a:r>
              <a:r>
                <a:rPr lang="en-US" sz="1800" b="1" dirty="0" smtClean="0">
                  <a:solidFill>
                    <a:srgbClr val="000000"/>
                  </a:solidFill>
                  <a:latin typeface="Arial" charset="0"/>
                  <a:ea typeface="ＭＳ Ｐゴシック" charset="0"/>
                </a:rPr>
                <a:t>delivery – </a:t>
              </a:r>
            </a:p>
            <a:p>
              <a:pPr>
                <a:defRPr/>
              </a:pPr>
              <a:r>
                <a:rPr lang="en-US" b="1" dirty="0">
                  <a:solidFill>
                    <a:srgbClr val="000000"/>
                  </a:solidFill>
                  <a:latin typeface="Arial" charset="0"/>
                  <a:ea typeface="ＭＳ Ｐゴシック" charset="0"/>
                </a:rPr>
                <a:t>O</a:t>
              </a:r>
              <a:r>
                <a:rPr lang="en-US" sz="1800" b="1" dirty="0" smtClean="0">
                  <a:solidFill>
                    <a:srgbClr val="000000"/>
                  </a:solidFill>
                  <a:latin typeface="Arial" charset="0"/>
                  <a:ea typeface="ＭＳ Ｐゴシック" charset="0"/>
                </a:rPr>
                <a:t>perations </a:t>
              </a:r>
            </a:p>
            <a:p>
              <a:pPr>
                <a:defRPr/>
              </a:pPr>
              <a:r>
                <a:rPr lang="en-US" b="1" dirty="0">
                  <a:solidFill>
                    <a:srgbClr val="000000"/>
                  </a:solidFill>
                  <a:latin typeface="Arial" charset="0"/>
                  <a:ea typeface="ＭＳ Ｐゴシック" charset="0"/>
                </a:rPr>
                <a:t>R</a:t>
              </a:r>
              <a:r>
                <a:rPr lang="en-US" sz="1800" b="1" dirty="0" smtClean="0">
                  <a:solidFill>
                    <a:srgbClr val="000000"/>
                  </a:solidFill>
                  <a:latin typeface="Arial" charset="0"/>
                  <a:ea typeface="ＭＳ Ｐゴシック" charset="0"/>
                </a:rPr>
                <a:t>esearch</a:t>
              </a:r>
              <a:endParaRPr lang="en-US" sz="1800" b="1" dirty="0">
                <a:solidFill>
                  <a:srgbClr val="000000"/>
                </a:solidFill>
                <a:latin typeface="Arial" charset="0"/>
                <a:ea typeface="ＭＳ Ｐゴシック" charset="0"/>
              </a:endParaRPr>
            </a:p>
          </p:txBody>
        </p:sp>
      </p:grpSp>
      <p:sp>
        <p:nvSpPr>
          <p:cNvPr id="7173" name="Text Box 13"/>
          <p:cNvSpPr txBox="1">
            <a:spLocks noChangeArrowheads="1"/>
          </p:cNvSpPr>
          <p:nvPr/>
        </p:nvSpPr>
        <p:spPr bwMode="auto">
          <a:xfrm>
            <a:off x="1439863" y="7543800"/>
            <a:ext cx="6264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2"/>
                </a:solidFill>
                <a:latin typeface="Times New Roman" charset="0"/>
                <a:ea typeface="ＭＳ Ｐゴシック" charset="0"/>
              </a:defRPr>
            </a:lvl1pPr>
            <a:lvl2pPr marL="742950" indent="-285750" eaLnBrk="0" hangingPunct="0">
              <a:defRPr sz="2400">
                <a:solidFill>
                  <a:schemeClr val="tx2"/>
                </a:solidFill>
                <a:latin typeface="Times New Roman" charset="0"/>
                <a:ea typeface="ＭＳ Ｐゴシック" charset="0"/>
              </a:defRPr>
            </a:lvl2pPr>
            <a:lvl3pPr marL="1143000" indent="-228600" eaLnBrk="0" hangingPunct="0">
              <a:defRPr sz="2400">
                <a:solidFill>
                  <a:schemeClr val="tx2"/>
                </a:solidFill>
                <a:latin typeface="Times New Roman" charset="0"/>
                <a:ea typeface="ＭＳ Ｐゴシック" charset="0"/>
              </a:defRPr>
            </a:lvl3pPr>
            <a:lvl4pPr marL="1600200" indent="-228600" eaLnBrk="0" hangingPunct="0">
              <a:defRPr sz="2400">
                <a:solidFill>
                  <a:schemeClr val="tx2"/>
                </a:solidFill>
                <a:latin typeface="Times New Roman" charset="0"/>
                <a:ea typeface="ＭＳ Ｐゴシック" charset="0"/>
              </a:defRPr>
            </a:lvl4pPr>
            <a:lvl5pPr marL="2057400" indent="-228600" eaLnBrk="0" hangingPunct="0">
              <a:defRPr sz="2400">
                <a:solidFill>
                  <a:schemeClr val="tx2"/>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2"/>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2"/>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2"/>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2"/>
                </a:solidFill>
                <a:latin typeface="Times New Roman" charset="0"/>
                <a:ea typeface="ＭＳ Ｐゴシック" charset="0"/>
              </a:defRPr>
            </a:lvl9pPr>
          </a:lstStyle>
          <a:p>
            <a:pPr algn="l" eaLnBrk="1" hangingPunct="1">
              <a:defRPr/>
            </a:pPr>
            <a:r>
              <a:rPr lang="en-US" dirty="0" smtClean="0">
                <a:solidFill>
                  <a:schemeClr val="bg1"/>
                </a:solidFill>
              </a:rPr>
              <a:t>Adapted from IOM Clinical Research Roundtable</a:t>
            </a:r>
          </a:p>
        </p:txBody>
      </p:sp>
      <p:sp>
        <p:nvSpPr>
          <p:cNvPr id="7177" name="Text Box 22"/>
          <p:cNvSpPr txBox="1">
            <a:spLocks noChangeArrowheads="1"/>
          </p:cNvSpPr>
          <p:nvPr/>
        </p:nvSpPr>
        <p:spPr bwMode="auto">
          <a:xfrm>
            <a:off x="922337" y="4677823"/>
            <a:ext cx="7112071" cy="1477328"/>
          </a:xfrm>
          <a:prstGeom prst="rect">
            <a:avLst/>
          </a:prstGeom>
          <a:solidFill>
            <a:srgbClr val="FFFF00"/>
          </a:solidFill>
          <a:ln>
            <a:solidFill>
              <a:srgbClr val="000000"/>
            </a:solidFill>
          </a:ln>
          <a:effectLst/>
          <a:extLst/>
        </p:spPr>
        <p:txBody>
          <a:bodyPr wrap="square">
            <a:spAutoFit/>
          </a:bodyPr>
          <a:lstStyle>
            <a:lvl1pPr eaLnBrk="0" hangingPunct="0">
              <a:defRPr sz="2400">
                <a:solidFill>
                  <a:schemeClr val="tx2"/>
                </a:solidFill>
                <a:latin typeface="Times New Roman" charset="0"/>
                <a:ea typeface="ＭＳ Ｐゴシック" charset="0"/>
              </a:defRPr>
            </a:lvl1pPr>
            <a:lvl2pPr marL="742950" indent="-285750" eaLnBrk="0" hangingPunct="0">
              <a:defRPr sz="2400">
                <a:solidFill>
                  <a:schemeClr val="tx2"/>
                </a:solidFill>
                <a:latin typeface="Times New Roman" charset="0"/>
                <a:ea typeface="ＭＳ Ｐゴシック" charset="0"/>
              </a:defRPr>
            </a:lvl2pPr>
            <a:lvl3pPr marL="1143000" indent="-228600" eaLnBrk="0" hangingPunct="0">
              <a:defRPr sz="2400">
                <a:solidFill>
                  <a:schemeClr val="tx2"/>
                </a:solidFill>
                <a:latin typeface="Times New Roman" charset="0"/>
                <a:ea typeface="ＭＳ Ｐゴシック" charset="0"/>
              </a:defRPr>
            </a:lvl3pPr>
            <a:lvl4pPr marL="1600200" indent="-228600" eaLnBrk="0" hangingPunct="0">
              <a:defRPr sz="2400">
                <a:solidFill>
                  <a:schemeClr val="tx2"/>
                </a:solidFill>
                <a:latin typeface="Times New Roman" charset="0"/>
                <a:ea typeface="ＭＳ Ｐゴシック" charset="0"/>
              </a:defRPr>
            </a:lvl4pPr>
            <a:lvl5pPr marL="2057400" indent="-228600" eaLnBrk="0" hangingPunct="0">
              <a:defRPr sz="2400">
                <a:solidFill>
                  <a:schemeClr val="tx2"/>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2"/>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2"/>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2"/>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2"/>
                </a:solidFill>
                <a:latin typeface="Times New Roman" charset="0"/>
                <a:ea typeface="ＭＳ Ｐゴシック" charset="0"/>
              </a:defRPr>
            </a:lvl9pPr>
          </a:lstStyle>
          <a:p>
            <a:pPr>
              <a:defRPr/>
            </a:pPr>
            <a:r>
              <a:rPr lang="en-US" sz="1800" dirty="0" smtClean="0">
                <a:solidFill>
                  <a:schemeClr val="tx1"/>
                </a:solidFill>
                <a:latin typeface="Verdana" charset="0"/>
              </a:rPr>
              <a:t>                  </a:t>
            </a:r>
            <a:r>
              <a:rPr lang="en-US" sz="1800" u="sng" dirty="0" smtClean="0">
                <a:solidFill>
                  <a:schemeClr val="tx1"/>
                </a:solidFill>
                <a:latin typeface="Verdana" charset="0"/>
              </a:rPr>
              <a:t>Voluntary Health Associations</a:t>
            </a:r>
            <a:endParaRPr lang="en-US" sz="1800" dirty="0" smtClean="0">
              <a:solidFill>
                <a:schemeClr val="tx1"/>
              </a:solidFill>
              <a:latin typeface="Verdana" charset="0"/>
            </a:endParaRPr>
          </a:p>
          <a:p>
            <a:pPr>
              <a:defRPr/>
            </a:pPr>
            <a:endParaRPr lang="en-US" sz="1800" dirty="0" smtClean="0">
              <a:solidFill>
                <a:schemeClr val="tx1"/>
              </a:solidFill>
              <a:latin typeface="Verdana" charset="0"/>
            </a:endParaRPr>
          </a:p>
          <a:p>
            <a:pPr>
              <a:defRPr/>
            </a:pPr>
            <a:r>
              <a:rPr lang="en-US" sz="1800" dirty="0" smtClean="0">
                <a:solidFill>
                  <a:schemeClr val="tx1"/>
                </a:solidFill>
                <a:latin typeface="Verdana" charset="0"/>
              </a:rPr>
              <a:t> Cystic Fibrosis Foundation, Multiple Myeloma Foundation, Juvenile Diabetes Research Foundation, American Heart Association, American Cancer Society, Susan G. Komen, etc</a:t>
            </a:r>
          </a:p>
        </p:txBody>
      </p:sp>
      <p:sp>
        <p:nvSpPr>
          <p:cNvPr id="7178" name="Text Box 23"/>
          <p:cNvSpPr txBox="1">
            <a:spLocks noChangeArrowheads="1"/>
          </p:cNvSpPr>
          <p:nvPr/>
        </p:nvSpPr>
        <p:spPr bwMode="auto">
          <a:xfrm>
            <a:off x="906264" y="3487501"/>
            <a:ext cx="2191410" cy="861774"/>
          </a:xfrm>
          <a:prstGeom prst="rect">
            <a:avLst/>
          </a:prstGeom>
          <a:solidFill>
            <a:srgbClr val="FFFF00"/>
          </a:solidFill>
          <a:ln>
            <a:solidFill>
              <a:srgbClr val="000000"/>
            </a:solidFill>
          </a:ln>
          <a:effectLst/>
          <a:extLst/>
        </p:spPr>
        <p:txBody>
          <a:bodyPr wrap="square">
            <a:spAutoFit/>
          </a:bodyPr>
          <a:lstStyle>
            <a:lvl1pPr eaLnBrk="0" hangingPunct="0">
              <a:defRPr sz="2400">
                <a:solidFill>
                  <a:schemeClr val="tx2"/>
                </a:solidFill>
                <a:latin typeface="Times New Roman" charset="0"/>
                <a:ea typeface="ＭＳ Ｐゴシック" charset="0"/>
              </a:defRPr>
            </a:lvl1pPr>
            <a:lvl2pPr marL="742950" indent="-285750" eaLnBrk="0" hangingPunct="0">
              <a:defRPr sz="2400">
                <a:solidFill>
                  <a:schemeClr val="tx2"/>
                </a:solidFill>
                <a:latin typeface="Times New Roman" charset="0"/>
                <a:ea typeface="ＭＳ Ｐゴシック" charset="0"/>
              </a:defRPr>
            </a:lvl2pPr>
            <a:lvl3pPr marL="1143000" indent="-228600" eaLnBrk="0" hangingPunct="0">
              <a:defRPr sz="2400">
                <a:solidFill>
                  <a:schemeClr val="tx2"/>
                </a:solidFill>
                <a:latin typeface="Times New Roman" charset="0"/>
                <a:ea typeface="ＭＳ Ｐゴシック" charset="0"/>
              </a:defRPr>
            </a:lvl3pPr>
            <a:lvl4pPr marL="1600200" indent="-228600" eaLnBrk="0" hangingPunct="0">
              <a:defRPr sz="2400">
                <a:solidFill>
                  <a:schemeClr val="tx2"/>
                </a:solidFill>
                <a:latin typeface="Times New Roman" charset="0"/>
                <a:ea typeface="ＭＳ Ｐゴシック" charset="0"/>
              </a:defRPr>
            </a:lvl4pPr>
            <a:lvl5pPr marL="2057400" indent="-228600" eaLnBrk="0" hangingPunct="0">
              <a:defRPr sz="2400">
                <a:solidFill>
                  <a:schemeClr val="tx2"/>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2"/>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2"/>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2"/>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2"/>
                </a:solidFill>
                <a:latin typeface="Times New Roman" charset="0"/>
                <a:ea typeface="ＭＳ Ｐゴシック" charset="0"/>
              </a:defRPr>
            </a:lvl9pPr>
          </a:lstStyle>
          <a:p>
            <a:pPr>
              <a:defRPr/>
            </a:pPr>
            <a:r>
              <a:rPr lang="en-US" sz="1600" dirty="0" smtClean="0">
                <a:solidFill>
                  <a:schemeClr val="tx1"/>
                </a:solidFill>
                <a:latin typeface="Verdana" charset="0"/>
              </a:rPr>
              <a:t>HHMI, Burroughs Wellcome, Keck</a:t>
            </a:r>
          </a:p>
          <a:p>
            <a:pPr>
              <a:defRPr/>
            </a:pPr>
            <a:endParaRPr lang="en-US" sz="1800" b="1" dirty="0" smtClean="0">
              <a:solidFill>
                <a:schemeClr val="tx1"/>
              </a:solidFill>
              <a:latin typeface="Verdana" charset="0"/>
            </a:endParaRPr>
          </a:p>
        </p:txBody>
      </p:sp>
      <p:sp>
        <p:nvSpPr>
          <p:cNvPr id="7179" name="Text Box 24"/>
          <p:cNvSpPr txBox="1">
            <a:spLocks noChangeArrowheads="1"/>
          </p:cNvSpPr>
          <p:nvPr/>
        </p:nvSpPr>
        <p:spPr bwMode="auto">
          <a:xfrm>
            <a:off x="5620352" y="3610207"/>
            <a:ext cx="2952834" cy="923330"/>
          </a:xfrm>
          <a:prstGeom prst="rect">
            <a:avLst/>
          </a:prstGeom>
          <a:solidFill>
            <a:srgbClr val="FFFF00"/>
          </a:solidFill>
          <a:ln>
            <a:solidFill>
              <a:schemeClr val="tx1"/>
            </a:solidFill>
          </a:ln>
          <a:effectLst/>
          <a:extLst/>
        </p:spPr>
        <p:txBody>
          <a:bodyPr wrap="square">
            <a:spAutoFit/>
          </a:bodyPr>
          <a:lstStyle>
            <a:lvl1pPr eaLnBrk="0" hangingPunct="0">
              <a:defRPr sz="2400">
                <a:solidFill>
                  <a:schemeClr val="tx2"/>
                </a:solidFill>
                <a:latin typeface="Times New Roman" charset="0"/>
                <a:ea typeface="ＭＳ Ｐゴシック" charset="0"/>
              </a:defRPr>
            </a:lvl1pPr>
            <a:lvl2pPr marL="742950" indent="-285750" eaLnBrk="0" hangingPunct="0">
              <a:defRPr sz="2400">
                <a:solidFill>
                  <a:schemeClr val="tx2"/>
                </a:solidFill>
                <a:latin typeface="Times New Roman" charset="0"/>
                <a:ea typeface="ＭＳ Ｐゴシック" charset="0"/>
              </a:defRPr>
            </a:lvl2pPr>
            <a:lvl3pPr marL="1143000" indent="-228600" eaLnBrk="0" hangingPunct="0">
              <a:defRPr sz="2400">
                <a:solidFill>
                  <a:schemeClr val="tx2"/>
                </a:solidFill>
                <a:latin typeface="Times New Roman" charset="0"/>
                <a:ea typeface="ＭＳ Ｐゴシック" charset="0"/>
              </a:defRPr>
            </a:lvl3pPr>
            <a:lvl4pPr marL="1600200" indent="-228600" eaLnBrk="0" hangingPunct="0">
              <a:defRPr sz="2400">
                <a:solidFill>
                  <a:schemeClr val="tx2"/>
                </a:solidFill>
                <a:latin typeface="Times New Roman" charset="0"/>
                <a:ea typeface="ＭＳ Ｐゴシック" charset="0"/>
              </a:defRPr>
            </a:lvl4pPr>
            <a:lvl5pPr marL="2057400" indent="-228600" eaLnBrk="0" hangingPunct="0">
              <a:defRPr sz="2400">
                <a:solidFill>
                  <a:schemeClr val="tx2"/>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2"/>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2"/>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2"/>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2"/>
                </a:solidFill>
                <a:latin typeface="Times New Roman" charset="0"/>
                <a:ea typeface="ＭＳ Ｐゴシック" charset="0"/>
              </a:defRPr>
            </a:lvl9pPr>
          </a:lstStyle>
          <a:p>
            <a:pPr>
              <a:defRPr/>
            </a:pPr>
            <a:r>
              <a:rPr lang="en-US" sz="1800" dirty="0" smtClean="0">
                <a:solidFill>
                  <a:schemeClr val="tx1"/>
                </a:solidFill>
                <a:latin typeface="Verdana" charset="0"/>
              </a:rPr>
              <a:t>Robert Wood Johnson. Kaiser, Community HealthFoundations</a:t>
            </a:r>
          </a:p>
        </p:txBody>
      </p:sp>
      <p:sp>
        <p:nvSpPr>
          <p:cNvPr id="7181" name="Rectangle 26"/>
          <p:cNvSpPr>
            <a:spLocks noChangeArrowheads="1"/>
          </p:cNvSpPr>
          <p:nvPr/>
        </p:nvSpPr>
        <p:spPr bwMode="auto">
          <a:xfrm>
            <a:off x="2708372" y="4133832"/>
            <a:ext cx="2358489" cy="543991"/>
          </a:xfrm>
          <a:prstGeom prst="rect">
            <a:avLst/>
          </a:prstGeom>
          <a:solidFill>
            <a:srgbClr val="FFFF00"/>
          </a:solidFill>
          <a:ln w="9525">
            <a:solidFill>
              <a:srgbClr val="000000"/>
            </a:solidFill>
            <a:miter lim="800000"/>
            <a:headEnd/>
            <a:tailEnd/>
          </a:ln>
          <a:effectLst/>
          <a:extLst/>
        </p:spPr>
        <p:txBody>
          <a:bodyPr wrap="none" anchor="ctr"/>
          <a:lstStyle/>
          <a:p>
            <a:pPr>
              <a:defRPr/>
            </a:pPr>
            <a:r>
              <a:rPr lang="en-US" sz="2000" dirty="0" smtClean="0">
                <a:latin typeface="Times New Roman" charset="0"/>
                <a:ea typeface="ＭＳ Ｐゴシック" charset="0"/>
              </a:rPr>
              <a:t>    Doris Duke </a:t>
            </a:r>
          </a:p>
        </p:txBody>
      </p:sp>
      <p:sp>
        <p:nvSpPr>
          <p:cNvPr id="28" name="Line 6"/>
          <p:cNvSpPr>
            <a:spLocks noChangeShapeType="1"/>
          </p:cNvSpPr>
          <p:nvPr/>
        </p:nvSpPr>
        <p:spPr bwMode="auto">
          <a:xfrm>
            <a:off x="4533900" y="3200400"/>
            <a:ext cx="1295400" cy="0"/>
          </a:xfrm>
          <a:prstGeom prst="line">
            <a:avLst/>
          </a:prstGeom>
          <a:solidFill>
            <a:schemeClr val="bg2">
              <a:lumMod val="60000"/>
              <a:lumOff val="40000"/>
            </a:schemeClr>
          </a:solidFill>
          <a:ln w="38100">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18425130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158"/>
            <a:ext cx="8773056" cy="1339850"/>
          </a:xfrm>
        </p:spPr>
        <p:txBody>
          <a:bodyPr>
            <a:normAutofit/>
          </a:bodyPr>
          <a:lstStyle/>
          <a:p>
            <a:r>
              <a:rPr lang="en-US" sz="4000" dirty="0" smtClean="0"/>
              <a:t>Philanthropic Sector: Assessment and Impact Evaluation </a:t>
            </a:r>
            <a:endParaRPr lang="en-US" sz="4000" dirty="0"/>
          </a:p>
        </p:txBody>
      </p:sp>
      <p:sp>
        <p:nvSpPr>
          <p:cNvPr id="3" name="Content Placeholder 2"/>
          <p:cNvSpPr>
            <a:spLocks noGrp="1"/>
          </p:cNvSpPr>
          <p:nvPr>
            <p:ph idx="1"/>
          </p:nvPr>
        </p:nvSpPr>
        <p:spPr>
          <a:xfrm>
            <a:off x="453556" y="1917778"/>
            <a:ext cx="8319500" cy="4651907"/>
          </a:xfrm>
        </p:spPr>
        <p:txBody>
          <a:bodyPr>
            <a:normAutofit/>
          </a:bodyPr>
          <a:lstStyle/>
          <a:p>
            <a:r>
              <a:rPr lang="en-US" sz="2600" b="1" dirty="0" smtClean="0"/>
              <a:t>Approaches and emphasis on assessment and impact evaluation vary considerably. </a:t>
            </a:r>
          </a:p>
          <a:p>
            <a:r>
              <a:rPr lang="en-US" sz="2600" b="1" dirty="0" smtClean="0"/>
              <a:t>Organizations focused on product development often use milestones to track progress and evaluate their investments. </a:t>
            </a:r>
          </a:p>
          <a:p>
            <a:r>
              <a:rPr lang="en-US" sz="2600" b="1" dirty="0" smtClean="0"/>
              <a:t>In contrast, assessing career development programs, is more difficult -- career paths don’t follow rigid milestones, researchers receive support from a variety of funders and career times can be long.</a:t>
            </a:r>
          </a:p>
          <a:p>
            <a:endParaRPr lang="en-US" b="1" dirty="0" smtClean="0"/>
          </a:p>
          <a:p>
            <a:pPr marL="0" indent="0">
              <a:buNone/>
            </a:pPr>
            <a:endParaRPr lang="en-US" b="1" dirty="0" smtClean="0"/>
          </a:p>
        </p:txBody>
      </p:sp>
    </p:spTree>
    <p:extLst>
      <p:ext uri="{BB962C8B-B14F-4D97-AF65-F5344CB8AC3E}">
        <p14:creationId xmlns:p14="http://schemas.microsoft.com/office/powerpoint/2010/main" val="1640021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092" y="244158"/>
            <a:ext cx="8630510" cy="1339850"/>
          </a:xfrm>
        </p:spPr>
        <p:txBody>
          <a:bodyPr>
            <a:normAutofit/>
          </a:bodyPr>
          <a:lstStyle/>
          <a:p>
            <a:r>
              <a:rPr lang="en-US" sz="3600" i="1" dirty="0" smtClean="0"/>
              <a:t>SMRB Question 1: </a:t>
            </a:r>
            <a:br>
              <a:rPr lang="en-US" sz="3600" i="1" dirty="0" smtClean="0"/>
            </a:br>
            <a:r>
              <a:rPr lang="en-US" sz="3600" i="1" dirty="0" smtClean="0"/>
              <a:t>What NIH goals matter most to you?</a:t>
            </a:r>
            <a:endParaRPr lang="en-US" sz="3600" i="1" dirty="0"/>
          </a:p>
        </p:txBody>
      </p:sp>
      <p:sp>
        <p:nvSpPr>
          <p:cNvPr id="3" name="Content Placeholder 2"/>
          <p:cNvSpPr>
            <a:spLocks noGrp="1"/>
          </p:cNvSpPr>
          <p:nvPr>
            <p:ph idx="1"/>
          </p:nvPr>
        </p:nvSpPr>
        <p:spPr>
          <a:xfrm>
            <a:off x="285092" y="1697494"/>
            <a:ext cx="8060327" cy="4342112"/>
          </a:xfrm>
        </p:spPr>
        <p:txBody>
          <a:bodyPr>
            <a:normAutofit lnSpcReduction="10000"/>
          </a:bodyPr>
          <a:lstStyle/>
          <a:p>
            <a:pPr>
              <a:buFont typeface="Wingdings" charset="2"/>
              <a:buChar char="u"/>
            </a:pPr>
            <a:r>
              <a:rPr lang="en-US" b="1" dirty="0" smtClean="0">
                <a:solidFill>
                  <a:srgbClr val="FF0000"/>
                </a:solidFill>
              </a:rPr>
              <a:t>Advancing knowledge whose application can improve health </a:t>
            </a:r>
          </a:p>
          <a:p>
            <a:pPr>
              <a:buFont typeface="Wingdings" charset="2"/>
              <a:buChar char="u"/>
            </a:pPr>
            <a:r>
              <a:rPr lang="en-US" b="1" dirty="0" smtClean="0">
                <a:solidFill>
                  <a:srgbClr val="FF0000"/>
                </a:solidFill>
              </a:rPr>
              <a:t>Applying that knowledge to improve health</a:t>
            </a:r>
          </a:p>
          <a:p>
            <a:pPr marL="0" indent="0">
              <a:buNone/>
            </a:pPr>
            <a:r>
              <a:rPr lang="en-US" b="1" dirty="0"/>
              <a:t>Other critically important and closely related goals</a:t>
            </a:r>
            <a:r>
              <a:rPr lang="en-US" dirty="0"/>
              <a:t>:   </a:t>
            </a:r>
          </a:p>
          <a:p>
            <a:r>
              <a:rPr lang="en-US" b="1" dirty="0"/>
              <a:t>Developing and supporting an outstanding biomedical research workforce</a:t>
            </a:r>
            <a:endParaRPr lang="en-US" dirty="0"/>
          </a:p>
          <a:p>
            <a:r>
              <a:rPr lang="en-US" b="1" dirty="0"/>
              <a:t>Contributing to U.S. competitiveness &amp; economic growth</a:t>
            </a:r>
            <a:r>
              <a:rPr lang="en-US" dirty="0"/>
              <a:t> </a:t>
            </a:r>
          </a:p>
          <a:p>
            <a:r>
              <a:rPr lang="en-US" b="1" dirty="0"/>
              <a:t>Fostering scientific and health literacy </a:t>
            </a:r>
            <a:endParaRPr lang="en-US" dirty="0"/>
          </a:p>
          <a:p>
            <a:pPr marL="0" indent="0">
              <a:buNone/>
            </a:pPr>
            <a:endParaRPr lang="en-US" b="1" dirty="0" smtClean="0"/>
          </a:p>
          <a:p>
            <a:pPr marL="350838" lvl="1" indent="0">
              <a:buNone/>
            </a:pPr>
            <a:endParaRPr lang="en-US" dirty="0" smtClean="0"/>
          </a:p>
          <a:p>
            <a:pPr marL="350838" lvl="1"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9192195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050" y="244158"/>
            <a:ext cx="8578675" cy="1339850"/>
          </a:xfrm>
        </p:spPr>
        <p:txBody>
          <a:bodyPr>
            <a:normAutofit/>
          </a:bodyPr>
          <a:lstStyle/>
          <a:p>
            <a:r>
              <a:rPr lang="en-US" sz="3600" i="1" dirty="0" smtClean="0"/>
              <a:t>SMRB Questions 2 &amp; 3:</a:t>
            </a:r>
            <a:br>
              <a:rPr lang="en-US" sz="3600" i="1" dirty="0" smtClean="0"/>
            </a:br>
            <a:r>
              <a:rPr lang="en-US" sz="3600" i="1" dirty="0" smtClean="0"/>
              <a:t> Communicating NIH’s Value</a:t>
            </a:r>
            <a:endParaRPr lang="en-US" sz="3600" i="1" dirty="0"/>
          </a:p>
        </p:txBody>
      </p:sp>
      <p:sp>
        <p:nvSpPr>
          <p:cNvPr id="3" name="Content Placeholder 2"/>
          <p:cNvSpPr>
            <a:spLocks noGrp="1"/>
          </p:cNvSpPr>
          <p:nvPr>
            <p:ph idx="1"/>
          </p:nvPr>
        </p:nvSpPr>
        <p:spPr>
          <a:xfrm>
            <a:off x="298050" y="1710449"/>
            <a:ext cx="8578675" cy="4833320"/>
          </a:xfrm>
        </p:spPr>
        <p:txBody>
          <a:bodyPr>
            <a:normAutofit fontScale="40000" lnSpcReduction="20000"/>
          </a:bodyPr>
          <a:lstStyle/>
          <a:p>
            <a:pPr marL="350838" lvl="1" indent="0">
              <a:buNone/>
            </a:pPr>
            <a:r>
              <a:rPr lang="en-US" sz="6000" b="1" i="1" dirty="0"/>
              <a:t>A</a:t>
            </a:r>
            <a:r>
              <a:rPr lang="en-US" sz="6000" b="1" i="1" dirty="0" smtClean="0"/>
              <a:t>rticulating compelling examples is a powerful approach.</a:t>
            </a:r>
          </a:p>
          <a:p>
            <a:pPr marL="350838" lvl="1" indent="0">
              <a:buNone/>
            </a:pPr>
            <a:endParaRPr lang="en-US" sz="5000" b="1" dirty="0" smtClean="0"/>
          </a:p>
          <a:p>
            <a:pPr lvl="1">
              <a:buFont typeface="Wingdings" charset="2"/>
              <a:buChar char="u"/>
            </a:pPr>
            <a:r>
              <a:rPr lang="en-US" sz="5000" b="1" dirty="0" smtClean="0"/>
              <a:t>Examples of health improvements </a:t>
            </a:r>
          </a:p>
          <a:p>
            <a:pPr lvl="2">
              <a:buFont typeface="Arial"/>
              <a:buChar char="•"/>
            </a:pPr>
            <a:r>
              <a:rPr lang="en-US" sz="5000" b="1" dirty="0" smtClean="0"/>
              <a:t>ARTs to treat AIDS</a:t>
            </a:r>
          </a:p>
          <a:p>
            <a:pPr lvl="2">
              <a:buFont typeface="Arial"/>
              <a:buChar char="•"/>
            </a:pPr>
            <a:r>
              <a:rPr lang="en-US" sz="5000" b="1" dirty="0" err="1" smtClean="0"/>
              <a:t>Gleevac</a:t>
            </a:r>
            <a:r>
              <a:rPr lang="en-US" sz="5000" b="1" dirty="0" smtClean="0"/>
              <a:t> to treat CML </a:t>
            </a:r>
          </a:p>
          <a:p>
            <a:pPr lvl="2">
              <a:buFont typeface="Arial"/>
              <a:buChar char="•"/>
            </a:pPr>
            <a:r>
              <a:rPr lang="en-US" sz="5000" b="1" dirty="0" smtClean="0"/>
              <a:t>Robotics to replace limbs</a:t>
            </a:r>
            <a:endParaRPr lang="en-US" sz="5000" b="1" dirty="0"/>
          </a:p>
          <a:p>
            <a:pPr lvl="2">
              <a:buFont typeface="Arial"/>
              <a:buChar char="•"/>
            </a:pPr>
            <a:r>
              <a:rPr lang="en-US" sz="5000" b="1" dirty="0" smtClean="0"/>
              <a:t>HPV vaccine and its promise to eliminate cervical cancer risk for most women</a:t>
            </a:r>
          </a:p>
          <a:p>
            <a:pPr marL="579438" lvl="2" indent="0">
              <a:buNone/>
            </a:pPr>
            <a:endParaRPr lang="en-US" sz="5000" b="1" dirty="0" smtClean="0"/>
          </a:p>
          <a:p>
            <a:pPr lvl="1">
              <a:buFont typeface="Wingdings" charset="2"/>
              <a:buChar char="u"/>
            </a:pPr>
            <a:r>
              <a:rPr lang="en-US" sz="5000" b="1" dirty="0" smtClean="0"/>
              <a:t> Examples of basic research achievements </a:t>
            </a:r>
          </a:p>
          <a:p>
            <a:pPr lvl="2">
              <a:buFont typeface="Arial"/>
              <a:buChar char="•"/>
            </a:pPr>
            <a:r>
              <a:rPr lang="en-US" sz="4800" b="1" dirty="0" smtClean="0"/>
              <a:t>Genome Project</a:t>
            </a:r>
          </a:p>
          <a:p>
            <a:pPr lvl="2">
              <a:buFont typeface="Arial"/>
              <a:buChar char="•"/>
            </a:pPr>
            <a:r>
              <a:rPr lang="en-US" sz="5000" b="1" dirty="0" smtClean="0"/>
              <a:t>Stem cell technology</a:t>
            </a:r>
          </a:p>
          <a:p>
            <a:pPr lvl="2">
              <a:buFont typeface="Arial"/>
              <a:buChar char="•"/>
            </a:pPr>
            <a:r>
              <a:rPr lang="en-US" sz="5000" b="1" dirty="0" smtClean="0"/>
              <a:t>Imaging technology</a:t>
            </a:r>
          </a:p>
          <a:p>
            <a:pPr lvl="2">
              <a:buFont typeface="Arial"/>
              <a:buChar char="•"/>
            </a:pPr>
            <a:r>
              <a:rPr lang="en-US" sz="5000" b="1" dirty="0"/>
              <a:t>3</a:t>
            </a:r>
            <a:r>
              <a:rPr lang="en-US" sz="5000" b="1" dirty="0" smtClean="0"/>
              <a:t>-D printing of human tissues</a:t>
            </a:r>
          </a:p>
          <a:p>
            <a:pPr lvl="2">
              <a:buFont typeface="Wingdings" charset="2"/>
              <a:buChar char="v"/>
            </a:pPr>
            <a:endParaRPr lang="en-US" sz="5000" b="1" i="1" dirty="0" smtClean="0"/>
          </a:p>
          <a:p>
            <a:pPr>
              <a:buFont typeface="Wingdings" charset="2"/>
              <a:buChar char="u"/>
            </a:pPr>
            <a:endParaRPr lang="en-US" sz="4500" dirty="0"/>
          </a:p>
          <a:p>
            <a:pPr lvl="1">
              <a:buFont typeface="Arial"/>
              <a:buChar char="•"/>
            </a:pPr>
            <a:endParaRPr lang="en-US" dirty="0"/>
          </a:p>
        </p:txBody>
      </p:sp>
    </p:spTree>
    <p:extLst>
      <p:ext uri="{BB962C8B-B14F-4D97-AF65-F5344CB8AC3E}">
        <p14:creationId xmlns:p14="http://schemas.microsoft.com/office/powerpoint/2010/main" val="6475316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29" y="244158"/>
            <a:ext cx="9027371" cy="1339850"/>
          </a:xfrm>
        </p:spPr>
        <p:txBody>
          <a:bodyPr>
            <a:noAutofit/>
          </a:bodyPr>
          <a:lstStyle/>
          <a:p>
            <a:r>
              <a:rPr lang="en-US" sz="3200" i="1" dirty="0" smtClean="0"/>
              <a:t>SMRB Question 4: </a:t>
            </a:r>
            <a:br>
              <a:rPr lang="en-US" sz="3200" i="1" dirty="0" smtClean="0"/>
            </a:br>
            <a:r>
              <a:rPr lang="en-US" sz="3200" i="1" dirty="0" smtClean="0"/>
              <a:t>Measures of Health </a:t>
            </a:r>
            <a:endParaRPr lang="en-US" sz="3200" i="1" dirty="0"/>
          </a:p>
        </p:txBody>
      </p:sp>
      <p:sp>
        <p:nvSpPr>
          <p:cNvPr id="3" name="Content Placeholder 2"/>
          <p:cNvSpPr>
            <a:spLocks noGrp="1"/>
          </p:cNvSpPr>
          <p:nvPr>
            <p:ph idx="1"/>
          </p:nvPr>
        </p:nvSpPr>
        <p:spPr>
          <a:xfrm>
            <a:off x="246216" y="1723408"/>
            <a:ext cx="8630510" cy="4742613"/>
          </a:xfrm>
        </p:spPr>
        <p:txBody>
          <a:bodyPr>
            <a:normAutofit lnSpcReduction="10000"/>
          </a:bodyPr>
          <a:lstStyle/>
          <a:p>
            <a:pPr>
              <a:buFont typeface="Wingdings" charset="2"/>
              <a:buChar char="u"/>
            </a:pPr>
            <a:r>
              <a:rPr lang="en-US" b="1" dirty="0"/>
              <a:t>M</a:t>
            </a:r>
            <a:r>
              <a:rPr lang="en-US" b="1" dirty="0" smtClean="0"/>
              <a:t>ultiple measures should be collected including measures that can be related to economic impact.</a:t>
            </a:r>
          </a:p>
          <a:p>
            <a:pPr>
              <a:buFont typeface="Wingdings" charset="2"/>
              <a:buChar char="u"/>
            </a:pPr>
            <a:r>
              <a:rPr lang="en-US" b="1" dirty="0" smtClean="0"/>
              <a:t>Measures should link new knowledge to specific health interventions and their impacts. </a:t>
            </a:r>
          </a:p>
          <a:p>
            <a:pPr lvl="2"/>
            <a:r>
              <a:rPr lang="en-US" b="1" dirty="0" smtClean="0"/>
              <a:t>Improved survival</a:t>
            </a:r>
            <a:r>
              <a:rPr lang="en-US" b="1" dirty="0"/>
              <a:t>-</a:t>
            </a:r>
            <a:r>
              <a:rPr lang="en-US" b="1" dirty="0" smtClean="0"/>
              <a:t> </a:t>
            </a:r>
            <a:r>
              <a:rPr lang="en-US" b="1" dirty="0" smtClean="0"/>
              <a:t>transformation of </a:t>
            </a:r>
            <a:r>
              <a:rPr lang="en-US" b="1" dirty="0" smtClean="0"/>
              <a:t>acute </a:t>
            </a:r>
            <a:r>
              <a:rPr lang="en-US" b="1" dirty="0" smtClean="0"/>
              <a:t>diseases to chronic diseases</a:t>
            </a:r>
          </a:p>
          <a:p>
            <a:pPr lvl="2"/>
            <a:r>
              <a:rPr lang="en-US" b="1" dirty="0" smtClean="0"/>
              <a:t>Vaccines (and other preventions)</a:t>
            </a:r>
          </a:p>
          <a:p>
            <a:pPr lvl="2"/>
            <a:r>
              <a:rPr lang="en-US" b="1" dirty="0" smtClean="0"/>
              <a:t>Evidence</a:t>
            </a:r>
            <a:r>
              <a:rPr lang="en-US" b="1" dirty="0"/>
              <a:t>-based medicine and </a:t>
            </a:r>
            <a:r>
              <a:rPr lang="en-US" b="1" dirty="0" smtClean="0"/>
              <a:t>health </a:t>
            </a:r>
            <a:r>
              <a:rPr lang="en-US" b="1" dirty="0"/>
              <a:t>care </a:t>
            </a:r>
            <a:r>
              <a:rPr lang="en-US" b="1" dirty="0" smtClean="0"/>
              <a:t>delivery advances that result in ‘more </a:t>
            </a:r>
            <a:r>
              <a:rPr lang="en-US" b="1" dirty="0"/>
              <a:t>health for the money</a:t>
            </a:r>
            <a:r>
              <a:rPr lang="en-US" b="1" dirty="0" smtClean="0"/>
              <a:t>’</a:t>
            </a:r>
          </a:p>
          <a:p>
            <a:pPr marL="579438" lvl="2" indent="0">
              <a:buNone/>
            </a:pPr>
            <a:endParaRPr lang="en-US" dirty="0" smtClean="0"/>
          </a:p>
          <a:p>
            <a:pPr marL="350838" lvl="1" indent="0">
              <a:buNone/>
            </a:pPr>
            <a:r>
              <a:rPr lang="en-US" sz="2400" b="1" i="1" dirty="0">
                <a:solidFill>
                  <a:srgbClr val="3366FF"/>
                </a:solidFill>
              </a:rPr>
              <a:t>Challenge: T</a:t>
            </a:r>
            <a:r>
              <a:rPr lang="en-US" sz="2400" b="1" i="1" dirty="0" smtClean="0">
                <a:solidFill>
                  <a:srgbClr val="3366FF"/>
                </a:solidFill>
              </a:rPr>
              <a:t>he </a:t>
            </a:r>
            <a:r>
              <a:rPr lang="en-US" sz="2400" b="1" i="1" dirty="0">
                <a:solidFill>
                  <a:srgbClr val="3366FF"/>
                </a:solidFill>
              </a:rPr>
              <a:t>full impact </a:t>
            </a:r>
            <a:r>
              <a:rPr lang="en-US" sz="2400" b="1" i="1" dirty="0" smtClean="0">
                <a:solidFill>
                  <a:srgbClr val="3366FF"/>
                </a:solidFill>
              </a:rPr>
              <a:t>of </a:t>
            </a:r>
            <a:r>
              <a:rPr lang="en-US" sz="2400" b="1" i="1" dirty="0">
                <a:solidFill>
                  <a:srgbClr val="3366FF"/>
                </a:solidFill>
              </a:rPr>
              <a:t>NIH’s </a:t>
            </a:r>
            <a:r>
              <a:rPr lang="en-US" sz="2400" b="1" i="1" dirty="0" smtClean="0">
                <a:solidFill>
                  <a:srgbClr val="3366FF"/>
                </a:solidFill>
              </a:rPr>
              <a:t>health contributions can be </a:t>
            </a:r>
            <a:r>
              <a:rPr lang="en-US" sz="2400" b="1" i="1" dirty="0">
                <a:solidFill>
                  <a:srgbClr val="3366FF"/>
                </a:solidFill>
              </a:rPr>
              <a:t>limited by </a:t>
            </a:r>
            <a:r>
              <a:rPr lang="en-US" sz="2400" b="1" i="1" dirty="0" smtClean="0">
                <a:solidFill>
                  <a:srgbClr val="3366FF"/>
                </a:solidFill>
              </a:rPr>
              <a:t>external factors (</a:t>
            </a:r>
            <a:r>
              <a:rPr lang="en-US" sz="2400" b="1" i="1" dirty="0">
                <a:solidFill>
                  <a:srgbClr val="3366FF"/>
                </a:solidFill>
              </a:rPr>
              <a:t>example: HPV </a:t>
            </a:r>
            <a:r>
              <a:rPr lang="en-US" sz="2400" b="1" i="1" dirty="0" smtClean="0">
                <a:solidFill>
                  <a:srgbClr val="3366FF"/>
                </a:solidFill>
              </a:rPr>
              <a:t>vaccine</a:t>
            </a:r>
            <a:r>
              <a:rPr lang="en-US" sz="2400" b="1" dirty="0" smtClean="0">
                <a:solidFill>
                  <a:srgbClr val="3366FF"/>
                </a:solidFill>
              </a:rPr>
              <a:t>)</a:t>
            </a:r>
            <a:endParaRPr lang="en-US" sz="2400" b="1" dirty="0">
              <a:solidFill>
                <a:srgbClr val="3366FF"/>
              </a:solidFill>
            </a:endParaRPr>
          </a:p>
          <a:p>
            <a:pPr marL="350838" lvl="1" indent="0">
              <a:buNone/>
            </a:pPr>
            <a:endParaRPr lang="en-US" dirty="0" smtClean="0"/>
          </a:p>
        </p:txBody>
      </p:sp>
    </p:spTree>
    <p:extLst>
      <p:ext uri="{BB962C8B-B14F-4D97-AF65-F5344CB8AC3E}">
        <p14:creationId xmlns:p14="http://schemas.microsoft.com/office/powerpoint/2010/main" val="18101056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a:t>A</a:t>
            </a:r>
            <a:r>
              <a:rPr lang="en-US" sz="4000" i="1" dirty="0" smtClean="0"/>
              <a:t> Suggestion</a:t>
            </a:r>
            <a:endParaRPr lang="en-US" sz="4000" i="1" dirty="0"/>
          </a:p>
        </p:txBody>
      </p:sp>
      <p:sp>
        <p:nvSpPr>
          <p:cNvPr id="3" name="Content Placeholder 2"/>
          <p:cNvSpPr>
            <a:spLocks noGrp="1"/>
          </p:cNvSpPr>
          <p:nvPr>
            <p:ph idx="1"/>
          </p:nvPr>
        </p:nvSpPr>
        <p:spPr>
          <a:xfrm>
            <a:off x="900112" y="1584008"/>
            <a:ext cx="7345363" cy="4481513"/>
          </a:xfrm>
        </p:spPr>
        <p:txBody>
          <a:bodyPr>
            <a:normAutofit/>
          </a:bodyPr>
          <a:lstStyle/>
          <a:p>
            <a:pPr marL="0" lvl="0" indent="0">
              <a:buNone/>
            </a:pPr>
            <a:r>
              <a:rPr lang="en-US" sz="3600" dirty="0" smtClean="0"/>
              <a:t>Aggregating data from different funding sectors is difficult.</a:t>
            </a:r>
            <a:endParaRPr lang="en-US" sz="3600" dirty="0"/>
          </a:p>
          <a:p>
            <a:pPr marL="0" lvl="0" indent="0">
              <a:buNone/>
            </a:pPr>
            <a:r>
              <a:rPr lang="en-US" sz="3600" dirty="0" smtClean="0"/>
              <a:t>To promote data harmonization and analysis and to foster collaboration among all funding sectors, NIH should rapidly share the new </a:t>
            </a:r>
            <a:r>
              <a:rPr lang="en-US" sz="3600" dirty="0"/>
              <a:t>approaches and </a:t>
            </a:r>
            <a:r>
              <a:rPr lang="en-US" sz="3600" dirty="0" smtClean="0"/>
              <a:t>tools it develops. </a:t>
            </a:r>
            <a:endParaRPr lang="en-US" sz="3600" dirty="0"/>
          </a:p>
          <a:p>
            <a:pPr marL="0" indent="0">
              <a:buNone/>
            </a:pPr>
            <a:endParaRPr lang="en-US" sz="3600" dirty="0"/>
          </a:p>
        </p:txBody>
      </p:sp>
    </p:spTree>
    <p:extLst>
      <p:ext uri="{BB962C8B-B14F-4D97-AF65-F5344CB8AC3E}">
        <p14:creationId xmlns:p14="http://schemas.microsoft.com/office/powerpoint/2010/main" val="8609223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9131</TotalTime>
  <Words>630</Words>
  <Application>Microsoft Macintosh PowerPoint</Application>
  <PresentationFormat>On-screen Show (4:3)</PresentationFormat>
  <Paragraphs>79</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Capital</vt:lpstr>
      <vt:lpstr>Panel: Assessing the Value of Biomedical Research from public and patient perspectives</vt:lpstr>
      <vt:lpstr>     U.S. Health Research Investment </vt:lpstr>
      <vt:lpstr>Philanthropic Funding the Health Research Continuum</vt:lpstr>
      <vt:lpstr>Philanthropic Sector: Assessment and Impact Evaluation </vt:lpstr>
      <vt:lpstr>SMRB Question 1:  What NIH goals matter most to you?</vt:lpstr>
      <vt:lpstr>SMRB Questions 2 &amp; 3:  Communicating NIH’s Value</vt:lpstr>
      <vt:lpstr>SMRB Question 4:  Measures of Health </vt:lpstr>
      <vt:lpstr>A Suggestion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Gallin</dc:creator>
  <cp:lastModifiedBy>Elaine Gallin</cp:lastModifiedBy>
  <cp:revision>91</cp:revision>
  <cp:lastPrinted>2013-10-24T02:01:54Z</cp:lastPrinted>
  <dcterms:created xsi:type="dcterms:W3CDTF">2013-10-15T18:45:54Z</dcterms:created>
  <dcterms:modified xsi:type="dcterms:W3CDTF">2013-10-24T12:01:18Z</dcterms:modified>
</cp:coreProperties>
</file>