
<file path=[Content_Types].xml><?xml version="1.0" encoding="utf-8"?>
<Types xmlns="http://schemas.openxmlformats.org/package/2006/content-types">
  <Override PartName="/ppt/slides/slide29.xml" ContentType="application/vnd.openxmlformats-officedocument.presentationml.slide+xml"/>
  <Override PartName="/ppt/notesSlides/notesSlide2.xml" ContentType="application/vnd.openxmlformats-officedocument.presentationml.notesSlide+xml"/>
  <Override PartName="/ppt/theme/themeOverride12.xml" ContentType="application/vnd.openxmlformats-officedocument.themeOverride+xml"/>
  <Override PartName="/ppt/slides/slide4.xml" ContentType="application/vnd.openxmlformats-officedocument.presentationml.slide+xml"/>
  <Override PartName="/ppt/slides/slide18.xml" ContentType="application/vnd.openxmlformats-officedocument.presentationml.slide+xml"/>
  <Override PartName="/ppt/slideLayouts/slideLayout6.xml" ContentType="application/vnd.openxmlformats-officedocument.presentationml.slideLayout+xml"/>
  <Override PartName="/ppt/theme/themeOverride5.xml" ContentType="application/vnd.openxmlformats-officedocument.themeOverr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27.xml" ContentType="application/vnd.openxmlformats-officedocument.presentationml.notesSlide+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Default Extension="fntdata" ContentType="application/x-fontdata"/>
  <Override PartName="/ppt/slideLayouts/slideLayout13.xml" ContentType="application/vnd.openxmlformats-officedocument.presentationml.slideLayout+xml"/>
  <Override PartName="/ppt/theme/themeOverride1.xml" ContentType="application/vnd.openxmlformats-officedocument.themeOverride+xml"/>
  <Override PartName="/ppt/notesSlides/notesSlide16.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charts/chart9.xml" ContentType="application/vnd.openxmlformats-officedocument.drawingml.chart+xml"/>
  <Override PartName="/ppt/charts/chart11.xml" ContentType="application/vnd.openxmlformats-officedocument.drawingml.chart+xml"/>
  <Override PartName="/ppt/notesSlides/notesSlide23.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charts/chart7.xml" ContentType="application/vnd.openxmlformats-officedocument.drawingml.chart+xml"/>
  <Override PartName="/ppt/notesSlides/notesSlide21.xml" ContentType="application/vnd.openxmlformats-officedocument.presentationml.notesSlide+xml"/>
  <Default Extension="xlsx" ContentType="application/vnd.openxmlformats-officedocument.spreadsheetml.sheet"/>
  <Override PartName="/ppt/notesSlides/notesSlide7.xml" ContentType="application/vnd.openxmlformats-officedocument.presentationml.notesSlide+xml"/>
  <Override PartName="/ppt/charts/chart3.xml" ContentType="application/vnd.openxmlformats-officedocument.drawingml.chart+xml"/>
  <Override PartName="/ppt/charts/chart5.xml" ContentType="application/vnd.openxmlformats-officedocument.drawingml.chart+xml"/>
  <Override PartName="/ppt/notesSlides/notesSlide10.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charts/chart1.xml" ContentType="application/vnd.openxmlformats-officedocument.drawingml.chart+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Override PartName="/ppt/theme/themeOverride8.xml" ContentType="application/vnd.openxmlformats-officedocument.themeOverride+xml"/>
  <Override PartName="/ppt/theme/themeOverride11.xml" ContentType="application/vnd.openxmlformats-officedocument.themeOverr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theme/themeOverride6.xml" ContentType="application/vnd.openxmlformats-officedocument.themeOverrid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Default Extension="jpeg" ContentType="image/jpeg"/>
  <Override PartName="/ppt/slideLayouts/slideLayout3.xml" ContentType="application/vnd.openxmlformats-officedocument.presentationml.slideLayout+xml"/>
  <Override PartName="/ppt/theme/themeOverride4.xml" ContentType="application/vnd.openxmlformats-officedocument.themeOverride+xml"/>
  <Default Extension="emf" ContentType="image/x-emf"/>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theme/themeOverride2.xml" ContentType="application/vnd.openxmlformats-officedocument.themeOverride+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notesSlides/notesSlide13.xml" ContentType="application/vnd.openxmlformats-officedocument.presentationml.notesSlide+xml"/>
  <Override PartName="/ppt/charts/chart8.xml" ContentType="application/vnd.openxmlformats-officedocument.drawingml.chart+xml"/>
  <Override PartName="/ppt/notesSlides/notesSlide22.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Default Extension="vml" ContentType="application/vnd.openxmlformats-officedocument.vmlDrawing"/>
  <Override PartName="/ppt/notesSlides/notesSlide11.xml" ContentType="application/vnd.openxmlformats-officedocument.presentationml.notesSlide+xml"/>
  <Override PartName="/ppt/charts/chart6.xml" ContentType="application/vnd.openxmlformats-officedocument.drawingml.chart+xml"/>
  <Override PartName="/ppt/notesSlides/notesSlide20.xml" ContentType="application/vnd.openxmlformats-officedocument.presentationml.notesSlide+xml"/>
  <Override PartName="/ppt/charts/chart10.xml" ContentType="application/vnd.openxmlformats-officedocument.drawingml.chart+xml"/>
  <Override PartName="/ppt/notesSlides/notesSlide6.xml" ContentType="application/vnd.openxmlformats-officedocument.presentationml.notesSlide+xml"/>
  <Override PartName="/ppt/charts/chart4.xml" ContentType="application/vnd.openxmlformats-officedocument.drawingml.chart+xml"/>
  <Override PartName="/ppt/slides/slide8.xml" ContentType="application/vnd.openxmlformats-officedocument.presentationml.slide+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ppt/charts/chart2.xml" ContentType="application/vnd.openxmlformats-officedocument.drawingml.chart+xml"/>
  <Override PartName="/ppt/theme/themeOverride9.xml" ContentType="application/vnd.openxmlformats-officedocument.themeOverride+xml"/>
  <Override PartName="/docProps/core.xml" ContentType="application/vnd.openxmlformats-package.core-properties+xml"/>
  <Override PartName="/ppt/slides/slide6.xml" ContentType="application/vnd.openxmlformats-officedocument.presentationml.slide+xml"/>
  <Override PartName="/ppt/slideLayouts/slideLayout8.xml" ContentType="application/vnd.openxmlformats-officedocument.presentationml.slideLayout+xml"/>
  <Override PartName="/ppt/theme/themeOverride7.xml" ContentType="application/vnd.openxmlformats-officedocument.themeOverride+xml"/>
  <Override PartName="/ppt/slideMasters/slideMaster1.xml" ContentType="application/vnd.openxmlformats-officedocument.presentationml.slideMaster+xml"/>
  <Override PartName="/ppt/slides/slide27.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theme/themeOverride10.xml" ContentType="application/vnd.openxmlformats-officedocument.themeOverride+xml"/>
  <Override PartName="/ppt/slides/slide2.xml" ContentType="application/vnd.openxmlformats-officedocument.presentationml.slide+xml"/>
  <Override PartName="/ppt/slides/slide16.xml" ContentType="application/vnd.openxmlformats-officedocument.presentationml.slide+xml"/>
  <Override PartName="/ppt/theme/themeOverride3.xml" ContentType="application/vnd.openxmlformats-officedocument.themeOverride+xml"/>
  <Default Extension="xls" ContentType="application/vnd.ms-excel"/>
  <Override PartName="/ppt/notesSlides/notesSlide18.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notesSlides/notesSlide25.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60" r:id="rId1"/>
  </p:sldMasterIdLst>
  <p:notesMasterIdLst>
    <p:notesMasterId r:id="rId35"/>
  </p:notesMasterIdLst>
  <p:handoutMasterIdLst>
    <p:handoutMasterId r:id="rId36"/>
  </p:handoutMasterIdLst>
  <p:sldIdLst>
    <p:sldId id="257" r:id="rId2"/>
    <p:sldId id="420" r:id="rId3"/>
    <p:sldId id="418" r:id="rId4"/>
    <p:sldId id="405" r:id="rId5"/>
    <p:sldId id="406" r:id="rId6"/>
    <p:sldId id="431" r:id="rId7"/>
    <p:sldId id="421" r:id="rId8"/>
    <p:sldId id="423" r:id="rId9"/>
    <p:sldId id="422" r:id="rId10"/>
    <p:sldId id="408" r:id="rId11"/>
    <p:sldId id="414" r:id="rId12"/>
    <p:sldId id="395" r:id="rId13"/>
    <p:sldId id="410" r:id="rId14"/>
    <p:sldId id="394" r:id="rId15"/>
    <p:sldId id="407" r:id="rId16"/>
    <p:sldId id="396" r:id="rId17"/>
    <p:sldId id="397" r:id="rId18"/>
    <p:sldId id="424" r:id="rId19"/>
    <p:sldId id="428" r:id="rId20"/>
    <p:sldId id="432" r:id="rId21"/>
    <p:sldId id="409" r:id="rId22"/>
    <p:sldId id="404" r:id="rId23"/>
    <p:sldId id="400" r:id="rId24"/>
    <p:sldId id="401" r:id="rId25"/>
    <p:sldId id="402" r:id="rId26"/>
    <p:sldId id="403" r:id="rId27"/>
    <p:sldId id="412" r:id="rId28"/>
    <p:sldId id="430" r:id="rId29"/>
    <p:sldId id="425" r:id="rId30"/>
    <p:sldId id="415" r:id="rId31"/>
    <p:sldId id="419" r:id="rId32"/>
    <p:sldId id="416" r:id="rId33"/>
    <p:sldId id="278" r:id="rId34"/>
  </p:sldIdLst>
  <p:sldSz cx="9144000" cy="6858000" type="screen4x3"/>
  <p:notesSz cx="7010400" cy="9296400"/>
  <p:embeddedFontLst>
    <p:embeddedFont>
      <p:font typeface="Trebuchet MS" pitchFamily="34" charset="0"/>
      <p:regular r:id="rId37"/>
      <p:bold r:id="rId38"/>
      <p:italic r:id="rId39"/>
      <p:boldItalic r:id="rId40"/>
    </p:embeddedFont>
    <p:embeddedFont>
      <p:font typeface="Tw Cen MT" pitchFamily="34" charset="0"/>
      <p:regular r:id="rId41"/>
      <p:bold r:id="rId42"/>
      <p:italic r:id="rId43"/>
      <p:boldItalic r:id="rId44"/>
    </p:embeddedFont>
    <p:embeddedFont>
      <p:font typeface="Calibri" pitchFamily="34" charset="0"/>
      <p:regular r:id="rId45"/>
      <p:bold r:id="rId46"/>
      <p:italic r:id="rId47"/>
      <p:boldItalic r:id="rId48"/>
    </p:embeddedFont>
  </p:embeddedFontLst>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00"/>
    <a:srgbClr val="000099"/>
    <a:srgbClr val="B10021"/>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0016" autoAdjust="0"/>
    <p:restoredTop sz="79101" autoAdjust="0"/>
  </p:normalViewPr>
  <p:slideViewPr>
    <p:cSldViewPr>
      <p:cViewPr varScale="1">
        <p:scale>
          <a:sx n="88" d="100"/>
          <a:sy n="88" d="100"/>
        </p:scale>
        <p:origin x="-1584" y="-10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3078"/>
    </p:cViewPr>
  </p:sorterViewPr>
  <p:notesViewPr>
    <p:cSldViewPr>
      <p:cViewPr>
        <p:scale>
          <a:sx n="90" d="100"/>
          <a:sy n="90" d="100"/>
        </p:scale>
        <p:origin x="-3018" y="-72"/>
      </p:cViewPr>
      <p:guideLst>
        <p:guide orient="horz" pos="2928"/>
        <p:guide pos="2208"/>
      </p:guideLst>
    </p:cSldViewPr>
  </p:notes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3.fntdata"/><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font" Target="fonts/font6.fntdata"/><Relationship Id="rId47" Type="http://schemas.openxmlformats.org/officeDocument/2006/relationships/font" Target="fonts/font11.fntdata"/><Relationship Id="rId50"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font" Target="fonts/font2.fntdata"/><Relationship Id="rId46" Type="http://schemas.openxmlformats.org/officeDocument/2006/relationships/font" Target="fonts/font10.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font" Target="fonts/font5.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font" Target="fonts/font1.fntdata"/><Relationship Id="rId40" Type="http://schemas.openxmlformats.org/officeDocument/2006/relationships/font" Target="fonts/font4.fntdata"/><Relationship Id="rId45" Type="http://schemas.openxmlformats.org/officeDocument/2006/relationships/font" Target="fonts/font9.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handoutMaster" Target="handoutMasters/handoutMaster1.xml"/><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font" Target="fonts/font8.fntdata"/><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 Id="rId43" Type="http://schemas.openxmlformats.org/officeDocument/2006/relationships/font" Target="fonts/font7.fntdata"/><Relationship Id="rId48" Type="http://schemas.openxmlformats.org/officeDocument/2006/relationships/font" Target="fonts/font12.fntdata"/><Relationship Id="rId8" Type="http://schemas.openxmlformats.org/officeDocument/2006/relationships/slide" Target="slides/slide7.xml"/><Relationship Id="rId51" Type="http://schemas.openxmlformats.org/officeDocument/2006/relationships/theme" Target="theme/theme1.xml"/></Relationships>
</file>

<file path=ppt/charts/_rels/chart1.xml.rels><?xml version="1.0" encoding="UTF-8" standalone="yes"?>
<Relationships xmlns="http://schemas.openxmlformats.org/package/2006/relationships"><Relationship Id="rId2" Type="http://schemas.openxmlformats.org/officeDocument/2006/relationships/package" Target="../embeddings/Microsoft_Office_Excel_Worksheet1.xlsx"/><Relationship Id="rId1" Type="http://schemas.openxmlformats.org/officeDocument/2006/relationships/themeOverride" Target="../theme/themeOverride3.xml"/></Relationships>
</file>

<file path=ppt/charts/_rels/chart10.xml.rels><?xml version="1.0" encoding="UTF-8" standalone="yes"?>
<Relationships xmlns="http://schemas.openxmlformats.org/package/2006/relationships"><Relationship Id="rId2" Type="http://schemas.openxmlformats.org/officeDocument/2006/relationships/package" Target="../embeddings/Microsoft_Office_Excel_Worksheet10.xlsx"/><Relationship Id="rId1" Type="http://schemas.openxmlformats.org/officeDocument/2006/relationships/themeOverride" Target="../theme/themeOverride11.xml"/></Relationships>
</file>

<file path=ppt/charts/_rels/chart11.xml.rels><?xml version="1.0" encoding="UTF-8" standalone="yes"?>
<Relationships xmlns="http://schemas.openxmlformats.org/package/2006/relationships"><Relationship Id="rId2" Type="http://schemas.openxmlformats.org/officeDocument/2006/relationships/package" Target="../embeddings/Microsoft_Office_Excel_Worksheet11.xlsx"/><Relationship Id="rId1" Type="http://schemas.openxmlformats.org/officeDocument/2006/relationships/themeOverride" Target="../theme/themeOverride12.xml"/></Relationships>
</file>

<file path=ppt/charts/_rels/chart2.xml.rels><?xml version="1.0" encoding="UTF-8" standalone="yes"?>
<Relationships xmlns="http://schemas.openxmlformats.org/package/2006/relationships"><Relationship Id="rId2" Type="http://schemas.openxmlformats.org/officeDocument/2006/relationships/package" Target="../embeddings/Microsoft_Office_Excel_Worksheet2.xlsx"/><Relationship Id="rId1" Type="http://schemas.openxmlformats.org/officeDocument/2006/relationships/themeOverride" Target="../theme/themeOverride4.xml"/></Relationships>
</file>

<file path=ppt/charts/_rels/chart3.xml.rels><?xml version="1.0" encoding="UTF-8" standalone="yes"?>
<Relationships xmlns="http://schemas.openxmlformats.org/package/2006/relationships"><Relationship Id="rId2" Type="http://schemas.openxmlformats.org/officeDocument/2006/relationships/package" Target="../embeddings/Microsoft_Office_Excel_Worksheet3.xlsx"/><Relationship Id="rId1" Type="http://schemas.openxmlformats.org/officeDocument/2006/relationships/themeOverride" Target="../theme/themeOverride5.xml"/></Relationships>
</file>

<file path=ppt/charts/_rels/chart4.xml.rels><?xml version="1.0" encoding="UTF-8" standalone="yes"?>
<Relationships xmlns="http://schemas.openxmlformats.org/package/2006/relationships"><Relationship Id="rId2" Type="http://schemas.openxmlformats.org/officeDocument/2006/relationships/package" Target="../embeddings/Microsoft_Office_Excel_Worksheet4.xlsx"/><Relationship Id="rId1" Type="http://schemas.openxmlformats.org/officeDocument/2006/relationships/themeOverride" Target="../theme/themeOverride6.xml"/></Relationships>
</file>

<file path=ppt/charts/_rels/chart5.xml.rels><?xml version="1.0" encoding="UTF-8" standalone="yes"?>
<Relationships xmlns="http://schemas.openxmlformats.org/package/2006/relationships"><Relationship Id="rId2" Type="http://schemas.openxmlformats.org/officeDocument/2006/relationships/package" Target="../embeddings/Microsoft_Office_Excel_Worksheet5.xlsx"/><Relationship Id="rId1" Type="http://schemas.openxmlformats.org/officeDocument/2006/relationships/themeOverride" Target="../theme/themeOverride7.xml"/></Relationships>
</file>

<file path=ppt/charts/_rels/chart6.xml.rels><?xml version="1.0" encoding="UTF-8" standalone="yes"?>
<Relationships xmlns="http://schemas.openxmlformats.org/package/2006/relationships"><Relationship Id="rId2" Type="http://schemas.openxmlformats.org/officeDocument/2006/relationships/package" Target="../embeddings/Microsoft_Office_Excel_Worksheet6.xlsx"/><Relationship Id="rId1" Type="http://schemas.openxmlformats.org/officeDocument/2006/relationships/themeOverride" Target="../theme/themeOverride8.xml"/></Relationships>
</file>

<file path=ppt/charts/_rels/chart7.xml.rels><?xml version="1.0" encoding="UTF-8" standalone="yes"?>
<Relationships xmlns="http://schemas.openxmlformats.org/package/2006/relationships"><Relationship Id="rId1" Type="http://schemas.openxmlformats.org/officeDocument/2006/relationships/package" Target="../embeddings/Microsoft_Office_Excel_Worksheet7.xlsx"/></Relationships>
</file>

<file path=ppt/charts/_rels/chart8.xml.rels><?xml version="1.0" encoding="UTF-8" standalone="yes"?>
<Relationships xmlns="http://schemas.openxmlformats.org/package/2006/relationships"><Relationship Id="rId2" Type="http://schemas.openxmlformats.org/officeDocument/2006/relationships/package" Target="../embeddings/Microsoft_Office_Excel_Worksheet8.xlsx"/><Relationship Id="rId1" Type="http://schemas.openxmlformats.org/officeDocument/2006/relationships/themeOverride" Target="../theme/themeOverride9.xml"/></Relationships>
</file>

<file path=ppt/charts/_rels/chart9.xml.rels><?xml version="1.0" encoding="UTF-8" standalone="yes"?>
<Relationships xmlns="http://schemas.openxmlformats.org/package/2006/relationships"><Relationship Id="rId2" Type="http://schemas.openxmlformats.org/officeDocument/2006/relationships/package" Target="../embeddings/Microsoft_Office_Excel_Worksheet9.xlsx"/><Relationship Id="rId1" Type="http://schemas.openxmlformats.org/officeDocument/2006/relationships/themeOverride" Target="../theme/themeOverride10.xml"/></Relationships>
</file>

<file path=ppt/charts/chart1.xml><?xml version="1.0" encoding="utf-8"?>
<c:chartSpace xmlns:c="http://schemas.openxmlformats.org/drawingml/2006/chart" xmlns:a="http://schemas.openxmlformats.org/drawingml/2006/main" xmlns:r="http://schemas.openxmlformats.org/officeDocument/2006/relationships">
  <c:date1904 val="1"/>
  <c:lang val="en-US"/>
  <c:clrMapOvr bg1="lt1" tx1="dk1" bg2="lt2" tx2="dk2" accent1="accent1" accent2="accent2" accent3="accent3" accent4="accent4" accent5="accent5" accent6="accent6" hlink="hlink" folHlink="folHlink"/>
  <c:chart>
    <c:autoTitleDeleted val="1"/>
    <c:view3D>
      <c:rotX val="70"/>
      <c:rotY val="359"/>
      <c:perspective val="0"/>
    </c:view3D>
    <c:plotArea>
      <c:layout>
        <c:manualLayout>
          <c:layoutTarget val="inner"/>
          <c:xMode val="edge"/>
          <c:yMode val="edge"/>
          <c:x val="0"/>
          <c:y val="6.1879978914170693E-2"/>
          <c:w val="0.76331937372699721"/>
          <c:h val="0.84359591780162069"/>
        </c:manualLayout>
      </c:layout>
      <c:pie3DChart>
        <c:varyColors val="1"/>
        <c:ser>
          <c:idx val="0"/>
          <c:order val="0"/>
          <c:tx>
            <c:strRef>
              <c:f>Sheet1!$B$1</c:f>
              <c:strCache>
                <c:ptCount val="1"/>
                <c:pt idx="0">
                  <c:v>Very important</c:v>
                </c:pt>
              </c:strCache>
            </c:strRef>
          </c:tx>
          <c:spPr>
            <a:solidFill>
              <a:srgbClr val="0000FF"/>
            </a:solidFill>
            <a:ln w="12413">
              <a:noFill/>
              <a:prstDash val="solid"/>
            </a:ln>
          </c:spPr>
          <c:explosion val="10"/>
          <c:dPt>
            <c:idx val="0"/>
            <c:spPr>
              <a:solidFill>
                <a:srgbClr val="000099"/>
              </a:solidFill>
              <a:ln w="12413">
                <a:noFill/>
                <a:prstDash val="solid"/>
              </a:ln>
            </c:spPr>
          </c:dPt>
          <c:dPt>
            <c:idx val="1"/>
            <c:spPr>
              <a:solidFill>
                <a:srgbClr val="FF9900"/>
              </a:solidFill>
              <a:ln w="12413">
                <a:noFill/>
                <a:prstDash val="solid"/>
              </a:ln>
            </c:spPr>
          </c:dPt>
          <c:dPt>
            <c:idx val="2"/>
            <c:spPr>
              <a:solidFill>
                <a:srgbClr val="FFFF00"/>
              </a:solidFill>
              <a:ln w="12413">
                <a:noFill/>
                <a:prstDash val="solid"/>
              </a:ln>
            </c:spPr>
          </c:dPt>
          <c:dPt>
            <c:idx val="3"/>
            <c:spPr>
              <a:solidFill>
                <a:srgbClr val="B10021"/>
              </a:solidFill>
              <a:ln w="12413">
                <a:noFill/>
                <a:prstDash val="solid"/>
              </a:ln>
            </c:spPr>
          </c:dPt>
          <c:dPt>
            <c:idx val="4"/>
            <c:spPr>
              <a:solidFill>
                <a:srgbClr val="A6A6A6"/>
              </a:solidFill>
              <a:ln w="12413">
                <a:noFill/>
                <a:prstDash val="solid"/>
              </a:ln>
            </c:spPr>
          </c:dPt>
          <c:dLbls>
            <c:dLbl>
              <c:idx val="0"/>
              <c:layout>
                <c:manualLayout>
                  <c:x val="-2.3349400250202369E-2"/>
                  <c:y val="-4.412017646730329E-2"/>
                </c:manualLayout>
              </c:layout>
              <c:dLblPos val="bestFit"/>
              <c:showPercent val="1"/>
            </c:dLbl>
            <c:dLbl>
              <c:idx val="1"/>
              <c:layout>
                <c:manualLayout>
                  <c:x val="-9.5453185174283264E-2"/>
                  <c:y val="-9.3715865304071583E-2"/>
                </c:manualLayout>
              </c:layout>
              <c:dLblPos val="bestFit"/>
              <c:showPercent val="1"/>
            </c:dLbl>
            <c:dLbl>
              <c:idx val="2"/>
              <c:layout>
                <c:manualLayout>
                  <c:x val="-1.0227869243617416E-3"/>
                  <c:y val="3.4052802223251605E-2"/>
                </c:manualLayout>
              </c:layout>
              <c:dLblPos val="bestFit"/>
              <c:showPercent val="1"/>
            </c:dLbl>
            <c:dLbl>
              <c:idx val="3"/>
              <c:layout>
                <c:manualLayout>
                  <c:x val="5.7154617036507599E-3"/>
                  <c:y val="9.6219957799392793E-3"/>
                </c:manualLayout>
              </c:layout>
              <c:tx>
                <c:rich>
                  <a:bodyPr/>
                  <a:lstStyle/>
                  <a:p>
                    <a:r>
                      <a:rPr lang="en-US" dirty="0" smtClean="0"/>
                      <a:t>6%</a:t>
                    </a:r>
                    <a:endParaRPr lang="en-US" dirty="0"/>
                  </a:p>
                </c:rich>
              </c:tx>
              <c:dLblPos val="bestFit"/>
              <c:showPercent val="1"/>
            </c:dLbl>
            <c:dLbl>
              <c:idx val="4"/>
              <c:layout>
                <c:manualLayout>
                  <c:x val="1.1403006442376561E-2"/>
                  <c:y val="0"/>
                </c:manualLayout>
              </c:layout>
              <c:dLblPos val="bestFit"/>
              <c:showPercent val="1"/>
            </c:dLbl>
            <c:numFmt formatCode="0%" sourceLinked="0"/>
            <c:spPr>
              <a:noFill/>
              <a:ln w="24826">
                <a:noFill/>
              </a:ln>
            </c:spPr>
            <c:txPr>
              <a:bodyPr/>
              <a:lstStyle/>
              <a:p>
                <a:pPr>
                  <a:defRPr sz="2000" b="0" i="0" u="none" strike="noStrike" baseline="0">
                    <a:solidFill>
                      <a:srgbClr val="000000"/>
                    </a:solidFill>
                    <a:latin typeface="Trebuchet MS" pitchFamily="34" charset="0"/>
                    <a:ea typeface="Times New Roman"/>
                    <a:cs typeface="Times New Roman"/>
                  </a:defRPr>
                </a:pPr>
                <a:endParaRPr lang="en-US"/>
              </a:p>
            </c:txPr>
            <c:showPercent val="1"/>
          </c:dLbls>
          <c:cat>
            <c:strRef>
              <c:f>Sheet1!$A$2:$A$6</c:f>
              <c:strCache>
                <c:ptCount val="5"/>
                <c:pt idx="0">
                  <c:v>Strongly agree</c:v>
                </c:pt>
                <c:pt idx="1">
                  <c:v>Somewhat agree</c:v>
                </c:pt>
                <c:pt idx="2">
                  <c:v>Somewhat disagree</c:v>
                </c:pt>
                <c:pt idx="3">
                  <c:v>Strongly disagree</c:v>
                </c:pt>
                <c:pt idx="4">
                  <c:v>Not sure</c:v>
                </c:pt>
              </c:strCache>
            </c:strRef>
          </c:cat>
          <c:val>
            <c:numRef>
              <c:f>Sheet1!$B$2:$B$6</c:f>
              <c:numCache>
                <c:formatCode>General</c:formatCode>
                <c:ptCount val="5"/>
                <c:pt idx="0">
                  <c:v>31.6</c:v>
                </c:pt>
                <c:pt idx="1">
                  <c:v>41.9</c:v>
                </c:pt>
                <c:pt idx="2">
                  <c:v>11</c:v>
                </c:pt>
                <c:pt idx="3">
                  <c:v>5.5</c:v>
                </c:pt>
                <c:pt idx="4">
                  <c:v>9.9</c:v>
                </c:pt>
              </c:numCache>
            </c:numRef>
          </c:val>
        </c:ser>
        <c:ser>
          <c:idx val="1"/>
          <c:order val="1"/>
          <c:tx>
            <c:strRef>
              <c:f>Sheet1!$C$1</c:f>
              <c:strCache>
                <c:ptCount val="1"/>
                <c:pt idx="0">
                  <c:v>Column1</c:v>
                </c:pt>
              </c:strCache>
            </c:strRef>
          </c:tx>
          <c:spPr>
            <a:solidFill>
              <a:srgbClr val="0000FF"/>
            </a:solidFill>
            <a:ln w="12413">
              <a:noFill/>
              <a:prstDash val="solid"/>
            </a:ln>
          </c:spPr>
          <c:dPt>
            <c:idx val="0"/>
            <c:spPr>
              <a:solidFill>
                <a:srgbClr val="000099"/>
              </a:solidFill>
              <a:ln w="12413">
                <a:noFill/>
                <a:prstDash val="solid"/>
              </a:ln>
            </c:spPr>
          </c:dPt>
          <c:dPt>
            <c:idx val="1"/>
            <c:spPr>
              <a:solidFill>
                <a:srgbClr val="FF9900"/>
              </a:solidFill>
              <a:ln w="12413">
                <a:noFill/>
                <a:prstDash val="solid"/>
              </a:ln>
            </c:spPr>
          </c:dPt>
          <c:dPt>
            <c:idx val="2"/>
            <c:spPr>
              <a:solidFill>
                <a:srgbClr val="FFFF00"/>
              </a:solidFill>
              <a:ln w="12413">
                <a:noFill/>
                <a:prstDash val="solid"/>
              </a:ln>
            </c:spPr>
          </c:dPt>
          <c:dPt>
            <c:idx val="3"/>
            <c:spPr>
              <a:solidFill>
                <a:srgbClr val="B10021"/>
              </a:solidFill>
              <a:ln w="12413">
                <a:noFill/>
                <a:prstDash val="solid"/>
              </a:ln>
            </c:spPr>
          </c:dPt>
          <c:cat>
            <c:strRef>
              <c:f>Sheet1!$A$2:$A$6</c:f>
              <c:strCache>
                <c:ptCount val="5"/>
                <c:pt idx="0">
                  <c:v>Strongly agree</c:v>
                </c:pt>
                <c:pt idx="1">
                  <c:v>Somewhat agree</c:v>
                </c:pt>
                <c:pt idx="2">
                  <c:v>Somewhat disagree</c:v>
                </c:pt>
                <c:pt idx="3">
                  <c:v>Strongly disagree</c:v>
                </c:pt>
                <c:pt idx="4">
                  <c:v>Not sure</c:v>
                </c:pt>
              </c:strCache>
            </c:strRef>
          </c:cat>
          <c:val>
            <c:numRef>
              <c:f>Sheet1!$C$2:$C$6</c:f>
              <c:numCache>
                <c:formatCode>General</c:formatCode>
                <c:ptCount val="5"/>
              </c:numCache>
            </c:numRef>
          </c:val>
        </c:ser>
        <c:ser>
          <c:idx val="2"/>
          <c:order val="2"/>
          <c:tx>
            <c:strRef>
              <c:f>Sheet1!$D$1</c:f>
              <c:strCache>
                <c:ptCount val="1"/>
                <c:pt idx="0">
                  <c:v>Column2</c:v>
                </c:pt>
              </c:strCache>
            </c:strRef>
          </c:tx>
          <c:spPr>
            <a:solidFill>
              <a:srgbClr val="0000FF"/>
            </a:solidFill>
            <a:ln w="12413">
              <a:noFill/>
              <a:prstDash val="solid"/>
            </a:ln>
          </c:spPr>
          <c:dPt>
            <c:idx val="0"/>
            <c:spPr>
              <a:solidFill>
                <a:srgbClr val="000099"/>
              </a:solidFill>
              <a:ln w="12413">
                <a:noFill/>
                <a:prstDash val="solid"/>
              </a:ln>
            </c:spPr>
          </c:dPt>
          <c:dPt>
            <c:idx val="1"/>
            <c:spPr>
              <a:solidFill>
                <a:srgbClr val="B10021"/>
              </a:solidFill>
              <a:ln w="12413">
                <a:noFill/>
                <a:prstDash val="solid"/>
              </a:ln>
            </c:spPr>
          </c:dPt>
          <c:cat>
            <c:strRef>
              <c:f>Sheet1!$A$2:$A$6</c:f>
              <c:strCache>
                <c:ptCount val="5"/>
                <c:pt idx="0">
                  <c:v>Strongly agree</c:v>
                </c:pt>
                <c:pt idx="1">
                  <c:v>Somewhat agree</c:v>
                </c:pt>
                <c:pt idx="2">
                  <c:v>Somewhat disagree</c:v>
                </c:pt>
                <c:pt idx="3">
                  <c:v>Strongly disagree</c:v>
                </c:pt>
                <c:pt idx="4">
                  <c:v>Not sure</c:v>
                </c:pt>
              </c:strCache>
            </c:strRef>
          </c:cat>
          <c:val>
            <c:numRef>
              <c:f>Sheet1!$D$2:$D$6</c:f>
              <c:numCache>
                <c:formatCode>General</c:formatCode>
                <c:ptCount val="5"/>
              </c:numCache>
            </c:numRef>
          </c:val>
        </c:ser>
        <c:ser>
          <c:idx val="3"/>
          <c:order val="3"/>
          <c:tx>
            <c:strRef>
              <c:f>Sheet1!$E$1</c:f>
              <c:strCache>
                <c:ptCount val="1"/>
                <c:pt idx="0">
                  <c:v>Column3</c:v>
                </c:pt>
              </c:strCache>
            </c:strRef>
          </c:tx>
          <c:cat>
            <c:strRef>
              <c:f>Sheet1!$A$2:$A$6</c:f>
              <c:strCache>
                <c:ptCount val="5"/>
                <c:pt idx="0">
                  <c:v>Strongly agree</c:v>
                </c:pt>
                <c:pt idx="1">
                  <c:v>Somewhat agree</c:v>
                </c:pt>
                <c:pt idx="2">
                  <c:v>Somewhat disagree</c:v>
                </c:pt>
                <c:pt idx="3">
                  <c:v>Strongly disagree</c:v>
                </c:pt>
                <c:pt idx="4">
                  <c:v>Not sure</c:v>
                </c:pt>
              </c:strCache>
            </c:strRef>
          </c:cat>
          <c:val>
            <c:numRef>
              <c:f>Sheet1!$E$2:$E$6</c:f>
              <c:numCache>
                <c:formatCode>General</c:formatCode>
                <c:ptCount val="5"/>
              </c:numCache>
            </c:numRef>
          </c:val>
        </c:ser>
        <c:dLbls>
          <c:showPercent val="1"/>
        </c:dLbls>
      </c:pie3DChart>
      <c:spPr>
        <a:noFill/>
        <a:ln w="25400">
          <a:noFill/>
        </a:ln>
      </c:spPr>
    </c:plotArea>
    <c:legend>
      <c:legendPos val="r"/>
      <c:layout>
        <c:manualLayout>
          <c:xMode val="edge"/>
          <c:yMode val="edge"/>
          <c:x val="0.65250226676210932"/>
          <c:y val="5.8993103803201524E-2"/>
          <c:w val="0.33681448341686143"/>
          <c:h val="0.80382687458185464"/>
        </c:manualLayout>
      </c:layout>
      <c:spPr>
        <a:noFill/>
        <a:ln w="24826">
          <a:noFill/>
        </a:ln>
      </c:spPr>
      <c:txPr>
        <a:bodyPr/>
        <a:lstStyle/>
        <a:p>
          <a:pPr>
            <a:defRPr sz="2000" b="0" i="0" u="none" strike="noStrike" baseline="0">
              <a:solidFill>
                <a:srgbClr val="000000"/>
              </a:solidFill>
              <a:latin typeface="Trebuchet MS" pitchFamily="34" charset="0"/>
              <a:ea typeface="Times New Roman"/>
              <a:cs typeface="Times New Roman"/>
            </a:defRPr>
          </a:pPr>
          <a:endParaRPr lang="en-US"/>
        </a:p>
      </c:txPr>
    </c:legend>
    <c:plotVisOnly val="1"/>
    <c:dispBlanksAs val="zero"/>
  </c:chart>
  <c:spPr>
    <a:noFill/>
    <a:ln>
      <a:noFill/>
    </a:ln>
  </c:spPr>
  <c:txPr>
    <a:bodyPr/>
    <a:lstStyle/>
    <a:p>
      <a:pPr>
        <a:defRPr sz="1808" b="1" i="0" u="none" strike="noStrike" baseline="0">
          <a:solidFill>
            <a:schemeClr val="tx1"/>
          </a:solidFill>
          <a:latin typeface="Times New Roman"/>
          <a:ea typeface="Times New Roman"/>
          <a:cs typeface="Times New Roman"/>
        </a:defRPr>
      </a:pPr>
      <a:endParaRPr lang="en-US"/>
    </a:p>
  </c:txPr>
  <c:externalData r:id="rId2"/>
</c:chartSpace>
</file>

<file path=ppt/charts/chart10.xml><?xml version="1.0" encoding="utf-8"?>
<c:chartSpace xmlns:c="http://schemas.openxmlformats.org/drawingml/2006/chart" xmlns:a="http://schemas.openxmlformats.org/drawingml/2006/main" xmlns:r="http://schemas.openxmlformats.org/officeDocument/2006/relationships">
  <c:date1904 val="1"/>
  <c:lang val="en-US"/>
  <c:clrMapOvr bg1="lt1" tx1="dk1" bg2="lt2" tx2="dk2" accent1="accent1" accent2="accent2" accent3="accent3" accent4="accent4" accent5="accent5" accent6="accent6" hlink="hlink" folHlink="folHlink"/>
  <c:chart>
    <c:autoTitleDeleted val="1"/>
    <c:view3D>
      <c:rotX val="70"/>
      <c:rotY val="359"/>
      <c:perspective val="0"/>
    </c:view3D>
    <c:plotArea>
      <c:layout>
        <c:manualLayout>
          <c:layoutTarget val="inner"/>
          <c:xMode val="edge"/>
          <c:yMode val="edge"/>
          <c:x val="3.2051282051282055E-2"/>
          <c:y val="9.218301121450552E-2"/>
          <c:w val="0.69921680463019065"/>
          <c:h val="0.77389883082796473"/>
        </c:manualLayout>
      </c:layout>
      <c:pie3DChart>
        <c:varyColors val="1"/>
        <c:ser>
          <c:idx val="0"/>
          <c:order val="0"/>
          <c:tx>
            <c:strRef>
              <c:f>Sheet1!$B$1</c:f>
              <c:strCache>
                <c:ptCount val="1"/>
                <c:pt idx="0">
                  <c:v>Very important</c:v>
                </c:pt>
              </c:strCache>
            </c:strRef>
          </c:tx>
          <c:spPr>
            <a:solidFill>
              <a:srgbClr val="0000FF"/>
            </a:solidFill>
            <a:ln w="12413">
              <a:noFill/>
              <a:prstDash val="solid"/>
            </a:ln>
          </c:spPr>
          <c:explosion val="10"/>
          <c:dPt>
            <c:idx val="0"/>
            <c:spPr>
              <a:solidFill>
                <a:srgbClr val="000099"/>
              </a:solidFill>
              <a:ln w="12413">
                <a:noFill/>
                <a:prstDash val="solid"/>
              </a:ln>
            </c:spPr>
          </c:dPt>
          <c:dPt>
            <c:idx val="1"/>
            <c:spPr>
              <a:solidFill>
                <a:srgbClr val="B10021"/>
              </a:solidFill>
              <a:ln w="12413">
                <a:noFill/>
                <a:prstDash val="solid"/>
              </a:ln>
            </c:spPr>
          </c:dPt>
          <c:dPt>
            <c:idx val="2"/>
            <c:spPr>
              <a:solidFill>
                <a:srgbClr val="A6A6A6"/>
              </a:solidFill>
              <a:ln w="12413">
                <a:noFill/>
                <a:prstDash val="solid"/>
              </a:ln>
            </c:spPr>
          </c:dPt>
          <c:dLbls>
            <c:dLbl>
              <c:idx val="0"/>
              <c:layout>
                <c:manualLayout>
                  <c:x val="-2.0948460987831067E-3"/>
                  <c:y val="-1.7523544851011361E-3"/>
                </c:manualLayout>
              </c:layout>
              <c:tx>
                <c:rich>
                  <a:bodyPr/>
                  <a:lstStyle/>
                  <a:p>
                    <a:r>
                      <a:rPr lang="en-US" dirty="0" smtClean="0"/>
                      <a:t>44%</a:t>
                    </a:r>
                    <a:endParaRPr lang="en-US" dirty="0"/>
                  </a:p>
                </c:rich>
              </c:tx>
              <c:dLblPos val="bestFit"/>
              <c:showPercent val="1"/>
            </c:dLbl>
            <c:dLbl>
              <c:idx val="1"/>
              <c:layout>
                <c:manualLayout>
                  <c:x val="-4.5689733494851607E-2"/>
                  <c:y val="-8.1032917760280002E-2"/>
                </c:manualLayout>
              </c:layout>
              <c:dLblPos val="bestFit"/>
              <c:showPercent val="1"/>
            </c:dLbl>
            <c:dLbl>
              <c:idx val="2"/>
              <c:layout>
                <c:manualLayout>
                  <c:x val="4.9236459078978994E-4"/>
                  <c:y val="2.2222222222222282E-2"/>
                </c:manualLayout>
              </c:layout>
              <c:dLblPos val="bestFit"/>
              <c:showPercent val="1"/>
            </c:dLbl>
            <c:dLbl>
              <c:idx val="3"/>
              <c:layout>
                <c:manualLayout>
                  <c:x val="1.3291338582677175E-2"/>
                  <c:y val="-1.9789768925943082E-2"/>
                </c:manualLayout>
              </c:layout>
              <c:dLblPos val="bestFit"/>
              <c:showPercent val="1"/>
            </c:dLbl>
            <c:dLbl>
              <c:idx val="4"/>
              <c:layout>
                <c:manualLayout>
                  <c:x val="3.2615088764098812E-2"/>
                  <c:y val="-3.210346342019995E-2"/>
                </c:manualLayout>
              </c:layout>
              <c:dLblPos val="bestFit"/>
              <c:showPercent val="1"/>
            </c:dLbl>
            <c:numFmt formatCode="0%" sourceLinked="0"/>
            <c:spPr>
              <a:noFill/>
              <a:ln w="24826">
                <a:noFill/>
              </a:ln>
            </c:spPr>
            <c:txPr>
              <a:bodyPr/>
              <a:lstStyle/>
              <a:p>
                <a:pPr>
                  <a:defRPr sz="2000" b="0" i="0" u="none" strike="noStrike" baseline="0">
                    <a:solidFill>
                      <a:srgbClr val="000000"/>
                    </a:solidFill>
                    <a:latin typeface="Trebuchet MS" pitchFamily="34" charset="0"/>
                    <a:ea typeface="Times New Roman"/>
                    <a:cs typeface="Times New Roman"/>
                  </a:defRPr>
                </a:pPr>
                <a:endParaRPr lang="en-US"/>
              </a:p>
            </c:txPr>
            <c:showPercent val="1"/>
          </c:dLbls>
          <c:cat>
            <c:strRef>
              <c:f>Sheet1!$A$2:$A$4</c:f>
              <c:strCache>
                <c:ptCount val="3"/>
                <c:pt idx="0">
                  <c:v>Yes, medical research takes place in every state in the U.S.</c:v>
                </c:pt>
                <c:pt idx="1">
                  <c:v>No, medical research does not take place in every state in the U.S.</c:v>
                </c:pt>
                <c:pt idx="2">
                  <c:v>Don't know</c:v>
                </c:pt>
              </c:strCache>
            </c:strRef>
          </c:cat>
          <c:val>
            <c:numRef>
              <c:f>Sheet1!$B$2:$B$4</c:f>
              <c:numCache>
                <c:formatCode>General</c:formatCode>
                <c:ptCount val="3"/>
                <c:pt idx="0">
                  <c:v>44.2</c:v>
                </c:pt>
                <c:pt idx="1">
                  <c:v>20.6</c:v>
                </c:pt>
                <c:pt idx="2">
                  <c:v>35.1</c:v>
                </c:pt>
              </c:numCache>
            </c:numRef>
          </c:val>
        </c:ser>
        <c:ser>
          <c:idx val="1"/>
          <c:order val="1"/>
          <c:tx>
            <c:strRef>
              <c:f>Sheet1!$C$1</c:f>
              <c:strCache>
                <c:ptCount val="1"/>
                <c:pt idx="0">
                  <c:v>Column1</c:v>
                </c:pt>
              </c:strCache>
            </c:strRef>
          </c:tx>
          <c:spPr>
            <a:solidFill>
              <a:srgbClr val="0000FF"/>
            </a:solidFill>
            <a:ln w="12413">
              <a:noFill/>
              <a:prstDash val="solid"/>
            </a:ln>
          </c:spPr>
          <c:dPt>
            <c:idx val="0"/>
            <c:spPr>
              <a:solidFill>
                <a:srgbClr val="000099"/>
              </a:solidFill>
              <a:ln w="12413">
                <a:noFill/>
                <a:prstDash val="solid"/>
              </a:ln>
            </c:spPr>
          </c:dPt>
          <c:dPt>
            <c:idx val="1"/>
            <c:spPr>
              <a:solidFill>
                <a:srgbClr val="FF9900"/>
              </a:solidFill>
              <a:ln w="12413">
                <a:noFill/>
                <a:prstDash val="solid"/>
              </a:ln>
            </c:spPr>
          </c:dPt>
          <c:dPt>
            <c:idx val="2"/>
            <c:spPr>
              <a:solidFill>
                <a:srgbClr val="FFFF00"/>
              </a:solidFill>
              <a:ln w="12413">
                <a:noFill/>
                <a:prstDash val="solid"/>
              </a:ln>
            </c:spPr>
          </c:dPt>
          <c:cat>
            <c:strRef>
              <c:f>Sheet1!$A$2:$A$4</c:f>
              <c:strCache>
                <c:ptCount val="3"/>
                <c:pt idx="0">
                  <c:v>Yes, medical research takes place in every state in the U.S.</c:v>
                </c:pt>
                <c:pt idx="1">
                  <c:v>No, medical research does not take place in every state in the U.S.</c:v>
                </c:pt>
                <c:pt idx="2">
                  <c:v>Don't know</c:v>
                </c:pt>
              </c:strCache>
            </c:strRef>
          </c:cat>
          <c:val>
            <c:numRef>
              <c:f>Sheet1!$C$2:$C$4</c:f>
              <c:numCache>
                <c:formatCode>General</c:formatCode>
                <c:ptCount val="3"/>
              </c:numCache>
            </c:numRef>
          </c:val>
        </c:ser>
        <c:ser>
          <c:idx val="2"/>
          <c:order val="2"/>
          <c:tx>
            <c:strRef>
              <c:f>Sheet1!$D$1</c:f>
              <c:strCache>
                <c:ptCount val="1"/>
                <c:pt idx="0">
                  <c:v>Column2</c:v>
                </c:pt>
              </c:strCache>
            </c:strRef>
          </c:tx>
          <c:spPr>
            <a:solidFill>
              <a:srgbClr val="0000FF"/>
            </a:solidFill>
            <a:ln w="12413">
              <a:noFill/>
              <a:prstDash val="solid"/>
            </a:ln>
          </c:spPr>
          <c:dPt>
            <c:idx val="0"/>
            <c:spPr>
              <a:solidFill>
                <a:srgbClr val="000099"/>
              </a:solidFill>
              <a:ln w="12413">
                <a:noFill/>
                <a:prstDash val="solid"/>
              </a:ln>
            </c:spPr>
          </c:dPt>
          <c:dPt>
            <c:idx val="1"/>
            <c:spPr>
              <a:solidFill>
                <a:srgbClr val="B10021"/>
              </a:solidFill>
              <a:ln w="12413">
                <a:noFill/>
                <a:prstDash val="solid"/>
              </a:ln>
            </c:spPr>
          </c:dPt>
          <c:cat>
            <c:strRef>
              <c:f>Sheet1!$A$2:$A$4</c:f>
              <c:strCache>
                <c:ptCount val="3"/>
                <c:pt idx="0">
                  <c:v>Yes, medical research takes place in every state in the U.S.</c:v>
                </c:pt>
                <c:pt idx="1">
                  <c:v>No, medical research does not take place in every state in the U.S.</c:v>
                </c:pt>
                <c:pt idx="2">
                  <c:v>Don't know</c:v>
                </c:pt>
              </c:strCache>
            </c:strRef>
          </c:cat>
          <c:val>
            <c:numRef>
              <c:f>Sheet1!$D$2:$D$4</c:f>
              <c:numCache>
                <c:formatCode>General</c:formatCode>
                <c:ptCount val="3"/>
              </c:numCache>
            </c:numRef>
          </c:val>
        </c:ser>
        <c:ser>
          <c:idx val="3"/>
          <c:order val="3"/>
          <c:tx>
            <c:strRef>
              <c:f>Sheet1!$E$1</c:f>
              <c:strCache>
                <c:ptCount val="1"/>
                <c:pt idx="0">
                  <c:v>Column3</c:v>
                </c:pt>
              </c:strCache>
            </c:strRef>
          </c:tx>
          <c:cat>
            <c:strRef>
              <c:f>Sheet1!$A$2:$A$4</c:f>
              <c:strCache>
                <c:ptCount val="3"/>
                <c:pt idx="0">
                  <c:v>Yes, medical research takes place in every state in the U.S.</c:v>
                </c:pt>
                <c:pt idx="1">
                  <c:v>No, medical research does not take place in every state in the U.S.</c:v>
                </c:pt>
                <c:pt idx="2">
                  <c:v>Don't know</c:v>
                </c:pt>
              </c:strCache>
            </c:strRef>
          </c:cat>
          <c:val>
            <c:numRef>
              <c:f>Sheet1!$E$2:$E$4</c:f>
              <c:numCache>
                <c:formatCode>General</c:formatCode>
                <c:ptCount val="3"/>
              </c:numCache>
            </c:numRef>
          </c:val>
        </c:ser>
        <c:dLbls>
          <c:showPercent val="1"/>
        </c:dLbls>
      </c:pie3DChart>
      <c:spPr>
        <a:noFill/>
        <a:ln w="25400">
          <a:noFill/>
        </a:ln>
      </c:spPr>
    </c:plotArea>
    <c:legend>
      <c:legendPos val="r"/>
      <c:layout>
        <c:manualLayout>
          <c:xMode val="edge"/>
          <c:yMode val="edge"/>
          <c:x val="0.55071841981290759"/>
          <c:y val="1.9985001874765929E-2"/>
          <c:w val="0.40975166565717747"/>
          <c:h val="0.96002999625048202"/>
        </c:manualLayout>
      </c:layout>
      <c:spPr>
        <a:noFill/>
        <a:ln w="24826">
          <a:noFill/>
        </a:ln>
      </c:spPr>
      <c:txPr>
        <a:bodyPr/>
        <a:lstStyle/>
        <a:p>
          <a:pPr>
            <a:defRPr sz="2000" b="0" i="0" u="none" strike="noStrike" baseline="0">
              <a:solidFill>
                <a:srgbClr val="000000"/>
              </a:solidFill>
              <a:latin typeface="Trebuchet MS" pitchFamily="34" charset="0"/>
              <a:ea typeface="Times New Roman"/>
              <a:cs typeface="Times New Roman"/>
            </a:defRPr>
          </a:pPr>
          <a:endParaRPr lang="en-US"/>
        </a:p>
      </c:txPr>
    </c:legend>
    <c:plotVisOnly val="1"/>
    <c:dispBlanksAs val="zero"/>
  </c:chart>
  <c:spPr>
    <a:noFill/>
    <a:ln>
      <a:noFill/>
    </a:ln>
  </c:spPr>
  <c:txPr>
    <a:bodyPr/>
    <a:lstStyle/>
    <a:p>
      <a:pPr>
        <a:defRPr sz="1808" b="1" i="0" u="none" strike="noStrike" baseline="0">
          <a:solidFill>
            <a:schemeClr val="tx1"/>
          </a:solidFill>
          <a:latin typeface="Times New Roman"/>
          <a:ea typeface="Times New Roman"/>
          <a:cs typeface="Times New Roman"/>
        </a:defRPr>
      </a:pPr>
      <a:endParaRPr lang="en-US"/>
    </a:p>
  </c:txPr>
  <c:externalData r:id="rId2"/>
</c:chartSpace>
</file>

<file path=ppt/charts/chart11.xml><?xml version="1.0" encoding="utf-8"?>
<c:chartSpace xmlns:c="http://schemas.openxmlformats.org/drawingml/2006/chart" xmlns:a="http://schemas.openxmlformats.org/drawingml/2006/main" xmlns:r="http://schemas.openxmlformats.org/officeDocument/2006/relationships">
  <c:date1904 val="1"/>
  <c:lang val="en-US"/>
  <c:clrMapOvr bg1="lt1" tx1="dk1" bg2="lt2" tx2="dk2" accent1="accent1" accent2="accent2" accent3="accent3" accent4="accent4" accent5="accent5" accent6="accent6" hlink="hlink" folHlink="folHlink"/>
  <c:chart>
    <c:autoTitleDeleted val="1"/>
    <c:view3D>
      <c:rotX val="70"/>
      <c:rotY val="359"/>
      <c:perspective val="0"/>
    </c:view3D>
    <c:plotArea>
      <c:layout>
        <c:manualLayout>
          <c:layoutTarget val="inner"/>
          <c:xMode val="edge"/>
          <c:yMode val="edge"/>
          <c:x val="0"/>
          <c:y val="6.1879978914170693E-2"/>
          <c:w val="0.76331937372699721"/>
          <c:h val="0.84359591780162069"/>
        </c:manualLayout>
      </c:layout>
      <c:pie3DChart>
        <c:varyColors val="1"/>
        <c:ser>
          <c:idx val="0"/>
          <c:order val="0"/>
          <c:tx>
            <c:strRef>
              <c:f>Sheet1!$B$1</c:f>
              <c:strCache>
                <c:ptCount val="1"/>
                <c:pt idx="0">
                  <c:v>Very important</c:v>
                </c:pt>
              </c:strCache>
            </c:strRef>
          </c:tx>
          <c:spPr>
            <a:solidFill>
              <a:srgbClr val="0000FF"/>
            </a:solidFill>
            <a:ln w="12413">
              <a:noFill/>
              <a:prstDash val="solid"/>
            </a:ln>
          </c:spPr>
          <c:explosion val="10"/>
          <c:dPt>
            <c:idx val="0"/>
            <c:spPr>
              <a:solidFill>
                <a:srgbClr val="000099"/>
              </a:solidFill>
              <a:ln w="12413">
                <a:noFill/>
                <a:prstDash val="solid"/>
              </a:ln>
            </c:spPr>
          </c:dPt>
          <c:dPt>
            <c:idx val="1"/>
            <c:spPr>
              <a:solidFill>
                <a:srgbClr val="B10021"/>
              </a:solidFill>
              <a:ln w="12413">
                <a:noFill/>
                <a:prstDash val="solid"/>
              </a:ln>
            </c:spPr>
          </c:dPt>
          <c:dPt>
            <c:idx val="2"/>
            <c:spPr>
              <a:solidFill>
                <a:srgbClr val="A6A6A6"/>
              </a:solidFill>
              <a:ln w="12413">
                <a:noFill/>
                <a:prstDash val="solid"/>
              </a:ln>
            </c:spPr>
          </c:dPt>
          <c:dLbls>
            <c:dLbl>
              <c:idx val="0"/>
              <c:layout>
                <c:manualLayout>
                  <c:x val="9.016294838145384E-3"/>
                  <c:y val="2.596909222554079E-2"/>
                </c:manualLayout>
              </c:layout>
              <c:tx>
                <c:rich>
                  <a:bodyPr/>
                  <a:lstStyle/>
                  <a:p>
                    <a:r>
                      <a:rPr lang="en-US" dirty="0" smtClean="0"/>
                      <a:t>22%</a:t>
                    </a:r>
                    <a:endParaRPr lang="en-US" dirty="0"/>
                  </a:p>
                </c:rich>
              </c:tx>
              <c:dLblPos val="bestFit"/>
              <c:showPercent val="1"/>
            </c:dLbl>
            <c:dLbl>
              <c:idx val="1"/>
              <c:layout>
                <c:manualLayout>
                  <c:x val="1.5314523184601929E-2"/>
                  <c:y val="-9.4332066250339564E-3"/>
                </c:manualLayout>
              </c:layout>
              <c:dLblPos val="bestFit"/>
              <c:showPercent val="1"/>
            </c:dLbl>
            <c:dLbl>
              <c:idx val="2"/>
              <c:layout>
                <c:manualLayout>
                  <c:x val="4.9236459078978994E-4"/>
                  <c:y val="2.2222222222222282E-2"/>
                </c:manualLayout>
              </c:layout>
              <c:tx>
                <c:rich>
                  <a:bodyPr/>
                  <a:lstStyle/>
                  <a:p>
                    <a:r>
                      <a:rPr lang="en-US" dirty="0" smtClean="0"/>
                      <a:t>8%</a:t>
                    </a:r>
                    <a:endParaRPr lang="en-US" dirty="0"/>
                  </a:p>
                </c:rich>
              </c:tx>
              <c:dLblPos val="bestFit"/>
              <c:showPercent val="1"/>
            </c:dLbl>
            <c:dLbl>
              <c:idx val="3"/>
              <c:layout>
                <c:manualLayout>
                  <c:x val="1.3291338582677175E-2"/>
                  <c:y val="-1.9789768925943082E-2"/>
                </c:manualLayout>
              </c:layout>
              <c:dLblPos val="bestFit"/>
              <c:showPercent val="1"/>
            </c:dLbl>
            <c:dLbl>
              <c:idx val="4"/>
              <c:layout>
                <c:manualLayout>
                  <c:x val="3.2615088764098812E-2"/>
                  <c:y val="-3.2103463420199839E-2"/>
                </c:manualLayout>
              </c:layout>
              <c:dLblPos val="bestFit"/>
              <c:showPercent val="1"/>
            </c:dLbl>
            <c:numFmt formatCode="0%" sourceLinked="0"/>
            <c:spPr>
              <a:noFill/>
              <a:ln w="24826">
                <a:noFill/>
              </a:ln>
            </c:spPr>
            <c:txPr>
              <a:bodyPr/>
              <a:lstStyle/>
              <a:p>
                <a:pPr>
                  <a:defRPr sz="2000" b="0" i="0" u="none" strike="noStrike" baseline="0">
                    <a:solidFill>
                      <a:srgbClr val="000000"/>
                    </a:solidFill>
                    <a:latin typeface="Trebuchet MS" pitchFamily="34" charset="0"/>
                    <a:ea typeface="Times New Roman"/>
                    <a:cs typeface="Times New Roman"/>
                  </a:defRPr>
                </a:pPr>
                <a:endParaRPr lang="en-US"/>
              </a:p>
            </c:txPr>
            <c:showPercent val="1"/>
          </c:dLbls>
          <c:cat>
            <c:strRef>
              <c:f>Sheet1!$A$2:$A$4</c:f>
              <c:strCache>
                <c:ptCount val="3"/>
                <c:pt idx="0">
                  <c:v>Yes</c:v>
                </c:pt>
                <c:pt idx="1">
                  <c:v>No</c:v>
                </c:pt>
                <c:pt idx="2">
                  <c:v>Not sure</c:v>
                </c:pt>
              </c:strCache>
            </c:strRef>
          </c:cat>
          <c:val>
            <c:numRef>
              <c:f>Sheet1!$B$2:$B$4</c:f>
              <c:numCache>
                <c:formatCode>General</c:formatCode>
                <c:ptCount val="3"/>
                <c:pt idx="0">
                  <c:v>22.4</c:v>
                </c:pt>
                <c:pt idx="1">
                  <c:v>69.7</c:v>
                </c:pt>
                <c:pt idx="2">
                  <c:v>7.9</c:v>
                </c:pt>
              </c:numCache>
            </c:numRef>
          </c:val>
        </c:ser>
        <c:ser>
          <c:idx val="1"/>
          <c:order val="1"/>
          <c:tx>
            <c:strRef>
              <c:f>Sheet1!$C$1</c:f>
              <c:strCache>
                <c:ptCount val="1"/>
                <c:pt idx="0">
                  <c:v>Column1</c:v>
                </c:pt>
              </c:strCache>
            </c:strRef>
          </c:tx>
          <c:spPr>
            <a:solidFill>
              <a:srgbClr val="0000FF"/>
            </a:solidFill>
            <a:ln w="12413">
              <a:noFill/>
              <a:prstDash val="solid"/>
            </a:ln>
          </c:spPr>
          <c:dPt>
            <c:idx val="0"/>
            <c:spPr>
              <a:solidFill>
                <a:srgbClr val="000099"/>
              </a:solidFill>
              <a:ln w="12413">
                <a:noFill/>
                <a:prstDash val="solid"/>
              </a:ln>
            </c:spPr>
          </c:dPt>
          <c:dPt>
            <c:idx val="1"/>
            <c:spPr>
              <a:solidFill>
                <a:srgbClr val="FF9900"/>
              </a:solidFill>
              <a:ln w="12413">
                <a:noFill/>
                <a:prstDash val="solid"/>
              </a:ln>
            </c:spPr>
          </c:dPt>
          <c:dPt>
            <c:idx val="2"/>
            <c:spPr>
              <a:solidFill>
                <a:srgbClr val="FFFF00"/>
              </a:solidFill>
              <a:ln w="12413">
                <a:noFill/>
                <a:prstDash val="solid"/>
              </a:ln>
            </c:spPr>
          </c:dPt>
          <c:cat>
            <c:strRef>
              <c:f>Sheet1!$A$2:$A$4</c:f>
              <c:strCache>
                <c:ptCount val="3"/>
                <c:pt idx="0">
                  <c:v>Yes</c:v>
                </c:pt>
                <c:pt idx="1">
                  <c:v>No</c:v>
                </c:pt>
                <c:pt idx="2">
                  <c:v>Not sure</c:v>
                </c:pt>
              </c:strCache>
            </c:strRef>
          </c:cat>
          <c:val>
            <c:numRef>
              <c:f>Sheet1!$C$2:$C$4</c:f>
              <c:numCache>
                <c:formatCode>General</c:formatCode>
                <c:ptCount val="3"/>
              </c:numCache>
            </c:numRef>
          </c:val>
        </c:ser>
        <c:ser>
          <c:idx val="2"/>
          <c:order val="2"/>
          <c:tx>
            <c:strRef>
              <c:f>Sheet1!$D$1</c:f>
              <c:strCache>
                <c:ptCount val="1"/>
                <c:pt idx="0">
                  <c:v>Column2</c:v>
                </c:pt>
              </c:strCache>
            </c:strRef>
          </c:tx>
          <c:spPr>
            <a:solidFill>
              <a:srgbClr val="0000FF"/>
            </a:solidFill>
            <a:ln w="12413">
              <a:noFill/>
              <a:prstDash val="solid"/>
            </a:ln>
          </c:spPr>
          <c:dPt>
            <c:idx val="0"/>
            <c:spPr>
              <a:solidFill>
                <a:srgbClr val="000099"/>
              </a:solidFill>
              <a:ln w="12413">
                <a:noFill/>
                <a:prstDash val="solid"/>
              </a:ln>
            </c:spPr>
          </c:dPt>
          <c:dPt>
            <c:idx val="1"/>
            <c:spPr>
              <a:solidFill>
                <a:srgbClr val="B10021"/>
              </a:solidFill>
              <a:ln w="12413">
                <a:noFill/>
                <a:prstDash val="solid"/>
              </a:ln>
            </c:spPr>
          </c:dPt>
          <c:cat>
            <c:strRef>
              <c:f>Sheet1!$A$2:$A$4</c:f>
              <c:strCache>
                <c:ptCount val="3"/>
                <c:pt idx="0">
                  <c:v>Yes</c:v>
                </c:pt>
                <c:pt idx="1">
                  <c:v>No</c:v>
                </c:pt>
                <c:pt idx="2">
                  <c:v>Not sure</c:v>
                </c:pt>
              </c:strCache>
            </c:strRef>
          </c:cat>
          <c:val>
            <c:numRef>
              <c:f>Sheet1!$D$2:$D$4</c:f>
              <c:numCache>
                <c:formatCode>General</c:formatCode>
                <c:ptCount val="3"/>
              </c:numCache>
            </c:numRef>
          </c:val>
        </c:ser>
        <c:ser>
          <c:idx val="3"/>
          <c:order val="3"/>
          <c:tx>
            <c:strRef>
              <c:f>Sheet1!$E$1</c:f>
              <c:strCache>
                <c:ptCount val="1"/>
                <c:pt idx="0">
                  <c:v>Column3</c:v>
                </c:pt>
              </c:strCache>
            </c:strRef>
          </c:tx>
          <c:cat>
            <c:strRef>
              <c:f>Sheet1!$A$2:$A$4</c:f>
              <c:strCache>
                <c:ptCount val="3"/>
                <c:pt idx="0">
                  <c:v>Yes</c:v>
                </c:pt>
                <c:pt idx="1">
                  <c:v>No</c:v>
                </c:pt>
                <c:pt idx="2">
                  <c:v>Not sure</c:v>
                </c:pt>
              </c:strCache>
            </c:strRef>
          </c:cat>
          <c:val>
            <c:numRef>
              <c:f>Sheet1!$E$2:$E$4</c:f>
              <c:numCache>
                <c:formatCode>General</c:formatCode>
                <c:ptCount val="3"/>
              </c:numCache>
            </c:numRef>
          </c:val>
        </c:ser>
        <c:dLbls>
          <c:showPercent val="1"/>
        </c:dLbls>
      </c:pie3DChart>
      <c:spPr>
        <a:noFill/>
        <a:ln w="25400">
          <a:noFill/>
        </a:ln>
      </c:spPr>
    </c:plotArea>
    <c:legend>
      <c:legendPos val="r"/>
      <c:layout>
        <c:manualLayout>
          <c:xMode val="edge"/>
          <c:yMode val="edge"/>
          <c:x val="0.73583560009546256"/>
          <c:y val="0.13742447635222782"/>
          <c:w val="0.21711751371987592"/>
          <c:h val="0.58814060007204949"/>
        </c:manualLayout>
      </c:layout>
      <c:spPr>
        <a:noFill/>
        <a:ln w="24826">
          <a:noFill/>
        </a:ln>
      </c:spPr>
      <c:txPr>
        <a:bodyPr/>
        <a:lstStyle/>
        <a:p>
          <a:pPr>
            <a:defRPr sz="2000" b="0" i="0" u="none" strike="noStrike" baseline="0">
              <a:solidFill>
                <a:srgbClr val="000000"/>
              </a:solidFill>
              <a:latin typeface="Trebuchet MS" pitchFamily="34" charset="0"/>
              <a:ea typeface="Times New Roman"/>
              <a:cs typeface="Times New Roman"/>
            </a:defRPr>
          </a:pPr>
          <a:endParaRPr lang="en-US"/>
        </a:p>
      </c:txPr>
    </c:legend>
    <c:plotVisOnly val="1"/>
    <c:dispBlanksAs val="zero"/>
  </c:chart>
  <c:spPr>
    <a:noFill/>
    <a:ln>
      <a:noFill/>
    </a:ln>
  </c:spPr>
  <c:txPr>
    <a:bodyPr/>
    <a:lstStyle/>
    <a:p>
      <a:pPr>
        <a:defRPr sz="1808" b="1" i="0" u="none" strike="noStrike" baseline="0">
          <a:solidFill>
            <a:schemeClr val="tx1"/>
          </a:solidFill>
          <a:latin typeface="Times New Roman"/>
          <a:ea typeface="Times New Roman"/>
          <a:cs typeface="Times New Roman"/>
        </a:defRPr>
      </a:pPr>
      <a:endParaRPr lang="en-US"/>
    </a:p>
  </c:txPr>
  <c:externalData r:id="rId2"/>
</c:chartSpace>
</file>

<file path=ppt/charts/chart2.xml><?xml version="1.0" encoding="utf-8"?>
<c:chartSpace xmlns:c="http://schemas.openxmlformats.org/drawingml/2006/chart" xmlns:a="http://schemas.openxmlformats.org/drawingml/2006/main" xmlns:r="http://schemas.openxmlformats.org/officeDocument/2006/relationships">
  <c:date1904 val="1"/>
  <c:lang val="en-US"/>
  <c:clrMapOvr bg1="lt1" tx1="dk1" bg2="lt2" tx2="dk2" accent1="accent1" accent2="accent2" accent3="accent3" accent4="accent4" accent5="accent5" accent6="accent6" hlink="hlink" folHlink="folHlink"/>
  <c:chart>
    <c:autoTitleDeleted val="1"/>
    <c:view3D>
      <c:rotX val="70"/>
      <c:rotY val="359"/>
      <c:perspective val="0"/>
    </c:view3D>
    <c:plotArea>
      <c:layout>
        <c:manualLayout>
          <c:layoutTarget val="inner"/>
          <c:xMode val="edge"/>
          <c:yMode val="edge"/>
          <c:x val="4.4871794871794893E-2"/>
          <c:y val="0.12328360270755662"/>
          <c:w val="0.66075526616865476"/>
          <c:h val="0.72956094304001451"/>
        </c:manualLayout>
      </c:layout>
      <c:pie3DChart>
        <c:varyColors val="1"/>
        <c:ser>
          <c:idx val="0"/>
          <c:order val="0"/>
          <c:tx>
            <c:strRef>
              <c:f>Sheet1!$B$1</c:f>
              <c:strCache>
                <c:ptCount val="1"/>
                <c:pt idx="0">
                  <c:v>Very important</c:v>
                </c:pt>
              </c:strCache>
            </c:strRef>
          </c:tx>
          <c:spPr>
            <a:solidFill>
              <a:srgbClr val="0000FF"/>
            </a:solidFill>
            <a:ln w="12413">
              <a:noFill/>
              <a:prstDash val="solid"/>
            </a:ln>
          </c:spPr>
          <c:explosion val="10"/>
          <c:dPt>
            <c:idx val="0"/>
            <c:spPr>
              <a:solidFill>
                <a:srgbClr val="000099"/>
              </a:solidFill>
              <a:ln w="12413">
                <a:noFill/>
                <a:prstDash val="solid"/>
              </a:ln>
            </c:spPr>
          </c:dPt>
          <c:dPt>
            <c:idx val="1"/>
            <c:spPr>
              <a:solidFill>
                <a:srgbClr val="B10021"/>
              </a:solidFill>
              <a:ln w="12413">
                <a:noFill/>
                <a:prstDash val="solid"/>
              </a:ln>
            </c:spPr>
          </c:dPt>
          <c:dPt>
            <c:idx val="2"/>
            <c:spPr>
              <a:solidFill>
                <a:srgbClr val="A6A6A6"/>
              </a:solidFill>
              <a:ln w="12413">
                <a:noFill/>
                <a:prstDash val="solid"/>
              </a:ln>
            </c:spPr>
          </c:dPt>
          <c:dLbls>
            <c:dLbl>
              <c:idx val="0"/>
              <c:layout>
                <c:manualLayout>
                  <c:x val="-2.0948460987831067E-3"/>
                  <c:y val="-1.7523544851011353E-3"/>
                </c:manualLayout>
              </c:layout>
              <c:tx>
                <c:rich>
                  <a:bodyPr/>
                  <a:lstStyle/>
                  <a:p>
                    <a:r>
                      <a:rPr lang="en-US" dirty="0" smtClean="0"/>
                      <a:t>49%</a:t>
                    </a:r>
                    <a:endParaRPr lang="en-US" dirty="0"/>
                  </a:p>
                </c:rich>
              </c:tx>
              <c:dLblPos val="bestFit"/>
              <c:showPercent val="1"/>
            </c:dLbl>
            <c:dLbl>
              <c:idx val="1"/>
              <c:layout>
                <c:manualLayout>
                  <c:x val="-8.296587926509438E-3"/>
                  <c:y val="-3.2421697287839675E-2"/>
                </c:manualLayout>
              </c:layout>
              <c:dLblPos val="bestFit"/>
              <c:showPercent val="1"/>
            </c:dLbl>
            <c:dLbl>
              <c:idx val="2"/>
              <c:layout>
                <c:manualLayout>
                  <c:x val="4.9236459078978994E-4"/>
                  <c:y val="2.2222222222222282E-2"/>
                </c:manualLayout>
              </c:layout>
              <c:dLblPos val="bestFit"/>
              <c:showPercent val="1"/>
            </c:dLbl>
            <c:dLbl>
              <c:idx val="3"/>
              <c:layout>
                <c:manualLayout>
                  <c:x val="1.3291338582677175E-2"/>
                  <c:y val="-1.9789768925943082E-2"/>
                </c:manualLayout>
              </c:layout>
              <c:dLblPos val="bestFit"/>
              <c:showPercent val="1"/>
            </c:dLbl>
            <c:dLbl>
              <c:idx val="4"/>
              <c:layout>
                <c:manualLayout>
                  <c:x val="3.2615088764098812E-2"/>
                  <c:y val="-3.2103463420199693E-2"/>
                </c:manualLayout>
              </c:layout>
              <c:dLblPos val="bestFit"/>
              <c:showPercent val="1"/>
            </c:dLbl>
            <c:numFmt formatCode="0%" sourceLinked="0"/>
            <c:spPr>
              <a:noFill/>
              <a:ln w="24826">
                <a:noFill/>
              </a:ln>
            </c:spPr>
            <c:txPr>
              <a:bodyPr/>
              <a:lstStyle/>
              <a:p>
                <a:pPr>
                  <a:defRPr sz="2000" b="0" i="0" u="none" strike="noStrike" baseline="0">
                    <a:solidFill>
                      <a:srgbClr val="000000"/>
                    </a:solidFill>
                    <a:latin typeface="Trebuchet MS" pitchFamily="34" charset="0"/>
                    <a:ea typeface="Times New Roman"/>
                    <a:cs typeface="Times New Roman"/>
                  </a:defRPr>
                </a:pPr>
                <a:endParaRPr lang="en-US"/>
              </a:p>
            </c:txPr>
            <c:showPercent val="1"/>
          </c:dLbls>
          <c:cat>
            <c:strRef>
              <c:f>Sheet1!$A$2:$A$4</c:f>
              <c:strCache>
                <c:ptCount val="3"/>
                <c:pt idx="0">
                  <c:v>Our nation should not scale back medical research.</c:v>
                </c:pt>
                <c:pt idx="1">
                  <c:v>It is OK to scale back medical research as part of deficit reduction.</c:v>
                </c:pt>
                <c:pt idx="2">
                  <c:v>Not sure</c:v>
                </c:pt>
              </c:strCache>
            </c:strRef>
          </c:cat>
          <c:val>
            <c:numRef>
              <c:f>Sheet1!$B$2:$B$4</c:f>
              <c:numCache>
                <c:formatCode>General</c:formatCode>
                <c:ptCount val="3"/>
                <c:pt idx="0">
                  <c:v>48.9</c:v>
                </c:pt>
                <c:pt idx="1">
                  <c:v>33.9</c:v>
                </c:pt>
                <c:pt idx="2">
                  <c:v>17.2</c:v>
                </c:pt>
              </c:numCache>
            </c:numRef>
          </c:val>
        </c:ser>
        <c:ser>
          <c:idx val="1"/>
          <c:order val="1"/>
          <c:tx>
            <c:strRef>
              <c:f>Sheet1!$C$1</c:f>
              <c:strCache>
                <c:ptCount val="1"/>
                <c:pt idx="0">
                  <c:v>Column1</c:v>
                </c:pt>
              </c:strCache>
            </c:strRef>
          </c:tx>
          <c:spPr>
            <a:solidFill>
              <a:srgbClr val="0000FF"/>
            </a:solidFill>
            <a:ln w="12413">
              <a:noFill/>
              <a:prstDash val="solid"/>
            </a:ln>
          </c:spPr>
          <c:dPt>
            <c:idx val="0"/>
            <c:spPr>
              <a:solidFill>
                <a:srgbClr val="000099"/>
              </a:solidFill>
              <a:ln w="12413">
                <a:noFill/>
                <a:prstDash val="solid"/>
              </a:ln>
            </c:spPr>
          </c:dPt>
          <c:dPt>
            <c:idx val="1"/>
            <c:spPr>
              <a:solidFill>
                <a:srgbClr val="FF9900"/>
              </a:solidFill>
              <a:ln w="12413">
                <a:noFill/>
                <a:prstDash val="solid"/>
              </a:ln>
            </c:spPr>
          </c:dPt>
          <c:dPt>
            <c:idx val="2"/>
            <c:spPr>
              <a:solidFill>
                <a:srgbClr val="FFFF00"/>
              </a:solidFill>
              <a:ln w="12413">
                <a:noFill/>
                <a:prstDash val="solid"/>
              </a:ln>
            </c:spPr>
          </c:dPt>
          <c:cat>
            <c:strRef>
              <c:f>Sheet1!$A$2:$A$4</c:f>
              <c:strCache>
                <c:ptCount val="3"/>
                <c:pt idx="0">
                  <c:v>Our nation should not scale back medical research.</c:v>
                </c:pt>
                <c:pt idx="1">
                  <c:v>It is OK to scale back medical research as part of deficit reduction.</c:v>
                </c:pt>
                <c:pt idx="2">
                  <c:v>Not sure</c:v>
                </c:pt>
              </c:strCache>
            </c:strRef>
          </c:cat>
          <c:val>
            <c:numRef>
              <c:f>Sheet1!$C$2:$C$4</c:f>
              <c:numCache>
                <c:formatCode>General</c:formatCode>
                <c:ptCount val="3"/>
              </c:numCache>
            </c:numRef>
          </c:val>
        </c:ser>
        <c:ser>
          <c:idx val="2"/>
          <c:order val="2"/>
          <c:tx>
            <c:strRef>
              <c:f>Sheet1!$D$1</c:f>
              <c:strCache>
                <c:ptCount val="1"/>
                <c:pt idx="0">
                  <c:v>Column2</c:v>
                </c:pt>
              </c:strCache>
            </c:strRef>
          </c:tx>
          <c:spPr>
            <a:solidFill>
              <a:srgbClr val="0000FF"/>
            </a:solidFill>
            <a:ln w="12413">
              <a:noFill/>
              <a:prstDash val="solid"/>
            </a:ln>
          </c:spPr>
          <c:dPt>
            <c:idx val="0"/>
            <c:spPr>
              <a:solidFill>
                <a:srgbClr val="000099"/>
              </a:solidFill>
              <a:ln w="12413">
                <a:noFill/>
                <a:prstDash val="solid"/>
              </a:ln>
            </c:spPr>
          </c:dPt>
          <c:dPt>
            <c:idx val="1"/>
            <c:spPr>
              <a:solidFill>
                <a:srgbClr val="B10021"/>
              </a:solidFill>
              <a:ln w="12413">
                <a:noFill/>
                <a:prstDash val="solid"/>
              </a:ln>
            </c:spPr>
          </c:dPt>
          <c:cat>
            <c:strRef>
              <c:f>Sheet1!$A$2:$A$4</c:f>
              <c:strCache>
                <c:ptCount val="3"/>
                <c:pt idx="0">
                  <c:v>Our nation should not scale back medical research.</c:v>
                </c:pt>
                <c:pt idx="1">
                  <c:v>It is OK to scale back medical research as part of deficit reduction.</c:v>
                </c:pt>
                <c:pt idx="2">
                  <c:v>Not sure</c:v>
                </c:pt>
              </c:strCache>
            </c:strRef>
          </c:cat>
          <c:val>
            <c:numRef>
              <c:f>Sheet1!$D$2:$D$4</c:f>
              <c:numCache>
                <c:formatCode>General</c:formatCode>
                <c:ptCount val="3"/>
              </c:numCache>
            </c:numRef>
          </c:val>
        </c:ser>
        <c:ser>
          <c:idx val="3"/>
          <c:order val="3"/>
          <c:tx>
            <c:strRef>
              <c:f>Sheet1!$E$1</c:f>
              <c:strCache>
                <c:ptCount val="1"/>
                <c:pt idx="0">
                  <c:v>Column3</c:v>
                </c:pt>
              </c:strCache>
            </c:strRef>
          </c:tx>
          <c:cat>
            <c:strRef>
              <c:f>Sheet1!$A$2:$A$4</c:f>
              <c:strCache>
                <c:ptCount val="3"/>
                <c:pt idx="0">
                  <c:v>Our nation should not scale back medical research.</c:v>
                </c:pt>
                <c:pt idx="1">
                  <c:v>It is OK to scale back medical research as part of deficit reduction.</c:v>
                </c:pt>
                <c:pt idx="2">
                  <c:v>Not sure</c:v>
                </c:pt>
              </c:strCache>
            </c:strRef>
          </c:cat>
          <c:val>
            <c:numRef>
              <c:f>Sheet1!$E$2:$E$4</c:f>
              <c:numCache>
                <c:formatCode>General</c:formatCode>
                <c:ptCount val="3"/>
              </c:numCache>
            </c:numRef>
          </c:val>
        </c:ser>
        <c:dLbls>
          <c:showPercent val="1"/>
        </c:dLbls>
      </c:pie3DChart>
      <c:spPr>
        <a:noFill/>
        <a:ln w="25400">
          <a:noFill/>
        </a:ln>
      </c:spPr>
    </c:plotArea>
    <c:legend>
      <c:legendPos val="r"/>
      <c:layout>
        <c:manualLayout>
          <c:xMode val="edge"/>
          <c:yMode val="edge"/>
          <c:x val="0.55071841981290759"/>
          <c:y val="1.9985001874765776E-2"/>
          <c:w val="0.40975166565717747"/>
          <c:h val="0.9600299962504738"/>
        </c:manualLayout>
      </c:layout>
      <c:spPr>
        <a:noFill/>
        <a:ln w="24826">
          <a:noFill/>
        </a:ln>
      </c:spPr>
      <c:txPr>
        <a:bodyPr/>
        <a:lstStyle/>
        <a:p>
          <a:pPr>
            <a:defRPr sz="2000" b="0" i="0" u="none" strike="noStrike" baseline="0">
              <a:solidFill>
                <a:srgbClr val="000000"/>
              </a:solidFill>
              <a:latin typeface="Trebuchet MS" pitchFamily="34" charset="0"/>
              <a:ea typeface="Times New Roman"/>
              <a:cs typeface="Times New Roman"/>
            </a:defRPr>
          </a:pPr>
          <a:endParaRPr lang="en-US"/>
        </a:p>
      </c:txPr>
    </c:legend>
    <c:plotVisOnly val="1"/>
    <c:dispBlanksAs val="zero"/>
  </c:chart>
  <c:spPr>
    <a:noFill/>
    <a:ln>
      <a:noFill/>
    </a:ln>
  </c:spPr>
  <c:txPr>
    <a:bodyPr/>
    <a:lstStyle/>
    <a:p>
      <a:pPr>
        <a:defRPr sz="1808" b="1" i="0" u="none" strike="noStrike" baseline="0">
          <a:solidFill>
            <a:schemeClr val="tx1"/>
          </a:solidFill>
          <a:latin typeface="Times New Roman"/>
          <a:ea typeface="Times New Roman"/>
          <a:cs typeface="Times New Roman"/>
        </a:defRPr>
      </a:pPr>
      <a:endParaRPr lang="en-US"/>
    </a:p>
  </c:txPr>
  <c:externalData r:id="rId2"/>
</c:chartSpace>
</file>

<file path=ppt/charts/chart3.xml><?xml version="1.0" encoding="utf-8"?>
<c:chartSpace xmlns:c="http://schemas.openxmlformats.org/drawingml/2006/chart" xmlns:a="http://schemas.openxmlformats.org/drawingml/2006/main" xmlns:r="http://schemas.openxmlformats.org/officeDocument/2006/relationships">
  <c:date1904 val="1"/>
  <c:lang val="en-US"/>
  <c:clrMapOvr bg1="lt1" tx1="dk1" bg2="lt2" tx2="dk2" accent1="accent1" accent2="accent2" accent3="accent3" accent4="accent4" accent5="accent5" accent6="accent6" hlink="hlink" folHlink="folHlink"/>
  <c:chart>
    <c:view3D>
      <c:depthPercent val="100"/>
      <c:rAngAx val="1"/>
    </c:view3D>
    <c:floor>
      <c:spPr>
        <a:noFill/>
        <a:ln w="10000">
          <a:noFill/>
        </a:ln>
      </c:spPr>
    </c:floor>
    <c:sideWall>
      <c:spPr>
        <a:noFill/>
      </c:spPr>
    </c:sideWall>
    <c:backWall>
      <c:spPr>
        <a:noFill/>
      </c:spPr>
    </c:backWall>
    <c:plotArea>
      <c:layout>
        <c:manualLayout>
          <c:layoutTarget val="inner"/>
          <c:xMode val="edge"/>
          <c:yMode val="edge"/>
          <c:x val="0.27206900699912512"/>
          <c:y val="3.2677165354331832E-4"/>
          <c:w val="0.52277919947506568"/>
          <c:h val="0.91487487555434965"/>
        </c:manualLayout>
      </c:layout>
      <c:bar3DChart>
        <c:barDir val="bar"/>
        <c:grouping val="percentStacked"/>
        <c:ser>
          <c:idx val="0"/>
          <c:order val="0"/>
          <c:tx>
            <c:strRef>
              <c:f>Sheet1!$B$1</c:f>
              <c:strCache>
                <c:ptCount val="1"/>
                <c:pt idx="0">
                  <c:v>Too much money</c:v>
                </c:pt>
              </c:strCache>
            </c:strRef>
          </c:tx>
          <c:spPr>
            <a:solidFill>
              <a:srgbClr val="B10021"/>
            </a:solidFill>
          </c:spPr>
          <c:dLbls>
            <c:numFmt formatCode="#,##0" sourceLinked="0"/>
            <c:txPr>
              <a:bodyPr/>
              <a:lstStyle/>
              <a:p>
                <a:pPr>
                  <a:defRPr>
                    <a:solidFill>
                      <a:schemeClr val="bg1"/>
                    </a:solidFill>
                    <a:latin typeface="Trebuchet MS" pitchFamily="34" charset="0"/>
                  </a:defRPr>
                </a:pPr>
                <a:endParaRPr lang="en-US"/>
              </a:p>
            </c:txPr>
            <c:showVal val="1"/>
          </c:dLbls>
          <c:cat>
            <c:strRef>
              <c:f>Sheet1!$A$2:$A$9</c:f>
              <c:strCache>
                <c:ptCount val="8"/>
                <c:pt idx="0">
                  <c:v>Space exploration</c:v>
                </c:pt>
                <c:pt idx="1">
                  <c:v>National defense</c:v>
                </c:pt>
                <c:pt idx="2">
                  <c:v>Developing alternative sources of energy</c:v>
                </c:pt>
                <c:pt idx="3">
                  <c:v>Law enforcement</c:v>
                </c:pt>
                <c:pt idx="4">
                  <c:v>Scientific research</c:v>
                </c:pt>
                <c:pt idx="5">
                  <c:v>Science and math education</c:v>
                </c:pt>
                <c:pt idx="6">
                  <c:v>Highways and bridges</c:v>
                </c:pt>
                <c:pt idx="7">
                  <c:v>Paying down the federal deficit</c:v>
                </c:pt>
              </c:strCache>
            </c:strRef>
          </c:cat>
          <c:val>
            <c:numRef>
              <c:f>Sheet1!$B$2:$B$9</c:f>
              <c:numCache>
                <c:formatCode>General</c:formatCode>
                <c:ptCount val="8"/>
                <c:pt idx="0">
                  <c:v>31.6</c:v>
                </c:pt>
                <c:pt idx="1">
                  <c:v>25.9</c:v>
                </c:pt>
                <c:pt idx="2">
                  <c:v>16.600000000000001</c:v>
                </c:pt>
                <c:pt idx="3">
                  <c:v>11.8</c:v>
                </c:pt>
                <c:pt idx="4">
                  <c:v>9.2000000000000011</c:v>
                </c:pt>
                <c:pt idx="5">
                  <c:v>7.8</c:v>
                </c:pt>
                <c:pt idx="6">
                  <c:v>6.2</c:v>
                </c:pt>
                <c:pt idx="7">
                  <c:v>5.6</c:v>
                </c:pt>
              </c:numCache>
            </c:numRef>
          </c:val>
        </c:ser>
        <c:ser>
          <c:idx val="1"/>
          <c:order val="1"/>
          <c:tx>
            <c:strRef>
              <c:f>Sheet1!$C$1</c:f>
              <c:strCache>
                <c:ptCount val="1"/>
                <c:pt idx="0">
                  <c:v>About the right amount of money</c:v>
                </c:pt>
              </c:strCache>
            </c:strRef>
          </c:tx>
          <c:spPr>
            <a:solidFill>
              <a:srgbClr val="00B050"/>
            </a:solidFill>
          </c:spPr>
          <c:dLbls>
            <c:numFmt formatCode="#,##0" sourceLinked="0"/>
            <c:txPr>
              <a:bodyPr/>
              <a:lstStyle/>
              <a:p>
                <a:pPr>
                  <a:defRPr>
                    <a:solidFill>
                      <a:srgbClr val="000000"/>
                    </a:solidFill>
                    <a:latin typeface="Trebuchet MS" pitchFamily="34" charset="0"/>
                  </a:defRPr>
                </a:pPr>
                <a:endParaRPr lang="en-US"/>
              </a:p>
            </c:txPr>
            <c:showVal val="1"/>
          </c:dLbls>
          <c:cat>
            <c:strRef>
              <c:f>Sheet1!$A$2:$A$9</c:f>
              <c:strCache>
                <c:ptCount val="8"/>
                <c:pt idx="0">
                  <c:v>Space exploration</c:v>
                </c:pt>
                <c:pt idx="1">
                  <c:v>National defense</c:v>
                </c:pt>
                <c:pt idx="2">
                  <c:v>Developing alternative sources of energy</c:v>
                </c:pt>
                <c:pt idx="3">
                  <c:v>Law enforcement</c:v>
                </c:pt>
                <c:pt idx="4">
                  <c:v>Scientific research</c:v>
                </c:pt>
                <c:pt idx="5">
                  <c:v>Science and math education</c:v>
                </c:pt>
                <c:pt idx="6">
                  <c:v>Highways and bridges</c:v>
                </c:pt>
                <c:pt idx="7">
                  <c:v>Paying down the federal deficit</c:v>
                </c:pt>
              </c:strCache>
            </c:strRef>
          </c:cat>
          <c:val>
            <c:numRef>
              <c:f>Sheet1!$C$2:$C$9</c:f>
              <c:numCache>
                <c:formatCode>General</c:formatCode>
                <c:ptCount val="8"/>
                <c:pt idx="0">
                  <c:v>33.5</c:v>
                </c:pt>
                <c:pt idx="1">
                  <c:v>41.3</c:v>
                </c:pt>
                <c:pt idx="2">
                  <c:v>22.6</c:v>
                </c:pt>
                <c:pt idx="3">
                  <c:v>50.2</c:v>
                </c:pt>
                <c:pt idx="4">
                  <c:v>46.2</c:v>
                </c:pt>
                <c:pt idx="5">
                  <c:v>34.1</c:v>
                </c:pt>
                <c:pt idx="6">
                  <c:v>36.9</c:v>
                </c:pt>
                <c:pt idx="7">
                  <c:v>21</c:v>
                </c:pt>
              </c:numCache>
            </c:numRef>
          </c:val>
        </c:ser>
        <c:ser>
          <c:idx val="2"/>
          <c:order val="2"/>
          <c:tx>
            <c:strRef>
              <c:f>Sheet1!$D$1</c:f>
              <c:strCache>
                <c:ptCount val="1"/>
                <c:pt idx="0">
                  <c:v>Not enough money</c:v>
                </c:pt>
              </c:strCache>
            </c:strRef>
          </c:tx>
          <c:spPr>
            <a:solidFill>
              <a:srgbClr val="000099"/>
            </a:solidFill>
          </c:spPr>
          <c:dLbls>
            <c:numFmt formatCode="#,##0" sourceLinked="0"/>
            <c:txPr>
              <a:bodyPr/>
              <a:lstStyle/>
              <a:p>
                <a:pPr>
                  <a:defRPr>
                    <a:solidFill>
                      <a:schemeClr val="bg1"/>
                    </a:solidFill>
                    <a:latin typeface="Trebuchet MS" pitchFamily="34" charset="0"/>
                  </a:defRPr>
                </a:pPr>
                <a:endParaRPr lang="en-US"/>
              </a:p>
            </c:txPr>
            <c:showVal val="1"/>
          </c:dLbls>
          <c:cat>
            <c:strRef>
              <c:f>Sheet1!$A$2:$A$9</c:f>
              <c:strCache>
                <c:ptCount val="8"/>
                <c:pt idx="0">
                  <c:v>Space exploration</c:v>
                </c:pt>
                <c:pt idx="1">
                  <c:v>National defense</c:v>
                </c:pt>
                <c:pt idx="2">
                  <c:v>Developing alternative sources of energy</c:v>
                </c:pt>
                <c:pt idx="3">
                  <c:v>Law enforcement</c:v>
                </c:pt>
                <c:pt idx="4">
                  <c:v>Scientific research</c:v>
                </c:pt>
                <c:pt idx="5">
                  <c:v>Science and math education</c:v>
                </c:pt>
                <c:pt idx="6">
                  <c:v>Highways and bridges</c:v>
                </c:pt>
                <c:pt idx="7">
                  <c:v>Paying down the federal deficit</c:v>
                </c:pt>
              </c:strCache>
            </c:strRef>
          </c:cat>
          <c:val>
            <c:numRef>
              <c:f>Sheet1!$D$2:$D$9</c:f>
              <c:numCache>
                <c:formatCode>General</c:formatCode>
                <c:ptCount val="8"/>
                <c:pt idx="0">
                  <c:v>26.4</c:v>
                </c:pt>
                <c:pt idx="1">
                  <c:v>26.7</c:v>
                </c:pt>
                <c:pt idx="2">
                  <c:v>53</c:v>
                </c:pt>
                <c:pt idx="3">
                  <c:v>29.7</c:v>
                </c:pt>
                <c:pt idx="4">
                  <c:v>34.700000000000003</c:v>
                </c:pt>
                <c:pt idx="5">
                  <c:v>45.8</c:v>
                </c:pt>
                <c:pt idx="6">
                  <c:v>49.4</c:v>
                </c:pt>
                <c:pt idx="7">
                  <c:v>62</c:v>
                </c:pt>
              </c:numCache>
            </c:numRef>
          </c:val>
        </c:ser>
        <c:ser>
          <c:idx val="3"/>
          <c:order val="3"/>
          <c:tx>
            <c:strRef>
              <c:f>Sheet1!$E$1</c:f>
              <c:strCache>
                <c:ptCount val="1"/>
                <c:pt idx="0">
                  <c:v>Not sure</c:v>
                </c:pt>
              </c:strCache>
            </c:strRef>
          </c:tx>
          <c:spPr>
            <a:solidFill>
              <a:sysClr val="window" lastClr="FFFFFF">
                <a:lumMod val="75000"/>
              </a:sysClr>
            </a:solidFill>
          </c:spPr>
          <c:dLbls>
            <c:numFmt formatCode="#,##0" sourceLinked="0"/>
            <c:txPr>
              <a:bodyPr/>
              <a:lstStyle/>
              <a:p>
                <a:pPr>
                  <a:defRPr>
                    <a:solidFill>
                      <a:srgbClr val="000000"/>
                    </a:solidFill>
                    <a:latin typeface="Trebuchet MS" pitchFamily="34" charset="0"/>
                  </a:defRPr>
                </a:pPr>
                <a:endParaRPr lang="en-US"/>
              </a:p>
            </c:txPr>
            <c:showVal val="1"/>
          </c:dLbls>
          <c:cat>
            <c:strRef>
              <c:f>Sheet1!$A$2:$A$9</c:f>
              <c:strCache>
                <c:ptCount val="8"/>
                <c:pt idx="0">
                  <c:v>Space exploration</c:v>
                </c:pt>
                <c:pt idx="1">
                  <c:v>National defense</c:v>
                </c:pt>
                <c:pt idx="2">
                  <c:v>Developing alternative sources of energy</c:v>
                </c:pt>
                <c:pt idx="3">
                  <c:v>Law enforcement</c:v>
                </c:pt>
                <c:pt idx="4">
                  <c:v>Scientific research</c:v>
                </c:pt>
                <c:pt idx="5">
                  <c:v>Science and math education</c:v>
                </c:pt>
                <c:pt idx="6">
                  <c:v>Highways and bridges</c:v>
                </c:pt>
                <c:pt idx="7">
                  <c:v>Paying down the federal deficit</c:v>
                </c:pt>
              </c:strCache>
            </c:strRef>
          </c:cat>
          <c:val>
            <c:numRef>
              <c:f>Sheet1!$E$2:$E$9</c:f>
              <c:numCache>
                <c:formatCode>General</c:formatCode>
                <c:ptCount val="8"/>
                <c:pt idx="0">
                  <c:v>8.4</c:v>
                </c:pt>
                <c:pt idx="1">
                  <c:v>6.1</c:v>
                </c:pt>
                <c:pt idx="2">
                  <c:v>7.9</c:v>
                </c:pt>
                <c:pt idx="3">
                  <c:v>8.3000000000000007</c:v>
                </c:pt>
                <c:pt idx="4">
                  <c:v>9.9</c:v>
                </c:pt>
                <c:pt idx="5">
                  <c:v>12.4</c:v>
                </c:pt>
                <c:pt idx="6">
                  <c:v>7.5</c:v>
                </c:pt>
                <c:pt idx="7">
                  <c:v>11.3</c:v>
                </c:pt>
              </c:numCache>
            </c:numRef>
          </c:val>
        </c:ser>
        <c:shape val="box"/>
        <c:axId val="89406848"/>
        <c:axId val="116510720"/>
        <c:axId val="0"/>
      </c:bar3DChart>
      <c:catAx>
        <c:axId val="89406848"/>
        <c:scaling>
          <c:orientation val="minMax"/>
        </c:scaling>
        <c:axPos val="l"/>
        <c:numFmt formatCode="General" sourceLinked="1"/>
        <c:tickLblPos val="nextTo"/>
        <c:spPr>
          <a:ln>
            <a:solidFill>
              <a:srgbClr val="000000"/>
            </a:solidFill>
          </a:ln>
        </c:spPr>
        <c:txPr>
          <a:bodyPr/>
          <a:lstStyle/>
          <a:p>
            <a:pPr>
              <a:defRPr sz="1400">
                <a:solidFill>
                  <a:srgbClr val="000000"/>
                </a:solidFill>
                <a:latin typeface="Trebuchet MS" pitchFamily="34" charset="0"/>
              </a:defRPr>
            </a:pPr>
            <a:endParaRPr lang="en-US"/>
          </a:p>
        </c:txPr>
        <c:crossAx val="116510720"/>
        <c:crosses val="autoZero"/>
        <c:auto val="1"/>
        <c:lblAlgn val="ctr"/>
        <c:lblOffset val="100"/>
      </c:catAx>
      <c:valAx>
        <c:axId val="116510720"/>
        <c:scaling>
          <c:orientation val="minMax"/>
        </c:scaling>
        <c:delete val="1"/>
        <c:axPos val="b"/>
        <c:numFmt formatCode="0%" sourceLinked="1"/>
        <c:tickLblPos val="none"/>
        <c:crossAx val="89406848"/>
        <c:crosses val="autoZero"/>
        <c:crossBetween val="between"/>
      </c:valAx>
      <c:spPr>
        <a:noFill/>
        <a:ln w="26219">
          <a:noFill/>
        </a:ln>
      </c:spPr>
    </c:plotArea>
    <c:legend>
      <c:legendPos val="r"/>
      <c:layout>
        <c:manualLayout>
          <c:xMode val="edge"/>
          <c:yMode val="edge"/>
          <c:x val="0.79484824012384658"/>
          <c:y val="0.12373955178679608"/>
          <c:w val="0.20515179352580928"/>
          <c:h val="0.76858045628911931"/>
        </c:manualLayout>
      </c:layout>
      <c:txPr>
        <a:bodyPr/>
        <a:lstStyle/>
        <a:p>
          <a:pPr>
            <a:defRPr sz="1800">
              <a:solidFill>
                <a:srgbClr val="000000"/>
              </a:solidFill>
              <a:latin typeface="Trebuchet MS" pitchFamily="34" charset="0"/>
            </a:defRPr>
          </a:pPr>
          <a:endParaRPr lang="en-US"/>
        </a:p>
      </c:txPr>
    </c:legend>
    <c:plotVisOnly val="1"/>
    <c:dispBlanksAs val="gap"/>
  </c:chart>
  <c:spPr>
    <a:noFill/>
    <a:ln>
      <a:noFill/>
    </a:ln>
  </c:spPr>
  <c:txPr>
    <a:bodyPr/>
    <a:lstStyle/>
    <a:p>
      <a:pPr>
        <a:defRPr sz="1858"/>
      </a:pPr>
      <a:endParaRPr lang="en-US"/>
    </a:p>
  </c:txPr>
  <c:externalData r:id="rId2"/>
</c:chartSpace>
</file>

<file path=ppt/charts/chart4.xml><?xml version="1.0" encoding="utf-8"?>
<c:chartSpace xmlns:c="http://schemas.openxmlformats.org/drawingml/2006/chart" xmlns:a="http://schemas.openxmlformats.org/drawingml/2006/main" xmlns:r="http://schemas.openxmlformats.org/officeDocument/2006/relationships">
  <c:date1904 val="1"/>
  <c:lang val="en-US"/>
  <c:clrMapOvr bg1="lt1" tx1="dk1" bg2="lt2" tx2="dk2" accent1="accent1" accent2="accent2" accent3="accent3" accent4="accent4" accent5="accent5" accent6="accent6" hlink="hlink" folHlink="folHlink"/>
  <c:chart>
    <c:autoTitleDeleted val="1"/>
    <c:view3D>
      <c:rotX val="70"/>
      <c:rotY val="359"/>
      <c:perspective val="0"/>
    </c:view3D>
    <c:plotArea>
      <c:layout>
        <c:manualLayout>
          <c:layoutTarget val="inner"/>
          <c:xMode val="edge"/>
          <c:yMode val="edge"/>
          <c:x val="0"/>
          <c:y val="6.1879978914170693E-2"/>
          <c:w val="0.76331937372699721"/>
          <c:h val="0.84359591780162069"/>
        </c:manualLayout>
      </c:layout>
      <c:pie3DChart>
        <c:varyColors val="1"/>
        <c:ser>
          <c:idx val="0"/>
          <c:order val="0"/>
          <c:tx>
            <c:strRef>
              <c:f>Sheet1!$B$1</c:f>
              <c:strCache>
                <c:ptCount val="1"/>
                <c:pt idx="0">
                  <c:v>Very important</c:v>
                </c:pt>
              </c:strCache>
            </c:strRef>
          </c:tx>
          <c:spPr>
            <a:solidFill>
              <a:srgbClr val="0000FF"/>
            </a:solidFill>
            <a:ln w="12413">
              <a:noFill/>
              <a:prstDash val="solid"/>
            </a:ln>
          </c:spPr>
          <c:explosion val="10"/>
          <c:dPt>
            <c:idx val="0"/>
            <c:spPr>
              <a:solidFill>
                <a:srgbClr val="000099"/>
              </a:solidFill>
              <a:ln w="12413">
                <a:noFill/>
                <a:prstDash val="solid"/>
              </a:ln>
            </c:spPr>
          </c:dPt>
          <c:dPt>
            <c:idx val="1"/>
            <c:spPr>
              <a:solidFill>
                <a:srgbClr val="B10021"/>
              </a:solidFill>
              <a:ln w="12413">
                <a:noFill/>
                <a:prstDash val="solid"/>
              </a:ln>
            </c:spPr>
          </c:dPt>
          <c:dPt>
            <c:idx val="2"/>
            <c:spPr>
              <a:solidFill>
                <a:srgbClr val="A6A6A6"/>
              </a:solidFill>
              <a:ln w="12413">
                <a:noFill/>
                <a:prstDash val="solid"/>
              </a:ln>
            </c:spPr>
          </c:dPt>
          <c:dLbls>
            <c:dLbl>
              <c:idx val="0"/>
              <c:layout>
                <c:manualLayout>
                  <c:x val="-2.0948460987831067E-3"/>
                  <c:y val="-1.7523544851011338E-3"/>
                </c:manualLayout>
              </c:layout>
              <c:dLblPos val="bestFit"/>
              <c:showPercent val="1"/>
            </c:dLbl>
            <c:dLbl>
              <c:idx val="1"/>
              <c:layout>
                <c:manualLayout>
                  <c:x val="-8.5839216218662508E-3"/>
                  <c:y val="-4.445866141732345E-2"/>
                </c:manualLayout>
              </c:layout>
              <c:tx>
                <c:rich>
                  <a:bodyPr/>
                  <a:lstStyle/>
                  <a:p>
                    <a:r>
                      <a:rPr lang="en-US" dirty="0" smtClean="0"/>
                      <a:t>28%</a:t>
                    </a:r>
                    <a:endParaRPr lang="en-US" dirty="0"/>
                  </a:p>
                </c:rich>
              </c:tx>
              <c:dLblPos val="bestFit"/>
              <c:showPercent val="1"/>
            </c:dLbl>
            <c:dLbl>
              <c:idx val="2"/>
              <c:layout>
                <c:manualLayout>
                  <c:x val="4.9236459078979091E-4"/>
                  <c:y val="2.2222222222222292E-2"/>
                </c:manualLayout>
              </c:layout>
              <c:dLblPos val="bestFit"/>
              <c:showPercent val="1"/>
            </c:dLbl>
            <c:dLbl>
              <c:idx val="3"/>
              <c:layout>
                <c:manualLayout>
                  <c:x val="1.3291338582677188E-2"/>
                  <c:y val="-1.9789768925943082E-2"/>
                </c:manualLayout>
              </c:layout>
              <c:dLblPos val="bestFit"/>
              <c:showPercent val="1"/>
            </c:dLbl>
            <c:dLbl>
              <c:idx val="4"/>
              <c:layout>
                <c:manualLayout>
                  <c:x val="3.2615088764098812E-2"/>
                  <c:y val="-3.210346342019961E-2"/>
                </c:manualLayout>
              </c:layout>
              <c:dLblPos val="bestFit"/>
              <c:showPercent val="1"/>
            </c:dLbl>
            <c:numFmt formatCode="0%" sourceLinked="0"/>
            <c:spPr>
              <a:noFill/>
              <a:ln w="24826">
                <a:noFill/>
              </a:ln>
            </c:spPr>
            <c:txPr>
              <a:bodyPr/>
              <a:lstStyle/>
              <a:p>
                <a:pPr>
                  <a:defRPr sz="2000" b="0" i="0" u="none" strike="noStrike" baseline="0">
                    <a:solidFill>
                      <a:srgbClr val="000000"/>
                    </a:solidFill>
                    <a:latin typeface="Trebuchet MS" pitchFamily="34" charset="0"/>
                    <a:ea typeface="Times New Roman"/>
                    <a:cs typeface="Times New Roman"/>
                  </a:defRPr>
                </a:pPr>
                <a:endParaRPr lang="en-US"/>
              </a:p>
            </c:txPr>
            <c:showPercent val="1"/>
          </c:dLbls>
          <c:cat>
            <c:strRef>
              <c:f>Sheet1!$A$2:$A$4</c:f>
              <c:strCache>
                <c:ptCount val="3"/>
                <c:pt idx="0">
                  <c:v>Yes</c:v>
                </c:pt>
                <c:pt idx="1">
                  <c:v>No</c:v>
                </c:pt>
                <c:pt idx="2">
                  <c:v>Not sure</c:v>
                </c:pt>
              </c:strCache>
            </c:strRef>
          </c:cat>
          <c:val>
            <c:numRef>
              <c:f>Sheet1!$B$2:$B$4</c:f>
              <c:numCache>
                <c:formatCode>General</c:formatCode>
                <c:ptCount val="3"/>
                <c:pt idx="0">
                  <c:v>53.8</c:v>
                </c:pt>
                <c:pt idx="1">
                  <c:v>27.6</c:v>
                </c:pt>
                <c:pt idx="2">
                  <c:v>18.600000000000001</c:v>
                </c:pt>
              </c:numCache>
            </c:numRef>
          </c:val>
        </c:ser>
        <c:ser>
          <c:idx val="1"/>
          <c:order val="1"/>
          <c:tx>
            <c:strRef>
              <c:f>Sheet1!$C$1</c:f>
              <c:strCache>
                <c:ptCount val="1"/>
                <c:pt idx="0">
                  <c:v>Column1</c:v>
                </c:pt>
              </c:strCache>
            </c:strRef>
          </c:tx>
          <c:spPr>
            <a:solidFill>
              <a:srgbClr val="0000FF"/>
            </a:solidFill>
            <a:ln w="12413">
              <a:noFill/>
              <a:prstDash val="solid"/>
            </a:ln>
          </c:spPr>
          <c:dPt>
            <c:idx val="0"/>
            <c:spPr>
              <a:solidFill>
                <a:srgbClr val="000099"/>
              </a:solidFill>
              <a:ln w="12413">
                <a:noFill/>
                <a:prstDash val="solid"/>
              </a:ln>
            </c:spPr>
          </c:dPt>
          <c:dPt>
            <c:idx val="1"/>
            <c:spPr>
              <a:solidFill>
                <a:srgbClr val="FF9900"/>
              </a:solidFill>
              <a:ln w="12413">
                <a:noFill/>
                <a:prstDash val="solid"/>
              </a:ln>
            </c:spPr>
          </c:dPt>
          <c:dPt>
            <c:idx val="2"/>
            <c:spPr>
              <a:solidFill>
                <a:srgbClr val="FFFF00"/>
              </a:solidFill>
              <a:ln w="12413">
                <a:noFill/>
                <a:prstDash val="solid"/>
              </a:ln>
            </c:spPr>
          </c:dPt>
          <c:cat>
            <c:strRef>
              <c:f>Sheet1!$A$2:$A$4</c:f>
              <c:strCache>
                <c:ptCount val="3"/>
                <c:pt idx="0">
                  <c:v>Yes</c:v>
                </c:pt>
                <c:pt idx="1">
                  <c:v>No</c:v>
                </c:pt>
                <c:pt idx="2">
                  <c:v>Not sure</c:v>
                </c:pt>
              </c:strCache>
            </c:strRef>
          </c:cat>
          <c:val>
            <c:numRef>
              <c:f>Sheet1!$C$2:$C$4</c:f>
              <c:numCache>
                <c:formatCode>General</c:formatCode>
                <c:ptCount val="3"/>
              </c:numCache>
            </c:numRef>
          </c:val>
        </c:ser>
        <c:ser>
          <c:idx val="2"/>
          <c:order val="2"/>
          <c:tx>
            <c:strRef>
              <c:f>Sheet1!$D$1</c:f>
              <c:strCache>
                <c:ptCount val="1"/>
                <c:pt idx="0">
                  <c:v>Column2</c:v>
                </c:pt>
              </c:strCache>
            </c:strRef>
          </c:tx>
          <c:spPr>
            <a:solidFill>
              <a:srgbClr val="0000FF"/>
            </a:solidFill>
            <a:ln w="12413">
              <a:noFill/>
              <a:prstDash val="solid"/>
            </a:ln>
          </c:spPr>
          <c:dPt>
            <c:idx val="0"/>
            <c:spPr>
              <a:solidFill>
                <a:srgbClr val="000099"/>
              </a:solidFill>
              <a:ln w="12413">
                <a:noFill/>
                <a:prstDash val="solid"/>
              </a:ln>
            </c:spPr>
          </c:dPt>
          <c:dPt>
            <c:idx val="1"/>
            <c:spPr>
              <a:solidFill>
                <a:srgbClr val="B10021"/>
              </a:solidFill>
              <a:ln w="12413">
                <a:noFill/>
                <a:prstDash val="solid"/>
              </a:ln>
            </c:spPr>
          </c:dPt>
          <c:cat>
            <c:strRef>
              <c:f>Sheet1!$A$2:$A$4</c:f>
              <c:strCache>
                <c:ptCount val="3"/>
                <c:pt idx="0">
                  <c:v>Yes</c:v>
                </c:pt>
                <c:pt idx="1">
                  <c:v>No</c:v>
                </c:pt>
                <c:pt idx="2">
                  <c:v>Not sure</c:v>
                </c:pt>
              </c:strCache>
            </c:strRef>
          </c:cat>
          <c:val>
            <c:numRef>
              <c:f>Sheet1!$D$2:$D$4</c:f>
              <c:numCache>
                <c:formatCode>General</c:formatCode>
                <c:ptCount val="3"/>
              </c:numCache>
            </c:numRef>
          </c:val>
        </c:ser>
        <c:ser>
          <c:idx val="3"/>
          <c:order val="3"/>
          <c:tx>
            <c:strRef>
              <c:f>Sheet1!$E$1</c:f>
              <c:strCache>
                <c:ptCount val="1"/>
                <c:pt idx="0">
                  <c:v>Column3</c:v>
                </c:pt>
              </c:strCache>
            </c:strRef>
          </c:tx>
          <c:cat>
            <c:strRef>
              <c:f>Sheet1!$A$2:$A$4</c:f>
              <c:strCache>
                <c:ptCount val="3"/>
                <c:pt idx="0">
                  <c:v>Yes</c:v>
                </c:pt>
                <c:pt idx="1">
                  <c:v>No</c:v>
                </c:pt>
                <c:pt idx="2">
                  <c:v>Not sure</c:v>
                </c:pt>
              </c:strCache>
            </c:strRef>
          </c:cat>
          <c:val>
            <c:numRef>
              <c:f>Sheet1!$E$2:$E$4</c:f>
              <c:numCache>
                <c:formatCode>General</c:formatCode>
                <c:ptCount val="3"/>
              </c:numCache>
            </c:numRef>
          </c:val>
        </c:ser>
        <c:dLbls>
          <c:showPercent val="1"/>
        </c:dLbls>
      </c:pie3DChart>
      <c:spPr>
        <a:noFill/>
        <a:ln w="25400">
          <a:noFill/>
        </a:ln>
      </c:spPr>
    </c:plotArea>
    <c:legend>
      <c:legendPos val="r"/>
      <c:layout>
        <c:manualLayout>
          <c:xMode val="edge"/>
          <c:yMode val="edge"/>
          <c:x val="0.73583560009546156"/>
          <c:y val="0.13742447635222751"/>
          <c:w val="0.21711751371987592"/>
          <c:h val="0.58814060007204949"/>
        </c:manualLayout>
      </c:layout>
      <c:spPr>
        <a:noFill/>
        <a:ln w="24826">
          <a:noFill/>
        </a:ln>
      </c:spPr>
      <c:txPr>
        <a:bodyPr/>
        <a:lstStyle/>
        <a:p>
          <a:pPr>
            <a:defRPr sz="2000" b="0" i="0" u="none" strike="noStrike" baseline="0">
              <a:solidFill>
                <a:srgbClr val="000000"/>
              </a:solidFill>
              <a:latin typeface="Trebuchet MS" pitchFamily="34" charset="0"/>
              <a:ea typeface="Times New Roman"/>
              <a:cs typeface="Times New Roman"/>
            </a:defRPr>
          </a:pPr>
          <a:endParaRPr lang="en-US"/>
        </a:p>
      </c:txPr>
    </c:legend>
    <c:plotVisOnly val="1"/>
    <c:dispBlanksAs val="zero"/>
  </c:chart>
  <c:spPr>
    <a:noFill/>
    <a:ln>
      <a:noFill/>
    </a:ln>
  </c:spPr>
  <c:txPr>
    <a:bodyPr/>
    <a:lstStyle/>
    <a:p>
      <a:pPr>
        <a:defRPr sz="1808" b="1" i="0" u="none" strike="noStrike" baseline="0">
          <a:solidFill>
            <a:schemeClr val="tx1"/>
          </a:solidFill>
          <a:latin typeface="Times New Roman"/>
          <a:ea typeface="Times New Roman"/>
          <a:cs typeface="Times New Roman"/>
        </a:defRPr>
      </a:pPr>
      <a:endParaRPr lang="en-US"/>
    </a:p>
  </c:txPr>
  <c:externalData r:id="rId2"/>
</c:chartSpace>
</file>

<file path=ppt/charts/chart5.xml><?xml version="1.0" encoding="utf-8"?>
<c:chartSpace xmlns:c="http://schemas.openxmlformats.org/drawingml/2006/chart" xmlns:a="http://schemas.openxmlformats.org/drawingml/2006/main" xmlns:r="http://schemas.openxmlformats.org/officeDocument/2006/relationships">
  <c:date1904 val="1"/>
  <c:lang val="en-US"/>
  <c:clrMapOvr bg1="lt1" tx1="dk1" bg2="lt2" tx2="dk2" accent1="accent1" accent2="accent2" accent3="accent3" accent4="accent4" accent5="accent5" accent6="accent6" hlink="hlink" folHlink="folHlink"/>
  <c:chart>
    <c:autoTitleDeleted val="1"/>
    <c:view3D>
      <c:rotX val="70"/>
      <c:rotY val="359"/>
      <c:perspective val="0"/>
    </c:view3D>
    <c:plotArea>
      <c:layout>
        <c:manualLayout>
          <c:layoutTarget val="inner"/>
          <c:xMode val="edge"/>
          <c:yMode val="edge"/>
          <c:x val="0"/>
          <c:y val="6.1879978914170693E-2"/>
          <c:w val="0.76331937372699721"/>
          <c:h val="0.84359591780162069"/>
        </c:manualLayout>
      </c:layout>
      <c:pie3DChart>
        <c:varyColors val="1"/>
        <c:ser>
          <c:idx val="0"/>
          <c:order val="0"/>
          <c:tx>
            <c:strRef>
              <c:f>Sheet1!$B$1</c:f>
              <c:strCache>
                <c:ptCount val="1"/>
                <c:pt idx="0">
                  <c:v>Very important</c:v>
                </c:pt>
              </c:strCache>
            </c:strRef>
          </c:tx>
          <c:spPr>
            <a:solidFill>
              <a:srgbClr val="0000FF"/>
            </a:solidFill>
            <a:ln w="12413">
              <a:noFill/>
              <a:prstDash val="solid"/>
            </a:ln>
          </c:spPr>
          <c:explosion val="10"/>
          <c:dPt>
            <c:idx val="0"/>
            <c:spPr>
              <a:solidFill>
                <a:srgbClr val="000099"/>
              </a:solidFill>
              <a:ln w="12413">
                <a:noFill/>
                <a:prstDash val="solid"/>
              </a:ln>
            </c:spPr>
          </c:dPt>
          <c:dPt>
            <c:idx val="1"/>
            <c:spPr>
              <a:solidFill>
                <a:srgbClr val="B10021"/>
              </a:solidFill>
              <a:ln w="12413">
                <a:noFill/>
                <a:prstDash val="solid"/>
              </a:ln>
            </c:spPr>
          </c:dPt>
          <c:dPt>
            <c:idx val="2"/>
            <c:spPr>
              <a:solidFill>
                <a:srgbClr val="A6A6A6"/>
              </a:solidFill>
              <a:ln w="12413">
                <a:noFill/>
                <a:prstDash val="solid"/>
              </a:ln>
            </c:spPr>
          </c:dPt>
          <c:dLbls>
            <c:dLbl>
              <c:idx val="0"/>
              <c:layout>
                <c:manualLayout>
                  <c:x val="-2.0948460987831067E-3"/>
                  <c:y val="-1.7523544851011281E-3"/>
                </c:manualLayout>
              </c:layout>
              <c:dLblPos val="bestFit"/>
              <c:showPercent val="1"/>
            </c:dLbl>
            <c:dLbl>
              <c:idx val="1"/>
              <c:layout>
                <c:manualLayout>
                  <c:x val="-1.5872345502266762E-2"/>
                  <c:y val="-6.2704955998147432E-2"/>
                </c:manualLayout>
              </c:layout>
              <c:dLblPos val="bestFit"/>
              <c:showPercent val="1"/>
            </c:dLbl>
            <c:dLbl>
              <c:idx val="2"/>
              <c:layout>
                <c:manualLayout>
                  <c:x val="4.9239124465348823E-4"/>
                  <c:y val="-1.8950196254369056E-3"/>
                </c:manualLayout>
              </c:layout>
              <c:dLblPos val="bestFit"/>
              <c:showPercent val="1"/>
            </c:dLbl>
            <c:dLbl>
              <c:idx val="3"/>
              <c:layout>
                <c:manualLayout>
                  <c:x val="1.3291338582677165E-2"/>
                  <c:y val="-1.9789768925943082E-2"/>
                </c:manualLayout>
              </c:layout>
              <c:dLblPos val="bestFit"/>
              <c:showPercent val="1"/>
            </c:dLbl>
            <c:dLbl>
              <c:idx val="4"/>
              <c:layout>
                <c:manualLayout>
                  <c:x val="3.2615088764098805E-2"/>
                  <c:y val="-3.2103463420199492E-2"/>
                </c:manualLayout>
              </c:layout>
              <c:dLblPos val="bestFit"/>
              <c:showPercent val="1"/>
            </c:dLbl>
            <c:numFmt formatCode="0%" sourceLinked="0"/>
            <c:spPr>
              <a:noFill/>
              <a:ln w="24826">
                <a:noFill/>
              </a:ln>
            </c:spPr>
            <c:txPr>
              <a:bodyPr/>
              <a:lstStyle/>
              <a:p>
                <a:pPr>
                  <a:defRPr sz="2000" b="0" i="0" u="none" strike="noStrike" baseline="0">
                    <a:solidFill>
                      <a:srgbClr val="000000"/>
                    </a:solidFill>
                    <a:latin typeface="Trebuchet MS" pitchFamily="34" charset="0"/>
                    <a:ea typeface="Times New Roman"/>
                    <a:cs typeface="Times New Roman"/>
                  </a:defRPr>
                </a:pPr>
                <a:endParaRPr lang="en-US"/>
              </a:p>
            </c:txPr>
            <c:showPercent val="1"/>
          </c:dLbls>
          <c:cat>
            <c:strRef>
              <c:f>Sheet1!$A$2:$A$4</c:f>
              <c:strCache>
                <c:ptCount val="3"/>
                <c:pt idx="0">
                  <c:v>Part of the solution</c:v>
                </c:pt>
                <c:pt idx="1">
                  <c:v>Part of the problem</c:v>
                </c:pt>
                <c:pt idx="2">
                  <c:v>Not sure</c:v>
                </c:pt>
              </c:strCache>
            </c:strRef>
          </c:cat>
          <c:val>
            <c:numRef>
              <c:f>Sheet1!$B$2:$B$4</c:f>
              <c:numCache>
                <c:formatCode>General</c:formatCode>
                <c:ptCount val="3"/>
                <c:pt idx="0">
                  <c:v>54.2</c:v>
                </c:pt>
                <c:pt idx="1">
                  <c:v>23.4</c:v>
                </c:pt>
                <c:pt idx="2">
                  <c:v>22.4</c:v>
                </c:pt>
              </c:numCache>
            </c:numRef>
          </c:val>
        </c:ser>
        <c:ser>
          <c:idx val="1"/>
          <c:order val="1"/>
          <c:tx>
            <c:strRef>
              <c:f>Sheet1!$C$1</c:f>
              <c:strCache>
                <c:ptCount val="1"/>
                <c:pt idx="0">
                  <c:v>Column1</c:v>
                </c:pt>
              </c:strCache>
            </c:strRef>
          </c:tx>
          <c:spPr>
            <a:solidFill>
              <a:srgbClr val="0000FF"/>
            </a:solidFill>
            <a:ln w="12413">
              <a:noFill/>
              <a:prstDash val="solid"/>
            </a:ln>
          </c:spPr>
          <c:dPt>
            <c:idx val="0"/>
            <c:spPr>
              <a:solidFill>
                <a:srgbClr val="000099"/>
              </a:solidFill>
              <a:ln w="12413">
                <a:noFill/>
                <a:prstDash val="solid"/>
              </a:ln>
            </c:spPr>
          </c:dPt>
          <c:dPt>
            <c:idx val="1"/>
            <c:spPr>
              <a:solidFill>
                <a:srgbClr val="FF9900"/>
              </a:solidFill>
              <a:ln w="12413">
                <a:noFill/>
                <a:prstDash val="solid"/>
              </a:ln>
            </c:spPr>
          </c:dPt>
          <c:dPt>
            <c:idx val="2"/>
            <c:spPr>
              <a:solidFill>
                <a:srgbClr val="FFFF00"/>
              </a:solidFill>
              <a:ln w="12413">
                <a:noFill/>
                <a:prstDash val="solid"/>
              </a:ln>
            </c:spPr>
          </c:dPt>
          <c:cat>
            <c:strRef>
              <c:f>Sheet1!$A$2:$A$4</c:f>
              <c:strCache>
                <c:ptCount val="3"/>
                <c:pt idx="0">
                  <c:v>Part of the solution</c:v>
                </c:pt>
                <c:pt idx="1">
                  <c:v>Part of the problem</c:v>
                </c:pt>
                <c:pt idx="2">
                  <c:v>Not sure</c:v>
                </c:pt>
              </c:strCache>
            </c:strRef>
          </c:cat>
          <c:val>
            <c:numRef>
              <c:f>Sheet1!$C$2:$C$4</c:f>
              <c:numCache>
                <c:formatCode>General</c:formatCode>
                <c:ptCount val="3"/>
              </c:numCache>
            </c:numRef>
          </c:val>
        </c:ser>
        <c:ser>
          <c:idx val="2"/>
          <c:order val="2"/>
          <c:tx>
            <c:strRef>
              <c:f>Sheet1!$D$1</c:f>
              <c:strCache>
                <c:ptCount val="1"/>
                <c:pt idx="0">
                  <c:v>Column2</c:v>
                </c:pt>
              </c:strCache>
            </c:strRef>
          </c:tx>
          <c:spPr>
            <a:solidFill>
              <a:srgbClr val="0000FF"/>
            </a:solidFill>
            <a:ln w="12413">
              <a:noFill/>
              <a:prstDash val="solid"/>
            </a:ln>
          </c:spPr>
          <c:dPt>
            <c:idx val="0"/>
            <c:spPr>
              <a:solidFill>
                <a:srgbClr val="000099"/>
              </a:solidFill>
              <a:ln w="12413">
                <a:noFill/>
                <a:prstDash val="solid"/>
              </a:ln>
            </c:spPr>
          </c:dPt>
          <c:dPt>
            <c:idx val="1"/>
            <c:spPr>
              <a:solidFill>
                <a:srgbClr val="B10021"/>
              </a:solidFill>
              <a:ln w="12413">
                <a:noFill/>
                <a:prstDash val="solid"/>
              </a:ln>
            </c:spPr>
          </c:dPt>
          <c:cat>
            <c:strRef>
              <c:f>Sheet1!$A$2:$A$4</c:f>
              <c:strCache>
                <c:ptCount val="3"/>
                <c:pt idx="0">
                  <c:v>Part of the solution</c:v>
                </c:pt>
                <c:pt idx="1">
                  <c:v>Part of the problem</c:v>
                </c:pt>
                <c:pt idx="2">
                  <c:v>Not sure</c:v>
                </c:pt>
              </c:strCache>
            </c:strRef>
          </c:cat>
          <c:val>
            <c:numRef>
              <c:f>Sheet1!$D$2:$D$4</c:f>
              <c:numCache>
                <c:formatCode>General</c:formatCode>
                <c:ptCount val="3"/>
              </c:numCache>
            </c:numRef>
          </c:val>
        </c:ser>
        <c:ser>
          <c:idx val="3"/>
          <c:order val="3"/>
          <c:tx>
            <c:strRef>
              <c:f>Sheet1!$E$1</c:f>
              <c:strCache>
                <c:ptCount val="1"/>
                <c:pt idx="0">
                  <c:v>Column3</c:v>
                </c:pt>
              </c:strCache>
            </c:strRef>
          </c:tx>
          <c:cat>
            <c:strRef>
              <c:f>Sheet1!$A$2:$A$4</c:f>
              <c:strCache>
                <c:ptCount val="3"/>
                <c:pt idx="0">
                  <c:v>Part of the solution</c:v>
                </c:pt>
                <c:pt idx="1">
                  <c:v>Part of the problem</c:v>
                </c:pt>
                <c:pt idx="2">
                  <c:v>Not sure</c:v>
                </c:pt>
              </c:strCache>
            </c:strRef>
          </c:cat>
          <c:val>
            <c:numRef>
              <c:f>Sheet1!$E$2:$E$4</c:f>
              <c:numCache>
                <c:formatCode>General</c:formatCode>
                <c:ptCount val="3"/>
              </c:numCache>
            </c:numRef>
          </c:val>
        </c:ser>
        <c:dLbls>
          <c:showPercent val="1"/>
        </c:dLbls>
      </c:pie3DChart>
      <c:spPr>
        <a:noFill/>
        <a:ln w="25400">
          <a:noFill/>
        </a:ln>
      </c:spPr>
    </c:plotArea>
    <c:legend>
      <c:legendPos val="r"/>
      <c:layout>
        <c:manualLayout>
          <c:xMode val="edge"/>
          <c:yMode val="edge"/>
          <c:x val="0.73583560009545212"/>
          <c:y val="0.13742447635222413"/>
          <c:w val="0.21711751371987592"/>
          <c:h val="0.58814060007204949"/>
        </c:manualLayout>
      </c:layout>
      <c:spPr>
        <a:noFill/>
        <a:ln w="24826">
          <a:noFill/>
        </a:ln>
      </c:spPr>
      <c:txPr>
        <a:bodyPr/>
        <a:lstStyle/>
        <a:p>
          <a:pPr>
            <a:defRPr sz="2000" b="0" i="0" u="none" strike="noStrike" baseline="0">
              <a:solidFill>
                <a:srgbClr val="000000"/>
              </a:solidFill>
              <a:latin typeface="Trebuchet MS" pitchFamily="34" charset="0"/>
              <a:ea typeface="Times New Roman"/>
              <a:cs typeface="Times New Roman"/>
            </a:defRPr>
          </a:pPr>
          <a:endParaRPr lang="en-US"/>
        </a:p>
      </c:txPr>
    </c:legend>
    <c:plotVisOnly val="1"/>
    <c:dispBlanksAs val="zero"/>
  </c:chart>
  <c:spPr>
    <a:noFill/>
    <a:ln>
      <a:noFill/>
    </a:ln>
  </c:spPr>
  <c:txPr>
    <a:bodyPr/>
    <a:lstStyle/>
    <a:p>
      <a:pPr>
        <a:defRPr sz="1808" b="1" i="0" u="none" strike="noStrike" baseline="0">
          <a:solidFill>
            <a:schemeClr val="tx1"/>
          </a:solidFill>
          <a:latin typeface="Times New Roman"/>
          <a:ea typeface="Times New Roman"/>
          <a:cs typeface="Times New Roman"/>
        </a:defRPr>
      </a:pPr>
      <a:endParaRPr lang="en-US"/>
    </a:p>
  </c:txPr>
  <c:externalData r:id="rId2"/>
</c:chartSpace>
</file>

<file path=ppt/charts/chart6.xml><?xml version="1.0" encoding="utf-8"?>
<c:chartSpace xmlns:c="http://schemas.openxmlformats.org/drawingml/2006/chart" xmlns:a="http://schemas.openxmlformats.org/drawingml/2006/main" xmlns:r="http://schemas.openxmlformats.org/officeDocument/2006/relationships">
  <c:date1904 val="1"/>
  <c:lang val="en-US"/>
  <c:clrMapOvr bg1="lt1" tx1="dk1" bg2="lt2" tx2="dk2" accent1="accent1" accent2="accent2" accent3="accent3" accent4="accent4" accent5="accent5" accent6="accent6" hlink="hlink" folHlink="folHlink"/>
  <c:chart>
    <c:autoTitleDeleted val="1"/>
    <c:view3D>
      <c:rotX val="70"/>
      <c:rotY val="359"/>
      <c:perspective val="0"/>
    </c:view3D>
    <c:plotArea>
      <c:layout>
        <c:manualLayout>
          <c:layoutTarget val="inner"/>
          <c:xMode val="edge"/>
          <c:yMode val="edge"/>
          <c:x val="0"/>
          <c:y val="6.1879978914170693E-2"/>
          <c:w val="0.76331937372699721"/>
          <c:h val="0.84359591780162069"/>
        </c:manualLayout>
      </c:layout>
      <c:pie3DChart>
        <c:varyColors val="1"/>
        <c:ser>
          <c:idx val="0"/>
          <c:order val="0"/>
          <c:tx>
            <c:strRef>
              <c:f>Sheet1!$B$1</c:f>
              <c:strCache>
                <c:ptCount val="1"/>
                <c:pt idx="0">
                  <c:v>Very important</c:v>
                </c:pt>
              </c:strCache>
            </c:strRef>
          </c:tx>
          <c:spPr>
            <a:solidFill>
              <a:srgbClr val="0000FF"/>
            </a:solidFill>
            <a:ln w="12413">
              <a:noFill/>
              <a:prstDash val="solid"/>
            </a:ln>
          </c:spPr>
          <c:explosion val="10"/>
          <c:dPt>
            <c:idx val="0"/>
            <c:spPr>
              <a:solidFill>
                <a:srgbClr val="000099"/>
              </a:solidFill>
              <a:ln w="12413">
                <a:noFill/>
                <a:prstDash val="solid"/>
              </a:ln>
            </c:spPr>
          </c:dPt>
          <c:dPt>
            <c:idx val="1"/>
            <c:spPr>
              <a:solidFill>
                <a:srgbClr val="B10021"/>
              </a:solidFill>
              <a:ln w="12413">
                <a:noFill/>
                <a:prstDash val="solid"/>
              </a:ln>
            </c:spPr>
          </c:dPt>
          <c:dPt>
            <c:idx val="2"/>
            <c:spPr>
              <a:solidFill>
                <a:srgbClr val="A6A6A6"/>
              </a:solidFill>
              <a:ln w="12413">
                <a:noFill/>
                <a:prstDash val="solid"/>
              </a:ln>
            </c:spPr>
          </c:dPt>
          <c:dLbls>
            <c:dLbl>
              <c:idx val="0"/>
              <c:layout>
                <c:manualLayout>
                  <c:x val="-2.0948460987831067E-3"/>
                  <c:y val="-1.7523544851011361E-3"/>
                </c:manualLayout>
              </c:layout>
              <c:dLblPos val="bestFit"/>
              <c:showPercent val="1"/>
            </c:dLbl>
            <c:dLbl>
              <c:idx val="1"/>
              <c:layout>
                <c:manualLayout>
                  <c:x val="0.18250803240112506"/>
                  <c:y val="-0.1010062804649427"/>
                </c:manualLayout>
              </c:layout>
              <c:tx>
                <c:rich>
                  <a:bodyPr/>
                  <a:lstStyle/>
                  <a:p>
                    <a:r>
                      <a:rPr lang="en-US" dirty="0" smtClean="0"/>
                      <a:t>55%</a:t>
                    </a:r>
                    <a:endParaRPr lang="en-US" dirty="0"/>
                  </a:p>
                </c:rich>
              </c:tx>
              <c:dLblPos val="bestFit"/>
              <c:showPercent val="1"/>
            </c:dLbl>
            <c:dLbl>
              <c:idx val="2"/>
              <c:layout>
                <c:manualLayout>
                  <c:x val="4.9236459078979102E-4"/>
                  <c:y val="2.2222222222222292E-2"/>
                </c:manualLayout>
              </c:layout>
              <c:dLblPos val="bestFit"/>
              <c:showPercent val="1"/>
            </c:dLbl>
            <c:dLbl>
              <c:idx val="3"/>
              <c:layout>
                <c:manualLayout>
                  <c:x val="1.3291338582677191E-2"/>
                  <c:y val="-1.9789768925943082E-2"/>
                </c:manualLayout>
              </c:layout>
              <c:dLblPos val="bestFit"/>
              <c:showPercent val="1"/>
            </c:dLbl>
            <c:dLbl>
              <c:idx val="4"/>
              <c:layout>
                <c:manualLayout>
                  <c:x val="3.2615088764098812E-2"/>
                  <c:y val="-3.2103463420199742E-2"/>
                </c:manualLayout>
              </c:layout>
              <c:dLblPos val="bestFit"/>
              <c:showPercent val="1"/>
            </c:dLbl>
            <c:numFmt formatCode="0%" sourceLinked="0"/>
            <c:spPr>
              <a:noFill/>
              <a:ln w="24826">
                <a:noFill/>
              </a:ln>
            </c:spPr>
            <c:txPr>
              <a:bodyPr/>
              <a:lstStyle/>
              <a:p>
                <a:pPr>
                  <a:defRPr sz="2000" b="0" i="0" u="none" strike="noStrike" baseline="0">
                    <a:solidFill>
                      <a:srgbClr val="000000"/>
                    </a:solidFill>
                    <a:latin typeface="Trebuchet MS" pitchFamily="34" charset="0"/>
                    <a:ea typeface="Times New Roman"/>
                    <a:cs typeface="Times New Roman"/>
                  </a:defRPr>
                </a:pPr>
                <a:endParaRPr lang="en-US"/>
              </a:p>
            </c:txPr>
            <c:showPercent val="1"/>
          </c:dLbls>
          <c:cat>
            <c:strRef>
              <c:f>Sheet1!$A$2:$A$4</c:f>
              <c:strCache>
                <c:ptCount val="3"/>
                <c:pt idx="0">
                  <c:v>Yes</c:v>
                </c:pt>
                <c:pt idx="1">
                  <c:v>No</c:v>
                </c:pt>
                <c:pt idx="2">
                  <c:v>Not sure</c:v>
                </c:pt>
              </c:strCache>
            </c:strRef>
          </c:cat>
          <c:val>
            <c:numRef>
              <c:f>Sheet1!$B$2:$B$4</c:f>
              <c:numCache>
                <c:formatCode>General</c:formatCode>
                <c:ptCount val="3"/>
                <c:pt idx="0">
                  <c:v>24.7</c:v>
                </c:pt>
                <c:pt idx="1">
                  <c:v>55.4</c:v>
                </c:pt>
                <c:pt idx="2">
                  <c:v>20</c:v>
                </c:pt>
              </c:numCache>
            </c:numRef>
          </c:val>
        </c:ser>
        <c:ser>
          <c:idx val="1"/>
          <c:order val="1"/>
          <c:tx>
            <c:strRef>
              <c:f>Sheet1!$C$1</c:f>
              <c:strCache>
                <c:ptCount val="1"/>
                <c:pt idx="0">
                  <c:v>Column1</c:v>
                </c:pt>
              </c:strCache>
            </c:strRef>
          </c:tx>
          <c:spPr>
            <a:solidFill>
              <a:srgbClr val="0000FF"/>
            </a:solidFill>
            <a:ln w="12413">
              <a:noFill/>
              <a:prstDash val="solid"/>
            </a:ln>
          </c:spPr>
          <c:dPt>
            <c:idx val="0"/>
            <c:spPr>
              <a:solidFill>
                <a:srgbClr val="000099"/>
              </a:solidFill>
              <a:ln w="12413">
                <a:noFill/>
                <a:prstDash val="solid"/>
              </a:ln>
            </c:spPr>
          </c:dPt>
          <c:dPt>
            <c:idx val="1"/>
            <c:spPr>
              <a:solidFill>
                <a:srgbClr val="FF9900"/>
              </a:solidFill>
              <a:ln w="12413">
                <a:noFill/>
                <a:prstDash val="solid"/>
              </a:ln>
            </c:spPr>
          </c:dPt>
          <c:dPt>
            <c:idx val="2"/>
            <c:spPr>
              <a:solidFill>
                <a:srgbClr val="FFFF00"/>
              </a:solidFill>
              <a:ln w="12413">
                <a:noFill/>
                <a:prstDash val="solid"/>
              </a:ln>
            </c:spPr>
          </c:dPt>
          <c:cat>
            <c:strRef>
              <c:f>Sheet1!$A$2:$A$4</c:f>
              <c:strCache>
                <c:ptCount val="3"/>
                <c:pt idx="0">
                  <c:v>Yes</c:v>
                </c:pt>
                <c:pt idx="1">
                  <c:v>No</c:v>
                </c:pt>
                <c:pt idx="2">
                  <c:v>Not sure</c:v>
                </c:pt>
              </c:strCache>
            </c:strRef>
          </c:cat>
          <c:val>
            <c:numRef>
              <c:f>Sheet1!$C$2:$C$4</c:f>
              <c:numCache>
                <c:formatCode>General</c:formatCode>
                <c:ptCount val="3"/>
              </c:numCache>
            </c:numRef>
          </c:val>
        </c:ser>
        <c:ser>
          <c:idx val="2"/>
          <c:order val="2"/>
          <c:tx>
            <c:strRef>
              <c:f>Sheet1!$D$1</c:f>
              <c:strCache>
                <c:ptCount val="1"/>
                <c:pt idx="0">
                  <c:v>Column2</c:v>
                </c:pt>
              </c:strCache>
            </c:strRef>
          </c:tx>
          <c:spPr>
            <a:solidFill>
              <a:srgbClr val="0000FF"/>
            </a:solidFill>
            <a:ln w="12413">
              <a:noFill/>
              <a:prstDash val="solid"/>
            </a:ln>
          </c:spPr>
          <c:dPt>
            <c:idx val="0"/>
            <c:spPr>
              <a:solidFill>
                <a:srgbClr val="000099"/>
              </a:solidFill>
              <a:ln w="12413">
                <a:noFill/>
                <a:prstDash val="solid"/>
              </a:ln>
            </c:spPr>
          </c:dPt>
          <c:dPt>
            <c:idx val="1"/>
            <c:spPr>
              <a:solidFill>
                <a:srgbClr val="B10021"/>
              </a:solidFill>
              <a:ln w="12413">
                <a:noFill/>
                <a:prstDash val="solid"/>
              </a:ln>
            </c:spPr>
          </c:dPt>
          <c:cat>
            <c:strRef>
              <c:f>Sheet1!$A$2:$A$4</c:f>
              <c:strCache>
                <c:ptCount val="3"/>
                <c:pt idx="0">
                  <c:v>Yes</c:v>
                </c:pt>
                <c:pt idx="1">
                  <c:v>No</c:v>
                </c:pt>
                <c:pt idx="2">
                  <c:v>Not sure</c:v>
                </c:pt>
              </c:strCache>
            </c:strRef>
          </c:cat>
          <c:val>
            <c:numRef>
              <c:f>Sheet1!$D$2:$D$4</c:f>
              <c:numCache>
                <c:formatCode>General</c:formatCode>
                <c:ptCount val="3"/>
              </c:numCache>
            </c:numRef>
          </c:val>
        </c:ser>
        <c:ser>
          <c:idx val="3"/>
          <c:order val="3"/>
          <c:tx>
            <c:strRef>
              <c:f>Sheet1!$E$1</c:f>
              <c:strCache>
                <c:ptCount val="1"/>
                <c:pt idx="0">
                  <c:v>Column3</c:v>
                </c:pt>
              </c:strCache>
            </c:strRef>
          </c:tx>
          <c:cat>
            <c:strRef>
              <c:f>Sheet1!$A$2:$A$4</c:f>
              <c:strCache>
                <c:ptCount val="3"/>
                <c:pt idx="0">
                  <c:v>Yes</c:v>
                </c:pt>
                <c:pt idx="1">
                  <c:v>No</c:v>
                </c:pt>
                <c:pt idx="2">
                  <c:v>Not sure</c:v>
                </c:pt>
              </c:strCache>
            </c:strRef>
          </c:cat>
          <c:val>
            <c:numRef>
              <c:f>Sheet1!$E$2:$E$4</c:f>
              <c:numCache>
                <c:formatCode>General</c:formatCode>
                <c:ptCount val="3"/>
              </c:numCache>
            </c:numRef>
          </c:val>
        </c:ser>
        <c:dLbls>
          <c:showPercent val="1"/>
        </c:dLbls>
      </c:pie3DChart>
      <c:spPr>
        <a:noFill/>
        <a:ln w="25400">
          <a:noFill/>
        </a:ln>
      </c:spPr>
    </c:plotArea>
    <c:legend>
      <c:legendPos val="r"/>
      <c:layout>
        <c:manualLayout>
          <c:xMode val="edge"/>
          <c:yMode val="edge"/>
          <c:x val="0.73583560009546189"/>
          <c:y val="0.13742447635222757"/>
          <c:w val="0.21711751371987592"/>
          <c:h val="0.58814060007204949"/>
        </c:manualLayout>
      </c:layout>
      <c:spPr>
        <a:noFill/>
        <a:ln w="24826">
          <a:noFill/>
        </a:ln>
      </c:spPr>
      <c:txPr>
        <a:bodyPr/>
        <a:lstStyle/>
        <a:p>
          <a:pPr>
            <a:defRPr sz="2000" b="0" i="0" u="none" strike="noStrike" baseline="0">
              <a:solidFill>
                <a:srgbClr val="000000"/>
              </a:solidFill>
              <a:latin typeface="Trebuchet MS" pitchFamily="34" charset="0"/>
              <a:ea typeface="Times New Roman"/>
              <a:cs typeface="Times New Roman"/>
            </a:defRPr>
          </a:pPr>
          <a:endParaRPr lang="en-US"/>
        </a:p>
      </c:txPr>
    </c:legend>
    <c:plotVisOnly val="1"/>
    <c:dispBlanksAs val="zero"/>
  </c:chart>
  <c:spPr>
    <a:noFill/>
    <a:ln>
      <a:noFill/>
    </a:ln>
  </c:spPr>
  <c:txPr>
    <a:bodyPr/>
    <a:lstStyle/>
    <a:p>
      <a:pPr>
        <a:defRPr sz="1808" b="1" i="0" u="none" strike="noStrike" baseline="0">
          <a:solidFill>
            <a:schemeClr val="tx1"/>
          </a:solidFill>
          <a:latin typeface="Times New Roman"/>
          <a:ea typeface="Times New Roman"/>
          <a:cs typeface="Times New Roman"/>
        </a:defRPr>
      </a:pPr>
      <a:endParaRPr lang="en-US"/>
    </a:p>
  </c:txPr>
  <c:externalData r:id="rId2"/>
</c:chartSpace>
</file>

<file path=ppt/charts/chart7.xml><?xml version="1.0" encoding="utf-8"?>
<c:chartSpace xmlns:c="http://schemas.openxmlformats.org/drawingml/2006/chart" xmlns:a="http://schemas.openxmlformats.org/drawingml/2006/main" xmlns:r="http://schemas.openxmlformats.org/officeDocument/2006/relationships">
  <c:date1904 val="1"/>
  <c:lang val="en-US"/>
  <c:chart>
    <c:title>
      <c:layout/>
    </c:title>
    <c:view3D>
      <c:rotX val="70"/>
      <c:perspective val="0"/>
    </c:view3D>
    <c:plotArea>
      <c:layout>
        <c:manualLayout>
          <c:layoutTarget val="inner"/>
          <c:xMode val="edge"/>
          <c:yMode val="edge"/>
          <c:x val="0.13169319826338638"/>
          <c:y val="0.11275964391691409"/>
          <c:w val="0.37626628075253282"/>
          <c:h val="0.76261127596439249"/>
        </c:manualLayout>
      </c:layout>
      <c:pie3DChart>
        <c:varyColors val="1"/>
        <c:ser>
          <c:idx val="0"/>
          <c:order val="0"/>
          <c:tx>
            <c:strRef>
              <c:f>Sheet1!$A$2</c:f>
              <c:strCache>
                <c:ptCount val="1"/>
              </c:strCache>
            </c:strRef>
          </c:tx>
          <c:spPr>
            <a:solidFill>
              <a:schemeClr val="accent1"/>
            </a:solidFill>
            <a:ln w="15400">
              <a:noFill/>
              <a:prstDash val="solid"/>
            </a:ln>
          </c:spPr>
          <c:explosion val="13"/>
          <c:dPt>
            <c:idx val="0"/>
            <c:spPr>
              <a:solidFill>
                <a:srgbClr val="000099"/>
              </a:solidFill>
              <a:ln w="15400">
                <a:noFill/>
                <a:prstDash val="solid"/>
              </a:ln>
            </c:spPr>
          </c:dPt>
          <c:dPt>
            <c:idx val="1"/>
            <c:spPr>
              <a:solidFill>
                <a:srgbClr val="B10021"/>
              </a:solidFill>
              <a:ln w="15400">
                <a:noFill/>
                <a:prstDash val="solid"/>
              </a:ln>
            </c:spPr>
          </c:dPt>
          <c:dPt>
            <c:idx val="2"/>
            <c:spPr>
              <a:solidFill>
                <a:srgbClr val="C0C0C0"/>
              </a:solidFill>
              <a:ln w="15400">
                <a:noFill/>
                <a:prstDash val="solid"/>
              </a:ln>
            </c:spPr>
          </c:dPt>
          <c:dLbls>
            <c:dLbl>
              <c:idx val="0"/>
              <c:layout>
                <c:manualLayout>
                  <c:x val="-1.3320155293088397E-2"/>
                  <c:y val="-0.12256088831468129"/>
                </c:manualLayout>
              </c:layout>
              <c:dLblPos val="bestFit"/>
              <c:showPercent val="1"/>
            </c:dLbl>
            <c:dLbl>
              <c:idx val="1"/>
              <c:layout>
                <c:manualLayout>
                  <c:x val="-4.4377965100599763E-2"/>
                  <c:y val="-0.18198298248570707"/>
                </c:manualLayout>
              </c:layout>
              <c:dLblPos val="bestFit"/>
              <c:showPercent val="1"/>
            </c:dLbl>
            <c:dLbl>
              <c:idx val="2"/>
              <c:layout>
                <c:manualLayout>
                  <c:x val="-1.4672808626849541E-4"/>
                  <c:y val="-2.0298989862149244E-2"/>
                </c:manualLayout>
              </c:layout>
              <c:dLblPos val="bestFit"/>
              <c:showPercent val="1"/>
            </c:dLbl>
            <c:numFmt formatCode="0%" sourceLinked="0"/>
            <c:spPr>
              <a:noFill/>
              <a:ln w="30801">
                <a:noFill/>
              </a:ln>
            </c:spPr>
            <c:txPr>
              <a:bodyPr/>
              <a:lstStyle/>
              <a:p>
                <a:pPr>
                  <a:defRPr sz="1866" b="0" i="0" u="none" strike="noStrike" baseline="0">
                    <a:solidFill>
                      <a:srgbClr val="000000"/>
                    </a:solidFill>
                    <a:latin typeface="Trebuchet MS" pitchFamily="34" charset="0"/>
                    <a:ea typeface="Times New Roman"/>
                    <a:cs typeface="Times New Roman"/>
                  </a:defRPr>
                </a:pPr>
                <a:endParaRPr lang="en-US"/>
              </a:p>
            </c:txPr>
            <c:showPercent val="1"/>
          </c:dLbls>
          <c:cat>
            <c:strRef>
              <c:f>Sheet1!$B$1:$D$1</c:f>
              <c:strCache>
                <c:ptCount val="3"/>
                <c:pt idx="0">
                  <c:v>Work together</c:v>
                </c:pt>
                <c:pt idx="1">
                  <c:v>Competition</c:v>
                </c:pt>
                <c:pt idx="2">
                  <c:v>Don't know</c:v>
                </c:pt>
              </c:strCache>
            </c:strRef>
          </c:cat>
          <c:val>
            <c:numRef>
              <c:f>Sheet1!$B$2:$D$2</c:f>
              <c:numCache>
                <c:formatCode>0%</c:formatCode>
                <c:ptCount val="3"/>
                <c:pt idx="0">
                  <c:v>0.39000000000000018</c:v>
                </c:pt>
                <c:pt idx="1">
                  <c:v>0.54</c:v>
                </c:pt>
                <c:pt idx="2">
                  <c:v>7.0000000000000021E-2</c:v>
                </c:pt>
              </c:numCache>
            </c:numRef>
          </c:val>
        </c:ser>
        <c:dLbls>
          <c:showPercent val="1"/>
        </c:dLbls>
      </c:pie3DChart>
      <c:spPr>
        <a:noFill/>
        <a:ln w="23698">
          <a:noFill/>
        </a:ln>
      </c:spPr>
    </c:plotArea>
    <c:legend>
      <c:legendPos val="r"/>
      <c:layout>
        <c:manualLayout>
          <c:xMode val="edge"/>
          <c:yMode val="edge"/>
          <c:x val="0.64254698162729651"/>
          <c:y val="0.14540063444450396"/>
          <c:w val="0.30680171294377723"/>
          <c:h val="0.63204742264359914"/>
        </c:manualLayout>
      </c:layout>
      <c:spPr>
        <a:noFill/>
        <a:ln w="30801">
          <a:noFill/>
        </a:ln>
      </c:spPr>
      <c:txPr>
        <a:bodyPr/>
        <a:lstStyle/>
        <a:p>
          <a:pPr>
            <a:defRPr sz="1866" b="0" i="0" u="none" strike="noStrike" baseline="0">
              <a:solidFill>
                <a:srgbClr val="000000"/>
              </a:solidFill>
              <a:latin typeface="Trebuchet MS" pitchFamily="34" charset="0"/>
              <a:ea typeface="Times New Roman"/>
              <a:cs typeface="Times New Roman"/>
            </a:defRPr>
          </a:pPr>
          <a:endParaRPr lang="en-US"/>
        </a:p>
      </c:txPr>
    </c:legend>
    <c:plotVisOnly val="1"/>
    <c:dispBlanksAs val="zero"/>
  </c:chart>
  <c:spPr>
    <a:noFill/>
    <a:ln>
      <a:noFill/>
    </a:ln>
  </c:spPr>
  <c:txPr>
    <a:bodyPr/>
    <a:lstStyle/>
    <a:p>
      <a:pPr>
        <a:defRPr sz="1759" b="1" i="0" u="none" strike="noStrike" baseline="0">
          <a:solidFill>
            <a:schemeClr val="tx1"/>
          </a:solidFill>
          <a:latin typeface="Arial"/>
          <a:ea typeface="Arial"/>
          <a:cs typeface="Arial"/>
        </a:defRPr>
      </a:pPr>
      <a:endParaRPr lang="en-US"/>
    </a:p>
  </c:txPr>
  <c:externalData r:id="rId1"/>
</c:chartSpace>
</file>

<file path=ppt/charts/chart8.xml><?xml version="1.0" encoding="utf-8"?>
<c:chartSpace xmlns:c="http://schemas.openxmlformats.org/drawingml/2006/chart" xmlns:a="http://schemas.openxmlformats.org/drawingml/2006/main" xmlns:r="http://schemas.openxmlformats.org/officeDocument/2006/relationships">
  <c:date1904 val="1"/>
  <c:lang val="en-US"/>
  <c:clrMapOvr bg1="lt1" tx1="dk1" bg2="lt2" tx2="dk2" accent1="accent1" accent2="accent2" accent3="accent3" accent4="accent4" accent5="accent5" accent6="accent6" hlink="hlink" folHlink="folHlink"/>
  <c:chart>
    <c:autoTitleDeleted val="1"/>
    <c:view3D>
      <c:rotX val="70"/>
      <c:rotY val="360"/>
      <c:perspective val="0"/>
    </c:view3D>
    <c:plotArea>
      <c:layout>
        <c:manualLayout>
          <c:layoutTarget val="inner"/>
          <c:xMode val="edge"/>
          <c:yMode val="edge"/>
          <c:x val="0"/>
          <c:y val="6.1879978914170693E-2"/>
          <c:w val="0.76331937372699721"/>
          <c:h val="0.84359591780162069"/>
        </c:manualLayout>
      </c:layout>
      <c:pie3DChart>
        <c:varyColors val="1"/>
        <c:ser>
          <c:idx val="0"/>
          <c:order val="0"/>
          <c:tx>
            <c:strRef>
              <c:f>Sheet1!$B$1</c:f>
              <c:strCache>
                <c:ptCount val="1"/>
                <c:pt idx="0">
                  <c:v>Series 1</c:v>
                </c:pt>
              </c:strCache>
            </c:strRef>
          </c:tx>
          <c:spPr>
            <a:solidFill>
              <a:srgbClr val="0000FF"/>
            </a:solidFill>
            <a:ln w="12413">
              <a:noFill/>
              <a:prstDash val="solid"/>
            </a:ln>
          </c:spPr>
          <c:explosion val="10"/>
          <c:dPt>
            <c:idx val="0"/>
            <c:spPr>
              <a:solidFill>
                <a:srgbClr val="000099"/>
              </a:solidFill>
              <a:ln w="12413">
                <a:noFill/>
                <a:prstDash val="solid"/>
              </a:ln>
            </c:spPr>
          </c:dPt>
          <c:dPt>
            <c:idx val="1"/>
            <c:spPr>
              <a:solidFill>
                <a:srgbClr val="B10021"/>
              </a:solidFill>
              <a:ln w="12413">
                <a:noFill/>
                <a:prstDash val="solid"/>
              </a:ln>
            </c:spPr>
          </c:dPt>
          <c:dLbls>
            <c:dLbl>
              <c:idx val="0"/>
              <c:layout>
                <c:manualLayout>
                  <c:x val="-1.4216058219995241E-2"/>
                  <c:y val="-6.9052030260924033E-2"/>
                </c:manualLayout>
              </c:layout>
              <c:dLblPos val="bestFit"/>
              <c:showPercent val="1"/>
            </c:dLbl>
            <c:dLbl>
              <c:idx val="1"/>
              <c:layout>
                <c:manualLayout>
                  <c:x val="1.8976139346218623E-2"/>
                  <c:y val="-0.51774689928464823"/>
                </c:manualLayout>
              </c:layout>
              <c:dLblPos val="bestFit"/>
              <c:showPercent val="1"/>
            </c:dLbl>
            <c:dLbl>
              <c:idx val="2"/>
              <c:layout>
                <c:manualLayout>
                  <c:x val="4.9239124465348823E-4"/>
                  <c:y val="-1.8950196254369093E-3"/>
                </c:manualLayout>
              </c:layout>
              <c:dLblPos val="bestFit"/>
              <c:showPercent val="1"/>
            </c:dLbl>
            <c:dLbl>
              <c:idx val="3"/>
              <c:layout>
                <c:manualLayout>
                  <c:x val="1.3291390336227641E-2"/>
                  <c:y val="-3.2861661142199086E-2"/>
                </c:manualLayout>
              </c:layout>
              <c:dLblPos val="bestFit"/>
              <c:showPercent val="1"/>
            </c:dLbl>
            <c:dLbl>
              <c:idx val="4"/>
              <c:layout>
                <c:manualLayout>
                  <c:x val="3.2615088764098805E-2"/>
                  <c:y val="-3.2103463420199492E-2"/>
                </c:manualLayout>
              </c:layout>
              <c:dLblPos val="bestFit"/>
              <c:showPercent val="1"/>
            </c:dLbl>
            <c:numFmt formatCode="0%" sourceLinked="0"/>
            <c:spPr>
              <a:noFill/>
              <a:ln w="24826">
                <a:noFill/>
              </a:ln>
            </c:spPr>
            <c:txPr>
              <a:bodyPr/>
              <a:lstStyle/>
              <a:p>
                <a:pPr>
                  <a:defRPr sz="2000" b="0" i="0" u="none" strike="noStrike" baseline="0">
                    <a:solidFill>
                      <a:srgbClr val="000000"/>
                    </a:solidFill>
                    <a:latin typeface="Trebuchet MS" pitchFamily="34" charset="0"/>
                    <a:ea typeface="Times New Roman"/>
                    <a:cs typeface="Times New Roman"/>
                  </a:defRPr>
                </a:pPr>
                <a:endParaRPr lang="en-US"/>
              </a:p>
            </c:txPr>
            <c:showPercent val="1"/>
          </c:dLbls>
          <c:cat>
            <c:strRef>
              <c:f>Sheet1!$A$2:$A$3</c:f>
              <c:strCache>
                <c:ptCount val="2"/>
                <c:pt idx="0">
                  <c:v>Yes</c:v>
                </c:pt>
                <c:pt idx="1">
                  <c:v>No</c:v>
                </c:pt>
              </c:strCache>
            </c:strRef>
          </c:cat>
          <c:val>
            <c:numRef>
              <c:f>Sheet1!$B$2:$B$3</c:f>
              <c:numCache>
                <c:formatCode>General</c:formatCode>
                <c:ptCount val="2"/>
                <c:pt idx="0">
                  <c:v>34</c:v>
                </c:pt>
                <c:pt idx="1">
                  <c:v>66</c:v>
                </c:pt>
              </c:numCache>
            </c:numRef>
          </c:val>
        </c:ser>
        <c:dLbls>
          <c:showPercent val="1"/>
        </c:dLbls>
      </c:pie3DChart>
      <c:spPr>
        <a:noFill/>
        <a:ln w="25400">
          <a:noFill/>
        </a:ln>
      </c:spPr>
    </c:plotArea>
    <c:legend>
      <c:legendPos val="r"/>
      <c:layout>
        <c:manualLayout>
          <c:xMode val="edge"/>
          <c:yMode val="edge"/>
          <c:x val="0.57068408494392742"/>
          <c:y val="0.54592120837837721"/>
          <c:w val="8.7103555237413491E-2"/>
          <c:h val="0.44622716278112279"/>
        </c:manualLayout>
      </c:layout>
      <c:spPr>
        <a:noFill/>
        <a:ln w="24826">
          <a:noFill/>
        </a:ln>
      </c:spPr>
      <c:txPr>
        <a:bodyPr/>
        <a:lstStyle/>
        <a:p>
          <a:pPr>
            <a:defRPr sz="2000" b="0" i="0" u="none" strike="noStrike" baseline="0">
              <a:solidFill>
                <a:srgbClr val="000000"/>
              </a:solidFill>
              <a:latin typeface="Trebuchet MS" pitchFamily="34" charset="0"/>
              <a:ea typeface="Times New Roman"/>
              <a:cs typeface="Times New Roman"/>
            </a:defRPr>
          </a:pPr>
          <a:endParaRPr lang="en-US"/>
        </a:p>
      </c:txPr>
    </c:legend>
    <c:plotVisOnly val="1"/>
    <c:dispBlanksAs val="zero"/>
  </c:chart>
  <c:spPr>
    <a:noFill/>
    <a:ln>
      <a:noFill/>
    </a:ln>
  </c:spPr>
  <c:txPr>
    <a:bodyPr/>
    <a:lstStyle/>
    <a:p>
      <a:pPr>
        <a:defRPr sz="1808" b="1" i="0" u="none" strike="noStrike" baseline="0">
          <a:solidFill>
            <a:schemeClr val="tx1"/>
          </a:solidFill>
          <a:latin typeface="Times New Roman"/>
          <a:ea typeface="Times New Roman"/>
          <a:cs typeface="Times New Roman"/>
        </a:defRPr>
      </a:pPr>
      <a:endParaRPr lang="en-US"/>
    </a:p>
  </c:txPr>
  <c:externalData r:id="rId2"/>
</c:chartSpace>
</file>

<file path=ppt/charts/chart9.xml><?xml version="1.0" encoding="utf-8"?>
<c:chartSpace xmlns:c="http://schemas.openxmlformats.org/drawingml/2006/chart" xmlns:a="http://schemas.openxmlformats.org/drawingml/2006/main" xmlns:r="http://schemas.openxmlformats.org/officeDocument/2006/relationships">
  <c:date1904 val="1"/>
  <c:lang val="en-US"/>
  <c:clrMapOvr bg1="lt1" tx1="dk1" bg2="lt2" tx2="dk2" accent1="accent1" accent2="accent2" accent3="accent3" accent4="accent4" accent5="accent5" accent6="accent6" hlink="hlink" folHlink="folHlink"/>
  <c:chart>
    <c:autoTitleDeleted val="1"/>
    <c:view3D>
      <c:rotX val="70"/>
      <c:rotY val="360"/>
      <c:perspective val="0"/>
    </c:view3D>
    <c:plotArea>
      <c:layout>
        <c:manualLayout>
          <c:layoutTarget val="inner"/>
          <c:xMode val="edge"/>
          <c:yMode val="edge"/>
          <c:x val="0"/>
          <c:y val="6.1879978914170693E-2"/>
          <c:w val="0.76331937372699721"/>
          <c:h val="0.84359591780162069"/>
        </c:manualLayout>
      </c:layout>
      <c:pie3DChart>
        <c:varyColors val="1"/>
        <c:ser>
          <c:idx val="0"/>
          <c:order val="0"/>
          <c:tx>
            <c:strRef>
              <c:f>Sheet1!$B$1</c:f>
              <c:strCache>
                <c:ptCount val="1"/>
                <c:pt idx="0">
                  <c:v>Series 1</c:v>
                </c:pt>
              </c:strCache>
            </c:strRef>
          </c:tx>
          <c:spPr>
            <a:solidFill>
              <a:srgbClr val="0000FF"/>
            </a:solidFill>
            <a:ln w="12413">
              <a:noFill/>
              <a:prstDash val="solid"/>
            </a:ln>
          </c:spPr>
          <c:explosion val="10"/>
          <c:dPt>
            <c:idx val="0"/>
            <c:spPr>
              <a:solidFill>
                <a:srgbClr val="000099"/>
              </a:solidFill>
              <a:ln w="12413">
                <a:noFill/>
                <a:prstDash val="solid"/>
              </a:ln>
            </c:spPr>
          </c:dPt>
          <c:dPt>
            <c:idx val="1"/>
            <c:spPr>
              <a:solidFill>
                <a:srgbClr val="B10021"/>
              </a:solidFill>
              <a:ln w="12413">
                <a:noFill/>
                <a:prstDash val="solid"/>
              </a:ln>
            </c:spPr>
          </c:dPt>
          <c:dLbls>
            <c:dLbl>
              <c:idx val="0"/>
              <c:layout>
                <c:manualLayout>
                  <c:x val="8.5112145072775008E-3"/>
                  <c:y val="2.1469558952189799E-2"/>
                </c:manualLayout>
              </c:layout>
              <c:dLblPos val="bestFit"/>
              <c:showPercent val="1"/>
            </c:dLbl>
            <c:dLbl>
              <c:idx val="1"/>
              <c:layout>
                <c:manualLayout>
                  <c:x val="2.8066929133858127E-2"/>
                  <c:y val="-0.39596623951418253"/>
                </c:manualLayout>
              </c:layout>
              <c:dLblPos val="bestFit"/>
              <c:showPercent val="1"/>
            </c:dLbl>
            <c:dLbl>
              <c:idx val="2"/>
              <c:layout>
                <c:manualLayout>
                  <c:x val="4.9239124465348823E-4"/>
                  <c:y val="-1.8950196254369123E-3"/>
                </c:manualLayout>
              </c:layout>
              <c:dLblPos val="bestFit"/>
              <c:showPercent val="1"/>
            </c:dLbl>
            <c:dLbl>
              <c:idx val="3"/>
              <c:layout>
                <c:manualLayout>
                  <c:x val="1.3291390336227641E-2"/>
                  <c:y val="-3.2861661142199086E-2"/>
                </c:manualLayout>
              </c:layout>
              <c:dLblPos val="bestFit"/>
              <c:showPercent val="1"/>
            </c:dLbl>
            <c:dLbl>
              <c:idx val="4"/>
              <c:layout>
                <c:manualLayout>
                  <c:x val="3.2615088764098805E-2"/>
                  <c:y val="-3.2103463420199492E-2"/>
                </c:manualLayout>
              </c:layout>
              <c:dLblPos val="bestFit"/>
              <c:showPercent val="1"/>
            </c:dLbl>
            <c:numFmt formatCode="0%" sourceLinked="0"/>
            <c:spPr>
              <a:noFill/>
              <a:ln w="24826">
                <a:noFill/>
              </a:ln>
            </c:spPr>
            <c:txPr>
              <a:bodyPr/>
              <a:lstStyle/>
              <a:p>
                <a:pPr>
                  <a:defRPr sz="2000" b="0" i="0" u="none" strike="noStrike" baseline="0">
                    <a:solidFill>
                      <a:srgbClr val="000000"/>
                    </a:solidFill>
                    <a:latin typeface="Trebuchet MS" pitchFamily="34" charset="0"/>
                    <a:ea typeface="Times New Roman"/>
                    <a:cs typeface="Times New Roman"/>
                  </a:defRPr>
                </a:pPr>
                <a:endParaRPr lang="en-US"/>
              </a:p>
            </c:txPr>
            <c:showPercent val="1"/>
          </c:dLbls>
          <c:cat>
            <c:strRef>
              <c:f>Sheet1!$A$2:$A$3</c:f>
              <c:strCache>
                <c:ptCount val="2"/>
                <c:pt idx="0">
                  <c:v>I can</c:v>
                </c:pt>
                <c:pt idx="1">
                  <c:v>I cannot</c:v>
                </c:pt>
              </c:strCache>
            </c:strRef>
          </c:cat>
          <c:val>
            <c:numRef>
              <c:f>Sheet1!$B$2:$B$3</c:f>
              <c:numCache>
                <c:formatCode>General</c:formatCode>
                <c:ptCount val="2"/>
                <c:pt idx="0">
                  <c:v>41.5</c:v>
                </c:pt>
                <c:pt idx="1">
                  <c:v>58.5</c:v>
                </c:pt>
              </c:numCache>
            </c:numRef>
          </c:val>
        </c:ser>
        <c:dLbls>
          <c:showPercent val="1"/>
        </c:dLbls>
      </c:pie3DChart>
      <c:spPr>
        <a:noFill/>
        <a:ln w="25400">
          <a:noFill/>
        </a:ln>
      </c:spPr>
    </c:plotArea>
    <c:legend>
      <c:legendPos val="r"/>
      <c:layout>
        <c:manualLayout>
          <c:xMode val="edge"/>
          <c:yMode val="edge"/>
          <c:x val="0.57068408494392742"/>
          <c:y val="0.54592120837837876"/>
          <c:w val="0.16437628251014091"/>
          <c:h val="0.44622716278112279"/>
        </c:manualLayout>
      </c:layout>
      <c:spPr>
        <a:noFill/>
        <a:ln w="24826">
          <a:noFill/>
        </a:ln>
      </c:spPr>
      <c:txPr>
        <a:bodyPr/>
        <a:lstStyle/>
        <a:p>
          <a:pPr>
            <a:defRPr sz="2000" b="0" i="0" u="none" strike="noStrike" baseline="0">
              <a:solidFill>
                <a:srgbClr val="000000"/>
              </a:solidFill>
              <a:latin typeface="Trebuchet MS" pitchFamily="34" charset="0"/>
              <a:ea typeface="Times New Roman"/>
              <a:cs typeface="Times New Roman"/>
            </a:defRPr>
          </a:pPr>
          <a:endParaRPr lang="en-US"/>
        </a:p>
      </c:txPr>
    </c:legend>
    <c:plotVisOnly val="1"/>
    <c:dispBlanksAs val="zero"/>
  </c:chart>
  <c:spPr>
    <a:noFill/>
    <a:ln>
      <a:noFill/>
    </a:ln>
  </c:spPr>
  <c:txPr>
    <a:bodyPr/>
    <a:lstStyle/>
    <a:p>
      <a:pPr>
        <a:defRPr sz="1808" b="1" i="0" u="none" strike="noStrike" baseline="0">
          <a:solidFill>
            <a:schemeClr val="tx1"/>
          </a:solidFill>
          <a:latin typeface="Times New Roman"/>
          <a:ea typeface="Times New Roman"/>
          <a:cs typeface="Times New Roman"/>
        </a:defRPr>
      </a:pPr>
      <a:endParaRPr lang="en-US"/>
    </a:p>
  </c:txPr>
  <c:externalData r:id="rId2"/>
</c:chartSpace>
</file>

<file path=ppt/drawings/_rels/vmlDrawing1.vml.rels><?xml version="1.0" encoding="UTF-8" standalone="yes"?>
<Relationships xmlns="http://schemas.openxmlformats.org/package/2006/relationships"><Relationship Id="rId1" Type="http://schemas.openxmlformats.org/officeDocument/2006/relationships/image" Target="../media/image7.emf"/></Relationships>
</file>

<file path=ppt/drawings/_rels/vmlDrawing2.v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image" Target="../media/image11.png"/></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3.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r>
              <a:rPr lang="en-US" dirty="0" smtClean="0"/>
              <a:t>NIH Scientific Management Review Board</a:t>
            </a:r>
            <a:endParaRPr lang="en-US" dirty="0"/>
          </a:p>
        </p:txBody>
      </p:sp>
      <p:sp>
        <p:nvSpPr>
          <p:cNvPr id="3" name="Date Placeholder 2"/>
          <p:cNvSpPr>
            <a:spLocks noGrp="1"/>
          </p:cNvSpPr>
          <p:nvPr>
            <p:ph type="dt" sz="quarter" idx="1"/>
          </p:nvPr>
        </p:nvSpPr>
        <p:spPr>
          <a:xfrm>
            <a:off x="3970938" y="0"/>
            <a:ext cx="3037840" cy="464820"/>
          </a:xfrm>
          <a:prstGeom prst="rect">
            <a:avLst/>
          </a:prstGeom>
        </p:spPr>
        <p:txBody>
          <a:bodyPr vert="horz" lIns="93177" tIns="46589" rIns="93177" bIns="46589" rtlCol="0"/>
          <a:lstStyle>
            <a:lvl1pPr algn="r">
              <a:defRPr sz="1200"/>
            </a:lvl1pPr>
          </a:lstStyle>
          <a:p>
            <a:fld id="{41E4A4C3-A0E5-43F9-A1F3-60342A99C83F}" type="datetimeFigureOut">
              <a:rPr lang="en-US" smtClean="0"/>
              <a:pPr/>
              <a:t>10/24/2013</a:t>
            </a:fld>
            <a:endParaRPr lang="en-US" dirty="0"/>
          </a:p>
        </p:txBody>
      </p:sp>
      <p:sp>
        <p:nvSpPr>
          <p:cNvPr id="4" name="Footer Placeholder 3"/>
          <p:cNvSpPr>
            <a:spLocks noGrp="1"/>
          </p:cNvSpPr>
          <p:nvPr>
            <p:ph type="ftr" sz="quarter" idx="2"/>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70938" y="8829967"/>
            <a:ext cx="3037840" cy="464820"/>
          </a:xfrm>
          <a:prstGeom prst="rect">
            <a:avLst/>
          </a:prstGeom>
        </p:spPr>
        <p:txBody>
          <a:bodyPr vert="horz" lIns="93177" tIns="46589" rIns="93177" bIns="46589" rtlCol="0" anchor="b"/>
          <a:lstStyle>
            <a:lvl1pPr algn="r">
              <a:defRPr sz="1200"/>
            </a:lvl1pPr>
          </a:lstStyle>
          <a:p>
            <a:fld id="{91D213C8-80CC-4663-B95B-2AD81E2B2243}" type="slidenum">
              <a:rPr lang="en-US" smtClean="0"/>
              <a:pPr/>
              <a:t>‹#›</a:t>
            </a:fld>
            <a:endParaRPr lang="en-US" dirty="0"/>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fontAlgn="auto">
              <a:spcBef>
                <a:spcPts val="0"/>
              </a:spcBef>
              <a:spcAft>
                <a:spcPts val="0"/>
              </a:spcAft>
              <a:defRPr sz="1200">
                <a:latin typeface="+mn-lt"/>
              </a:defRPr>
            </a:lvl1pPr>
          </a:lstStyle>
          <a:p>
            <a:pPr>
              <a:defRPr/>
            </a:pPr>
            <a:endParaRPr lang="en-US" dirty="0"/>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fontAlgn="auto">
              <a:spcBef>
                <a:spcPts val="0"/>
              </a:spcBef>
              <a:spcAft>
                <a:spcPts val="0"/>
              </a:spcAft>
              <a:defRPr sz="1200">
                <a:latin typeface="+mn-lt"/>
              </a:defRPr>
            </a:lvl1pPr>
          </a:lstStyle>
          <a:p>
            <a:pPr>
              <a:defRPr/>
            </a:pPr>
            <a:fld id="{8CD33B26-8469-4D00-8CEF-2EB8A7073509}" type="datetimeFigureOut">
              <a:rPr lang="en-US"/>
              <a:pPr>
                <a:defRPr/>
              </a:pPr>
              <a:t>10/24/2013</a:t>
            </a:fld>
            <a:endParaRPr lang="en-US" dirty="0"/>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pPr lvl="0"/>
            <a:endParaRPr lang="en-US" noProof="0" dirty="0" smtClean="0"/>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fontAlgn="auto">
              <a:spcBef>
                <a:spcPts val="0"/>
              </a:spcBef>
              <a:spcAft>
                <a:spcPts val="0"/>
              </a:spcAft>
              <a:defRPr sz="1200">
                <a:latin typeface="+mn-lt"/>
              </a:defRPr>
            </a:lvl1pPr>
          </a:lstStyle>
          <a:p>
            <a:pPr>
              <a:defRPr/>
            </a:pPr>
            <a:endParaRPr lang="en-US" dirty="0"/>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fontAlgn="auto">
              <a:spcBef>
                <a:spcPts val="0"/>
              </a:spcBef>
              <a:spcAft>
                <a:spcPts val="0"/>
              </a:spcAft>
              <a:defRPr sz="1200">
                <a:latin typeface="+mn-lt"/>
              </a:defRPr>
            </a:lvl1pPr>
          </a:lstStyle>
          <a:p>
            <a:pPr>
              <a:defRPr/>
            </a:pPr>
            <a:fld id="{CD49B06F-CC45-4428-B67D-CA1D01423D59}" type="slidenum">
              <a:rPr lang="en-US"/>
              <a:pPr>
                <a:defRPr/>
              </a:pPr>
              <a:t>‹#›</a:t>
            </a:fld>
            <a:endParaRPr lang="en-US" dirty="0"/>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1E1C04E0-F168-4A35-A822-8B74CA755960}" type="slidenum">
              <a:rPr lang="en-US" smtClean="0">
                <a:solidFill>
                  <a:srgbClr val="000000"/>
                </a:solidFill>
                <a:latin typeface="Arial" charset="0"/>
              </a:rPr>
              <a:pPr fontAlgn="base">
                <a:spcBef>
                  <a:spcPct val="0"/>
                </a:spcBef>
                <a:spcAft>
                  <a:spcPct val="0"/>
                </a:spcAft>
              </a:pPr>
              <a:t>1</a:t>
            </a:fld>
            <a:endParaRPr lang="en-US" dirty="0" smtClean="0">
              <a:solidFill>
                <a:srgbClr val="000000"/>
              </a:solidFill>
              <a:latin typeface="Arial" charset="0"/>
            </a:endParaRPr>
          </a:p>
        </p:txBody>
      </p:sp>
      <p:sp>
        <p:nvSpPr>
          <p:cNvPr id="50179"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50180"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CD49B06F-CC45-4428-B67D-CA1D01423D59}" type="slidenum">
              <a:rPr lang="en-US" smtClean="0"/>
              <a:pPr>
                <a:defRPr/>
              </a:pPr>
              <a:t>13</a:t>
            </a:fld>
            <a:endParaRPr lang="en-US"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DD61153F-C305-4E0C-ADF4-57CB0C6CD823}" type="slidenum">
              <a:rPr lang="en-US" smtClean="0"/>
              <a:pPr/>
              <a:t>14</a:t>
            </a:fld>
            <a:endParaRPr lang="en-US"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A92C4F57-DA53-497E-8CD6-92FFFB95F38B}" type="slidenum">
              <a:rPr lang="en-US" smtClean="0"/>
              <a:pPr/>
              <a:t>15</a:t>
            </a:fld>
            <a:endParaRPr lang="en-US"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325151" indent="-325151">
              <a:spcBef>
                <a:spcPts val="713"/>
              </a:spcBef>
              <a:buClr>
                <a:srgbClr val="B10021"/>
              </a:buClr>
              <a:buSzPct val="60000"/>
            </a:pPr>
            <a:endParaRPr lang="en-US" dirty="0">
              <a:solidFill>
                <a:srgbClr val="000000"/>
              </a:solidFill>
              <a:latin typeface="Trebuchet MS" pitchFamily="34" charset="0"/>
            </a:endParaRPr>
          </a:p>
        </p:txBody>
      </p:sp>
      <p:sp>
        <p:nvSpPr>
          <p:cNvPr id="4" name="Slide Number Placeholder 3"/>
          <p:cNvSpPr>
            <a:spLocks noGrp="1"/>
          </p:cNvSpPr>
          <p:nvPr>
            <p:ph type="sldNum" sz="quarter" idx="10"/>
          </p:nvPr>
        </p:nvSpPr>
        <p:spPr/>
        <p:txBody>
          <a:bodyPr/>
          <a:lstStyle/>
          <a:p>
            <a:fld id="{A073863E-15D4-40B7-8602-C833AD424150}" type="slidenum">
              <a:rPr lang="en-US" smtClean="0"/>
              <a:pPr/>
              <a:t>16</a:t>
            </a:fld>
            <a:endParaRPr lang="en-US"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325151" indent="-325151">
              <a:spcBef>
                <a:spcPts val="713"/>
              </a:spcBef>
              <a:buClr>
                <a:srgbClr val="B10021"/>
              </a:buClr>
              <a:buSzPct val="60000"/>
            </a:pPr>
            <a:endParaRPr lang="en-US" dirty="0">
              <a:solidFill>
                <a:srgbClr val="000000"/>
              </a:solidFill>
              <a:latin typeface="Trebuchet MS" pitchFamily="34" charset="0"/>
            </a:endParaRPr>
          </a:p>
        </p:txBody>
      </p:sp>
      <p:sp>
        <p:nvSpPr>
          <p:cNvPr id="4" name="Slide Number Placeholder 3"/>
          <p:cNvSpPr>
            <a:spLocks noGrp="1"/>
          </p:cNvSpPr>
          <p:nvPr>
            <p:ph type="sldNum" sz="quarter" idx="10"/>
          </p:nvPr>
        </p:nvSpPr>
        <p:spPr/>
        <p:txBody>
          <a:bodyPr/>
          <a:lstStyle/>
          <a:p>
            <a:fld id="{A073863E-15D4-40B7-8602-C833AD424150}" type="slidenum">
              <a:rPr lang="en-US" smtClean="0"/>
              <a:pPr/>
              <a:t>17</a:t>
            </a:fld>
            <a:endParaRPr lang="en-US"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325151" indent="-325151">
              <a:spcBef>
                <a:spcPts val="713"/>
              </a:spcBef>
              <a:buClr>
                <a:srgbClr val="B10021"/>
              </a:buClr>
              <a:buSzPct val="60000"/>
            </a:pPr>
            <a:endParaRPr lang="en-US" dirty="0">
              <a:solidFill>
                <a:srgbClr val="000000"/>
              </a:solidFill>
              <a:latin typeface="Trebuchet MS" pitchFamily="34" charset="0"/>
            </a:endParaRPr>
          </a:p>
        </p:txBody>
      </p:sp>
      <p:sp>
        <p:nvSpPr>
          <p:cNvPr id="4" name="Slide Number Placeholder 3"/>
          <p:cNvSpPr>
            <a:spLocks noGrp="1"/>
          </p:cNvSpPr>
          <p:nvPr>
            <p:ph type="sldNum" sz="quarter" idx="10"/>
          </p:nvPr>
        </p:nvSpPr>
        <p:spPr/>
        <p:txBody>
          <a:bodyPr/>
          <a:lstStyle/>
          <a:p>
            <a:fld id="{A073863E-15D4-40B7-8602-C833AD424150}" type="slidenum">
              <a:rPr lang="en-US" smtClean="0"/>
              <a:pPr/>
              <a:t>18</a:t>
            </a:fld>
            <a:endParaRPr lang="en-US"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CD49B06F-CC45-4428-B67D-CA1D01423D59}" type="slidenum">
              <a:rPr lang="en-US" smtClean="0"/>
              <a:pPr>
                <a:defRPr/>
              </a:pPr>
              <a:t>20</a:t>
            </a:fld>
            <a:endParaRPr lang="en-US" dirty="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Slide Image Placeholder 1"/>
          <p:cNvSpPr>
            <a:spLocks noGrp="1" noRot="1" noChangeAspect="1" noTextEdit="1"/>
          </p:cNvSpPr>
          <p:nvPr>
            <p:ph type="sldImg"/>
          </p:nvPr>
        </p:nvSpPr>
        <p:spPr bwMode="auto">
          <a:noFill/>
          <a:ln>
            <a:solidFill>
              <a:srgbClr val="000000"/>
            </a:solidFill>
            <a:miter lim="800000"/>
            <a:headEnd/>
            <a:tailEnd/>
          </a:ln>
        </p:spPr>
      </p:sp>
      <p:sp>
        <p:nvSpPr>
          <p:cNvPr id="12288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smtClean="0"/>
          </a:p>
        </p:txBody>
      </p:sp>
      <p:sp>
        <p:nvSpPr>
          <p:cNvPr id="61444"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671311F3-39BA-4A38-9DA3-E44B394C1513}" type="slidenum">
              <a:rPr lang="en-US">
                <a:solidFill>
                  <a:srgbClr val="000000"/>
                </a:solidFill>
              </a:rPr>
              <a:pPr fontAlgn="base">
                <a:spcBef>
                  <a:spcPct val="0"/>
                </a:spcBef>
                <a:spcAft>
                  <a:spcPct val="0"/>
                </a:spcAft>
                <a:defRPr/>
              </a:pPr>
              <a:t>21</a:t>
            </a:fld>
            <a:endParaRPr lang="en-US" dirty="0">
              <a:solidFill>
                <a:srgbClr val="000000"/>
              </a:solidFill>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BDD89FAC-D370-46E3-B750-D1DA5501B40D}" type="slidenum">
              <a:rPr lang="en-US" smtClean="0"/>
              <a:pPr/>
              <a:t>23</a:t>
            </a:fld>
            <a:endParaRPr lang="en-US" dirty="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BDD89FAC-D370-46E3-B750-D1DA5501B40D}" type="slidenum">
              <a:rPr lang="en-US" smtClean="0"/>
              <a:pPr/>
              <a:t>24</a:t>
            </a:fld>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CD49B06F-CC45-4428-B67D-CA1D01423D59}" type="slidenum">
              <a:rPr lang="en-US" smtClean="0"/>
              <a:pPr>
                <a:defRPr/>
              </a:pPr>
              <a:t>2</a:t>
            </a:fld>
            <a:endParaRPr lang="en-US" dirty="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A92C4F57-DA53-497E-8CD6-92FFFB95F38B}" type="slidenum">
              <a:rPr lang="en-US" smtClean="0"/>
              <a:pPr/>
              <a:t>25</a:t>
            </a:fld>
            <a:endParaRPr lang="en-US" dirty="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Slide Image Placeholder 1"/>
          <p:cNvSpPr>
            <a:spLocks noGrp="1" noRot="1" noChangeAspect="1" noTextEdit="1"/>
          </p:cNvSpPr>
          <p:nvPr>
            <p:ph type="sldImg"/>
          </p:nvPr>
        </p:nvSpPr>
        <p:spPr bwMode="auto">
          <a:noFill/>
          <a:ln>
            <a:solidFill>
              <a:srgbClr val="000000"/>
            </a:solidFill>
            <a:miter lim="800000"/>
            <a:headEnd/>
            <a:tailEnd/>
          </a:ln>
        </p:spPr>
      </p:sp>
      <p:sp>
        <p:nvSpPr>
          <p:cNvPr id="107523"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dirty="0" smtClean="0"/>
          </a:p>
        </p:txBody>
      </p:sp>
      <p:sp>
        <p:nvSpPr>
          <p:cNvPr id="4" name="Slide Number Placeholder 3"/>
          <p:cNvSpPr>
            <a:spLocks noGrp="1"/>
          </p:cNvSpPr>
          <p:nvPr>
            <p:ph type="sldNum" sz="quarter" idx="5"/>
          </p:nvPr>
        </p:nvSpPr>
        <p:spPr/>
        <p:txBody>
          <a:bodyPr/>
          <a:lstStyle/>
          <a:p>
            <a:pPr>
              <a:defRPr/>
            </a:pPr>
            <a:fld id="{F700DE95-68CF-4A53-B02D-92CA1EC85ACC}" type="slidenum">
              <a:rPr lang="en-US" smtClean="0"/>
              <a:pPr>
                <a:defRPr/>
              </a:pPr>
              <a:t>26</a:t>
            </a:fld>
            <a:endParaRPr lang="en-US" dirty="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A92C4F57-DA53-497E-8CD6-92FFFB95F38B}" type="slidenum">
              <a:rPr lang="en-US" smtClean="0"/>
              <a:pPr/>
              <a:t>27</a:t>
            </a:fld>
            <a:endParaRPr lang="en-US" dirty="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CD49B06F-CC45-4428-B67D-CA1D01423D59}" type="slidenum">
              <a:rPr lang="en-US" smtClean="0"/>
              <a:pPr>
                <a:defRPr/>
              </a:pPr>
              <a:t>28</a:t>
            </a:fld>
            <a:endParaRPr lang="en-US" dirty="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CD49B06F-CC45-4428-B67D-CA1D01423D59}" type="slidenum">
              <a:rPr lang="en-US" smtClean="0"/>
              <a:pPr>
                <a:defRPr/>
              </a:pPr>
              <a:t>29</a:t>
            </a:fld>
            <a:endParaRPr lang="en-US" dirty="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0E42A0E-1D10-4631-882F-C7B4E73A1B2D}" type="slidenum">
              <a:rPr lang="en-US" smtClean="0"/>
              <a:pPr/>
              <a:t>30</a:t>
            </a:fld>
            <a:endParaRPr lang="en-US" dirty="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ADBD250-8F58-4625-9168-FD01073BAB26}" type="slidenum">
              <a:rPr lang="en-US" smtClean="0"/>
              <a:pPr/>
              <a:t>31</a:t>
            </a:fld>
            <a:endParaRPr lang="en-US" dirty="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Slide Image Placeholder 1"/>
          <p:cNvSpPr>
            <a:spLocks noGrp="1" noRot="1" noChangeAspect="1" noTextEdit="1"/>
          </p:cNvSpPr>
          <p:nvPr>
            <p:ph type="sldImg"/>
          </p:nvPr>
        </p:nvSpPr>
        <p:spPr bwMode="auto">
          <a:noFill/>
          <a:ln>
            <a:solidFill>
              <a:srgbClr val="000000"/>
            </a:solidFill>
            <a:miter lim="800000"/>
            <a:headEnd/>
            <a:tailEnd/>
          </a:ln>
        </p:spPr>
      </p:sp>
      <p:sp>
        <p:nvSpPr>
          <p:cNvPr id="13005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smtClean="0"/>
          </a:p>
        </p:txBody>
      </p:sp>
      <p:sp>
        <p:nvSpPr>
          <p:cNvPr id="89092"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8D24F426-4659-4190-8581-17B62BAD05FC}" type="slidenum">
              <a:rPr lang="en-US" smtClean="0">
                <a:cs typeface="Arial" charset="0"/>
              </a:rPr>
              <a:pPr fontAlgn="base">
                <a:spcBef>
                  <a:spcPct val="0"/>
                </a:spcBef>
                <a:spcAft>
                  <a:spcPct val="0"/>
                </a:spcAft>
                <a:defRPr/>
              </a:pPr>
              <a:t>32</a:t>
            </a:fld>
            <a:endParaRPr lang="en-US" dirty="0" smtClean="0">
              <a:cs typeface="Arial"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endParaRPr lang="en-US" dirty="0"/>
          </a:p>
        </p:txBody>
      </p:sp>
      <p:sp>
        <p:nvSpPr>
          <p:cNvPr id="4" name="Slide Number Placeholder 3"/>
          <p:cNvSpPr>
            <a:spLocks noGrp="1"/>
          </p:cNvSpPr>
          <p:nvPr>
            <p:ph type="sldNum" sz="quarter" idx="10"/>
          </p:nvPr>
        </p:nvSpPr>
        <p:spPr/>
        <p:txBody>
          <a:bodyPr/>
          <a:lstStyle/>
          <a:p>
            <a:pPr>
              <a:defRPr/>
            </a:pPr>
            <a:fld id="{CD49B06F-CC45-4428-B67D-CA1D01423D59}" type="slidenum">
              <a:rPr lang="en-US" smtClean="0"/>
              <a:pPr>
                <a:defRPr/>
              </a:pPr>
              <a:t>3</a:t>
            </a:fld>
            <a:endParaRPr 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CD49B06F-CC45-4428-B67D-CA1D01423D59}" type="slidenum">
              <a:rPr lang="en-US" smtClean="0"/>
              <a:pPr>
                <a:defRPr/>
              </a:pPr>
              <a:t>4</a:t>
            </a:fld>
            <a:endParaRPr 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7"/>
          <p:cNvSpPr>
            <a:spLocks noGrp="1" noChangeArrowheads="1"/>
          </p:cNvSpPr>
          <p:nvPr>
            <p:ph type="sldNum" sz="quarter" idx="5"/>
          </p:nvPr>
        </p:nvSpPr>
        <p:spPr/>
        <p:txBody>
          <a:bodyPr/>
          <a:lstStyle/>
          <a:p>
            <a:pPr>
              <a:defRPr/>
            </a:pPr>
            <a:fld id="{6DBAADC9-92AD-490C-9354-EF58A3F814D4}" type="slidenum">
              <a:rPr lang="en-US" smtClean="0">
                <a:cs typeface="Arial" charset="0"/>
              </a:rPr>
              <a:pPr>
                <a:defRPr/>
              </a:pPr>
              <a:t>5</a:t>
            </a:fld>
            <a:endParaRPr lang="en-US" dirty="0" smtClean="0">
              <a:cs typeface="Arial" charset="0"/>
            </a:endParaRPr>
          </a:p>
        </p:txBody>
      </p:sp>
      <p:sp>
        <p:nvSpPr>
          <p:cNvPr id="104451" name="Rectangle 7"/>
          <p:cNvSpPr txBox="1">
            <a:spLocks noGrp="1" noChangeArrowheads="1"/>
          </p:cNvSpPr>
          <p:nvPr/>
        </p:nvSpPr>
        <p:spPr bwMode="auto">
          <a:xfrm>
            <a:off x="3970939" y="8829968"/>
            <a:ext cx="3037840" cy="464820"/>
          </a:xfrm>
          <a:prstGeom prst="rect">
            <a:avLst/>
          </a:prstGeom>
          <a:noFill/>
          <a:ln w="9525">
            <a:noFill/>
            <a:miter lim="800000"/>
            <a:headEnd/>
            <a:tailEnd/>
          </a:ln>
        </p:spPr>
        <p:txBody>
          <a:bodyPr lIns="91420" tIns="45711" rIns="91420" bIns="45711" anchor="b"/>
          <a:lstStyle/>
          <a:p>
            <a:pPr algn="r"/>
            <a:fld id="{5EA53911-1DE6-4198-842F-E7C7CEF2FDC7}" type="slidenum">
              <a:rPr lang="en-US" sz="1200">
                <a:latin typeface="Calibri" pitchFamily="34" charset="0"/>
              </a:rPr>
              <a:pPr algn="r"/>
              <a:t>5</a:t>
            </a:fld>
            <a:endParaRPr lang="en-US" sz="1200" dirty="0">
              <a:latin typeface="Calibri" pitchFamily="34" charset="0"/>
            </a:endParaRPr>
          </a:p>
        </p:txBody>
      </p:sp>
      <p:sp>
        <p:nvSpPr>
          <p:cNvPr id="104452"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04453"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A92C4F57-DA53-497E-8CD6-92FFFB95F38B}" type="slidenum">
              <a:rPr lang="en-US" smtClean="0"/>
              <a:pPr/>
              <a:t>8</a:t>
            </a:fld>
            <a:endParaRPr lang="en-US"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A92C4F57-DA53-497E-8CD6-92FFFB95F38B}" type="slidenum">
              <a:rPr lang="en-US" smtClean="0"/>
              <a:pPr/>
              <a:t>9</a:t>
            </a:fld>
            <a:endParaRPr lang="en-US"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A92C4F57-DA53-497E-8CD6-92FFFB95F38B}" type="slidenum">
              <a:rPr lang="en-US" smtClean="0"/>
              <a:pPr/>
              <a:t>10</a:t>
            </a:fld>
            <a:endParaRPr lang="en-US"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Slide Image Placeholder 1"/>
          <p:cNvSpPr>
            <a:spLocks noGrp="1" noRot="1" noChangeAspect="1" noTextEdit="1"/>
          </p:cNvSpPr>
          <p:nvPr>
            <p:ph type="sldImg"/>
          </p:nvPr>
        </p:nvSpPr>
        <p:spPr bwMode="auto">
          <a:noFill/>
          <a:ln>
            <a:solidFill>
              <a:srgbClr val="000000"/>
            </a:solidFill>
            <a:miter lim="800000"/>
            <a:headEnd/>
            <a:tailEnd/>
          </a:ln>
        </p:spPr>
      </p:sp>
      <p:sp>
        <p:nvSpPr>
          <p:cNvPr id="57347"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dirty="0" smtClean="0"/>
          </a:p>
        </p:txBody>
      </p:sp>
      <p:sp>
        <p:nvSpPr>
          <p:cNvPr id="4" name="Slide Number Placeholder 3"/>
          <p:cNvSpPr>
            <a:spLocks noGrp="1"/>
          </p:cNvSpPr>
          <p:nvPr>
            <p:ph type="sldNum" sz="quarter" idx="5"/>
          </p:nvPr>
        </p:nvSpPr>
        <p:spPr/>
        <p:txBody>
          <a:bodyPr/>
          <a:lstStyle/>
          <a:p>
            <a:pPr>
              <a:defRPr/>
            </a:pPr>
            <a:fld id="{529D6B58-D76E-4953-A607-6060A84C906B}" type="slidenum">
              <a:rPr lang="en-US" smtClean="0"/>
              <a:pPr>
                <a:defRPr/>
              </a:pPr>
              <a:t>12</a:t>
            </a:fld>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rgbClr val="000099"/>
        </a:solidFill>
        <a:effectLst/>
      </p:bgPr>
    </p:bg>
    <p:spTree>
      <p:nvGrpSpPr>
        <p:cNvPr id="1" name=""/>
        <p:cNvGrpSpPr/>
        <p:nvPr/>
      </p:nvGrpSpPr>
      <p:grpSpPr>
        <a:xfrm>
          <a:off x="0" y="0"/>
          <a:ext cx="0" cy="0"/>
          <a:chOff x="0" y="0"/>
          <a:chExt cx="0" cy="0"/>
        </a:xfrm>
      </p:grpSpPr>
      <p:sp>
        <p:nvSpPr>
          <p:cNvPr id="4" name="Rectangle 3"/>
          <p:cNvSpPr/>
          <p:nvPr/>
        </p:nvSpPr>
        <p:spPr bwMode="white">
          <a:xfrm>
            <a:off x="0" y="5970588"/>
            <a:ext cx="9144000" cy="887412"/>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solidFill>
                <a:prstClr val="white"/>
              </a:solidFill>
            </a:endParaRPr>
          </a:p>
        </p:txBody>
      </p:sp>
      <p:sp>
        <p:nvSpPr>
          <p:cNvPr id="5" name="Rectangle 4"/>
          <p:cNvSpPr/>
          <p:nvPr/>
        </p:nvSpPr>
        <p:spPr>
          <a:xfrm>
            <a:off x="-9525" y="6053138"/>
            <a:ext cx="2249488" cy="712787"/>
          </a:xfrm>
          <a:prstGeom prst="rect">
            <a:avLst/>
          </a:prstGeom>
          <a:solidFill>
            <a:srgbClr val="B10021"/>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solidFill>
                <a:prstClr val="white"/>
              </a:solidFill>
            </a:endParaRPr>
          </a:p>
        </p:txBody>
      </p:sp>
      <p:sp>
        <p:nvSpPr>
          <p:cNvPr id="6" name="Rectangle 5"/>
          <p:cNvSpPr/>
          <p:nvPr/>
        </p:nvSpPr>
        <p:spPr>
          <a:xfrm>
            <a:off x="2359025" y="6043613"/>
            <a:ext cx="6784975" cy="714375"/>
          </a:xfrm>
          <a:prstGeom prst="rect">
            <a:avLst/>
          </a:prstGeom>
          <a:solidFill>
            <a:srgbClr val="000099">
              <a:alpha val="74902"/>
            </a:srgb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solidFill>
                <a:prstClr val="white"/>
              </a:solidFill>
            </a:endParaRPr>
          </a:p>
        </p:txBody>
      </p:sp>
      <p:sp>
        <p:nvSpPr>
          <p:cNvPr id="8" name="Title 7"/>
          <p:cNvSpPr>
            <a:spLocks noGrp="1"/>
          </p:cNvSpPr>
          <p:nvPr>
            <p:ph type="ctrTitle"/>
          </p:nvPr>
        </p:nvSpPr>
        <p:spPr>
          <a:xfrm>
            <a:off x="2362200" y="4038600"/>
            <a:ext cx="6477000" cy="1828800"/>
          </a:xfrm>
        </p:spPr>
        <p:txBody>
          <a:bodyPr anchor="b"/>
          <a:lstStyle>
            <a:lvl1pPr>
              <a:defRPr cap="all" baseline="0"/>
            </a:lvl1pPr>
          </a:lstStyle>
          <a:p>
            <a:r>
              <a:rPr lang="en-US" smtClean="0"/>
              <a:t>Click to edit Master title style</a:t>
            </a:r>
            <a:endParaRPr lang="en-US"/>
          </a:p>
        </p:txBody>
      </p:sp>
      <p:sp>
        <p:nvSpPr>
          <p:cNvPr id="9" name="Subtitle 8"/>
          <p:cNvSpPr>
            <a:spLocks noGrp="1"/>
          </p:cNvSpPr>
          <p:nvPr>
            <p:ph type="subTitle" idx="1"/>
          </p:nvPr>
        </p:nvSpPr>
        <p:spPr>
          <a:xfrm>
            <a:off x="2362200" y="6050037"/>
            <a:ext cx="6705600" cy="685800"/>
          </a:xfrm>
        </p:spPr>
        <p:txBody>
          <a:bodyPr anchor="ctr">
            <a:normAutofit/>
          </a:bodyPr>
          <a:lstStyle>
            <a:lvl1pPr marL="0" indent="0" algn="l">
              <a:buNone/>
              <a:defRPr sz="2600">
                <a:solidFill>
                  <a:srgbClr val="FFFFFF"/>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n-US" dirty="0" smtClean="0"/>
              <a:t>Click to edit Master subtitle style</a:t>
            </a:r>
            <a:endParaRPr lang="en-US" dirty="0"/>
          </a:p>
        </p:txBody>
      </p:sp>
      <p:sp>
        <p:nvSpPr>
          <p:cNvPr id="7" name="Date Placeholder 27"/>
          <p:cNvSpPr>
            <a:spLocks noGrp="1"/>
          </p:cNvSpPr>
          <p:nvPr>
            <p:ph type="dt" sz="half" idx="10"/>
          </p:nvPr>
        </p:nvSpPr>
        <p:spPr>
          <a:xfrm>
            <a:off x="76200" y="6069013"/>
            <a:ext cx="2057400" cy="685800"/>
          </a:xfrm>
          <a:prstGeom prst="rect">
            <a:avLst/>
          </a:prstGeom>
        </p:spPr>
        <p:txBody>
          <a:bodyPr>
            <a:noAutofit/>
          </a:bodyPr>
          <a:lstStyle>
            <a:lvl1pPr algn="ctr" fontAlgn="auto">
              <a:spcBef>
                <a:spcPts val="0"/>
              </a:spcBef>
              <a:spcAft>
                <a:spcPts val="0"/>
              </a:spcAft>
              <a:defRPr sz="2000">
                <a:solidFill>
                  <a:srgbClr val="FFFFFF"/>
                </a:solidFill>
                <a:latin typeface="Trebuchet MS" pitchFamily="34" charset="0"/>
              </a:defRPr>
            </a:lvl1pPr>
          </a:lstStyle>
          <a:p>
            <a:pPr>
              <a:defRPr/>
            </a:pPr>
            <a:endParaRPr lang="en-US" dirty="0"/>
          </a:p>
        </p:txBody>
      </p:sp>
      <p:sp>
        <p:nvSpPr>
          <p:cNvPr id="10" name="Footer Placeholder 16"/>
          <p:cNvSpPr>
            <a:spLocks noGrp="1"/>
          </p:cNvSpPr>
          <p:nvPr>
            <p:ph type="ftr" sz="quarter" idx="11"/>
          </p:nvPr>
        </p:nvSpPr>
        <p:spPr>
          <a:xfrm>
            <a:off x="2085975" y="236538"/>
            <a:ext cx="5867400" cy="365125"/>
          </a:xfrm>
          <a:prstGeom prst="rect">
            <a:avLst/>
          </a:prstGeom>
        </p:spPr>
        <p:txBody>
          <a:bodyPr/>
          <a:lstStyle>
            <a:lvl1pPr algn="r">
              <a:defRPr>
                <a:solidFill>
                  <a:srgbClr val="EEECE1"/>
                </a:solidFill>
              </a:defRPr>
            </a:lvl1pPr>
          </a:lstStyle>
          <a:p>
            <a:pPr>
              <a:defRPr/>
            </a:pPr>
            <a:endParaRPr lang="en-US" dirty="0"/>
          </a:p>
        </p:txBody>
      </p:sp>
      <p:sp>
        <p:nvSpPr>
          <p:cNvPr id="11" name="Slide Number Placeholder 28"/>
          <p:cNvSpPr>
            <a:spLocks noGrp="1"/>
          </p:cNvSpPr>
          <p:nvPr>
            <p:ph type="sldNum" sz="quarter" idx="12"/>
          </p:nvPr>
        </p:nvSpPr>
        <p:spPr>
          <a:xfrm>
            <a:off x="8001000" y="228600"/>
            <a:ext cx="838200" cy="381000"/>
          </a:xfrm>
        </p:spPr>
        <p:txBody>
          <a:bodyPr/>
          <a:lstStyle>
            <a:lvl1pPr>
              <a:defRPr>
                <a:solidFill>
                  <a:srgbClr val="EEECE1"/>
                </a:solidFill>
              </a:defRPr>
            </a:lvl1pPr>
          </a:lstStyle>
          <a:p>
            <a:pPr>
              <a:defRPr/>
            </a:pPr>
            <a:fld id="{1193CE8F-861F-40B2-9705-B64C74912640}" type="slidenum">
              <a:rPr lang="en-US"/>
              <a:pPr>
                <a:defRPr/>
              </a:pPr>
              <a:t>‹#›</a:t>
            </a:fld>
            <a:endParaRPr lang="en-US" dirty="0"/>
          </a:p>
        </p:txBody>
      </p:sp>
    </p:spTree>
  </p:cSld>
  <p:clrMapOvr>
    <a:overrideClrMapping bg1="dk1" tx1="lt1" bg2="dk2" tx2="lt2" accent1="accent1" accent2="accent2" accent3="accent3" accent4="accent4" accent5="accent5" accent6="accent6" hlink="hlink" folHlink="folHlink"/>
  </p:clrMapOvr>
  <p:transition>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5" name="Rectangle 4"/>
          <p:cNvSpPr/>
          <p:nvPr/>
        </p:nvSpPr>
        <p:spPr bwMode="white">
          <a:xfrm>
            <a:off x="-9525" y="4572000"/>
            <a:ext cx="9144000" cy="887413"/>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dirty="0">
              <a:solidFill>
                <a:prstClr val="white"/>
              </a:solidFill>
            </a:endParaRPr>
          </a:p>
        </p:txBody>
      </p:sp>
      <p:sp>
        <p:nvSpPr>
          <p:cNvPr id="6" name="Rectangle 5"/>
          <p:cNvSpPr/>
          <p:nvPr/>
        </p:nvSpPr>
        <p:spPr>
          <a:xfrm>
            <a:off x="-9525" y="4664075"/>
            <a:ext cx="1463675" cy="712788"/>
          </a:xfrm>
          <a:prstGeom prst="rect">
            <a:avLst/>
          </a:prstGeom>
          <a:solidFill>
            <a:srgbClr val="B10021"/>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dirty="0">
              <a:solidFill>
                <a:prstClr val="white"/>
              </a:solidFill>
            </a:endParaRPr>
          </a:p>
        </p:txBody>
      </p:sp>
      <p:sp>
        <p:nvSpPr>
          <p:cNvPr id="7" name="Rectangle 6"/>
          <p:cNvSpPr/>
          <p:nvPr/>
        </p:nvSpPr>
        <p:spPr>
          <a:xfrm>
            <a:off x="1544638" y="4654550"/>
            <a:ext cx="7599362" cy="712788"/>
          </a:xfrm>
          <a:prstGeom prst="rect">
            <a:avLst/>
          </a:prstGeom>
          <a:solidFill>
            <a:srgbClr val="000099"/>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dirty="0">
              <a:solidFill>
                <a:prstClr val="white"/>
              </a:solidFill>
            </a:endParaRPr>
          </a:p>
        </p:txBody>
      </p:sp>
      <p:sp>
        <p:nvSpPr>
          <p:cNvPr id="8" name="Rectangle 7"/>
          <p:cNvSpPr/>
          <p:nvPr/>
        </p:nvSpPr>
        <p:spPr bwMode="white">
          <a:xfrm>
            <a:off x="1447800" y="0"/>
            <a:ext cx="100013" cy="6867525"/>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dirty="0">
              <a:solidFill>
                <a:prstClr val="white"/>
              </a:solidFill>
            </a:endParaRPr>
          </a:p>
        </p:txBody>
      </p:sp>
      <p:sp>
        <p:nvSpPr>
          <p:cNvPr id="4" name="Text Placeholder 3"/>
          <p:cNvSpPr>
            <a:spLocks noGrp="1"/>
          </p:cNvSpPr>
          <p:nvPr>
            <p:ph type="body" sz="half" idx="2"/>
          </p:nvPr>
        </p:nvSpPr>
        <p:spPr>
          <a:xfrm>
            <a:off x="1600200" y="5486400"/>
            <a:ext cx="7315200" cy="685800"/>
          </a:xfrm>
        </p:spPr>
        <p:txBody>
          <a:bodyPr/>
          <a:lstStyle>
            <a:lvl1pPr marL="0" indent="0">
              <a:buFontTx/>
              <a:buNone/>
              <a:defRPr sz="1700"/>
            </a:lvl1pPr>
            <a:lvl2pPr>
              <a:buFontTx/>
              <a:buNone/>
              <a:defRPr sz="1200"/>
            </a:lvl2pPr>
            <a:lvl3pPr>
              <a:buFontTx/>
              <a:buNone/>
              <a:defRPr sz="1000"/>
            </a:lvl3pPr>
            <a:lvl4pPr>
              <a:buFontTx/>
              <a:buNone/>
              <a:defRPr sz="900"/>
            </a:lvl4pPr>
            <a:lvl5pPr>
              <a:buFontTx/>
              <a:buNone/>
              <a:defRPr sz="900"/>
            </a:lvl5pPr>
          </a:lstStyle>
          <a:p>
            <a:pPr lvl="0"/>
            <a:r>
              <a:rPr lang="en-US" smtClean="0"/>
              <a:t>Click to edit Master text styles</a:t>
            </a:r>
          </a:p>
        </p:txBody>
      </p:sp>
      <p:sp>
        <p:nvSpPr>
          <p:cNvPr id="2" name="Title 1"/>
          <p:cNvSpPr>
            <a:spLocks noGrp="1"/>
          </p:cNvSpPr>
          <p:nvPr>
            <p:ph type="title"/>
          </p:nvPr>
        </p:nvSpPr>
        <p:spPr>
          <a:xfrm>
            <a:off x="1600200" y="4648200"/>
            <a:ext cx="7315200" cy="685800"/>
          </a:xfrm>
        </p:spPr>
        <p:txBody>
          <a:bodyPr/>
          <a:lstStyle>
            <a:lvl1pPr algn="l">
              <a:buNone/>
              <a:defRPr sz="2800" b="0">
                <a:solidFill>
                  <a:srgbClr val="FFFFFF"/>
                </a:solidFill>
              </a:defRPr>
            </a:lvl1pPr>
          </a:lstStyle>
          <a:p>
            <a:r>
              <a:rPr lang="en-US" smtClean="0"/>
              <a:t>Click to edit Master title style</a:t>
            </a:r>
            <a:endParaRPr lang="en-US"/>
          </a:p>
        </p:txBody>
      </p:sp>
      <p:sp>
        <p:nvSpPr>
          <p:cNvPr id="3" name="Picture Placeholder 2"/>
          <p:cNvSpPr>
            <a:spLocks noGrp="1"/>
          </p:cNvSpPr>
          <p:nvPr>
            <p:ph type="pic" idx="1"/>
          </p:nvPr>
        </p:nvSpPr>
        <p:spPr>
          <a:xfrm>
            <a:off x="1560576" y="0"/>
            <a:ext cx="7583424" cy="4568952"/>
          </a:xfrm>
          <a:solidFill>
            <a:schemeClr val="accent1">
              <a:tint val="40000"/>
            </a:schemeClr>
          </a:solidFill>
          <a:ln>
            <a:noFill/>
          </a:ln>
        </p:spPr>
        <p:txBody>
          <a:bodyPr>
            <a:normAutofit/>
          </a:bodyPr>
          <a:lstStyle>
            <a:lvl1pPr marL="0" indent="0">
              <a:buNone/>
              <a:defRPr sz="3200"/>
            </a:lvl1pPr>
          </a:lstStyle>
          <a:p>
            <a:pPr lvl="0"/>
            <a:r>
              <a:rPr lang="en-US" noProof="0" dirty="0" smtClean="0"/>
              <a:t>Click icon to add picture</a:t>
            </a:r>
            <a:endParaRPr lang="en-US" noProof="0" dirty="0"/>
          </a:p>
        </p:txBody>
      </p:sp>
      <p:sp>
        <p:nvSpPr>
          <p:cNvPr id="9" name="Slide Number Placeholder 12"/>
          <p:cNvSpPr>
            <a:spLocks noGrp="1"/>
          </p:cNvSpPr>
          <p:nvPr>
            <p:ph type="sldNum" sz="quarter" idx="10"/>
          </p:nvPr>
        </p:nvSpPr>
        <p:spPr>
          <a:xfrm>
            <a:off x="0" y="4667250"/>
            <a:ext cx="1447800" cy="663575"/>
          </a:xfrm>
        </p:spPr>
        <p:txBody>
          <a:bodyPr rtlCol="0"/>
          <a:lstStyle>
            <a:lvl1pPr>
              <a:defRPr sz="2800"/>
            </a:lvl1pPr>
          </a:lstStyle>
          <a:p>
            <a:pPr>
              <a:defRPr/>
            </a:pPr>
            <a:fld id="{8202F33F-348C-4293-9527-38E3FC9BC39D}" type="slidenum">
              <a:rPr lang="en-US"/>
              <a:pPr>
                <a:defRPr/>
              </a:pPr>
              <a:t>‹#›</a:t>
            </a:fld>
            <a:endParaRPr lang="en-US" dirty="0"/>
          </a:p>
        </p:txBody>
      </p:sp>
    </p:spTree>
  </p:cSld>
  <p:clrMapOvr>
    <a:overrideClrMapping bg1="lt1" tx1="dk1" bg2="lt2" tx2="dk2" accent1="accent1" accent2="accent2" accent3="accent3" accent4="accent4" accent5="accent5" accent6="accent6" hlink="hlink" folHlink="folHlink"/>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p:cSld name="1_Blank">
    <p:spTree>
      <p:nvGrpSpPr>
        <p:cNvPr id="1" name=""/>
        <p:cNvGrpSpPr/>
        <p:nvPr/>
      </p:nvGrpSpPr>
      <p:grpSpPr>
        <a:xfrm>
          <a:off x="0" y="0"/>
          <a:ext cx="0" cy="0"/>
          <a:chOff x="0" y="0"/>
          <a:chExt cx="0" cy="0"/>
        </a:xfrm>
      </p:grpSpPr>
      <p:sp>
        <p:nvSpPr>
          <p:cNvPr id="2" name="Slide Number Placeholder 22"/>
          <p:cNvSpPr>
            <a:spLocks noGrp="1"/>
          </p:cNvSpPr>
          <p:nvPr>
            <p:ph type="sldNum" sz="quarter" idx="10"/>
          </p:nvPr>
        </p:nvSpPr>
        <p:spPr/>
        <p:txBody>
          <a:bodyPr/>
          <a:lstStyle>
            <a:lvl1pPr>
              <a:defRPr/>
            </a:lvl1pPr>
          </a:lstStyle>
          <a:p>
            <a:pPr>
              <a:defRPr/>
            </a:pPr>
            <a:fld id="{0B170DB9-48CA-47DF-B527-15942AE346C3}" type="slidenum">
              <a:rPr lang="en-US"/>
              <a:pPr>
                <a:defRPr/>
              </a:pPr>
              <a:t>‹#›</a:t>
            </a:fld>
            <a:endParaRPr lang="en-US" dirty="0"/>
          </a:p>
        </p:txBody>
      </p:sp>
    </p:spTree>
  </p:cSld>
  <p:clrMapOvr>
    <a:masterClrMapping/>
  </p:clrMapOvr>
  <p:transition>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Poll Slide">
    <p:spTree>
      <p:nvGrpSpPr>
        <p:cNvPr id="1" name=""/>
        <p:cNvGrpSpPr/>
        <p:nvPr/>
      </p:nvGrpSpPr>
      <p:grpSpPr>
        <a:xfrm>
          <a:off x="0" y="0"/>
          <a:ext cx="0" cy="0"/>
          <a:chOff x="0" y="0"/>
          <a:chExt cx="0" cy="0"/>
        </a:xfrm>
      </p:grpSpPr>
      <p:sp>
        <p:nvSpPr>
          <p:cNvPr id="2" name="Title 1"/>
          <p:cNvSpPr>
            <a:spLocks noGrp="1"/>
          </p:cNvSpPr>
          <p:nvPr>
            <p:ph type="title"/>
          </p:nvPr>
        </p:nvSpPr>
        <p:spPr>
          <a:xfrm>
            <a:off x="612648" y="228600"/>
            <a:ext cx="8153400" cy="990600"/>
          </a:xfrm>
        </p:spPr>
        <p:txBody>
          <a:bodyPr/>
          <a:lstStyle/>
          <a:p>
            <a:r>
              <a:rPr lang="en-US" smtClean="0"/>
              <a:t>Click to edit Master title style</a:t>
            </a:r>
            <a:endParaRPr lang="en-US"/>
          </a:p>
        </p:txBody>
      </p:sp>
      <p:sp>
        <p:nvSpPr>
          <p:cNvPr id="4" name="Slide Number Placeholder 22"/>
          <p:cNvSpPr>
            <a:spLocks noGrp="1"/>
          </p:cNvSpPr>
          <p:nvPr>
            <p:ph type="sldNum" sz="quarter" idx="10"/>
          </p:nvPr>
        </p:nvSpPr>
        <p:spPr/>
        <p:txBody>
          <a:bodyPr/>
          <a:lstStyle>
            <a:lvl1pPr>
              <a:defRPr/>
            </a:lvl1pPr>
          </a:lstStyle>
          <a:p>
            <a:fld id="{8F743E25-9D91-46DA-B0AB-B71660643F09}" type="slidenum">
              <a:rPr lang="en-US" smtClean="0"/>
              <a:pPr/>
              <a:t>‹#›</a:t>
            </a:fld>
            <a:endParaRPr lang="en-US" dirty="0"/>
          </a:p>
        </p:txBody>
      </p:sp>
      <p:sp>
        <p:nvSpPr>
          <p:cNvPr id="5" name="Chart Placeholder 2"/>
          <p:cNvSpPr>
            <a:spLocks noGrp="1"/>
          </p:cNvSpPr>
          <p:nvPr>
            <p:ph type="chart" idx="1"/>
          </p:nvPr>
        </p:nvSpPr>
        <p:spPr>
          <a:xfrm>
            <a:off x="457200" y="2590800"/>
            <a:ext cx="8382000" cy="3886200"/>
          </a:xfrm>
        </p:spPr>
        <p:txBody>
          <a:bodyPr/>
          <a:lstStyle/>
          <a:p>
            <a:pPr lvl="0"/>
            <a:r>
              <a:rPr lang="en-US" noProof="0" dirty="0" smtClean="0"/>
              <a:t>Click icon to add chart</a:t>
            </a:r>
          </a:p>
        </p:txBody>
      </p:sp>
      <p:sp>
        <p:nvSpPr>
          <p:cNvPr id="7" name="Text Placeholder 6"/>
          <p:cNvSpPr>
            <a:spLocks noGrp="1"/>
          </p:cNvSpPr>
          <p:nvPr>
            <p:ph type="body" sz="quarter" idx="11" hasCustomPrompt="1"/>
          </p:nvPr>
        </p:nvSpPr>
        <p:spPr>
          <a:xfrm>
            <a:off x="609600" y="1600200"/>
            <a:ext cx="8153400" cy="838200"/>
          </a:xfrm>
        </p:spPr>
        <p:txBody>
          <a:bodyPr/>
          <a:lstStyle>
            <a:lvl1pPr marL="0" indent="0">
              <a:buNone/>
              <a:defRPr sz="2000"/>
            </a:lvl1pPr>
            <a:lvl2pPr>
              <a:buNone/>
              <a:defRPr/>
            </a:lvl2pPr>
            <a:lvl3pPr>
              <a:buNone/>
              <a:defRPr/>
            </a:lvl3pPr>
            <a:lvl4pPr>
              <a:buNone/>
              <a:defRPr/>
            </a:lvl4pPr>
            <a:lvl5pPr>
              <a:buNone/>
              <a:defRPr/>
            </a:lvl5pPr>
          </a:lstStyle>
          <a:p>
            <a:pPr lvl="0"/>
            <a:r>
              <a:rPr lang="en-US" dirty="0" smtClean="0"/>
              <a:t>Click to add Poll Question</a:t>
            </a:r>
          </a:p>
        </p:txBody>
      </p:sp>
      <p:sp>
        <p:nvSpPr>
          <p:cNvPr id="10" name="Text Placeholder 9"/>
          <p:cNvSpPr>
            <a:spLocks noGrp="1"/>
          </p:cNvSpPr>
          <p:nvPr>
            <p:ph type="body" sz="quarter" idx="12" hasCustomPrompt="1"/>
          </p:nvPr>
        </p:nvSpPr>
        <p:spPr>
          <a:xfrm>
            <a:off x="0" y="6248400"/>
            <a:ext cx="7086600" cy="609600"/>
          </a:xfrm>
        </p:spPr>
        <p:txBody>
          <a:bodyPr/>
          <a:lstStyle>
            <a:lvl1pPr marL="0" indent="0">
              <a:buNone/>
              <a:defRPr sz="1800"/>
            </a:lvl1pPr>
            <a:lvl2pPr>
              <a:buNone/>
              <a:defRPr sz="1800"/>
            </a:lvl2pPr>
            <a:lvl3pPr>
              <a:buNone/>
              <a:defRPr sz="1800"/>
            </a:lvl3pPr>
            <a:lvl4pPr>
              <a:buNone/>
              <a:defRPr sz="1800"/>
            </a:lvl4pPr>
            <a:lvl5pPr>
              <a:buNone/>
              <a:defRPr sz="1800"/>
            </a:lvl5pPr>
          </a:lstStyle>
          <a:p>
            <a:pPr lvl="0"/>
            <a:r>
              <a:rPr lang="en-US" dirty="0" smtClean="0"/>
              <a:t>Click to add Poll Citation</a:t>
            </a:r>
          </a:p>
        </p:txBody>
      </p:sp>
    </p:spTree>
  </p:cSld>
  <p:clrMapOvr>
    <a:masterClrMapping/>
  </p:clrMapOvr>
  <p:transition>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cSld name="Quote Slide">
    <p:bg>
      <p:bgPr>
        <a:solidFill>
          <a:srgbClr val="000099"/>
        </a:solidFill>
        <a:effectLst/>
      </p:bgPr>
    </p:bg>
    <p:spTree>
      <p:nvGrpSpPr>
        <p:cNvPr id="1" name=""/>
        <p:cNvGrpSpPr/>
        <p:nvPr/>
      </p:nvGrpSpPr>
      <p:grpSpPr>
        <a:xfrm>
          <a:off x="0" y="0"/>
          <a:ext cx="0" cy="0"/>
          <a:chOff x="0" y="0"/>
          <a:chExt cx="0" cy="0"/>
        </a:xfrm>
      </p:grpSpPr>
      <p:sp>
        <p:nvSpPr>
          <p:cNvPr id="4" name="Rectangle 3"/>
          <p:cNvSpPr/>
          <p:nvPr/>
        </p:nvSpPr>
        <p:spPr bwMode="white">
          <a:xfrm>
            <a:off x="0" y="5970588"/>
            <a:ext cx="9144000" cy="887412"/>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rtl="0" fontAlgn="base">
              <a:spcBef>
                <a:spcPct val="0"/>
              </a:spcBef>
              <a:spcAft>
                <a:spcPct val="0"/>
              </a:spcAft>
              <a:defRPr/>
            </a:pPr>
            <a:endParaRPr lang="en-US" kern="1200" dirty="0">
              <a:solidFill>
                <a:prstClr val="white"/>
              </a:solidFill>
              <a:latin typeface="Trebuchet MS" pitchFamily="34" charset="0"/>
              <a:ea typeface="+mn-ea"/>
              <a:cs typeface="+mn-cs"/>
            </a:endParaRPr>
          </a:p>
        </p:txBody>
      </p:sp>
      <p:sp>
        <p:nvSpPr>
          <p:cNvPr id="10" name="Rectangle 9"/>
          <p:cNvSpPr/>
          <p:nvPr/>
        </p:nvSpPr>
        <p:spPr>
          <a:xfrm>
            <a:off x="2359025" y="6043613"/>
            <a:ext cx="6784975" cy="714375"/>
          </a:xfrm>
          <a:prstGeom prst="rect">
            <a:avLst/>
          </a:prstGeom>
          <a:solidFill>
            <a:srgbClr val="2F2FFF">
              <a:alpha val="74902"/>
            </a:srgb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rtl="0" fontAlgn="base">
              <a:spcBef>
                <a:spcPct val="0"/>
              </a:spcBef>
              <a:spcAft>
                <a:spcPct val="0"/>
              </a:spcAft>
              <a:defRPr/>
            </a:pPr>
            <a:endParaRPr lang="en-US" kern="1200" dirty="0">
              <a:solidFill>
                <a:prstClr val="white"/>
              </a:solidFill>
              <a:latin typeface="Trebuchet MS" pitchFamily="34" charset="0"/>
              <a:ea typeface="+mn-ea"/>
              <a:cs typeface="+mn-cs"/>
            </a:endParaRPr>
          </a:p>
        </p:txBody>
      </p:sp>
      <p:sp>
        <p:nvSpPr>
          <p:cNvPr id="5" name="Rectangle 4"/>
          <p:cNvSpPr/>
          <p:nvPr/>
        </p:nvSpPr>
        <p:spPr>
          <a:xfrm>
            <a:off x="-9525" y="6053138"/>
            <a:ext cx="2249488" cy="712787"/>
          </a:xfrm>
          <a:prstGeom prst="rect">
            <a:avLst/>
          </a:prstGeom>
          <a:solidFill>
            <a:srgbClr val="B10021"/>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rtl="0" fontAlgn="base">
              <a:spcBef>
                <a:spcPct val="0"/>
              </a:spcBef>
              <a:spcAft>
                <a:spcPct val="0"/>
              </a:spcAft>
              <a:defRPr/>
            </a:pPr>
            <a:endParaRPr lang="en-US" kern="1200" dirty="0">
              <a:solidFill>
                <a:prstClr val="white"/>
              </a:solidFill>
              <a:latin typeface="Trebuchet MS" pitchFamily="34" charset="0"/>
              <a:ea typeface="+mn-ea"/>
              <a:cs typeface="+mn-cs"/>
            </a:endParaRPr>
          </a:p>
        </p:txBody>
      </p:sp>
      <p:sp>
        <p:nvSpPr>
          <p:cNvPr id="8" name="Title 7"/>
          <p:cNvSpPr>
            <a:spLocks noGrp="1"/>
          </p:cNvSpPr>
          <p:nvPr>
            <p:ph type="ctrTitle" hasCustomPrompt="1"/>
          </p:nvPr>
        </p:nvSpPr>
        <p:spPr>
          <a:xfrm>
            <a:off x="4572000" y="609600"/>
            <a:ext cx="4191000" cy="5181600"/>
          </a:xfrm>
        </p:spPr>
        <p:txBody>
          <a:bodyPr anchor="b"/>
          <a:lstStyle>
            <a:lvl1pPr>
              <a:defRPr cap="none" baseline="0">
                <a:solidFill>
                  <a:schemeClr val="tx1"/>
                </a:solidFill>
                <a:latin typeface="Trebuchet MS" pitchFamily="34" charset="0"/>
              </a:defRPr>
            </a:lvl1pPr>
          </a:lstStyle>
          <a:p>
            <a:r>
              <a:rPr lang="en-US" dirty="0" smtClean="0"/>
              <a:t>Click To Edit Master Title Style</a:t>
            </a:r>
            <a:endParaRPr lang="en-US" dirty="0"/>
          </a:p>
        </p:txBody>
      </p:sp>
      <p:sp>
        <p:nvSpPr>
          <p:cNvPr id="9" name="Subtitle 8"/>
          <p:cNvSpPr>
            <a:spLocks noGrp="1"/>
          </p:cNvSpPr>
          <p:nvPr>
            <p:ph type="subTitle" idx="1"/>
          </p:nvPr>
        </p:nvSpPr>
        <p:spPr>
          <a:xfrm>
            <a:off x="2362200" y="6050037"/>
            <a:ext cx="6705600" cy="685800"/>
          </a:xfrm>
        </p:spPr>
        <p:txBody>
          <a:bodyPr anchor="ctr">
            <a:normAutofit/>
          </a:bodyPr>
          <a:lstStyle>
            <a:lvl1pPr marL="0" indent="0" algn="l">
              <a:buNone/>
              <a:defRPr sz="2600">
                <a:solidFill>
                  <a:srgbClr val="FFFFFF"/>
                </a:solidFill>
                <a:latin typeface="Trebuchet MS" pitchFamily="34" charset="0"/>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n-US" smtClean="0"/>
              <a:t>Click to edit Master subtitle style</a:t>
            </a:r>
            <a:endParaRPr lang="en-US" dirty="0"/>
          </a:p>
        </p:txBody>
      </p:sp>
      <p:sp>
        <p:nvSpPr>
          <p:cNvPr id="14" name="Picture Placeholder 2"/>
          <p:cNvSpPr>
            <a:spLocks noGrp="1"/>
          </p:cNvSpPr>
          <p:nvPr>
            <p:ph type="pic" idx="10"/>
          </p:nvPr>
        </p:nvSpPr>
        <p:spPr>
          <a:xfrm>
            <a:off x="762000" y="838200"/>
            <a:ext cx="3124200" cy="4800600"/>
          </a:xfrm>
          <a:solidFill>
            <a:schemeClr val="accent1">
              <a:tint val="40000"/>
            </a:schemeClr>
          </a:solidFill>
          <a:ln>
            <a:noFill/>
          </a:ln>
        </p:spPr>
        <p:txBody>
          <a:bodyPr>
            <a:normAutofit/>
          </a:bodyPr>
          <a:lstStyle>
            <a:lvl1pPr marL="0" indent="0">
              <a:buNone/>
              <a:defRPr sz="3200"/>
            </a:lvl1pPr>
          </a:lstStyle>
          <a:p>
            <a:pPr lvl="0"/>
            <a:r>
              <a:rPr lang="en-US" noProof="0" dirty="0" smtClean="0"/>
              <a:t>Click icon to add picture</a:t>
            </a:r>
            <a:endParaRPr lang="en-US" noProof="0" dirty="0"/>
          </a:p>
        </p:txBody>
      </p:sp>
    </p:spTree>
  </p:cSld>
  <p:clrMapOvr>
    <a:overrideClrMapping bg1="dk1" tx1="lt1" bg2="dk2" tx2="lt2" accent1="accent1" accent2="accent2" accent3="accent3" accent4="accent4" accent5="accent5" accent6="accent6" hlink="hlink" folHlink="folHlink"/>
  </p:clrMapOvr>
  <p:transition>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chartAndTx">
  <p:cSld name="Title, Ch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Chart Placeholder 2"/>
          <p:cNvSpPr>
            <a:spLocks noGrp="1"/>
          </p:cNvSpPr>
          <p:nvPr>
            <p:ph type="chart" sz="half" idx="1"/>
          </p:nvPr>
        </p:nvSpPr>
        <p:spPr>
          <a:xfrm>
            <a:off x="457200" y="1524000"/>
            <a:ext cx="4038600" cy="4525963"/>
          </a:xfrm>
        </p:spPr>
        <p:txBody>
          <a:bodyPr/>
          <a:lstStyle/>
          <a:p>
            <a:pPr lvl="0"/>
            <a:endParaRPr lang="en-US" noProof="0" dirty="0" smtClean="0"/>
          </a:p>
        </p:txBody>
      </p:sp>
      <p:sp>
        <p:nvSpPr>
          <p:cNvPr id="4" name="Text Placeholder 3"/>
          <p:cNvSpPr>
            <a:spLocks noGrp="1"/>
          </p:cNvSpPr>
          <p:nvPr>
            <p:ph type="body" sz="half" idx="2"/>
          </p:nvPr>
        </p:nvSpPr>
        <p:spPr>
          <a:xfrm>
            <a:off x="4648200" y="15240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noChangeArrowheads="1"/>
          </p:cNvSpPr>
          <p:nvPr>
            <p:ph type="dt" sz="half" idx="10"/>
          </p:nvPr>
        </p:nvSpPr>
        <p:spPr>
          <a:xfrm>
            <a:off x="457200" y="6172200"/>
            <a:ext cx="4343400" cy="476250"/>
          </a:xfrm>
          <a:prstGeom prst="rect">
            <a:avLst/>
          </a:prstGeom>
        </p:spPr>
        <p:txBody>
          <a:bodyPr/>
          <a:lstStyle>
            <a:lvl1pPr>
              <a:defRPr>
                <a:solidFill>
                  <a:srgbClr val="981E32"/>
                </a:solidFill>
                <a:latin typeface="Arial" charset="0"/>
              </a:defRPr>
            </a:lvl1pPr>
          </a:lstStyle>
          <a:p>
            <a:pPr>
              <a:defRPr/>
            </a:pPr>
            <a:endParaRPr lang="en-US" dirty="0"/>
          </a:p>
        </p:txBody>
      </p:sp>
    </p:spTree>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itle" preserve="1">
  <p:cSld name="1_Title Slide">
    <p:bg>
      <p:bgPr>
        <a:solidFill>
          <a:schemeClr val="tx1"/>
        </a:solidFill>
        <a:effectLst/>
      </p:bgPr>
    </p:bg>
    <p:spTree>
      <p:nvGrpSpPr>
        <p:cNvPr id="1" name=""/>
        <p:cNvGrpSpPr/>
        <p:nvPr/>
      </p:nvGrpSpPr>
      <p:grpSpPr>
        <a:xfrm>
          <a:off x="0" y="0"/>
          <a:ext cx="0" cy="0"/>
          <a:chOff x="0" y="0"/>
          <a:chExt cx="0" cy="0"/>
        </a:xfrm>
      </p:grpSpPr>
      <p:sp>
        <p:nvSpPr>
          <p:cNvPr id="4" name="Rectangle 3"/>
          <p:cNvSpPr/>
          <p:nvPr/>
        </p:nvSpPr>
        <p:spPr bwMode="white">
          <a:xfrm>
            <a:off x="0" y="5970588"/>
            <a:ext cx="9144000" cy="887412"/>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solidFill>
                <a:prstClr val="white"/>
              </a:solidFill>
            </a:endParaRPr>
          </a:p>
        </p:txBody>
      </p:sp>
      <p:sp>
        <p:nvSpPr>
          <p:cNvPr id="5" name="Rectangle 4"/>
          <p:cNvSpPr/>
          <p:nvPr/>
        </p:nvSpPr>
        <p:spPr>
          <a:xfrm>
            <a:off x="-9525" y="6053138"/>
            <a:ext cx="2249488" cy="712787"/>
          </a:xfrm>
          <a:prstGeom prst="rect">
            <a:avLst/>
          </a:prstGeom>
          <a:solidFill>
            <a:srgbClr val="B10021"/>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solidFill>
                <a:prstClr val="white"/>
              </a:solidFill>
            </a:endParaRPr>
          </a:p>
        </p:txBody>
      </p:sp>
      <p:sp>
        <p:nvSpPr>
          <p:cNvPr id="6" name="Rectangle 5"/>
          <p:cNvSpPr/>
          <p:nvPr/>
        </p:nvSpPr>
        <p:spPr>
          <a:xfrm>
            <a:off x="2359025" y="6043613"/>
            <a:ext cx="6784975" cy="714375"/>
          </a:xfrm>
          <a:prstGeom prst="rect">
            <a:avLst/>
          </a:prstGeom>
          <a:solidFill>
            <a:srgbClr val="000099"/>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solidFill>
                <a:prstClr val="white"/>
              </a:solidFill>
            </a:endParaRPr>
          </a:p>
        </p:txBody>
      </p:sp>
      <p:sp>
        <p:nvSpPr>
          <p:cNvPr id="8" name="Title 7"/>
          <p:cNvSpPr>
            <a:spLocks noGrp="1"/>
          </p:cNvSpPr>
          <p:nvPr>
            <p:ph type="ctrTitle"/>
          </p:nvPr>
        </p:nvSpPr>
        <p:spPr>
          <a:xfrm>
            <a:off x="2362200" y="4038600"/>
            <a:ext cx="6477000" cy="1828800"/>
          </a:xfrm>
        </p:spPr>
        <p:txBody>
          <a:bodyPr anchor="b"/>
          <a:lstStyle>
            <a:lvl1pPr>
              <a:defRPr cap="all" baseline="0"/>
            </a:lvl1pPr>
          </a:lstStyle>
          <a:p>
            <a:r>
              <a:rPr lang="en-US" smtClean="0"/>
              <a:t>Click to edit Master title style</a:t>
            </a:r>
            <a:endParaRPr lang="en-US"/>
          </a:p>
        </p:txBody>
      </p:sp>
      <p:sp>
        <p:nvSpPr>
          <p:cNvPr id="9" name="Subtitle 8"/>
          <p:cNvSpPr>
            <a:spLocks noGrp="1"/>
          </p:cNvSpPr>
          <p:nvPr>
            <p:ph type="subTitle" idx="1"/>
          </p:nvPr>
        </p:nvSpPr>
        <p:spPr>
          <a:xfrm>
            <a:off x="2362200" y="6050037"/>
            <a:ext cx="6705600" cy="685800"/>
          </a:xfrm>
        </p:spPr>
        <p:txBody>
          <a:bodyPr anchor="ctr">
            <a:normAutofit/>
          </a:bodyPr>
          <a:lstStyle>
            <a:lvl1pPr marL="0" indent="0" algn="l">
              <a:buNone/>
              <a:defRPr sz="2600">
                <a:solidFill>
                  <a:srgbClr val="FFFFFF"/>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n-US" smtClean="0"/>
              <a:t>Click to edit Master subtitle style</a:t>
            </a:r>
            <a:endParaRPr lang="en-US"/>
          </a:p>
        </p:txBody>
      </p:sp>
      <p:sp>
        <p:nvSpPr>
          <p:cNvPr id="7" name="Date Placeholder 27"/>
          <p:cNvSpPr>
            <a:spLocks noGrp="1"/>
          </p:cNvSpPr>
          <p:nvPr>
            <p:ph type="dt" sz="half" idx="10"/>
          </p:nvPr>
        </p:nvSpPr>
        <p:spPr>
          <a:xfrm>
            <a:off x="76200" y="6069013"/>
            <a:ext cx="2057400" cy="685800"/>
          </a:xfrm>
          <a:prstGeom prst="rect">
            <a:avLst/>
          </a:prstGeom>
        </p:spPr>
        <p:txBody>
          <a:bodyPr>
            <a:noAutofit/>
          </a:bodyPr>
          <a:lstStyle>
            <a:lvl1pPr algn="ctr" fontAlgn="auto">
              <a:spcBef>
                <a:spcPts val="0"/>
              </a:spcBef>
              <a:spcAft>
                <a:spcPts val="0"/>
              </a:spcAft>
              <a:defRPr sz="2000">
                <a:solidFill>
                  <a:srgbClr val="FFFFFF"/>
                </a:solidFill>
                <a:latin typeface="Trebuchet MS" pitchFamily="34" charset="0"/>
              </a:defRPr>
            </a:lvl1pPr>
          </a:lstStyle>
          <a:p>
            <a:pPr>
              <a:defRPr/>
            </a:pPr>
            <a:endParaRPr lang="en-US" dirty="0"/>
          </a:p>
        </p:txBody>
      </p:sp>
      <p:sp>
        <p:nvSpPr>
          <p:cNvPr id="10" name="Footer Placeholder 16"/>
          <p:cNvSpPr>
            <a:spLocks noGrp="1"/>
          </p:cNvSpPr>
          <p:nvPr>
            <p:ph type="ftr" sz="quarter" idx="11"/>
          </p:nvPr>
        </p:nvSpPr>
        <p:spPr>
          <a:xfrm>
            <a:off x="2085975" y="236538"/>
            <a:ext cx="5867400" cy="365125"/>
          </a:xfrm>
          <a:prstGeom prst="rect">
            <a:avLst/>
          </a:prstGeom>
        </p:spPr>
        <p:txBody>
          <a:bodyPr/>
          <a:lstStyle>
            <a:lvl1pPr algn="r">
              <a:defRPr>
                <a:solidFill>
                  <a:srgbClr val="EEECE1"/>
                </a:solidFill>
              </a:defRPr>
            </a:lvl1pPr>
          </a:lstStyle>
          <a:p>
            <a:pPr>
              <a:defRPr/>
            </a:pPr>
            <a:endParaRPr lang="en-US" dirty="0"/>
          </a:p>
        </p:txBody>
      </p:sp>
      <p:sp>
        <p:nvSpPr>
          <p:cNvPr id="11" name="Slide Number Placeholder 28"/>
          <p:cNvSpPr>
            <a:spLocks noGrp="1"/>
          </p:cNvSpPr>
          <p:nvPr>
            <p:ph type="sldNum" sz="quarter" idx="12"/>
          </p:nvPr>
        </p:nvSpPr>
        <p:spPr>
          <a:xfrm>
            <a:off x="8001000" y="228600"/>
            <a:ext cx="838200" cy="381000"/>
          </a:xfrm>
        </p:spPr>
        <p:txBody>
          <a:bodyPr/>
          <a:lstStyle>
            <a:lvl1pPr>
              <a:defRPr>
                <a:solidFill>
                  <a:srgbClr val="EEECE1"/>
                </a:solidFill>
              </a:defRPr>
            </a:lvl1pPr>
          </a:lstStyle>
          <a:p>
            <a:pPr>
              <a:defRPr/>
            </a:pPr>
            <a:fld id="{D98347EF-4BF9-4241-883E-08B761B05658}" type="slidenum">
              <a:rPr lang="en-US"/>
              <a:pPr>
                <a:defRPr/>
              </a:pPr>
              <a:t>‹#›</a:t>
            </a:fld>
            <a:endParaRPr lang="en-US" dirty="0"/>
          </a:p>
        </p:txBody>
      </p:sp>
    </p:spTree>
  </p:cSld>
  <p:clrMapOvr>
    <a:overrideClrMapping bg1="dk1" tx1="lt1" bg2="dk2" tx2="lt2" accent1="accent1" accent2="accent2" accent3="accent3" accent4="accent4" accent5="accent5" accent6="accent6" hlink="hlink" folHlink="folHlink"/>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12648" y="228600"/>
            <a:ext cx="8153400" cy="990600"/>
          </a:xfrm>
        </p:spPr>
        <p:txBody>
          <a:bodyPr/>
          <a:lstStyle/>
          <a:p>
            <a:r>
              <a:rPr lang="en-US" dirty="0" smtClean="0"/>
              <a:t>Click to edit Master title style</a:t>
            </a:r>
            <a:endParaRPr lang="en-US" dirty="0"/>
          </a:p>
        </p:txBody>
      </p:sp>
      <p:sp>
        <p:nvSpPr>
          <p:cNvPr id="8" name="Content Placeholder 7"/>
          <p:cNvSpPr>
            <a:spLocks noGrp="1"/>
          </p:cNvSpPr>
          <p:nvPr>
            <p:ph sz="quarter" idx="1"/>
          </p:nvPr>
        </p:nvSpPr>
        <p:spPr>
          <a:xfrm>
            <a:off x="612648" y="1600200"/>
            <a:ext cx="8153400" cy="4495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22"/>
          <p:cNvSpPr>
            <a:spLocks noGrp="1"/>
          </p:cNvSpPr>
          <p:nvPr>
            <p:ph type="sldNum" sz="quarter" idx="10"/>
          </p:nvPr>
        </p:nvSpPr>
        <p:spPr/>
        <p:txBody>
          <a:bodyPr/>
          <a:lstStyle>
            <a:lvl1pPr>
              <a:defRPr/>
            </a:lvl1pPr>
          </a:lstStyle>
          <a:p>
            <a:pPr>
              <a:defRPr/>
            </a:pPr>
            <a:fld id="{9EBEBEE7-E376-413D-B4D4-3AED71AF0A0F}" type="slidenum">
              <a:rPr lang="en-US"/>
              <a:pPr>
                <a:defRPr/>
              </a:pPr>
              <a:t>‹#›</a:t>
            </a:fld>
            <a:endParaRPr lang="en-US" dirty="0"/>
          </a:p>
        </p:txBody>
      </p:sp>
    </p:spTree>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9" name="Content Placeholder 8"/>
          <p:cNvSpPr>
            <a:spLocks noGrp="1"/>
          </p:cNvSpPr>
          <p:nvPr>
            <p:ph sz="quarter" idx="1"/>
          </p:nvPr>
        </p:nvSpPr>
        <p:spPr>
          <a:xfrm>
            <a:off x="609600" y="1589567"/>
            <a:ext cx="3886200" cy="4572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1" name="Content Placeholder 10"/>
          <p:cNvSpPr>
            <a:spLocks noGrp="1"/>
          </p:cNvSpPr>
          <p:nvPr>
            <p:ph sz="quarter" idx="2"/>
          </p:nvPr>
        </p:nvSpPr>
        <p:spPr>
          <a:xfrm>
            <a:off x="4844901" y="1589567"/>
            <a:ext cx="3886200" cy="4572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Slide Number Placeholder 9"/>
          <p:cNvSpPr>
            <a:spLocks noGrp="1"/>
          </p:cNvSpPr>
          <p:nvPr>
            <p:ph type="sldNum" sz="quarter" idx="10"/>
          </p:nvPr>
        </p:nvSpPr>
        <p:spPr/>
        <p:txBody>
          <a:bodyPr rtlCol="0"/>
          <a:lstStyle>
            <a:lvl1pPr>
              <a:defRPr/>
            </a:lvl1pPr>
          </a:lstStyle>
          <a:p>
            <a:pPr>
              <a:defRPr/>
            </a:pPr>
            <a:fld id="{2E4BFB38-E5FA-4F4B-97BF-D9A4C95D9008}" type="slidenum">
              <a:rPr lang="en-US"/>
              <a:pPr>
                <a:defRPr/>
              </a:pPr>
              <a:t>‹#›</a:t>
            </a:fld>
            <a:endParaRPr lang="en-US" dirty="0"/>
          </a:p>
        </p:txBody>
      </p:sp>
    </p:spTree>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33400" y="273050"/>
            <a:ext cx="8153400" cy="869950"/>
          </a:xfrm>
        </p:spPr>
        <p:txBody>
          <a:bodyPr/>
          <a:lstStyle>
            <a:lvl1pPr>
              <a:defRPr/>
            </a:lvl1pPr>
          </a:lstStyle>
          <a:p>
            <a:r>
              <a:rPr lang="en-US" smtClean="0"/>
              <a:t>Click to edit Master title style</a:t>
            </a:r>
            <a:endParaRPr lang="en-US"/>
          </a:p>
        </p:txBody>
      </p:sp>
      <p:sp>
        <p:nvSpPr>
          <p:cNvPr id="11" name="Content Placeholder 10"/>
          <p:cNvSpPr>
            <a:spLocks noGrp="1"/>
          </p:cNvSpPr>
          <p:nvPr>
            <p:ph sz="quarter" idx="2"/>
          </p:nvPr>
        </p:nvSpPr>
        <p:spPr>
          <a:xfrm>
            <a:off x="609600" y="2438400"/>
            <a:ext cx="3886200" cy="3581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Content Placeholder 12"/>
          <p:cNvSpPr>
            <a:spLocks noGrp="1"/>
          </p:cNvSpPr>
          <p:nvPr>
            <p:ph sz="quarter" idx="4"/>
          </p:nvPr>
        </p:nvSpPr>
        <p:spPr>
          <a:xfrm>
            <a:off x="4800600" y="2438400"/>
            <a:ext cx="3886200" cy="3581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6" name="Text Placeholder 15"/>
          <p:cNvSpPr>
            <a:spLocks noGrp="1"/>
          </p:cNvSpPr>
          <p:nvPr>
            <p:ph type="body" sz="quarter" idx="1"/>
          </p:nvPr>
        </p:nvSpPr>
        <p:spPr>
          <a:xfrm>
            <a:off x="609600" y="1752600"/>
            <a:ext cx="3886200" cy="640080"/>
          </a:xfrm>
          <a:solidFill>
            <a:srgbClr val="B10021"/>
          </a:solidFill>
        </p:spPr>
        <p:txBody>
          <a:bodyPr rtlCol="0" anchor="ctr"/>
          <a:lstStyle>
            <a:lvl1pPr marL="0" indent="0">
              <a:buFontTx/>
              <a:buNone/>
              <a:defRPr sz="2000" b="1">
                <a:solidFill>
                  <a:srgbClr val="FFFFFF"/>
                </a:solidFill>
              </a:defRPr>
            </a:lvl1pPr>
          </a:lstStyle>
          <a:p>
            <a:pPr lvl="0"/>
            <a:r>
              <a:rPr lang="en-US" dirty="0" smtClean="0"/>
              <a:t>Click to edit Master text styles</a:t>
            </a:r>
          </a:p>
        </p:txBody>
      </p:sp>
      <p:sp>
        <p:nvSpPr>
          <p:cNvPr id="15" name="Text Placeholder 14"/>
          <p:cNvSpPr>
            <a:spLocks noGrp="1"/>
          </p:cNvSpPr>
          <p:nvPr>
            <p:ph type="body" sz="quarter" idx="3"/>
          </p:nvPr>
        </p:nvSpPr>
        <p:spPr>
          <a:xfrm>
            <a:off x="4800600" y="1752600"/>
            <a:ext cx="3886200" cy="640080"/>
          </a:xfrm>
          <a:solidFill>
            <a:srgbClr val="B10021"/>
          </a:solidFill>
        </p:spPr>
        <p:txBody>
          <a:bodyPr rtlCol="0" anchor="ctr"/>
          <a:lstStyle>
            <a:lvl1pPr marL="0" indent="0">
              <a:buFontTx/>
              <a:buNone/>
              <a:defRPr sz="2000" b="1">
                <a:solidFill>
                  <a:srgbClr val="FFFFFF"/>
                </a:solidFill>
              </a:defRPr>
            </a:lvl1pPr>
          </a:lstStyle>
          <a:p>
            <a:pPr lvl="0"/>
            <a:r>
              <a:rPr lang="en-US" dirty="0" smtClean="0"/>
              <a:t>Click to edit Master text styles</a:t>
            </a:r>
          </a:p>
        </p:txBody>
      </p:sp>
      <p:sp>
        <p:nvSpPr>
          <p:cNvPr id="7" name="Slide Number Placeholder 11"/>
          <p:cNvSpPr>
            <a:spLocks noGrp="1"/>
          </p:cNvSpPr>
          <p:nvPr>
            <p:ph type="sldNum" sz="quarter" idx="10"/>
          </p:nvPr>
        </p:nvSpPr>
        <p:spPr/>
        <p:txBody>
          <a:bodyPr rtlCol="0"/>
          <a:lstStyle>
            <a:lvl1pPr>
              <a:defRPr/>
            </a:lvl1pPr>
          </a:lstStyle>
          <a:p>
            <a:pPr>
              <a:defRPr/>
            </a:pPr>
            <a:fld id="{7A18E50F-D21F-4CC2-B1B9-56FA56D903E5}" type="slidenum">
              <a:rPr lang="en-US"/>
              <a:pPr>
                <a:defRPr/>
              </a:pPr>
              <a:t>‹#›</a:t>
            </a:fld>
            <a:endParaRPr lang="en-US" dirty="0"/>
          </a:p>
        </p:txBody>
      </p:sp>
    </p:spTree>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Slide Number Placeholder 22"/>
          <p:cNvSpPr>
            <a:spLocks noGrp="1"/>
          </p:cNvSpPr>
          <p:nvPr>
            <p:ph type="sldNum" sz="quarter" idx="10"/>
          </p:nvPr>
        </p:nvSpPr>
        <p:spPr/>
        <p:txBody>
          <a:bodyPr/>
          <a:lstStyle>
            <a:lvl1pPr>
              <a:defRPr/>
            </a:lvl1pPr>
          </a:lstStyle>
          <a:p>
            <a:pPr>
              <a:defRPr/>
            </a:pPr>
            <a:fld id="{184C9931-8B02-41F8-AC15-DABD26F956C0}" type="slidenum">
              <a:rPr lang="en-US"/>
              <a:pPr>
                <a:defRPr/>
              </a:pPr>
              <a:t>‹#›</a:t>
            </a:fld>
            <a:endParaRPr lang="en-US" dirty="0"/>
          </a:p>
        </p:txBody>
      </p:sp>
    </p:spTree>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3050"/>
            <a:ext cx="8077200" cy="869950"/>
          </a:xfrm>
        </p:spPr>
        <p:txBody>
          <a:bodyPr/>
          <a:lstStyle>
            <a:lvl1pPr algn="l">
              <a:buNone/>
              <a:defRPr sz="4400" b="0"/>
            </a:lvl1pPr>
          </a:lstStyle>
          <a:p>
            <a:r>
              <a:rPr lang="en-US" smtClean="0"/>
              <a:t>Click to edit Master title style</a:t>
            </a:r>
            <a:endParaRPr lang="en-US"/>
          </a:p>
        </p:txBody>
      </p:sp>
      <p:sp>
        <p:nvSpPr>
          <p:cNvPr id="3" name="Text Placeholder 2"/>
          <p:cNvSpPr>
            <a:spLocks noGrp="1"/>
          </p:cNvSpPr>
          <p:nvPr>
            <p:ph type="body" idx="2"/>
          </p:nvPr>
        </p:nvSpPr>
        <p:spPr>
          <a:xfrm>
            <a:off x="609600" y="1752600"/>
            <a:ext cx="1600200" cy="4343400"/>
          </a:xfrm>
          <a:solidFill>
            <a:srgbClr val="B10021"/>
          </a:solidFill>
          <a:ln w="50800" cap="sq" cmpd="dbl" algn="ctr">
            <a:solidFill>
              <a:schemeClr val="accent2"/>
            </a:solidFill>
            <a:prstDash val="solid"/>
            <a:miter lim="800000"/>
          </a:ln>
          <a:effectLst/>
        </p:spPr>
        <p:style>
          <a:lnRef idx="3">
            <a:schemeClr val="lt1"/>
          </a:lnRef>
          <a:fillRef idx="1">
            <a:schemeClr val="accent2"/>
          </a:fillRef>
          <a:effectRef idx="1">
            <a:schemeClr val="accent2"/>
          </a:effectRef>
          <a:fontRef idx="minor">
            <a:schemeClr val="lt1"/>
          </a:fontRef>
        </p:style>
        <p:txBody>
          <a:bodyPr lIns="137160" tIns="182880" rIns="137160" bIns="91440"/>
          <a:lstStyle>
            <a:lvl1pPr marL="0" indent="0">
              <a:spcAft>
                <a:spcPts val="1000"/>
              </a:spcAft>
              <a:buNone/>
              <a:defRPr sz="1800">
                <a:latin typeface="Trebuchet MS" pitchFamily="34" charset="0"/>
              </a:defRPr>
            </a:lvl1pPr>
            <a:lvl2pPr>
              <a:buNone/>
              <a:defRPr sz="1200"/>
            </a:lvl2pPr>
            <a:lvl3pPr>
              <a:buNone/>
              <a:defRPr sz="1000"/>
            </a:lvl3pPr>
            <a:lvl4pPr>
              <a:buNone/>
              <a:defRPr sz="900"/>
            </a:lvl4pPr>
            <a:lvl5pPr>
              <a:buNone/>
              <a:defRPr sz="900"/>
            </a:lvl5pPr>
          </a:lstStyle>
          <a:p>
            <a:pPr lvl="0"/>
            <a:r>
              <a:rPr lang="en-US" dirty="0" smtClean="0"/>
              <a:t>Click to edit Master text styles</a:t>
            </a:r>
          </a:p>
        </p:txBody>
      </p:sp>
      <p:sp>
        <p:nvSpPr>
          <p:cNvPr id="9" name="Content Placeholder 8"/>
          <p:cNvSpPr>
            <a:spLocks noGrp="1"/>
          </p:cNvSpPr>
          <p:nvPr>
            <p:ph sz="quarter" idx="1"/>
          </p:nvPr>
        </p:nvSpPr>
        <p:spPr>
          <a:xfrm>
            <a:off x="2362200" y="1752600"/>
            <a:ext cx="6400800" cy="44196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Slide Number Placeholder 22"/>
          <p:cNvSpPr>
            <a:spLocks noGrp="1"/>
          </p:cNvSpPr>
          <p:nvPr>
            <p:ph type="sldNum" sz="quarter" idx="10"/>
          </p:nvPr>
        </p:nvSpPr>
        <p:spPr/>
        <p:txBody>
          <a:bodyPr/>
          <a:lstStyle>
            <a:lvl1pPr>
              <a:defRPr/>
            </a:lvl1pPr>
          </a:lstStyle>
          <a:p>
            <a:pPr>
              <a:defRPr/>
            </a:pPr>
            <a:fld id="{A2B6C569-4F58-4D00-B530-ABF7FD63B447}" type="slidenum">
              <a:rPr lang="en-US"/>
              <a:pPr>
                <a:defRPr/>
              </a:pPr>
              <a:t>‹#›</a:t>
            </a:fld>
            <a:endParaRPr lang="en-US" dirty="0"/>
          </a:p>
        </p:txBody>
      </p:sp>
    </p:spTree>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chart">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Chart Placeholder 2"/>
          <p:cNvSpPr>
            <a:spLocks noGrp="1"/>
          </p:cNvSpPr>
          <p:nvPr>
            <p:ph type="chart" idx="1"/>
          </p:nvPr>
        </p:nvSpPr>
        <p:spPr>
          <a:xfrm>
            <a:off x="457200" y="1524000"/>
            <a:ext cx="8229600" cy="4525963"/>
          </a:xfrm>
        </p:spPr>
        <p:txBody>
          <a:bodyPr/>
          <a:lstStyle/>
          <a:p>
            <a:pPr lvl="0"/>
            <a:endParaRPr lang="en-US" noProof="0" dirty="0" smtClean="0"/>
          </a:p>
        </p:txBody>
      </p:sp>
      <p:sp>
        <p:nvSpPr>
          <p:cNvPr id="4" name="Rectangle 4"/>
          <p:cNvSpPr>
            <a:spLocks noGrp="1" noChangeArrowheads="1"/>
          </p:cNvSpPr>
          <p:nvPr>
            <p:ph type="dt" sz="half" idx="10"/>
          </p:nvPr>
        </p:nvSpPr>
        <p:spPr>
          <a:xfrm>
            <a:off x="457200" y="6172200"/>
            <a:ext cx="4343400" cy="476250"/>
          </a:xfrm>
          <a:prstGeom prst="rect">
            <a:avLst/>
          </a:prstGeom>
        </p:spPr>
        <p:txBody>
          <a:bodyPr/>
          <a:lstStyle>
            <a:lvl1pPr>
              <a:defRPr>
                <a:solidFill>
                  <a:srgbClr val="981E32"/>
                </a:solidFill>
              </a:defRPr>
            </a:lvl1pPr>
          </a:lstStyle>
          <a:p>
            <a:pPr>
              <a:defRPr/>
            </a:pPr>
            <a:endParaRPr lang="en-US" dirty="0"/>
          </a:p>
        </p:txBody>
      </p:sp>
    </p:spTree>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secHead">
  <p:cSld name="Section Header">
    <p:bg>
      <p:bgRef idx="1003">
        <a:schemeClr val="bg1"/>
      </p:bgRef>
    </p:bg>
    <p:spTree>
      <p:nvGrpSpPr>
        <p:cNvPr id="1" name=""/>
        <p:cNvGrpSpPr/>
        <p:nvPr/>
      </p:nvGrpSpPr>
      <p:grpSpPr>
        <a:xfrm>
          <a:off x="0" y="0"/>
          <a:ext cx="0" cy="0"/>
          <a:chOff x="0" y="0"/>
          <a:chExt cx="0" cy="0"/>
        </a:xfrm>
      </p:grpSpPr>
      <p:sp>
        <p:nvSpPr>
          <p:cNvPr id="4" name="Rectangle 3"/>
          <p:cNvSpPr/>
          <p:nvPr/>
        </p:nvSpPr>
        <p:spPr bwMode="white">
          <a:xfrm>
            <a:off x="0" y="1524000"/>
            <a:ext cx="9144000" cy="114300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solidFill>
                <a:prstClr val="white"/>
              </a:solidFill>
            </a:endParaRPr>
          </a:p>
        </p:txBody>
      </p:sp>
      <p:sp>
        <p:nvSpPr>
          <p:cNvPr id="5" name="Rectangle 4"/>
          <p:cNvSpPr/>
          <p:nvPr/>
        </p:nvSpPr>
        <p:spPr>
          <a:xfrm>
            <a:off x="0" y="1600200"/>
            <a:ext cx="1295400" cy="990600"/>
          </a:xfrm>
          <a:prstGeom prst="rect">
            <a:avLst/>
          </a:prstGeom>
          <a:solidFill>
            <a:srgbClr val="B10021"/>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solidFill>
                <a:prstClr val="white"/>
              </a:solidFill>
            </a:endParaRPr>
          </a:p>
        </p:txBody>
      </p:sp>
      <p:sp>
        <p:nvSpPr>
          <p:cNvPr id="6" name="Rectangle 5"/>
          <p:cNvSpPr/>
          <p:nvPr/>
        </p:nvSpPr>
        <p:spPr>
          <a:xfrm>
            <a:off x="1371600" y="1600200"/>
            <a:ext cx="7772400" cy="990600"/>
          </a:xfrm>
          <a:prstGeom prst="rect">
            <a:avLst/>
          </a:prstGeom>
          <a:solidFill>
            <a:srgbClr val="000099"/>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solidFill>
                <a:prstClr val="white"/>
              </a:solidFill>
            </a:endParaRPr>
          </a:p>
        </p:txBody>
      </p:sp>
      <p:pic>
        <p:nvPicPr>
          <p:cNvPr id="7" name="Picture 4" descr="ResearchAmerica.jpg"/>
          <p:cNvPicPr>
            <a:picLocks noChangeAspect="1"/>
          </p:cNvPicPr>
          <p:nvPr userDrawn="1"/>
        </p:nvPicPr>
        <p:blipFill>
          <a:blip r:embed="rId2" cstate="print"/>
          <a:stretch>
            <a:fillRect/>
          </a:stretch>
        </p:blipFill>
        <p:spPr bwMode="auto">
          <a:xfrm>
            <a:off x="7467600" y="6096000"/>
            <a:ext cx="1490662" cy="596864"/>
          </a:xfrm>
          <a:prstGeom prst="rect">
            <a:avLst/>
          </a:prstGeom>
          <a:noFill/>
          <a:ln w="9525">
            <a:noFill/>
            <a:miter lim="800000"/>
            <a:headEnd/>
            <a:tailEnd/>
          </a:ln>
        </p:spPr>
      </p:pic>
      <p:sp>
        <p:nvSpPr>
          <p:cNvPr id="3" name="Text Placeholder 2"/>
          <p:cNvSpPr>
            <a:spLocks noGrp="1"/>
          </p:cNvSpPr>
          <p:nvPr>
            <p:ph type="body" idx="1"/>
          </p:nvPr>
        </p:nvSpPr>
        <p:spPr>
          <a:xfrm>
            <a:off x="1371600" y="2743200"/>
            <a:ext cx="7123113" cy="1673225"/>
          </a:xfrm>
        </p:spPr>
        <p:txBody>
          <a:bodyPr/>
          <a:lstStyle>
            <a:lvl1pPr marL="0" indent="0">
              <a:buNone/>
              <a:defRPr sz="2800">
                <a:solidFill>
                  <a:srgbClr val="000099"/>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en-US" dirty="0" smtClean="0"/>
              <a:t>Click to edit Master text styles</a:t>
            </a:r>
          </a:p>
        </p:txBody>
      </p:sp>
      <p:sp>
        <p:nvSpPr>
          <p:cNvPr id="2" name="Title 1"/>
          <p:cNvSpPr>
            <a:spLocks noGrp="1"/>
          </p:cNvSpPr>
          <p:nvPr>
            <p:ph type="title"/>
          </p:nvPr>
        </p:nvSpPr>
        <p:spPr>
          <a:xfrm>
            <a:off x="1371600" y="1600200"/>
            <a:ext cx="7620000" cy="990600"/>
          </a:xfrm>
        </p:spPr>
        <p:txBody>
          <a:bodyPr/>
          <a:lstStyle>
            <a:lvl1pPr algn="l">
              <a:buNone/>
              <a:defRPr sz="4400" b="0" cap="none">
                <a:solidFill>
                  <a:srgbClr val="FFFFFF"/>
                </a:solidFill>
              </a:defRPr>
            </a:lvl1pPr>
          </a:lstStyle>
          <a:p>
            <a:r>
              <a:rPr lang="en-US" smtClean="0"/>
              <a:t>Click to edit Master title style</a:t>
            </a:r>
            <a:endParaRPr lang="en-US"/>
          </a:p>
        </p:txBody>
      </p:sp>
      <p:sp>
        <p:nvSpPr>
          <p:cNvPr id="8" name="Slide Number Placeholder 12"/>
          <p:cNvSpPr>
            <a:spLocks noGrp="1"/>
          </p:cNvSpPr>
          <p:nvPr>
            <p:ph type="sldNum" sz="quarter" idx="10"/>
          </p:nvPr>
        </p:nvSpPr>
        <p:spPr>
          <a:xfrm>
            <a:off x="0" y="1752600"/>
            <a:ext cx="1295400" cy="701675"/>
          </a:xfrm>
        </p:spPr>
        <p:txBody>
          <a:bodyPr>
            <a:noAutofit/>
          </a:bodyPr>
          <a:lstStyle>
            <a:lvl1pPr>
              <a:defRPr sz="2400">
                <a:solidFill>
                  <a:srgbClr val="FFFFFF"/>
                </a:solidFill>
              </a:defRPr>
            </a:lvl1pPr>
          </a:lstStyle>
          <a:p>
            <a:pPr>
              <a:defRPr/>
            </a:pPr>
            <a:fld id="{5416687F-4A12-4EE5-A573-26306DBEB479}" type="slidenum">
              <a:rPr lang="en-US"/>
              <a:pPr>
                <a:defRPr/>
              </a:pPr>
              <a:t>‹#›</a:t>
            </a:fld>
            <a:endParaRPr lang="en-US" dirty="0"/>
          </a:p>
        </p:txBody>
      </p:sp>
    </p:spTree>
  </p:cSld>
  <p:clrMapOvr>
    <a:overrideClrMapping bg1="lt1" tx1="dk1" bg2="lt2" tx2="dk2" accent1="accent1" accent2="accent2" accent3="accent3" accent4="accent4" accent5="accent5" accent6="accent6" hlink="hlink" folHlink="folHlink"/>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3.jpe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21"/>
          <p:cNvSpPr>
            <a:spLocks noGrp="1"/>
          </p:cNvSpPr>
          <p:nvPr>
            <p:ph type="title"/>
          </p:nvPr>
        </p:nvSpPr>
        <p:spPr bwMode="auto">
          <a:xfrm>
            <a:off x="609600" y="228600"/>
            <a:ext cx="8153400" cy="990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dirty="0" smtClean="0"/>
              <a:t>Click to edit Master title style</a:t>
            </a:r>
          </a:p>
        </p:txBody>
      </p:sp>
      <p:sp>
        <p:nvSpPr>
          <p:cNvPr id="1027" name="Text Placeholder 12"/>
          <p:cNvSpPr>
            <a:spLocks noGrp="1"/>
          </p:cNvSpPr>
          <p:nvPr>
            <p:ph type="body" idx="1"/>
          </p:nvPr>
        </p:nvSpPr>
        <p:spPr bwMode="auto">
          <a:xfrm>
            <a:off x="612775" y="1600200"/>
            <a:ext cx="81534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7" name="Rectangle 6"/>
          <p:cNvSpPr/>
          <p:nvPr/>
        </p:nvSpPr>
        <p:spPr bwMode="white">
          <a:xfrm>
            <a:off x="0" y="1235075"/>
            <a:ext cx="9144000" cy="31908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solidFill>
                <a:prstClr val="white"/>
              </a:solidFill>
            </a:endParaRPr>
          </a:p>
        </p:txBody>
      </p:sp>
      <p:sp>
        <p:nvSpPr>
          <p:cNvPr id="8" name="Rectangle 7"/>
          <p:cNvSpPr/>
          <p:nvPr/>
        </p:nvSpPr>
        <p:spPr>
          <a:xfrm>
            <a:off x="0" y="1279525"/>
            <a:ext cx="533400" cy="228600"/>
          </a:xfrm>
          <a:prstGeom prst="rect">
            <a:avLst/>
          </a:prstGeom>
          <a:solidFill>
            <a:srgbClr val="B10021"/>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solidFill>
                <a:prstClr val="white"/>
              </a:solidFill>
            </a:endParaRPr>
          </a:p>
        </p:txBody>
      </p:sp>
      <p:sp>
        <p:nvSpPr>
          <p:cNvPr id="9" name="Rectangle 8"/>
          <p:cNvSpPr/>
          <p:nvPr/>
        </p:nvSpPr>
        <p:spPr>
          <a:xfrm>
            <a:off x="590550" y="1279525"/>
            <a:ext cx="8553450" cy="228600"/>
          </a:xfrm>
          <a:prstGeom prst="rect">
            <a:avLst/>
          </a:prstGeom>
          <a:solidFill>
            <a:srgbClr val="000099"/>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solidFill>
                <a:prstClr val="white"/>
              </a:solidFill>
            </a:endParaRPr>
          </a:p>
        </p:txBody>
      </p:sp>
      <p:sp>
        <p:nvSpPr>
          <p:cNvPr id="23" name="Slide Number Placeholder 22"/>
          <p:cNvSpPr>
            <a:spLocks noGrp="1"/>
          </p:cNvSpPr>
          <p:nvPr>
            <p:ph type="sldNum" sz="quarter" idx="4"/>
          </p:nvPr>
        </p:nvSpPr>
        <p:spPr>
          <a:xfrm>
            <a:off x="0" y="1271588"/>
            <a:ext cx="533400" cy="244475"/>
          </a:xfrm>
          <a:prstGeom prst="rect">
            <a:avLst/>
          </a:prstGeom>
        </p:spPr>
        <p:txBody>
          <a:bodyPr vert="horz" anchor="ctr" anchorCtr="0">
            <a:normAutofit/>
          </a:bodyPr>
          <a:lstStyle>
            <a:lvl1pPr algn="ctr" eaLnBrk="1" fontAlgn="auto" latinLnBrk="0" hangingPunct="1">
              <a:spcBef>
                <a:spcPts val="0"/>
              </a:spcBef>
              <a:spcAft>
                <a:spcPts val="0"/>
              </a:spcAft>
              <a:defRPr kumimoji="0" sz="1400" b="1">
                <a:solidFill>
                  <a:srgbClr val="FFFFFF"/>
                </a:solidFill>
                <a:latin typeface="+mn-lt"/>
              </a:defRPr>
            </a:lvl1pPr>
          </a:lstStyle>
          <a:p>
            <a:pPr>
              <a:defRPr/>
            </a:pPr>
            <a:fld id="{B40672AE-B8EE-4A74-935A-CC0571292CDD}" type="slidenum">
              <a:rPr lang="en-US"/>
              <a:pPr>
                <a:defRPr/>
              </a:pPr>
              <a:t>‹#›</a:t>
            </a:fld>
            <a:endParaRPr lang="en-US" dirty="0"/>
          </a:p>
        </p:txBody>
      </p:sp>
      <p:pic>
        <p:nvPicPr>
          <p:cNvPr id="1032" name="Picture 4" descr="ResearchAmerica.jpg"/>
          <p:cNvPicPr>
            <a:picLocks noChangeAspect="1"/>
          </p:cNvPicPr>
          <p:nvPr userDrawn="1"/>
        </p:nvPicPr>
        <p:blipFill>
          <a:blip r:embed="rId16" cstate="print"/>
          <a:stretch>
            <a:fillRect/>
          </a:stretch>
        </p:blipFill>
        <p:spPr bwMode="auto">
          <a:xfrm>
            <a:off x="7467600" y="6096000"/>
            <a:ext cx="1490662" cy="596864"/>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4057" r:id="rId1"/>
    <p:sldLayoutId id="2147484058" r:id="rId2"/>
    <p:sldLayoutId id="2147484050" r:id="rId3"/>
    <p:sldLayoutId id="2147484059" r:id="rId4"/>
    <p:sldLayoutId id="2147484060" r:id="rId5"/>
    <p:sldLayoutId id="2147484051" r:id="rId6"/>
    <p:sldLayoutId id="2147484052" r:id="rId7"/>
    <p:sldLayoutId id="2147484061" r:id="rId8"/>
    <p:sldLayoutId id="2147484062" r:id="rId9"/>
    <p:sldLayoutId id="2147484063" r:id="rId10"/>
    <p:sldLayoutId id="2147484053" r:id="rId11"/>
    <p:sldLayoutId id="2147484073" r:id="rId12"/>
    <p:sldLayoutId id="2147484074" r:id="rId13"/>
    <p:sldLayoutId id="2147484075" r:id="rId14"/>
  </p:sldLayoutIdLst>
  <p:transition>
    <p:fade/>
  </p:transition>
  <p:txStyles>
    <p:titleStyle>
      <a:lvl1pPr algn="l" rtl="0" eaLnBrk="0" fontAlgn="base" hangingPunct="0">
        <a:spcBef>
          <a:spcPct val="0"/>
        </a:spcBef>
        <a:spcAft>
          <a:spcPct val="0"/>
        </a:spcAft>
        <a:defRPr sz="4400" kern="1200">
          <a:solidFill>
            <a:srgbClr val="000099"/>
          </a:solidFill>
          <a:latin typeface="Trebuchet MS" pitchFamily="34" charset="0"/>
          <a:ea typeface="+mj-ea"/>
          <a:cs typeface="+mj-cs"/>
        </a:defRPr>
      </a:lvl1pPr>
      <a:lvl2pPr algn="l" rtl="0" eaLnBrk="0" fontAlgn="base" hangingPunct="0">
        <a:spcBef>
          <a:spcPct val="0"/>
        </a:spcBef>
        <a:spcAft>
          <a:spcPct val="0"/>
        </a:spcAft>
        <a:defRPr sz="4400">
          <a:solidFill>
            <a:srgbClr val="000099"/>
          </a:solidFill>
          <a:latin typeface="Tw Cen MT" pitchFamily="34" charset="0"/>
        </a:defRPr>
      </a:lvl2pPr>
      <a:lvl3pPr algn="l" rtl="0" eaLnBrk="0" fontAlgn="base" hangingPunct="0">
        <a:spcBef>
          <a:spcPct val="0"/>
        </a:spcBef>
        <a:spcAft>
          <a:spcPct val="0"/>
        </a:spcAft>
        <a:defRPr sz="4400">
          <a:solidFill>
            <a:srgbClr val="000099"/>
          </a:solidFill>
          <a:latin typeface="Tw Cen MT" pitchFamily="34" charset="0"/>
        </a:defRPr>
      </a:lvl3pPr>
      <a:lvl4pPr algn="l" rtl="0" eaLnBrk="0" fontAlgn="base" hangingPunct="0">
        <a:spcBef>
          <a:spcPct val="0"/>
        </a:spcBef>
        <a:spcAft>
          <a:spcPct val="0"/>
        </a:spcAft>
        <a:defRPr sz="4400">
          <a:solidFill>
            <a:srgbClr val="000099"/>
          </a:solidFill>
          <a:latin typeface="Tw Cen MT" pitchFamily="34" charset="0"/>
        </a:defRPr>
      </a:lvl4pPr>
      <a:lvl5pPr algn="l" rtl="0" eaLnBrk="0" fontAlgn="base" hangingPunct="0">
        <a:spcBef>
          <a:spcPct val="0"/>
        </a:spcBef>
        <a:spcAft>
          <a:spcPct val="0"/>
        </a:spcAft>
        <a:defRPr sz="4400">
          <a:solidFill>
            <a:srgbClr val="000099"/>
          </a:solidFill>
          <a:latin typeface="Tw Cen MT" pitchFamily="34" charset="0"/>
        </a:defRPr>
      </a:lvl5pPr>
      <a:lvl6pPr marL="457200" algn="l" rtl="0" fontAlgn="base">
        <a:spcBef>
          <a:spcPct val="0"/>
        </a:spcBef>
        <a:spcAft>
          <a:spcPct val="0"/>
        </a:spcAft>
        <a:defRPr sz="4400">
          <a:solidFill>
            <a:schemeClr val="tx2"/>
          </a:solidFill>
          <a:latin typeface="Tw Cen MT" pitchFamily="34" charset="0"/>
        </a:defRPr>
      </a:lvl6pPr>
      <a:lvl7pPr marL="914400" algn="l" rtl="0" fontAlgn="base">
        <a:spcBef>
          <a:spcPct val="0"/>
        </a:spcBef>
        <a:spcAft>
          <a:spcPct val="0"/>
        </a:spcAft>
        <a:defRPr sz="4400">
          <a:solidFill>
            <a:schemeClr val="tx2"/>
          </a:solidFill>
          <a:latin typeface="Tw Cen MT" pitchFamily="34" charset="0"/>
        </a:defRPr>
      </a:lvl7pPr>
      <a:lvl8pPr marL="1371600" algn="l" rtl="0" fontAlgn="base">
        <a:spcBef>
          <a:spcPct val="0"/>
        </a:spcBef>
        <a:spcAft>
          <a:spcPct val="0"/>
        </a:spcAft>
        <a:defRPr sz="4400">
          <a:solidFill>
            <a:schemeClr val="tx2"/>
          </a:solidFill>
          <a:latin typeface="Tw Cen MT" pitchFamily="34" charset="0"/>
        </a:defRPr>
      </a:lvl8pPr>
      <a:lvl9pPr marL="1828800" algn="l" rtl="0" fontAlgn="base">
        <a:spcBef>
          <a:spcPct val="0"/>
        </a:spcBef>
        <a:spcAft>
          <a:spcPct val="0"/>
        </a:spcAft>
        <a:defRPr sz="4400">
          <a:solidFill>
            <a:schemeClr val="tx2"/>
          </a:solidFill>
          <a:latin typeface="Tw Cen MT" pitchFamily="34" charset="0"/>
        </a:defRPr>
      </a:lvl9pPr>
    </p:titleStyle>
    <p:bodyStyle>
      <a:lvl1pPr marL="319088" indent="-319088" algn="l" rtl="0" eaLnBrk="0" fontAlgn="base" hangingPunct="0">
        <a:spcBef>
          <a:spcPts val="700"/>
        </a:spcBef>
        <a:spcAft>
          <a:spcPct val="0"/>
        </a:spcAft>
        <a:buClr>
          <a:srgbClr val="B10021"/>
        </a:buClr>
        <a:buSzPct val="60000"/>
        <a:buFont typeface="Arial" charset="0"/>
        <a:buChar char="•"/>
        <a:defRPr sz="2900" kern="1200">
          <a:solidFill>
            <a:srgbClr val="000000"/>
          </a:solidFill>
          <a:latin typeface="Trebuchet MS" pitchFamily="34" charset="0"/>
          <a:ea typeface="+mn-ea"/>
          <a:cs typeface="+mn-cs"/>
        </a:defRPr>
      </a:lvl1pPr>
      <a:lvl2pPr marL="639763" indent="-273050" algn="l" rtl="0" eaLnBrk="0" fontAlgn="base" hangingPunct="0">
        <a:spcBef>
          <a:spcPts val="550"/>
        </a:spcBef>
        <a:spcAft>
          <a:spcPct val="0"/>
        </a:spcAft>
        <a:buClr>
          <a:srgbClr val="B10021"/>
        </a:buClr>
        <a:buSzPct val="70000"/>
        <a:buFont typeface="Arial" charset="0"/>
        <a:buChar char="•"/>
        <a:defRPr sz="2600" kern="1200">
          <a:solidFill>
            <a:srgbClr val="000000"/>
          </a:solidFill>
          <a:latin typeface="Trebuchet MS" pitchFamily="34" charset="0"/>
          <a:ea typeface="+mn-ea"/>
          <a:cs typeface="+mn-cs"/>
        </a:defRPr>
      </a:lvl2pPr>
      <a:lvl3pPr marL="914400" indent="-228600" algn="l" rtl="0" eaLnBrk="0" fontAlgn="base" hangingPunct="0">
        <a:spcBef>
          <a:spcPts val="500"/>
        </a:spcBef>
        <a:spcAft>
          <a:spcPct val="0"/>
        </a:spcAft>
        <a:buClr>
          <a:srgbClr val="B10021"/>
        </a:buClr>
        <a:buSzPct val="75000"/>
        <a:buFont typeface="Arial" charset="0"/>
        <a:buChar char="•"/>
        <a:defRPr sz="2300" kern="1200">
          <a:solidFill>
            <a:srgbClr val="000000"/>
          </a:solidFill>
          <a:latin typeface="Trebuchet MS" pitchFamily="34" charset="0"/>
          <a:ea typeface="+mn-ea"/>
          <a:cs typeface="+mn-cs"/>
        </a:defRPr>
      </a:lvl3pPr>
      <a:lvl4pPr marL="1371600" indent="-228600" algn="l" rtl="0" eaLnBrk="0" fontAlgn="base" hangingPunct="0">
        <a:spcBef>
          <a:spcPts val="400"/>
        </a:spcBef>
        <a:spcAft>
          <a:spcPct val="0"/>
        </a:spcAft>
        <a:buClr>
          <a:srgbClr val="B10021"/>
        </a:buClr>
        <a:buSzPct val="75000"/>
        <a:buFont typeface="Arial" charset="0"/>
        <a:buChar char="•"/>
        <a:defRPr sz="2000" kern="1200">
          <a:solidFill>
            <a:srgbClr val="000000"/>
          </a:solidFill>
          <a:latin typeface="Trebuchet MS" pitchFamily="34" charset="0"/>
          <a:ea typeface="+mn-ea"/>
          <a:cs typeface="+mn-cs"/>
        </a:defRPr>
      </a:lvl4pPr>
      <a:lvl5pPr marL="1828800" indent="-228600" algn="l" rtl="0" eaLnBrk="0" fontAlgn="base" hangingPunct="0">
        <a:spcBef>
          <a:spcPts val="400"/>
        </a:spcBef>
        <a:spcAft>
          <a:spcPct val="0"/>
        </a:spcAft>
        <a:buClr>
          <a:srgbClr val="B10021"/>
        </a:buClr>
        <a:buSzPct val="65000"/>
        <a:buFont typeface="Arial" charset="0"/>
        <a:buChar char="•"/>
        <a:defRPr sz="2000" kern="1200">
          <a:solidFill>
            <a:srgbClr val="000000"/>
          </a:solidFill>
          <a:latin typeface="Trebuchet MS" pitchFamily="34" charset="0"/>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8.xml"/><Relationship Id="rId1" Type="http://schemas.openxmlformats.org/officeDocument/2006/relationships/slideLayout" Target="../slideLayouts/slideLayout12.xml"/><Relationship Id="rId4" Type="http://schemas.openxmlformats.org/officeDocument/2006/relationships/image" Target="../media/image6.jpeg"/></Relationships>
</file>

<file path=ppt/slides/_rels/slide11.xml.rels><?xml version="1.0" encoding="UTF-8" standalone="yes"?>
<Relationships xmlns="http://schemas.openxmlformats.org/package/2006/relationships"><Relationship Id="rId2" Type="http://schemas.openxmlformats.org/officeDocument/2006/relationships/chart" Target="../charts/chart5.xml"/><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8.xml"/><Relationship Id="rId1" Type="http://schemas.openxmlformats.org/officeDocument/2006/relationships/vmlDrawing" Target="../drawings/vmlDrawing1.vml"/><Relationship Id="rId4" Type="http://schemas.openxmlformats.org/officeDocument/2006/relationships/oleObject" Target="../embeddings/Microsoft_Office_Excel_97-2003_Worksheet1.xls"/></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9.xml"/></Relationships>
</file>

<file path=ppt/slides/_rels/slide1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notesSlide" Target="../notesSlides/notesSlide12.xml"/><Relationship Id="rId1" Type="http://schemas.openxmlformats.org/officeDocument/2006/relationships/slideLayout" Target="../slideLayouts/slideLayout12.xml"/><Relationship Id="rId4" Type="http://schemas.openxmlformats.org/officeDocument/2006/relationships/image" Target="../media/image6.jpeg"/></Relationships>
</file>

<file path=ppt/slides/_rels/slide1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14.xml"/><Relationship Id="rId1" Type="http://schemas.openxmlformats.org/officeDocument/2006/relationships/vmlDrawing" Target="../drawings/vmlDrawing2.vml"/><Relationship Id="rId5" Type="http://schemas.openxmlformats.org/officeDocument/2006/relationships/oleObject" Target="../embeddings/Microsoft_Office_Excel_97-2003_Worksheet3.xls"/><Relationship Id="rId4" Type="http://schemas.openxmlformats.org/officeDocument/2006/relationships/oleObject" Target="../embeddings/Microsoft_Office_Excel_97-2003_Worksheet2.xls"/></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3.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notesSlide" Target="../notesSlides/notesSlide18.xml"/><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3" Type="http://schemas.openxmlformats.org/officeDocument/2006/relationships/chart" Target="../charts/chart9.xml"/><Relationship Id="rId2" Type="http://schemas.openxmlformats.org/officeDocument/2006/relationships/notesSlide" Target="../notesSlides/notesSlide19.xml"/><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3" Type="http://schemas.openxmlformats.org/officeDocument/2006/relationships/chart" Target="../charts/chart10.xml"/><Relationship Id="rId2" Type="http://schemas.openxmlformats.org/officeDocument/2006/relationships/notesSlide" Target="../notesSlides/notesSlide20.xml"/><Relationship Id="rId1" Type="http://schemas.openxmlformats.org/officeDocument/2006/relationships/slideLayout" Target="../slideLayouts/slideLayout12.xml"/><Relationship Id="rId4" Type="http://schemas.openxmlformats.org/officeDocument/2006/relationships/image" Target="../media/image6.jpeg"/></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8.xml"/><Relationship Id="rId1" Type="http://schemas.openxmlformats.org/officeDocument/2006/relationships/vmlDrawing" Target="../drawings/vmlDrawing3.vml"/><Relationship Id="rId4" Type="http://schemas.openxmlformats.org/officeDocument/2006/relationships/oleObject" Target="../embeddings/Microsoft_Office_Excel_97-2003_Worksheet4.xls"/></Relationships>
</file>

<file path=ppt/slides/_rels/slide27.xml.rels><?xml version="1.0" encoding="UTF-8" standalone="yes"?>
<Relationships xmlns="http://schemas.openxmlformats.org/package/2006/relationships"><Relationship Id="rId3" Type="http://schemas.openxmlformats.org/officeDocument/2006/relationships/chart" Target="../charts/chart11.xml"/><Relationship Id="rId2" Type="http://schemas.openxmlformats.org/officeDocument/2006/relationships/notesSlide" Target="../notesSlides/notesSlide22.xml"/><Relationship Id="rId1" Type="http://schemas.openxmlformats.org/officeDocument/2006/relationships/slideLayout" Target="../slideLayouts/slideLayout12.xml"/><Relationship Id="rId4" Type="http://schemas.openxmlformats.org/officeDocument/2006/relationships/image" Target="../media/image6.jpeg"/></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26.xml"/><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8" Type="http://schemas.openxmlformats.org/officeDocument/2006/relationships/image" Target="../media/image20.jpeg"/><Relationship Id="rId3" Type="http://schemas.openxmlformats.org/officeDocument/2006/relationships/image" Target="../media/image15.jpeg"/><Relationship Id="rId7" Type="http://schemas.openxmlformats.org/officeDocument/2006/relationships/image" Target="../media/image19.jpeg"/><Relationship Id="rId12" Type="http://schemas.openxmlformats.org/officeDocument/2006/relationships/image" Target="../media/image24.jpeg"/><Relationship Id="rId2" Type="http://schemas.openxmlformats.org/officeDocument/2006/relationships/notesSlide" Target="../notesSlides/notesSlide27.xml"/><Relationship Id="rId1" Type="http://schemas.openxmlformats.org/officeDocument/2006/relationships/slideLayout" Target="../slideLayouts/slideLayout11.xml"/><Relationship Id="rId6" Type="http://schemas.openxmlformats.org/officeDocument/2006/relationships/image" Target="../media/image18.jpeg"/><Relationship Id="rId11" Type="http://schemas.openxmlformats.org/officeDocument/2006/relationships/image" Target="../media/image23.jpeg"/><Relationship Id="rId5" Type="http://schemas.openxmlformats.org/officeDocument/2006/relationships/image" Target="../media/image17.jpeg"/><Relationship Id="rId10" Type="http://schemas.openxmlformats.org/officeDocument/2006/relationships/image" Target="../media/image22.jpeg"/><Relationship Id="rId4" Type="http://schemas.openxmlformats.org/officeDocument/2006/relationships/image" Target="../media/image16.jpeg"/><Relationship Id="rId9" Type="http://schemas.openxmlformats.org/officeDocument/2006/relationships/image" Target="../media/image21.jpeg"/></Relationships>
</file>

<file path=ppt/slides/_rels/slide33.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9.xml"/><Relationship Id="rId5" Type="http://schemas.openxmlformats.org/officeDocument/2006/relationships/image" Target="../media/image28.png"/><Relationship Id="rId4" Type="http://schemas.openxmlformats.org/officeDocument/2006/relationships/image" Target="../media/image27.png"/></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chart" Target="../charts/chart1.xml"/><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6.xml"/><Relationship Id="rId1" Type="http://schemas.openxmlformats.org/officeDocument/2006/relationships/slideLayout" Target="../slideLayouts/slideLayout12.xml"/><Relationship Id="rId4" Type="http://schemas.openxmlformats.org/officeDocument/2006/relationships/image" Target="../media/image6.jpeg"/></Relationships>
</file>

<file path=ppt/slides/_rels/slide9.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7.xml"/><Relationship Id="rId1" Type="http://schemas.openxmlformats.org/officeDocument/2006/relationships/slideLayout" Target="../slideLayouts/slideLayout12.xml"/><Relationship Id="rId4" Type="http://schemas.openxmlformats.org/officeDocument/2006/relationships/image" Target="../media/image6.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ctrTitle"/>
          </p:nvPr>
        </p:nvSpPr>
        <p:spPr>
          <a:xfrm>
            <a:off x="533400" y="4648200"/>
            <a:ext cx="8153400" cy="1219200"/>
          </a:xfrm>
        </p:spPr>
        <p:txBody>
          <a:bodyPr/>
          <a:lstStyle/>
          <a:p>
            <a:pPr algn="ctr" eaLnBrk="1" hangingPunct="1"/>
            <a:r>
              <a:rPr lang="en-US" sz="2200" cap="none" dirty="0" smtClean="0">
                <a:solidFill>
                  <a:schemeClr val="tx1"/>
                </a:solidFill>
              </a:rPr>
              <a:t/>
            </a:r>
            <a:br>
              <a:rPr lang="en-US" sz="2200" cap="none" dirty="0" smtClean="0">
                <a:solidFill>
                  <a:schemeClr val="tx1"/>
                </a:solidFill>
              </a:rPr>
            </a:br>
            <a:r>
              <a:rPr lang="en-US" sz="2200" cap="none" dirty="0" smtClean="0">
                <a:solidFill>
                  <a:schemeClr val="tx1"/>
                </a:solidFill>
              </a:rPr>
              <a:t/>
            </a:r>
            <a:br>
              <a:rPr lang="en-US" sz="2200" cap="none" dirty="0" smtClean="0">
                <a:solidFill>
                  <a:schemeClr val="tx1"/>
                </a:solidFill>
              </a:rPr>
            </a:br>
            <a:r>
              <a:rPr lang="en-US" sz="2200" cap="none" dirty="0" smtClean="0">
                <a:solidFill>
                  <a:schemeClr val="tx1"/>
                </a:solidFill>
              </a:rPr>
              <a:t/>
            </a:r>
            <a:br>
              <a:rPr lang="en-US" sz="2200" cap="none" dirty="0" smtClean="0">
                <a:solidFill>
                  <a:schemeClr val="tx1"/>
                </a:solidFill>
              </a:rPr>
            </a:br>
            <a:r>
              <a:rPr lang="en-US" sz="2200" cap="none" dirty="0" smtClean="0">
                <a:solidFill>
                  <a:schemeClr val="tx1"/>
                </a:solidFill>
              </a:rPr>
              <a:t>Mary Woolley, President, Research!America</a:t>
            </a:r>
          </a:p>
        </p:txBody>
      </p:sp>
      <p:sp>
        <p:nvSpPr>
          <p:cNvPr id="19459" name="Rectangle 3"/>
          <p:cNvSpPr>
            <a:spLocks noGrp="1" noChangeArrowheads="1"/>
          </p:cNvSpPr>
          <p:nvPr>
            <p:ph type="subTitle" idx="1"/>
          </p:nvPr>
        </p:nvSpPr>
        <p:spPr>
          <a:xfrm>
            <a:off x="2438400" y="6019800"/>
            <a:ext cx="6705600" cy="685800"/>
          </a:xfrm>
        </p:spPr>
        <p:txBody>
          <a:bodyPr/>
          <a:lstStyle/>
          <a:p>
            <a:pPr eaLnBrk="1" hangingPunct="1"/>
            <a:r>
              <a:rPr lang="en-US" sz="2400" dirty="0" smtClean="0">
                <a:solidFill>
                  <a:schemeClr val="tx1"/>
                </a:solidFill>
              </a:rPr>
              <a:t>NIH Scientific Management Review Board</a:t>
            </a:r>
            <a:endParaRPr lang="en-US" sz="2200" dirty="0" smtClean="0"/>
          </a:p>
        </p:txBody>
      </p:sp>
      <p:sp>
        <p:nvSpPr>
          <p:cNvPr id="19460" name="Rectangle 7"/>
          <p:cNvSpPr>
            <a:spLocks noChangeArrowheads="1"/>
          </p:cNvSpPr>
          <p:nvPr/>
        </p:nvSpPr>
        <p:spPr bwMode="auto">
          <a:xfrm>
            <a:off x="152400" y="6073914"/>
            <a:ext cx="1736373" cy="707886"/>
          </a:xfrm>
          <a:prstGeom prst="rect">
            <a:avLst/>
          </a:prstGeom>
          <a:noFill/>
          <a:ln w="9525">
            <a:noFill/>
            <a:miter lim="800000"/>
            <a:headEnd/>
            <a:tailEnd/>
          </a:ln>
        </p:spPr>
        <p:txBody>
          <a:bodyPr wrap="none">
            <a:spAutoFit/>
          </a:bodyPr>
          <a:lstStyle/>
          <a:p>
            <a:r>
              <a:rPr lang="en-US" sz="2000" dirty="0" smtClean="0">
                <a:solidFill>
                  <a:srgbClr val="FFFFFF"/>
                </a:solidFill>
                <a:latin typeface="Trebuchet MS" pitchFamily="34" charset="0"/>
              </a:rPr>
              <a:t>Oct. 24, 2013</a:t>
            </a:r>
            <a:endParaRPr lang="en-US" sz="2000" dirty="0">
              <a:solidFill>
                <a:srgbClr val="FFFFFF"/>
              </a:solidFill>
              <a:latin typeface="Trebuchet MS" pitchFamily="34" charset="0"/>
            </a:endParaRPr>
          </a:p>
          <a:p>
            <a:r>
              <a:rPr lang="en-US" sz="2000" dirty="0" smtClean="0">
                <a:solidFill>
                  <a:srgbClr val="FFFFFF"/>
                </a:solidFill>
                <a:latin typeface="Trebuchet MS" pitchFamily="34" charset="0"/>
              </a:rPr>
              <a:t>Bethesda, MD</a:t>
            </a:r>
            <a:endParaRPr lang="en-US" sz="2000" dirty="0">
              <a:solidFill>
                <a:srgbClr val="FFFFFF"/>
              </a:solidFill>
              <a:latin typeface="Trebuchet MS" pitchFamily="34" charset="0"/>
            </a:endParaRPr>
          </a:p>
        </p:txBody>
      </p:sp>
      <p:pic>
        <p:nvPicPr>
          <p:cNvPr id="6" name="Picture 5" descr="R!A_logo_tchochke_white.png"/>
          <p:cNvPicPr>
            <a:picLocks noChangeAspect="1"/>
          </p:cNvPicPr>
          <p:nvPr/>
        </p:nvPicPr>
        <p:blipFill>
          <a:blip r:embed="rId3" cstate="print"/>
          <a:stretch>
            <a:fillRect/>
          </a:stretch>
        </p:blipFill>
        <p:spPr>
          <a:xfrm>
            <a:off x="1317625" y="609600"/>
            <a:ext cx="6454775" cy="2584450"/>
          </a:xfrm>
          <a:prstGeom prst="rect">
            <a:avLst/>
          </a:prstGeom>
          <a:ln>
            <a:noFill/>
          </a:ln>
          <a:effectLst>
            <a:outerShdw blurRad="190500" algn="tl" rotWithShape="0">
              <a:srgbClr val="000000">
                <a:alpha val="70000"/>
              </a:srgbClr>
            </a:outerShdw>
          </a:effectLst>
        </p:spPr>
      </p:pic>
      <p:sp>
        <p:nvSpPr>
          <p:cNvPr id="8" name="Rectangle 2"/>
          <p:cNvSpPr txBox="1">
            <a:spLocks noChangeArrowheads="1"/>
          </p:cNvSpPr>
          <p:nvPr/>
        </p:nvSpPr>
        <p:spPr bwMode="auto">
          <a:xfrm>
            <a:off x="533400" y="3200400"/>
            <a:ext cx="8153400" cy="1524000"/>
          </a:xfrm>
          <a:prstGeom prst="rect">
            <a:avLst/>
          </a:prstGeom>
          <a:noFill/>
          <a:ln w="9525">
            <a:noFill/>
            <a:miter lim="800000"/>
            <a:headEnd/>
            <a:tailEnd/>
          </a:ln>
        </p:spPr>
        <p:txBody>
          <a:bodyPr anchor="b">
            <a:normAutofit fontScale="97500"/>
          </a:bodyPr>
          <a:lstStyle/>
          <a:p>
            <a:pPr algn="ctr" fontAlgn="auto">
              <a:spcAft>
                <a:spcPts val="0"/>
              </a:spcAft>
              <a:defRPr/>
            </a:pPr>
            <a:r>
              <a:rPr lang="en-US" sz="4400" dirty="0" smtClean="0">
                <a:solidFill>
                  <a:prstClr val="white"/>
                </a:solidFill>
                <a:latin typeface="Trebuchet MS" pitchFamily="34" charset="0"/>
              </a:rPr>
              <a:t>Perspectives of an NIH Advocate</a:t>
            </a:r>
            <a:endParaRPr lang="en-US" sz="4400" dirty="0">
              <a:solidFill>
                <a:prstClr val="white"/>
              </a:solidFill>
              <a:latin typeface="Trebuchet MS" pitchFamily="34" charset="0"/>
            </a:endParaRPr>
          </a:p>
        </p:txBody>
      </p:sp>
    </p:spTree>
  </p:cSld>
  <p:clrMapOvr>
    <a:masterClrMapping/>
  </p:clrMapOvr>
  <p:transition>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1"/>
          </p:nvPr>
        </p:nvSpPr>
        <p:spPr>
          <a:xfrm>
            <a:off x="533400" y="1524000"/>
            <a:ext cx="8610600" cy="838200"/>
          </a:xfrm>
        </p:spPr>
        <p:txBody>
          <a:bodyPr/>
          <a:lstStyle/>
          <a:p>
            <a:r>
              <a:rPr lang="en-US" dirty="0" smtClean="0"/>
              <a:t>Would you be willing to pay $1 per week more in taxes if you were certain that all of the money would be spent on additional medical research?</a:t>
            </a:r>
            <a:endParaRPr lang="en-US" dirty="0"/>
          </a:p>
        </p:txBody>
      </p:sp>
      <p:graphicFrame>
        <p:nvGraphicFramePr>
          <p:cNvPr id="6" name="Chart Placeholder 5"/>
          <p:cNvGraphicFramePr>
            <a:graphicFrameLocks noGrp="1"/>
          </p:cNvGraphicFramePr>
          <p:nvPr>
            <p:ph type="chart" idx="1"/>
          </p:nvPr>
        </p:nvGraphicFramePr>
        <p:xfrm>
          <a:off x="0" y="2209800"/>
          <a:ext cx="8839200" cy="4267200"/>
        </p:xfrm>
        <a:graphic>
          <a:graphicData uri="http://schemas.openxmlformats.org/drawingml/2006/chart">
            <c:chart xmlns:c="http://schemas.openxmlformats.org/drawingml/2006/chart" xmlns:r="http://schemas.openxmlformats.org/officeDocument/2006/relationships" r:id="rId3"/>
          </a:graphicData>
        </a:graphic>
      </p:graphicFrame>
      <p:sp>
        <p:nvSpPr>
          <p:cNvPr id="9" name="Title 1"/>
          <p:cNvSpPr>
            <a:spLocks noGrp="1"/>
          </p:cNvSpPr>
          <p:nvPr>
            <p:ph type="title"/>
          </p:nvPr>
        </p:nvSpPr>
        <p:spPr>
          <a:xfrm>
            <a:off x="533400" y="152400"/>
            <a:ext cx="8534400" cy="990600"/>
          </a:xfrm>
        </p:spPr>
        <p:txBody>
          <a:bodyPr/>
          <a:lstStyle/>
          <a:p>
            <a:r>
              <a:rPr lang="en-US" dirty="0" smtClean="0"/>
              <a:t>More than Half of Americans Willing to Pay Tax for Research</a:t>
            </a:r>
            <a:endParaRPr lang="en-US" dirty="0"/>
          </a:p>
        </p:txBody>
      </p:sp>
      <p:sp>
        <p:nvSpPr>
          <p:cNvPr id="10" name="Text Placeholder 4"/>
          <p:cNvSpPr>
            <a:spLocks noGrp="1"/>
          </p:cNvSpPr>
          <p:nvPr>
            <p:ph type="body" sz="quarter" idx="12"/>
          </p:nvPr>
        </p:nvSpPr>
        <p:spPr>
          <a:xfrm>
            <a:off x="0" y="6248400"/>
            <a:ext cx="9144000" cy="609600"/>
          </a:xfrm>
        </p:spPr>
        <p:txBody>
          <a:bodyPr/>
          <a:lstStyle/>
          <a:p>
            <a:pPr algn="ctr"/>
            <a:r>
              <a:rPr lang="en-US" dirty="0" smtClean="0"/>
              <a:t>Source: A Research!America poll of U.S. adults</a:t>
            </a:r>
            <a:br>
              <a:rPr lang="en-US" dirty="0" smtClean="0"/>
            </a:br>
            <a:r>
              <a:rPr lang="en-US" dirty="0" smtClean="0"/>
              <a:t>conducted in partnership with Zogby Analytics in December 2012.</a:t>
            </a:r>
            <a:endParaRPr lang="en-US" dirty="0"/>
          </a:p>
        </p:txBody>
      </p:sp>
      <p:pic>
        <p:nvPicPr>
          <p:cNvPr id="7" name="Picture 6" descr="JZA for poll slides.jpg"/>
          <p:cNvPicPr>
            <a:picLocks noChangeAspect="1"/>
          </p:cNvPicPr>
          <p:nvPr/>
        </p:nvPicPr>
        <p:blipFill>
          <a:blip r:embed="rId4" cstate="print"/>
          <a:stretch>
            <a:fillRect/>
          </a:stretch>
        </p:blipFill>
        <p:spPr>
          <a:xfrm>
            <a:off x="93132" y="5943600"/>
            <a:ext cx="1811868" cy="603956"/>
          </a:xfrm>
          <a:prstGeom prst="rect">
            <a:avLst/>
          </a:prstGeom>
        </p:spPr>
      </p:pic>
    </p:spTree>
  </p:cSld>
  <p:clrMapOvr>
    <a:masterClrMapping/>
  </p:clrMapOvr>
  <p:transition>
    <p:fad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609600" y="152400"/>
            <a:ext cx="8153400" cy="990600"/>
          </a:xfrm>
        </p:spPr>
        <p:txBody>
          <a:bodyPr/>
          <a:lstStyle/>
          <a:p>
            <a:r>
              <a:rPr lang="en-US" dirty="0" smtClean="0"/>
              <a:t>Research is Part of the Solution to Rising Health Care Costs</a:t>
            </a:r>
            <a:endParaRPr lang="en-US" dirty="0"/>
          </a:p>
        </p:txBody>
      </p:sp>
      <p:sp>
        <p:nvSpPr>
          <p:cNvPr id="7" name="Text Placeholder 6"/>
          <p:cNvSpPr>
            <a:spLocks noGrp="1"/>
          </p:cNvSpPr>
          <p:nvPr>
            <p:ph type="body" sz="quarter" idx="11"/>
          </p:nvPr>
        </p:nvSpPr>
        <p:spPr/>
        <p:txBody>
          <a:bodyPr/>
          <a:lstStyle/>
          <a:p>
            <a:r>
              <a:rPr lang="en-US" dirty="0" smtClean="0"/>
              <a:t>When it comes to rising health care costs, would you say research to improve health is part of the problem or part of the solution?</a:t>
            </a:r>
            <a:endParaRPr lang="en-US" dirty="0"/>
          </a:p>
        </p:txBody>
      </p:sp>
      <p:sp>
        <p:nvSpPr>
          <p:cNvPr id="12" name="Text Placeholder 4"/>
          <p:cNvSpPr>
            <a:spLocks noGrp="1"/>
          </p:cNvSpPr>
          <p:nvPr>
            <p:ph type="body" sz="quarter" idx="12"/>
          </p:nvPr>
        </p:nvSpPr>
        <p:spPr>
          <a:xfrm>
            <a:off x="0" y="6248400"/>
            <a:ext cx="7086600" cy="609600"/>
          </a:xfrm>
        </p:spPr>
        <p:txBody>
          <a:bodyPr/>
          <a:lstStyle/>
          <a:p>
            <a:r>
              <a:rPr lang="en-US" dirty="0" smtClean="0"/>
              <a:t>Source: National Public Opinion Poll, </a:t>
            </a:r>
            <a:br>
              <a:rPr lang="en-US" dirty="0" smtClean="0"/>
            </a:br>
            <a:r>
              <a:rPr lang="en-US" dirty="0" smtClean="0"/>
              <a:t>October 2011, Zogby Analytics for Research!America</a:t>
            </a:r>
            <a:endParaRPr lang="en-US" dirty="0"/>
          </a:p>
        </p:txBody>
      </p:sp>
      <p:graphicFrame>
        <p:nvGraphicFramePr>
          <p:cNvPr id="14" name="Chart Placeholder 5"/>
          <p:cNvGraphicFramePr>
            <a:graphicFrameLocks/>
          </p:cNvGraphicFramePr>
          <p:nvPr/>
        </p:nvGraphicFramePr>
        <p:xfrm>
          <a:off x="609600" y="2438400"/>
          <a:ext cx="8382000" cy="3886200"/>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transition>
    <p:fad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0" y="6096000"/>
            <a:ext cx="4724400" cy="762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12292" name="Rectangle 2"/>
          <p:cNvSpPr>
            <a:spLocks noGrp="1" noChangeArrowheads="1"/>
          </p:cNvSpPr>
          <p:nvPr>
            <p:ph type="title"/>
          </p:nvPr>
        </p:nvSpPr>
        <p:spPr>
          <a:xfrm>
            <a:off x="609600" y="228600"/>
            <a:ext cx="8534400" cy="762000"/>
          </a:xfrm>
          <a:solidFill>
            <a:schemeClr val="bg1"/>
          </a:solidFill>
        </p:spPr>
        <p:txBody>
          <a:bodyPr/>
          <a:lstStyle/>
          <a:p>
            <a:pPr eaLnBrk="1" hangingPunct="1"/>
            <a:r>
              <a:rPr lang="en-US" dirty="0" smtClean="0"/>
              <a:t>Opinions on America’s Most Important Health Issue</a:t>
            </a:r>
          </a:p>
        </p:txBody>
      </p:sp>
      <p:sp>
        <p:nvSpPr>
          <p:cNvPr id="12293" name="Text Box 3"/>
          <p:cNvSpPr txBox="1">
            <a:spLocks noChangeArrowheads="1"/>
          </p:cNvSpPr>
          <p:nvPr/>
        </p:nvSpPr>
        <p:spPr bwMode="auto">
          <a:xfrm>
            <a:off x="609600" y="1498600"/>
            <a:ext cx="8458200" cy="708025"/>
          </a:xfrm>
          <a:prstGeom prst="rect">
            <a:avLst/>
          </a:prstGeom>
          <a:noFill/>
          <a:ln w="9525">
            <a:noFill/>
            <a:miter lim="800000"/>
            <a:headEnd/>
            <a:tailEnd/>
          </a:ln>
        </p:spPr>
        <p:txBody>
          <a:bodyPr>
            <a:spAutoFit/>
          </a:bodyPr>
          <a:lstStyle/>
          <a:p>
            <a:pPr eaLnBrk="0" hangingPunct="0">
              <a:spcBef>
                <a:spcPct val="50000"/>
              </a:spcBef>
            </a:pPr>
            <a:r>
              <a:rPr lang="en-US" sz="2000" dirty="0">
                <a:solidFill>
                  <a:srgbClr val="000000"/>
                </a:solidFill>
                <a:latin typeface="Trebuchet MS" pitchFamily="34" charset="0"/>
              </a:rPr>
              <a:t>What would you say is the single most important health issue facing people in the U.S. today? (first volunteered responses)</a:t>
            </a:r>
            <a:endParaRPr lang="en-US" sz="2000" i="1" dirty="0">
              <a:solidFill>
                <a:srgbClr val="000000"/>
              </a:solidFill>
              <a:latin typeface="Trebuchet MS" pitchFamily="34" charset="0"/>
            </a:endParaRPr>
          </a:p>
        </p:txBody>
      </p:sp>
      <p:graphicFrame>
        <p:nvGraphicFramePr>
          <p:cNvPr id="12290" name="Chart 5"/>
          <p:cNvGraphicFramePr>
            <a:graphicFrameLocks/>
          </p:cNvGraphicFramePr>
          <p:nvPr/>
        </p:nvGraphicFramePr>
        <p:xfrm>
          <a:off x="74612" y="2057400"/>
          <a:ext cx="9069387" cy="4487863"/>
        </p:xfrm>
        <a:graphic>
          <a:graphicData uri="http://schemas.openxmlformats.org/presentationml/2006/ole">
            <p:oleObj spid="_x0000_s186370" name="Worksheet" r:id="rId4" imgW="8763051" imgH="4514889" progId="Excel.Sheet.8">
              <p:embed/>
            </p:oleObj>
          </a:graphicData>
        </a:graphic>
      </p:graphicFrame>
      <p:sp>
        <p:nvSpPr>
          <p:cNvPr id="8" name="Text Box 7"/>
          <p:cNvSpPr txBox="1">
            <a:spLocks noChangeArrowheads="1"/>
          </p:cNvSpPr>
          <p:nvPr/>
        </p:nvSpPr>
        <p:spPr bwMode="auto">
          <a:xfrm>
            <a:off x="0" y="6519863"/>
            <a:ext cx="6096000" cy="338137"/>
          </a:xfrm>
          <a:prstGeom prst="rect">
            <a:avLst/>
          </a:prstGeom>
          <a:noFill/>
          <a:ln w="9525">
            <a:noFill/>
            <a:miter lim="800000"/>
            <a:headEnd/>
            <a:tailEnd/>
          </a:ln>
        </p:spPr>
        <p:txBody>
          <a:bodyPr>
            <a:spAutoFit/>
          </a:bodyPr>
          <a:lstStyle/>
          <a:p>
            <a:pPr eaLnBrk="0" hangingPunct="0">
              <a:defRPr/>
            </a:pPr>
            <a:r>
              <a:rPr lang="en-US" sz="1600" dirty="0">
                <a:solidFill>
                  <a:srgbClr val="000000"/>
                </a:solidFill>
                <a:latin typeface="Trebuchet MS" pitchFamily="34" charset="0"/>
                <a:cs typeface="Times New Roman" pitchFamily="18" charset="0"/>
              </a:rPr>
              <a:t>Source: Public Opinion Polls, 1992-2010</a:t>
            </a:r>
            <a:endParaRPr lang="en-US" sz="1600" dirty="0">
              <a:solidFill>
                <a:srgbClr val="000000"/>
              </a:solidFill>
              <a:latin typeface="Trebuchet MS" pitchFamily="34" charset="0"/>
            </a:endParaRPr>
          </a:p>
        </p:txBody>
      </p:sp>
    </p:spTree>
  </p:cSld>
  <p:clrMapOvr>
    <a:masterClrMapping/>
  </p:clrMapOvr>
  <p:transition>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371600" y="1600200"/>
            <a:ext cx="7772400" cy="990600"/>
          </a:xfrm>
        </p:spPr>
        <p:txBody>
          <a:bodyPr/>
          <a:lstStyle/>
          <a:p>
            <a:r>
              <a:rPr lang="en-US" sz="4000" dirty="0" smtClean="0"/>
              <a:t>Demonstrating Economic Impact</a:t>
            </a:r>
            <a:endParaRPr lang="en-US" sz="4000" dirty="0"/>
          </a:p>
        </p:txBody>
      </p:sp>
    </p:spTree>
  </p:cSld>
  <p:clrMapOvr>
    <a:masterClrMapping/>
  </p:clrMapOvr>
  <p:transition>
    <p:fad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52400"/>
            <a:ext cx="9144000" cy="990600"/>
          </a:xfrm>
        </p:spPr>
        <p:txBody>
          <a:bodyPr/>
          <a:lstStyle/>
          <a:p>
            <a:r>
              <a:rPr lang="en-US" dirty="0" smtClean="0"/>
              <a:t>U.S. Spends Big on Health but Ranks Low in Return on Investment</a:t>
            </a:r>
            <a:endParaRPr lang="en-US" dirty="0"/>
          </a:p>
        </p:txBody>
      </p:sp>
      <p:pic>
        <p:nvPicPr>
          <p:cNvPr id="4" name="Content Placeholder 3" descr="DOC080513-08052013091341.jpg"/>
          <p:cNvPicPr>
            <a:picLocks noGrp="1" noChangeAspect="1"/>
          </p:cNvPicPr>
          <p:nvPr>
            <p:ph sz="quarter" idx="1"/>
          </p:nvPr>
        </p:nvPicPr>
        <p:blipFill>
          <a:blip r:embed="rId3" cstate="print"/>
          <a:stretch>
            <a:fillRect/>
          </a:stretch>
        </p:blipFill>
        <p:spPr>
          <a:xfrm>
            <a:off x="601757" y="1524004"/>
            <a:ext cx="8085042" cy="4295374"/>
          </a:xfrm>
        </p:spPr>
      </p:pic>
      <p:cxnSp>
        <p:nvCxnSpPr>
          <p:cNvPr id="8" name="Straight Arrow Connector 7"/>
          <p:cNvCxnSpPr/>
          <p:nvPr/>
        </p:nvCxnSpPr>
        <p:spPr>
          <a:xfrm flipV="1">
            <a:off x="7315200" y="3937000"/>
            <a:ext cx="533400" cy="381000"/>
          </a:xfrm>
          <a:prstGeom prst="straightConnector1">
            <a:avLst/>
          </a:prstGeom>
          <a:ln w="31750">
            <a:solidFill>
              <a:srgbClr val="C00000"/>
            </a:solidFill>
            <a:tailEnd type="arrow"/>
          </a:ln>
        </p:spPr>
        <p:style>
          <a:lnRef idx="1">
            <a:schemeClr val="accent1"/>
          </a:lnRef>
          <a:fillRef idx="0">
            <a:schemeClr val="accent1"/>
          </a:fillRef>
          <a:effectRef idx="0">
            <a:schemeClr val="accent1"/>
          </a:effectRef>
          <a:fontRef idx="minor">
            <a:schemeClr val="tx1"/>
          </a:fontRef>
        </p:style>
      </p:cxnSp>
      <p:sp>
        <p:nvSpPr>
          <p:cNvPr id="9" name="Text Placeholder 4"/>
          <p:cNvSpPr txBox="1">
            <a:spLocks/>
          </p:cNvSpPr>
          <p:nvPr/>
        </p:nvSpPr>
        <p:spPr>
          <a:xfrm>
            <a:off x="0" y="6553200"/>
            <a:ext cx="8534400" cy="304800"/>
          </a:xfrm>
          <a:prstGeom prst="rect">
            <a:avLst/>
          </a:prstGeom>
        </p:spPr>
        <p:txBody>
          <a:bodyPr/>
          <a:lstStyle/>
          <a:p>
            <a:pPr marR="0" lvl="0" algn="l" defTabSz="914400" rtl="0" eaLnBrk="1" fontAlgn="base" latinLnBrk="0" hangingPunct="1">
              <a:lnSpc>
                <a:spcPct val="100000"/>
              </a:lnSpc>
              <a:spcBef>
                <a:spcPts val="700"/>
              </a:spcBef>
              <a:spcAft>
                <a:spcPct val="0"/>
              </a:spcAft>
              <a:buClr>
                <a:srgbClr val="B10021"/>
              </a:buClr>
              <a:buSzPct val="60000"/>
              <a:tabLst/>
              <a:defRPr/>
            </a:pPr>
            <a:r>
              <a:rPr kumimoji="0" lang="en-US" sz="1400" b="0" i="0" u="none" strike="noStrike" kern="1200" cap="none" spc="0" normalizeH="0" baseline="0" noProof="0" dirty="0" smtClean="0">
                <a:ln>
                  <a:noFill/>
                </a:ln>
                <a:solidFill>
                  <a:srgbClr val="000000"/>
                </a:solidFill>
                <a:effectLst/>
                <a:uLnTx/>
                <a:uFillTx/>
                <a:latin typeface="Trebuchet MS" pitchFamily="34" charset="0"/>
                <a:ea typeface="+mn-ea"/>
                <a:cs typeface="+mn-cs"/>
              </a:rPr>
              <a:t>Source: Organisation</a:t>
            </a:r>
            <a:r>
              <a:rPr kumimoji="0" lang="en-US" sz="1400" b="0" i="0" u="none" strike="noStrike" kern="1200" cap="none" spc="0" normalizeH="0" noProof="0" dirty="0" smtClean="0">
                <a:ln>
                  <a:noFill/>
                </a:ln>
                <a:solidFill>
                  <a:srgbClr val="000000"/>
                </a:solidFill>
                <a:effectLst/>
                <a:uLnTx/>
                <a:uFillTx/>
                <a:latin typeface="Trebuchet MS" pitchFamily="34" charset="0"/>
                <a:ea typeface="+mn-ea"/>
                <a:cs typeface="+mn-cs"/>
              </a:rPr>
              <a:t> for Economic Co-operation and Development; Institute of Medicine</a:t>
            </a:r>
            <a:endParaRPr kumimoji="0" lang="en-US" sz="1400" b="0" i="0" u="none" strike="noStrike" kern="1200" cap="none" spc="0" normalizeH="0" baseline="0" noProof="0" dirty="0">
              <a:ln>
                <a:noFill/>
              </a:ln>
              <a:solidFill>
                <a:srgbClr val="000000"/>
              </a:solidFill>
              <a:effectLst/>
              <a:uLnTx/>
              <a:uFillTx/>
              <a:latin typeface="Trebuchet MS" pitchFamily="34" charset="0"/>
              <a:ea typeface="+mn-ea"/>
              <a:cs typeface="+mn-cs"/>
            </a:endParaRPr>
          </a:p>
        </p:txBody>
      </p:sp>
    </p:spTree>
  </p:cSld>
  <p:clrMapOvr>
    <a:masterClrMapping/>
  </p:clrMapOvr>
  <p:transition>
    <p:fad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1"/>
          </p:nvPr>
        </p:nvSpPr>
        <p:spPr>
          <a:xfrm>
            <a:off x="533400" y="1524000"/>
            <a:ext cx="8610600" cy="838200"/>
          </a:xfrm>
        </p:spPr>
        <p:txBody>
          <a:bodyPr/>
          <a:lstStyle/>
          <a:p>
            <a:r>
              <a:rPr lang="en-US" dirty="0" smtClean="0"/>
              <a:t>Do you believe that we are making enough progress in medical research in the U.S.?</a:t>
            </a:r>
            <a:endParaRPr lang="en-US" dirty="0"/>
          </a:p>
        </p:txBody>
      </p:sp>
      <p:graphicFrame>
        <p:nvGraphicFramePr>
          <p:cNvPr id="6" name="Chart Placeholder 5"/>
          <p:cNvGraphicFramePr>
            <a:graphicFrameLocks noGrp="1"/>
          </p:cNvGraphicFramePr>
          <p:nvPr>
            <p:ph type="chart" idx="1"/>
          </p:nvPr>
        </p:nvGraphicFramePr>
        <p:xfrm>
          <a:off x="0" y="2209800"/>
          <a:ext cx="8839200" cy="4267200"/>
        </p:xfrm>
        <a:graphic>
          <a:graphicData uri="http://schemas.openxmlformats.org/drawingml/2006/chart">
            <c:chart xmlns:c="http://schemas.openxmlformats.org/drawingml/2006/chart" xmlns:r="http://schemas.openxmlformats.org/officeDocument/2006/relationships" r:id="rId3"/>
          </a:graphicData>
        </a:graphic>
      </p:graphicFrame>
      <p:sp>
        <p:nvSpPr>
          <p:cNvPr id="9" name="Title 1"/>
          <p:cNvSpPr>
            <a:spLocks noGrp="1"/>
          </p:cNvSpPr>
          <p:nvPr>
            <p:ph type="title"/>
          </p:nvPr>
        </p:nvSpPr>
        <p:spPr>
          <a:xfrm>
            <a:off x="533400" y="152400"/>
            <a:ext cx="8534400" cy="990600"/>
          </a:xfrm>
        </p:spPr>
        <p:txBody>
          <a:bodyPr/>
          <a:lstStyle/>
          <a:p>
            <a:r>
              <a:rPr lang="en-US" dirty="0" smtClean="0"/>
              <a:t>Majority: Medical Research is Not Making Sufficient Progress</a:t>
            </a:r>
            <a:endParaRPr lang="en-US" dirty="0"/>
          </a:p>
        </p:txBody>
      </p:sp>
      <p:sp>
        <p:nvSpPr>
          <p:cNvPr id="10" name="Text Placeholder 4"/>
          <p:cNvSpPr>
            <a:spLocks noGrp="1"/>
          </p:cNvSpPr>
          <p:nvPr>
            <p:ph type="body" sz="quarter" idx="12"/>
          </p:nvPr>
        </p:nvSpPr>
        <p:spPr>
          <a:xfrm>
            <a:off x="0" y="6248400"/>
            <a:ext cx="9144000" cy="609600"/>
          </a:xfrm>
        </p:spPr>
        <p:txBody>
          <a:bodyPr/>
          <a:lstStyle/>
          <a:p>
            <a:pPr algn="ctr"/>
            <a:r>
              <a:rPr lang="en-US" dirty="0" smtClean="0"/>
              <a:t>Source: A Research!America poll of U.S. adults</a:t>
            </a:r>
            <a:br>
              <a:rPr lang="en-US" dirty="0" smtClean="0"/>
            </a:br>
            <a:r>
              <a:rPr lang="en-US" dirty="0" smtClean="0"/>
              <a:t>conducted in partnership with Zogby Analytics in December 2012.</a:t>
            </a:r>
            <a:endParaRPr lang="en-US" dirty="0"/>
          </a:p>
        </p:txBody>
      </p:sp>
      <p:pic>
        <p:nvPicPr>
          <p:cNvPr id="7" name="Picture 6" descr="JZA for poll slides.jpg"/>
          <p:cNvPicPr>
            <a:picLocks noChangeAspect="1"/>
          </p:cNvPicPr>
          <p:nvPr/>
        </p:nvPicPr>
        <p:blipFill>
          <a:blip r:embed="rId4" cstate="print"/>
          <a:stretch>
            <a:fillRect/>
          </a:stretch>
        </p:blipFill>
        <p:spPr>
          <a:xfrm>
            <a:off x="93132" y="6019800"/>
            <a:ext cx="1811868" cy="603956"/>
          </a:xfrm>
          <a:prstGeom prst="rect">
            <a:avLst/>
          </a:prstGeom>
        </p:spPr>
      </p:pic>
    </p:spTree>
  </p:cSld>
  <p:clrMapOvr>
    <a:masterClrMapping/>
  </p:clrMapOvr>
  <p:transition>
    <p:fad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152400"/>
            <a:ext cx="8153400" cy="990600"/>
          </a:xfrm>
        </p:spPr>
        <p:txBody>
          <a:bodyPr/>
          <a:lstStyle/>
          <a:p>
            <a:r>
              <a:rPr lang="en-US" dirty="0" smtClean="0"/>
              <a:t>Skepticism about Economic Impact</a:t>
            </a:r>
            <a:endParaRPr lang="en-US" dirty="0"/>
          </a:p>
        </p:txBody>
      </p:sp>
      <p:pic>
        <p:nvPicPr>
          <p:cNvPr id="4" name="Content Placeholder 3" descr="465682a1.jpg"/>
          <p:cNvPicPr>
            <a:picLocks noGrp="1" noChangeAspect="1"/>
          </p:cNvPicPr>
          <p:nvPr>
            <p:ph sz="quarter" idx="1"/>
          </p:nvPr>
        </p:nvPicPr>
        <p:blipFill>
          <a:blip r:embed="rId3" cstate="print"/>
          <a:stretch>
            <a:fillRect/>
          </a:stretch>
        </p:blipFill>
        <p:spPr>
          <a:xfrm>
            <a:off x="1219200" y="1600200"/>
            <a:ext cx="6019800" cy="4748953"/>
          </a:xfrm>
        </p:spPr>
      </p:pic>
      <p:sp>
        <p:nvSpPr>
          <p:cNvPr id="6" name="Content Placeholder 5"/>
          <p:cNvSpPr txBox="1">
            <a:spLocks/>
          </p:cNvSpPr>
          <p:nvPr/>
        </p:nvSpPr>
        <p:spPr bwMode="auto">
          <a:xfrm>
            <a:off x="685800" y="5334000"/>
            <a:ext cx="8197701" cy="130603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R="0" lvl="0" algn="l" defTabSz="914400" rtl="0" eaLnBrk="1" fontAlgn="base" latinLnBrk="0" hangingPunct="1">
              <a:lnSpc>
                <a:spcPct val="100000"/>
              </a:lnSpc>
              <a:spcBef>
                <a:spcPts val="700"/>
              </a:spcBef>
              <a:spcAft>
                <a:spcPct val="0"/>
              </a:spcAft>
              <a:buClr>
                <a:srgbClr val="B10021"/>
              </a:buClr>
              <a:buSzPct val="60000"/>
              <a:tabLst/>
              <a:defRPr/>
            </a:pPr>
            <a:endParaRPr kumimoji="0" lang="en-US" sz="2900" b="0" i="0" u="none" strike="noStrike" kern="1200" cap="none" spc="0" normalizeH="0" baseline="0" noProof="0" dirty="0">
              <a:ln>
                <a:noFill/>
              </a:ln>
              <a:solidFill>
                <a:srgbClr val="000000"/>
              </a:solidFill>
              <a:effectLst/>
              <a:uLnTx/>
              <a:uFillTx/>
              <a:latin typeface="Trebuchet MS" pitchFamily="34" charset="0"/>
              <a:ea typeface="+mn-ea"/>
              <a:cs typeface="+mn-cs"/>
            </a:endParaRPr>
          </a:p>
        </p:txBody>
      </p:sp>
      <p:sp>
        <p:nvSpPr>
          <p:cNvPr id="8" name="TextBox 7"/>
          <p:cNvSpPr txBox="1"/>
          <p:nvPr/>
        </p:nvSpPr>
        <p:spPr>
          <a:xfrm>
            <a:off x="0" y="6519446"/>
            <a:ext cx="7315200" cy="338554"/>
          </a:xfrm>
          <a:prstGeom prst="rect">
            <a:avLst/>
          </a:prstGeom>
          <a:noFill/>
        </p:spPr>
        <p:txBody>
          <a:bodyPr wrap="square">
            <a:spAutoFit/>
          </a:bodyPr>
          <a:lstStyle/>
          <a:p>
            <a:pPr>
              <a:defRPr/>
            </a:pPr>
            <a:r>
              <a:rPr lang="en-US" sz="1600" dirty="0" smtClean="0">
                <a:solidFill>
                  <a:srgbClr val="000000"/>
                </a:solidFill>
                <a:latin typeface="Trebuchet MS" pitchFamily="34" charset="0"/>
              </a:rPr>
              <a:t>Source: Nature 465, June 9, 2010</a:t>
            </a:r>
            <a:endParaRPr lang="en-US" sz="1600" dirty="0">
              <a:solidFill>
                <a:srgbClr val="000000"/>
              </a:solidFill>
              <a:latin typeface="Trebuchet MS" pitchFamily="34" charset="0"/>
            </a:endParaRPr>
          </a:p>
        </p:txBody>
      </p:sp>
    </p:spTree>
  </p:cSld>
  <p:clrMapOvr>
    <a:masterClrMapping/>
  </p:clrMapOvr>
  <p:transition>
    <p:fad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152400"/>
            <a:ext cx="8153400" cy="990600"/>
          </a:xfrm>
        </p:spPr>
        <p:txBody>
          <a:bodyPr/>
          <a:lstStyle/>
          <a:p>
            <a:r>
              <a:rPr lang="en-US" dirty="0" smtClean="0"/>
              <a:t>Skepticism about Economic Impact</a:t>
            </a:r>
            <a:endParaRPr lang="en-US" dirty="0"/>
          </a:p>
        </p:txBody>
      </p:sp>
      <p:pic>
        <p:nvPicPr>
          <p:cNvPr id="4" name="Content Placeholder 3" descr="465682a1.jpg"/>
          <p:cNvPicPr>
            <a:picLocks noGrp="1" noChangeAspect="1"/>
          </p:cNvPicPr>
          <p:nvPr>
            <p:ph sz="quarter" idx="1"/>
          </p:nvPr>
        </p:nvPicPr>
        <p:blipFill>
          <a:blip r:embed="rId3" cstate="print"/>
          <a:stretch>
            <a:fillRect/>
          </a:stretch>
        </p:blipFill>
        <p:spPr>
          <a:xfrm>
            <a:off x="990600" y="1676400"/>
            <a:ext cx="7620000" cy="3453755"/>
          </a:xfrm>
        </p:spPr>
      </p:pic>
      <p:sp>
        <p:nvSpPr>
          <p:cNvPr id="6" name="Content Placeholder 5"/>
          <p:cNvSpPr txBox="1">
            <a:spLocks/>
          </p:cNvSpPr>
          <p:nvPr/>
        </p:nvSpPr>
        <p:spPr bwMode="auto">
          <a:xfrm>
            <a:off x="685800" y="5334000"/>
            <a:ext cx="8197701" cy="130603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R="0" lvl="0" algn="l" defTabSz="914400" rtl="0" eaLnBrk="1" fontAlgn="base" latinLnBrk="0" hangingPunct="1">
              <a:lnSpc>
                <a:spcPct val="100000"/>
              </a:lnSpc>
              <a:spcBef>
                <a:spcPts val="700"/>
              </a:spcBef>
              <a:spcAft>
                <a:spcPct val="0"/>
              </a:spcAft>
              <a:buClr>
                <a:srgbClr val="B10021"/>
              </a:buClr>
              <a:buSzPct val="60000"/>
              <a:tabLst/>
              <a:defRPr/>
            </a:pPr>
            <a:endParaRPr kumimoji="0" lang="en-US" sz="2900" b="0" i="0" u="none" strike="noStrike" kern="1200" cap="none" spc="0" normalizeH="0" baseline="0" noProof="0" dirty="0">
              <a:ln>
                <a:noFill/>
              </a:ln>
              <a:solidFill>
                <a:srgbClr val="000000"/>
              </a:solidFill>
              <a:effectLst/>
              <a:uLnTx/>
              <a:uFillTx/>
              <a:latin typeface="Trebuchet MS" pitchFamily="34" charset="0"/>
              <a:ea typeface="+mn-ea"/>
              <a:cs typeface="+mn-cs"/>
            </a:endParaRPr>
          </a:p>
        </p:txBody>
      </p:sp>
      <p:sp>
        <p:nvSpPr>
          <p:cNvPr id="8" name="TextBox 7"/>
          <p:cNvSpPr txBox="1"/>
          <p:nvPr/>
        </p:nvSpPr>
        <p:spPr>
          <a:xfrm>
            <a:off x="0" y="6519446"/>
            <a:ext cx="7315200" cy="338554"/>
          </a:xfrm>
          <a:prstGeom prst="rect">
            <a:avLst/>
          </a:prstGeom>
          <a:noFill/>
        </p:spPr>
        <p:txBody>
          <a:bodyPr wrap="square">
            <a:spAutoFit/>
          </a:bodyPr>
          <a:lstStyle/>
          <a:p>
            <a:pPr>
              <a:defRPr/>
            </a:pPr>
            <a:r>
              <a:rPr lang="en-US" sz="1600" dirty="0" smtClean="0">
                <a:solidFill>
                  <a:srgbClr val="000000"/>
                </a:solidFill>
                <a:latin typeface="Trebuchet MS" pitchFamily="34" charset="0"/>
              </a:rPr>
              <a:t>Source: The Breakthrough Institute (thebreakthrough.org)</a:t>
            </a:r>
            <a:endParaRPr lang="en-US" sz="1600" dirty="0">
              <a:solidFill>
                <a:srgbClr val="000000"/>
              </a:solidFill>
              <a:latin typeface="Trebuchet MS" pitchFamily="34" charset="0"/>
            </a:endParaRPr>
          </a:p>
        </p:txBody>
      </p:sp>
    </p:spTree>
  </p:cSld>
  <p:clrMapOvr>
    <a:masterClrMapping/>
  </p:clrMapOvr>
  <p:transition>
    <p:fad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152400"/>
            <a:ext cx="8153400" cy="990600"/>
          </a:xfrm>
        </p:spPr>
        <p:txBody>
          <a:bodyPr/>
          <a:lstStyle/>
          <a:p>
            <a:r>
              <a:rPr lang="en-US" dirty="0" smtClean="0"/>
              <a:t>Skepticism about Economic Impact</a:t>
            </a:r>
            <a:endParaRPr lang="en-US" dirty="0"/>
          </a:p>
        </p:txBody>
      </p:sp>
      <p:sp>
        <p:nvSpPr>
          <p:cNvPr id="6" name="Content Placeholder 5"/>
          <p:cNvSpPr txBox="1">
            <a:spLocks/>
          </p:cNvSpPr>
          <p:nvPr/>
        </p:nvSpPr>
        <p:spPr bwMode="auto">
          <a:xfrm>
            <a:off x="685800" y="5334000"/>
            <a:ext cx="8197701" cy="130603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R="0" lvl="0" algn="l" defTabSz="914400" rtl="0" eaLnBrk="1" fontAlgn="base" latinLnBrk="0" hangingPunct="1">
              <a:lnSpc>
                <a:spcPct val="100000"/>
              </a:lnSpc>
              <a:spcBef>
                <a:spcPts val="700"/>
              </a:spcBef>
              <a:spcAft>
                <a:spcPct val="0"/>
              </a:spcAft>
              <a:buClr>
                <a:srgbClr val="B10021"/>
              </a:buClr>
              <a:buSzPct val="60000"/>
              <a:tabLst/>
              <a:defRPr/>
            </a:pPr>
            <a:endParaRPr kumimoji="0" lang="en-US" sz="2900" b="0" i="0" u="none" strike="noStrike" kern="1200" cap="none" spc="0" normalizeH="0" baseline="0" noProof="0" dirty="0">
              <a:ln>
                <a:noFill/>
              </a:ln>
              <a:solidFill>
                <a:srgbClr val="000000"/>
              </a:solidFill>
              <a:effectLst/>
              <a:uLnTx/>
              <a:uFillTx/>
              <a:latin typeface="Trebuchet MS" pitchFamily="34" charset="0"/>
              <a:ea typeface="+mn-ea"/>
              <a:cs typeface="+mn-cs"/>
            </a:endParaRPr>
          </a:p>
        </p:txBody>
      </p:sp>
      <p:sp>
        <p:nvSpPr>
          <p:cNvPr id="7" name="TextBox 6"/>
          <p:cNvSpPr txBox="1"/>
          <p:nvPr/>
        </p:nvSpPr>
        <p:spPr>
          <a:xfrm>
            <a:off x="0" y="6488668"/>
            <a:ext cx="4607159" cy="369332"/>
          </a:xfrm>
          <a:prstGeom prst="rect">
            <a:avLst/>
          </a:prstGeom>
          <a:noFill/>
        </p:spPr>
        <p:txBody>
          <a:bodyPr wrap="none" rtlCol="0">
            <a:spAutoFit/>
          </a:bodyPr>
          <a:lstStyle/>
          <a:p>
            <a:r>
              <a:rPr lang="en-US" dirty="0" smtClean="0">
                <a:solidFill>
                  <a:srgbClr val="000000"/>
                </a:solidFill>
                <a:latin typeface="Trebuchet MS" pitchFamily="34" charset="0"/>
              </a:rPr>
              <a:t>Cunningham, P. Nature. 2013. 502:433-434</a:t>
            </a:r>
            <a:endParaRPr lang="en-US" dirty="0">
              <a:solidFill>
                <a:srgbClr val="000000"/>
              </a:solidFill>
              <a:latin typeface="Trebuchet MS" pitchFamily="34" charset="0"/>
            </a:endParaRPr>
          </a:p>
        </p:txBody>
      </p:sp>
      <p:sp>
        <p:nvSpPr>
          <p:cNvPr id="9" name="Content Placeholder 8"/>
          <p:cNvSpPr>
            <a:spLocks noGrp="1"/>
          </p:cNvSpPr>
          <p:nvPr>
            <p:ph sz="quarter" idx="1"/>
          </p:nvPr>
        </p:nvSpPr>
        <p:spPr>
          <a:xfrm>
            <a:off x="609600" y="2438400"/>
            <a:ext cx="7848600" cy="1828800"/>
          </a:xfrm>
        </p:spPr>
        <p:txBody>
          <a:bodyPr/>
          <a:lstStyle/>
          <a:p>
            <a:pPr marL="0" indent="0" algn="ctr">
              <a:buNone/>
            </a:pPr>
            <a:r>
              <a:rPr lang="en-US" sz="3200" dirty="0" smtClean="0"/>
              <a:t>The main reason that countries are slow to realize the benefits of their research is because there have been few economic analyses of the knowledge economy. Better economic models are needed to understand the impact of investments.</a:t>
            </a:r>
            <a:endParaRPr lang="en-US" sz="3200" dirty="0"/>
          </a:p>
        </p:txBody>
      </p:sp>
    </p:spTree>
  </p:cSld>
  <p:clrMapOvr>
    <a:masterClrMapping/>
  </p:clrMapOvr>
  <p:transition>
    <p:fad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371600" y="1600200"/>
            <a:ext cx="7772400" cy="990600"/>
          </a:xfrm>
        </p:spPr>
        <p:txBody>
          <a:bodyPr/>
          <a:lstStyle/>
          <a:p>
            <a:r>
              <a:rPr lang="en-US" dirty="0" smtClean="0"/>
              <a:t>Standing Shoulder to Shoulder</a:t>
            </a:r>
            <a:endParaRPr lang="en-US" dirty="0"/>
          </a:p>
        </p:txBody>
      </p:sp>
    </p:spTree>
  </p:cSld>
  <p:clrMapOvr>
    <a:masterClrMapping/>
  </p:clrMapOvr>
  <p:transition>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612648" y="152400"/>
            <a:ext cx="8153400" cy="990600"/>
          </a:xfrm>
        </p:spPr>
        <p:txBody>
          <a:bodyPr/>
          <a:lstStyle/>
          <a:p>
            <a:r>
              <a:rPr lang="en-US" dirty="0" smtClean="0"/>
              <a:t>Making the Case for NIH:</a:t>
            </a:r>
            <a:br>
              <a:rPr lang="en-US" dirty="0" smtClean="0"/>
            </a:br>
            <a:r>
              <a:rPr lang="en-US" dirty="0" smtClean="0"/>
              <a:t>The Good News</a:t>
            </a:r>
            <a:endParaRPr lang="en-US" dirty="0"/>
          </a:p>
        </p:txBody>
      </p:sp>
      <p:sp>
        <p:nvSpPr>
          <p:cNvPr id="5" name="Content Placeholder 4"/>
          <p:cNvSpPr>
            <a:spLocks noGrp="1"/>
          </p:cNvSpPr>
          <p:nvPr>
            <p:ph sz="quarter" idx="1"/>
          </p:nvPr>
        </p:nvSpPr>
        <p:spPr/>
        <p:txBody>
          <a:bodyPr/>
          <a:lstStyle/>
          <a:p>
            <a:r>
              <a:rPr lang="en-US" dirty="0" smtClean="0"/>
              <a:t>NIH has a clear and compelling mission, i.e. funding research to improve health</a:t>
            </a:r>
          </a:p>
          <a:p>
            <a:r>
              <a:rPr lang="en-US" dirty="0" smtClean="0"/>
              <a:t>The American public is positive about research, including basic research</a:t>
            </a:r>
          </a:p>
          <a:p>
            <a:r>
              <a:rPr lang="en-US" dirty="0" smtClean="0"/>
              <a:t>Scientific opportunity has never been greater</a:t>
            </a:r>
          </a:p>
          <a:p>
            <a:endParaRPr lang="en-US" dirty="0" smtClean="0"/>
          </a:p>
          <a:p>
            <a:pPr marL="0" indent="0">
              <a:buNone/>
            </a:pPr>
            <a:r>
              <a:rPr lang="en-US" i="1" dirty="0" smtClean="0"/>
              <a:t>Advocacy does make a difference: </a:t>
            </a:r>
            <a:r>
              <a:rPr lang="en-US" i="1" dirty="0" smtClean="0"/>
              <a:t>NIH </a:t>
            </a:r>
            <a:r>
              <a:rPr lang="en-US" i="1" dirty="0" smtClean="0"/>
              <a:t>has fared better than many other interests in recessionary </a:t>
            </a:r>
            <a:r>
              <a:rPr lang="en-US" i="1" dirty="0" smtClean="0"/>
              <a:t>times.</a:t>
            </a:r>
            <a:endParaRPr lang="en-US" i="1" dirty="0" smtClean="0"/>
          </a:p>
        </p:txBody>
      </p:sp>
    </p:spTree>
  </p:cSld>
  <p:clrMapOvr>
    <a:masterClrMapping/>
  </p:clrMapOvr>
  <p:transition>
    <p:fade/>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9" name="Rectangle 2"/>
          <p:cNvSpPr>
            <a:spLocks noGrp="1" noChangeArrowheads="1"/>
          </p:cNvSpPr>
          <p:nvPr>
            <p:ph type="title"/>
          </p:nvPr>
        </p:nvSpPr>
        <p:spPr>
          <a:xfrm>
            <a:off x="685800" y="76200"/>
            <a:ext cx="7772400" cy="1143000"/>
          </a:xfrm>
        </p:spPr>
        <p:txBody>
          <a:bodyPr/>
          <a:lstStyle/>
          <a:p>
            <a:pPr eaLnBrk="1" hangingPunct="1"/>
            <a:r>
              <a:rPr lang="en-US" dirty="0" smtClean="0"/>
              <a:t>Competition or Cooperation in Medical Research?</a:t>
            </a:r>
          </a:p>
        </p:txBody>
      </p:sp>
      <p:graphicFrame>
        <p:nvGraphicFramePr>
          <p:cNvPr id="6" name="Object 4"/>
          <p:cNvGraphicFramePr>
            <a:graphicFrameLocks noGrp="1" noChangeAspect="1"/>
          </p:cNvGraphicFramePr>
          <p:nvPr>
            <p:ph sz="quarter" idx="1"/>
          </p:nvPr>
        </p:nvGraphicFramePr>
        <p:xfrm>
          <a:off x="660400" y="2775585"/>
          <a:ext cx="8432800" cy="3907790"/>
        </p:xfrm>
        <a:graphic>
          <a:graphicData uri="http://schemas.openxmlformats.org/drawingml/2006/chart">
            <c:chart xmlns:c="http://schemas.openxmlformats.org/drawingml/2006/chart" xmlns:r="http://schemas.openxmlformats.org/officeDocument/2006/relationships" r:id="rId3"/>
          </a:graphicData>
        </a:graphic>
      </p:graphicFrame>
      <p:sp>
        <p:nvSpPr>
          <p:cNvPr id="30724" name="Text Box 3"/>
          <p:cNvSpPr txBox="1">
            <a:spLocks noChangeArrowheads="1"/>
          </p:cNvSpPr>
          <p:nvPr/>
        </p:nvSpPr>
        <p:spPr bwMode="auto">
          <a:xfrm>
            <a:off x="609600" y="1524000"/>
            <a:ext cx="8534400" cy="1323439"/>
          </a:xfrm>
          <a:prstGeom prst="rect">
            <a:avLst/>
          </a:prstGeom>
          <a:noFill/>
          <a:ln w="9525">
            <a:noFill/>
            <a:miter lim="800000"/>
            <a:headEnd/>
            <a:tailEnd/>
          </a:ln>
        </p:spPr>
        <p:txBody>
          <a:bodyPr wrap="square">
            <a:spAutoFit/>
          </a:bodyPr>
          <a:lstStyle/>
          <a:p>
            <a:pPr>
              <a:defRPr/>
            </a:pPr>
            <a:r>
              <a:rPr lang="en-US" sz="2000" dirty="0">
                <a:solidFill>
                  <a:srgbClr val="000000"/>
                </a:solidFill>
                <a:latin typeface="Trebuchet MS" pitchFamily="34" charset="0"/>
              </a:rPr>
              <a:t>Do you think the different types of institutions conducting medical research in this country, such as government, universities, and private industry, work together to develop new treatments and cures, or do you think they are in competition? </a:t>
            </a:r>
          </a:p>
        </p:txBody>
      </p:sp>
      <p:sp>
        <p:nvSpPr>
          <p:cNvPr id="5" name="Text Box 7"/>
          <p:cNvSpPr txBox="1">
            <a:spLocks noChangeArrowheads="1"/>
          </p:cNvSpPr>
          <p:nvPr/>
        </p:nvSpPr>
        <p:spPr bwMode="auto">
          <a:xfrm>
            <a:off x="0" y="6192838"/>
            <a:ext cx="5638800" cy="665162"/>
          </a:xfrm>
          <a:prstGeom prst="rect">
            <a:avLst/>
          </a:prstGeom>
          <a:noFill/>
          <a:ln w="9525">
            <a:noFill/>
            <a:miter lim="800000"/>
            <a:headEnd/>
            <a:tailEnd/>
          </a:ln>
        </p:spPr>
        <p:txBody>
          <a:bodyPr>
            <a:spAutoFit/>
          </a:bodyPr>
          <a:lstStyle/>
          <a:p>
            <a:pPr eaLnBrk="0" hangingPunct="0">
              <a:defRPr/>
            </a:pPr>
            <a:r>
              <a:rPr lang="en-US" dirty="0">
                <a:solidFill>
                  <a:srgbClr val="000000"/>
                </a:solidFill>
                <a:latin typeface="Trebuchet MS" pitchFamily="34" charset="0"/>
                <a:cs typeface="Times New Roman" pitchFamily="18" charset="0"/>
              </a:rPr>
              <a:t>Source: </a:t>
            </a:r>
            <a:r>
              <a:rPr lang="en-US" dirty="0" smtClean="0">
                <a:solidFill>
                  <a:srgbClr val="000000"/>
                </a:solidFill>
                <a:latin typeface="Trebuchet MS" pitchFamily="34" charset="0"/>
                <a:cs typeface="Times New Roman" pitchFamily="18" charset="0"/>
              </a:rPr>
              <a:t>National </a:t>
            </a:r>
            <a:r>
              <a:rPr lang="en-US" dirty="0">
                <a:solidFill>
                  <a:srgbClr val="000000"/>
                </a:solidFill>
                <a:latin typeface="Trebuchet MS" pitchFamily="34" charset="0"/>
                <a:cs typeface="Times New Roman" pitchFamily="18" charset="0"/>
              </a:rPr>
              <a:t>Poll, November 2008</a:t>
            </a:r>
          </a:p>
          <a:p>
            <a:pPr eaLnBrk="0" hangingPunct="0">
              <a:lnSpc>
                <a:spcPct val="50000"/>
              </a:lnSpc>
              <a:spcBef>
                <a:spcPct val="50000"/>
              </a:spcBef>
              <a:defRPr/>
            </a:pPr>
            <a:r>
              <a:rPr lang="en-US" dirty="0">
                <a:solidFill>
                  <a:srgbClr val="000000"/>
                </a:solidFill>
                <a:latin typeface="Trebuchet MS" pitchFamily="34" charset="0"/>
              </a:rPr>
              <a:t>Charlton Research Company for Research!America</a:t>
            </a:r>
          </a:p>
        </p:txBody>
      </p:sp>
    </p:spTree>
  </p:cSld>
  <p:clrMapOvr>
    <a:masterClrMapping/>
  </p:clrMapOvr>
  <p:transition>
    <p:fad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7652" name="Rectangle 2"/>
          <p:cNvSpPr>
            <a:spLocks noGrp="1" noChangeArrowheads="1"/>
          </p:cNvSpPr>
          <p:nvPr>
            <p:ph type="title"/>
          </p:nvPr>
        </p:nvSpPr>
        <p:spPr>
          <a:xfrm>
            <a:off x="609600" y="53975"/>
            <a:ext cx="8534400" cy="1143000"/>
          </a:xfrm>
        </p:spPr>
        <p:txBody>
          <a:bodyPr/>
          <a:lstStyle/>
          <a:p>
            <a:pPr eaLnBrk="1" hangingPunct="1"/>
            <a:r>
              <a:rPr lang="en-US" dirty="0" smtClean="0"/>
              <a:t>Research Institutions Should Work Together</a:t>
            </a:r>
          </a:p>
        </p:txBody>
      </p:sp>
      <p:graphicFrame>
        <p:nvGraphicFramePr>
          <p:cNvPr id="27650" name="Object 4"/>
          <p:cNvGraphicFramePr>
            <a:graphicFrameLocks noGrp="1" noChangeAspect="1"/>
          </p:cNvGraphicFramePr>
          <p:nvPr>
            <p:ph type="chart" sz="half" idx="1"/>
          </p:nvPr>
        </p:nvGraphicFramePr>
        <p:xfrm>
          <a:off x="457200" y="2308225"/>
          <a:ext cx="4038600" cy="2957513"/>
        </p:xfrm>
        <a:graphic>
          <a:graphicData uri="http://schemas.openxmlformats.org/presentationml/2006/ole">
            <p:oleObj spid="_x0000_s284674" r:id="rId4" imgW="4041998" imgH="2956816" progId="Excel.Sheet.8">
              <p:embed/>
            </p:oleObj>
          </a:graphicData>
        </a:graphic>
      </p:graphicFrame>
      <p:sp>
        <p:nvSpPr>
          <p:cNvPr id="27653" name="Text Box 3"/>
          <p:cNvSpPr txBox="1">
            <a:spLocks noChangeArrowheads="1"/>
          </p:cNvSpPr>
          <p:nvPr/>
        </p:nvSpPr>
        <p:spPr bwMode="auto">
          <a:xfrm>
            <a:off x="609600" y="1524000"/>
            <a:ext cx="8534400" cy="1016000"/>
          </a:xfrm>
          <a:prstGeom prst="rect">
            <a:avLst/>
          </a:prstGeom>
          <a:noFill/>
          <a:ln w="9525">
            <a:noFill/>
            <a:miter lim="800000"/>
            <a:headEnd/>
            <a:tailEnd/>
          </a:ln>
        </p:spPr>
        <p:txBody>
          <a:bodyPr>
            <a:spAutoFit/>
          </a:bodyPr>
          <a:lstStyle/>
          <a:p>
            <a:pPr eaLnBrk="0" hangingPunct="0">
              <a:spcBef>
                <a:spcPct val="50000"/>
              </a:spcBef>
            </a:pPr>
            <a:r>
              <a:rPr lang="en-US" sz="2000" dirty="0">
                <a:solidFill>
                  <a:srgbClr val="000000"/>
                </a:solidFill>
                <a:latin typeface="Trebuchet MS" pitchFamily="34" charset="0"/>
              </a:rPr>
              <a:t>Do you think the institutions conducting medical and health research in this country, such as government, universities, and private industry, should work together to develop new treatments and cures, or not?</a:t>
            </a:r>
          </a:p>
        </p:txBody>
      </p:sp>
      <p:graphicFrame>
        <p:nvGraphicFramePr>
          <p:cNvPr id="27651" name="Object 5"/>
          <p:cNvGraphicFramePr>
            <a:graphicFrameLocks noChangeAspect="1"/>
          </p:cNvGraphicFramePr>
          <p:nvPr/>
        </p:nvGraphicFramePr>
        <p:xfrm>
          <a:off x="61913" y="2157413"/>
          <a:ext cx="8858250" cy="3876675"/>
        </p:xfrm>
        <a:graphic>
          <a:graphicData uri="http://schemas.openxmlformats.org/presentationml/2006/ole">
            <p:oleObj spid="_x0000_s284675" name="Worksheet" r:id="rId5" imgW="8858308" imgH="3876701" progId="Excel.Sheet.8">
              <p:embed/>
            </p:oleObj>
          </a:graphicData>
        </a:graphic>
      </p:graphicFrame>
      <p:sp>
        <p:nvSpPr>
          <p:cNvPr id="6" name="Text Box 7"/>
          <p:cNvSpPr txBox="1">
            <a:spLocks noChangeArrowheads="1"/>
          </p:cNvSpPr>
          <p:nvPr/>
        </p:nvSpPr>
        <p:spPr bwMode="auto">
          <a:xfrm>
            <a:off x="0" y="6248400"/>
            <a:ext cx="5638800" cy="646331"/>
          </a:xfrm>
          <a:prstGeom prst="rect">
            <a:avLst/>
          </a:prstGeom>
          <a:noFill/>
          <a:ln w="9525">
            <a:noFill/>
            <a:miter lim="800000"/>
            <a:headEnd/>
            <a:tailEnd/>
          </a:ln>
        </p:spPr>
        <p:txBody>
          <a:bodyPr wrap="square">
            <a:spAutoFit/>
          </a:bodyPr>
          <a:lstStyle/>
          <a:p>
            <a:pPr eaLnBrk="0" hangingPunct="0">
              <a:defRPr/>
            </a:pPr>
            <a:r>
              <a:rPr lang="en-US" dirty="0">
                <a:solidFill>
                  <a:srgbClr val="000000"/>
                </a:solidFill>
                <a:latin typeface="Trebuchet MS" pitchFamily="34" charset="0"/>
                <a:cs typeface="Times New Roman" pitchFamily="18" charset="0"/>
              </a:rPr>
              <a:t>Source: Research Enterprise Poll, February 2010</a:t>
            </a:r>
          </a:p>
          <a:p>
            <a:pPr eaLnBrk="0" hangingPunct="0">
              <a:lnSpc>
                <a:spcPct val="50000"/>
              </a:lnSpc>
              <a:spcBef>
                <a:spcPct val="50000"/>
              </a:spcBef>
              <a:defRPr/>
            </a:pPr>
            <a:r>
              <a:rPr lang="en-US" dirty="0">
                <a:solidFill>
                  <a:srgbClr val="000000"/>
                </a:solidFill>
                <a:latin typeface="Trebuchet MS" pitchFamily="34" charset="0"/>
              </a:rPr>
              <a:t>Charlton Research Company for Research!America</a:t>
            </a:r>
          </a:p>
        </p:txBody>
      </p:sp>
    </p:spTree>
  </p:cSld>
  <p:clrMapOvr>
    <a:masterClrMapping/>
  </p:clrMapOvr>
  <p:transition>
    <p:fad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Research is Invisible</a:t>
            </a:r>
            <a:endParaRPr lang="en-US" dirty="0"/>
          </a:p>
        </p:txBody>
      </p:sp>
    </p:spTree>
  </p:cSld>
  <p:clrMapOvr>
    <a:masterClrMapping/>
  </p:clrMapOvr>
  <p:transition>
    <p:fade/>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609600" y="152400"/>
            <a:ext cx="8153400" cy="990600"/>
          </a:xfrm>
        </p:spPr>
        <p:txBody>
          <a:bodyPr/>
          <a:lstStyle/>
          <a:p>
            <a:r>
              <a:rPr lang="en-US" dirty="0" smtClean="0"/>
              <a:t>Most Americans Can’t Name a Living Scientist</a:t>
            </a:r>
            <a:endParaRPr lang="en-US" dirty="0"/>
          </a:p>
        </p:txBody>
      </p:sp>
      <p:sp>
        <p:nvSpPr>
          <p:cNvPr id="7" name="Text Placeholder 6"/>
          <p:cNvSpPr>
            <a:spLocks noGrp="1"/>
          </p:cNvSpPr>
          <p:nvPr>
            <p:ph type="body" sz="quarter" idx="11"/>
          </p:nvPr>
        </p:nvSpPr>
        <p:spPr/>
        <p:txBody>
          <a:bodyPr/>
          <a:lstStyle/>
          <a:p>
            <a:r>
              <a:rPr lang="en-US" dirty="0" smtClean="0"/>
              <a:t>Can you name a living scientist? (first volunteered responses)</a:t>
            </a:r>
            <a:endParaRPr lang="en-US" dirty="0"/>
          </a:p>
        </p:txBody>
      </p:sp>
      <p:sp>
        <p:nvSpPr>
          <p:cNvPr id="8" name="Text Placeholder 7"/>
          <p:cNvSpPr>
            <a:spLocks noGrp="1"/>
          </p:cNvSpPr>
          <p:nvPr>
            <p:ph type="body" sz="quarter" idx="12"/>
          </p:nvPr>
        </p:nvSpPr>
        <p:spPr/>
        <p:txBody>
          <a:bodyPr/>
          <a:lstStyle/>
          <a:p>
            <a:r>
              <a:rPr lang="en-US" dirty="0" smtClean="0"/>
              <a:t>Source: </a:t>
            </a:r>
            <a:r>
              <a:rPr lang="en-US" i="1" dirty="0" smtClean="0"/>
              <a:t>Your Congress – Your Health </a:t>
            </a:r>
            <a:r>
              <a:rPr lang="en-US" dirty="0" smtClean="0"/>
              <a:t>Survey, March 2011</a:t>
            </a:r>
            <a:br>
              <a:rPr lang="en-US" dirty="0" smtClean="0"/>
            </a:br>
            <a:r>
              <a:rPr lang="en-US" dirty="0" smtClean="0"/>
              <a:t>Charlton Research Company for Research!America</a:t>
            </a:r>
            <a:endParaRPr lang="en-US" dirty="0"/>
          </a:p>
        </p:txBody>
      </p:sp>
      <p:graphicFrame>
        <p:nvGraphicFramePr>
          <p:cNvPr id="9" name="Chart Placeholder 5"/>
          <p:cNvGraphicFramePr>
            <a:graphicFrameLocks noGrp="1"/>
          </p:cNvGraphicFramePr>
          <p:nvPr>
            <p:ph type="chart" idx="1"/>
          </p:nvPr>
        </p:nvGraphicFramePr>
        <p:xfrm>
          <a:off x="-914400" y="2438400"/>
          <a:ext cx="8382000" cy="3886200"/>
        </p:xfrm>
        <a:graphic>
          <a:graphicData uri="http://schemas.openxmlformats.org/drawingml/2006/chart">
            <c:chart xmlns:c="http://schemas.openxmlformats.org/drawingml/2006/chart" xmlns:r="http://schemas.openxmlformats.org/officeDocument/2006/relationships" r:id="rId3"/>
          </a:graphicData>
        </a:graphic>
      </p:graphicFrame>
      <p:sp>
        <p:nvSpPr>
          <p:cNvPr id="10" name="TextBox 9"/>
          <p:cNvSpPr txBox="1"/>
          <p:nvPr/>
        </p:nvSpPr>
        <p:spPr>
          <a:xfrm>
            <a:off x="5029200" y="2667000"/>
            <a:ext cx="3733800" cy="2246769"/>
          </a:xfrm>
          <a:prstGeom prst="rect">
            <a:avLst/>
          </a:prstGeom>
          <a:noFill/>
        </p:spPr>
        <p:txBody>
          <a:bodyPr wrap="square" rtlCol="0">
            <a:spAutoFit/>
          </a:bodyPr>
          <a:lstStyle/>
          <a:p>
            <a:r>
              <a:rPr lang="en-US" sz="2000" dirty="0" smtClean="0">
                <a:latin typeface="Trebuchet MS" pitchFamily="34" charset="0"/>
              </a:rPr>
              <a:t>Stephen Hawking	15%</a:t>
            </a:r>
          </a:p>
          <a:p>
            <a:r>
              <a:rPr lang="en-US" sz="2000" dirty="0" smtClean="0">
                <a:latin typeface="Trebuchet MS" pitchFamily="34" charset="0"/>
              </a:rPr>
              <a:t>James Watson		  1%</a:t>
            </a:r>
          </a:p>
          <a:p>
            <a:r>
              <a:rPr lang="en-US" sz="2000" dirty="0" smtClean="0">
                <a:latin typeface="Trebuchet MS" pitchFamily="34" charset="0"/>
              </a:rPr>
              <a:t>Jane Goodall		  1%</a:t>
            </a:r>
          </a:p>
          <a:p>
            <a:r>
              <a:rPr lang="en-US" sz="2000" dirty="0" smtClean="0">
                <a:latin typeface="Trebuchet MS" pitchFamily="34" charset="0"/>
              </a:rPr>
              <a:t>Bill Nye			  1%</a:t>
            </a:r>
          </a:p>
          <a:p>
            <a:r>
              <a:rPr lang="en-US" sz="2000" dirty="0" smtClean="0">
                <a:latin typeface="Trebuchet MS" pitchFamily="34" charset="0"/>
              </a:rPr>
              <a:t>Michio Kaku		  1%</a:t>
            </a:r>
          </a:p>
          <a:p>
            <a:r>
              <a:rPr lang="en-US" sz="2000" dirty="0" smtClean="0">
                <a:latin typeface="Trebuchet MS" pitchFamily="34" charset="0"/>
              </a:rPr>
              <a:t>Neil Degrasse Tyson	  1%</a:t>
            </a:r>
          </a:p>
          <a:p>
            <a:r>
              <a:rPr lang="en-US" sz="2000" dirty="0" smtClean="0">
                <a:latin typeface="Trebuchet MS" pitchFamily="34" charset="0"/>
              </a:rPr>
              <a:t>Other			 14%</a:t>
            </a:r>
          </a:p>
        </p:txBody>
      </p:sp>
      <p:sp>
        <p:nvSpPr>
          <p:cNvPr id="11" name="Left Brace 10"/>
          <p:cNvSpPr/>
          <p:nvPr/>
        </p:nvSpPr>
        <p:spPr>
          <a:xfrm>
            <a:off x="4648200" y="2590800"/>
            <a:ext cx="457200" cy="2362200"/>
          </a:xfrm>
          <a:prstGeom prst="leftBrace">
            <a:avLst>
              <a:gd name="adj1" fmla="val 8333"/>
              <a:gd name="adj2" fmla="val 23956"/>
            </a:avLst>
          </a:prstGeom>
          <a:noFill/>
          <a:ln w="19050" cap="flat" cmpd="sng" algn="ctr">
            <a:solidFill>
              <a:schemeClr val="tx1"/>
            </a:solidFill>
            <a:prstDash val="solid"/>
          </a:ln>
          <a:effectLst/>
        </p:spPr>
        <p:txBody>
          <a:bodyPr anchor="ctr"/>
          <a:lstStyle/>
          <a:p>
            <a:pPr algn="ctr" fontAlgn="auto">
              <a:spcBef>
                <a:spcPts val="0"/>
              </a:spcBef>
              <a:spcAft>
                <a:spcPts val="0"/>
              </a:spcAft>
              <a:defRPr/>
            </a:pPr>
            <a:endParaRPr lang="en-US" b="1" kern="0" dirty="0">
              <a:solidFill>
                <a:sysClr val="windowText" lastClr="000000"/>
              </a:solidFill>
              <a:latin typeface="Calibri"/>
            </a:endParaRPr>
          </a:p>
        </p:txBody>
      </p:sp>
    </p:spTree>
  </p:cSld>
  <p:clrMapOvr>
    <a:masterClrMapping/>
  </p:clrMapOvr>
  <p:transition>
    <p:fade/>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609600" y="152400"/>
            <a:ext cx="8153400" cy="990600"/>
          </a:xfrm>
        </p:spPr>
        <p:txBody>
          <a:bodyPr/>
          <a:lstStyle/>
          <a:p>
            <a:r>
              <a:rPr lang="en-US" dirty="0" smtClean="0"/>
              <a:t>Most Americans Don’t Know Where Research is Conducted</a:t>
            </a:r>
            <a:endParaRPr lang="en-US" dirty="0"/>
          </a:p>
        </p:txBody>
      </p:sp>
      <p:sp>
        <p:nvSpPr>
          <p:cNvPr id="7" name="Text Placeholder 6"/>
          <p:cNvSpPr>
            <a:spLocks noGrp="1"/>
          </p:cNvSpPr>
          <p:nvPr>
            <p:ph type="body" sz="quarter" idx="11"/>
          </p:nvPr>
        </p:nvSpPr>
        <p:spPr/>
        <p:txBody>
          <a:bodyPr/>
          <a:lstStyle/>
          <a:p>
            <a:r>
              <a:rPr lang="en-US" dirty="0" smtClean="0"/>
              <a:t>Can you name any institution, company or organization where medical and health research is conducted?</a:t>
            </a:r>
            <a:endParaRPr lang="en-US" dirty="0"/>
          </a:p>
        </p:txBody>
      </p:sp>
      <p:graphicFrame>
        <p:nvGraphicFramePr>
          <p:cNvPr id="9" name="Chart Placeholder 5"/>
          <p:cNvGraphicFramePr>
            <a:graphicFrameLocks noGrp="1"/>
          </p:cNvGraphicFramePr>
          <p:nvPr>
            <p:ph type="chart" idx="1"/>
          </p:nvPr>
        </p:nvGraphicFramePr>
        <p:xfrm>
          <a:off x="-914400" y="2438400"/>
          <a:ext cx="8382000" cy="3886200"/>
        </p:xfrm>
        <a:graphic>
          <a:graphicData uri="http://schemas.openxmlformats.org/drawingml/2006/chart">
            <c:chart xmlns:c="http://schemas.openxmlformats.org/drawingml/2006/chart" xmlns:r="http://schemas.openxmlformats.org/officeDocument/2006/relationships" r:id="rId3"/>
          </a:graphicData>
        </a:graphic>
      </p:graphicFrame>
      <p:sp>
        <p:nvSpPr>
          <p:cNvPr id="10" name="TextBox 9"/>
          <p:cNvSpPr txBox="1"/>
          <p:nvPr/>
        </p:nvSpPr>
        <p:spPr>
          <a:xfrm>
            <a:off x="5715000" y="2362200"/>
            <a:ext cx="3429000" cy="3785652"/>
          </a:xfrm>
          <a:prstGeom prst="rect">
            <a:avLst/>
          </a:prstGeom>
          <a:noFill/>
        </p:spPr>
        <p:txBody>
          <a:bodyPr wrap="square" rtlCol="0">
            <a:spAutoFit/>
          </a:bodyPr>
          <a:lstStyle/>
          <a:p>
            <a:r>
              <a:rPr lang="en-US" sz="2000" dirty="0" smtClean="0">
                <a:latin typeface="Trebuchet MS" pitchFamily="34" charset="0"/>
              </a:rPr>
              <a:t>Mayo Clinic		10%</a:t>
            </a:r>
          </a:p>
          <a:p>
            <a:r>
              <a:rPr lang="en-US" sz="2000" dirty="0" smtClean="0">
                <a:latin typeface="Trebuchet MS" pitchFamily="34" charset="0"/>
              </a:rPr>
              <a:t>CDC		 	  9%</a:t>
            </a:r>
          </a:p>
          <a:p>
            <a:r>
              <a:rPr lang="en-US" sz="2000" dirty="0" smtClean="0">
                <a:latin typeface="Trebuchet MS" pitchFamily="34" charset="0"/>
              </a:rPr>
              <a:t>NIH		  	  7%</a:t>
            </a:r>
          </a:p>
          <a:p>
            <a:r>
              <a:rPr lang="en-US" sz="2000" dirty="0" smtClean="0">
                <a:latin typeface="Trebuchet MS" pitchFamily="34" charset="0"/>
              </a:rPr>
              <a:t>Johns Hopkins	 	  6%</a:t>
            </a:r>
          </a:p>
          <a:p>
            <a:r>
              <a:rPr lang="en-US" sz="2000" dirty="0" smtClean="0">
                <a:latin typeface="Trebuchet MS" pitchFamily="34" charset="0"/>
              </a:rPr>
              <a:t>St. Jude	 	  4%</a:t>
            </a:r>
          </a:p>
          <a:p>
            <a:r>
              <a:rPr lang="en-US" sz="2000" dirty="0" smtClean="0">
                <a:latin typeface="Trebuchet MS" pitchFamily="34" charset="0"/>
              </a:rPr>
              <a:t>Pfizer		 	  3%</a:t>
            </a:r>
          </a:p>
          <a:p>
            <a:r>
              <a:rPr lang="en-US" sz="2000" dirty="0" smtClean="0">
                <a:latin typeface="Trebuchet MS" pitchFamily="34" charset="0"/>
              </a:rPr>
              <a:t>American Cancer Society 3%</a:t>
            </a:r>
          </a:p>
          <a:p>
            <a:r>
              <a:rPr lang="en-US" sz="2000" dirty="0" smtClean="0">
                <a:latin typeface="Trebuchet MS" pitchFamily="34" charset="0"/>
              </a:rPr>
              <a:t>Merck			  2%</a:t>
            </a:r>
          </a:p>
          <a:p>
            <a:r>
              <a:rPr lang="en-US" sz="2000" dirty="0" smtClean="0">
                <a:latin typeface="Trebuchet MS" pitchFamily="34" charset="0"/>
              </a:rPr>
              <a:t>Duke Univ./Med. Ctr.	  1%</a:t>
            </a:r>
          </a:p>
          <a:p>
            <a:r>
              <a:rPr lang="en-US" sz="2000" dirty="0" smtClean="0">
                <a:latin typeface="Trebuchet MS" pitchFamily="34" charset="0"/>
              </a:rPr>
              <a:t>OR Heath &amp; Sci. Univ.	  1%</a:t>
            </a:r>
          </a:p>
          <a:p>
            <a:r>
              <a:rPr lang="en-US" sz="2000" dirty="0" smtClean="0">
                <a:latin typeface="Trebuchet MS" pitchFamily="34" charset="0"/>
              </a:rPr>
              <a:t>UCSF			  1%</a:t>
            </a:r>
          </a:p>
          <a:p>
            <a:r>
              <a:rPr lang="en-US" sz="2000" dirty="0" smtClean="0">
                <a:latin typeface="Trebuchet MS" pitchFamily="34" charset="0"/>
              </a:rPr>
              <a:t>Other			52%</a:t>
            </a:r>
          </a:p>
        </p:txBody>
      </p:sp>
      <p:sp>
        <p:nvSpPr>
          <p:cNvPr id="11" name="Left Brace 10"/>
          <p:cNvSpPr/>
          <p:nvPr/>
        </p:nvSpPr>
        <p:spPr>
          <a:xfrm>
            <a:off x="5334000" y="2362200"/>
            <a:ext cx="457200" cy="3733800"/>
          </a:xfrm>
          <a:prstGeom prst="leftBrace">
            <a:avLst>
              <a:gd name="adj1" fmla="val 8333"/>
              <a:gd name="adj2" fmla="val 23956"/>
            </a:avLst>
          </a:prstGeom>
          <a:noFill/>
          <a:ln w="19050" cap="flat" cmpd="sng" algn="ctr">
            <a:solidFill>
              <a:schemeClr val="tx1"/>
            </a:solidFill>
            <a:prstDash val="solid"/>
          </a:ln>
          <a:effectLst/>
        </p:spPr>
        <p:txBody>
          <a:bodyPr anchor="ctr"/>
          <a:lstStyle/>
          <a:p>
            <a:pPr algn="ctr" fontAlgn="auto">
              <a:spcBef>
                <a:spcPts val="0"/>
              </a:spcBef>
              <a:spcAft>
                <a:spcPts val="0"/>
              </a:spcAft>
              <a:defRPr/>
            </a:pPr>
            <a:endParaRPr lang="en-US" b="1" kern="0" dirty="0">
              <a:solidFill>
                <a:sysClr val="windowText" lastClr="000000"/>
              </a:solidFill>
              <a:latin typeface="Calibri"/>
            </a:endParaRPr>
          </a:p>
        </p:txBody>
      </p:sp>
      <p:sp>
        <p:nvSpPr>
          <p:cNvPr id="15" name="Text Placeholder 4"/>
          <p:cNvSpPr>
            <a:spLocks noGrp="1"/>
          </p:cNvSpPr>
          <p:nvPr>
            <p:ph type="body" sz="quarter" idx="12"/>
          </p:nvPr>
        </p:nvSpPr>
        <p:spPr>
          <a:xfrm>
            <a:off x="0" y="6248400"/>
            <a:ext cx="7086600" cy="609600"/>
          </a:xfrm>
        </p:spPr>
        <p:txBody>
          <a:bodyPr/>
          <a:lstStyle/>
          <a:p>
            <a:r>
              <a:rPr lang="en-US" dirty="0" smtClean="0"/>
              <a:t>Source: Your Candidates-Your Health Public Opinion Poll, </a:t>
            </a:r>
            <a:br>
              <a:rPr lang="en-US" dirty="0" smtClean="0"/>
            </a:br>
            <a:r>
              <a:rPr lang="en-US" dirty="0" smtClean="0"/>
              <a:t>October 2011, Zogby Analytics for Research!America</a:t>
            </a:r>
            <a:endParaRPr lang="en-US" dirty="0"/>
          </a:p>
        </p:txBody>
      </p:sp>
    </p:spTree>
  </p:cSld>
  <p:clrMapOvr>
    <a:masterClrMapping/>
  </p:clrMapOvr>
  <p:transition>
    <p:fade/>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1"/>
          </p:nvPr>
        </p:nvSpPr>
        <p:spPr>
          <a:xfrm>
            <a:off x="533400" y="1524000"/>
            <a:ext cx="8763000" cy="838200"/>
          </a:xfrm>
        </p:spPr>
        <p:txBody>
          <a:bodyPr/>
          <a:lstStyle/>
          <a:p>
            <a:r>
              <a:rPr lang="en-US" dirty="0" smtClean="0"/>
              <a:t>To the best of your knowledge, would you say that medical research takes place in every state in the U.S.?</a:t>
            </a:r>
            <a:endParaRPr lang="en-US" dirty="0"/>
          </a:p>
        </p:txBody>
      </p:sp>
      <p:graphicFrame>
        <p:nvGraphicFramePr>
          <p:cNvPr id="6" name="Chart Placeholder 5"/>
          <p:cNvGraphicFramePr>
            <a:graphicFrameLocks noGrp="1"/>
          </p:cNvGraphicFramePr>
          <p:nvPr>
            <p:ph type="chart" idx="1"/>
          </p:nvPr>
        </p:nvGraphicFramePr>
        <p:xfrm>
          <a:off x="-2438400" y="2286000"/>
          <a:ext cx="11887200" cy="4191000"/>
        </p:xfrm>
        <a:graphic>
          <a:graphicData uri="http://schemas.openxmlformats.org/drawingml/2006/chart">
            <c:chart xmlns:c="http://schemas.openxmlformats.org/drawingml/2006/chart" xmlns:r="http://schemas.openxmlformats.org/officeDocument/2006/relationships" r:id="rId3"/>
          </a:graphicData>
        </a:graphic>
      </p:graphicFrame>
      <p:sp>
        <p:nvSpPr>
          <p:cNvPr id="9" name="Title 1"/>
          <p:cNvSpPr>
            <a:spLocks noGrp="1"/>
          </p:cNvSpPr>
          <p:nvPr>
            <p:ph type="title"/>
          </p:nvPr>
        </p:nvSpPr>
        <p:spPr>
          <a:xfrm>
            <a:off x="0" y="152400"/>
            <a:ext cx="9144000" cy="990600"/>
          </a:xfrm>
        </p:spPr>
        <p:txBody>
          <a:bodyPr/>
          <a:lstStyle/>
          <a:p>
            <a:r>
              <a:rPr lang="en-US" dirty="0" smtClean="0"/>
              <a:t>Less Than Half Know Medical Research Takes Place in Every State</a:t>
            </a:r>
            <a:endParaRPr lang="en-US" dirty="0"/>
          </a:p>
        </p:txBody>
      </p:sp>
      <p:sp>
        <p:nvSpPr>
          <p:cNvPr id="10" name="Text Placeholder 4"/>
          <p:cNvSpPr>
            <a:spLocks noGrp="1"/>
          </p:cNvSpPr>
          <p:nvPr>
            <p:ph type="body" sz="quarter" idx="12"/>
          </p:nvPr>
        </p:nvSpPr>
        <p:spPr>
          <a:xfrm>
            <a:off x="0" y="6400800"/>
            <a:ext cx="9144000" cy="457200"/>
          </a:xfrm>
        </p:spPr>
        <p:txBody>
          <a:bodyPr/>
          <a:lstStyle/>
          <a:p>
            <a:pPr algn="ctr"/>
            <a:r>
              <a:rPr lang="en-US" sz="1400" dirty="0" smtClean="0"/>
              <a:t>Source: A Research!America poll of likely voters conducted in</a:t>
            </a:r>
            <a:br>
              <a:rPr lang="en-US" sz="1400" dirty="0" smtClean="0"/>
            </a:br>
            <a:r>
              <a:rPr lang="en-US" sz="1400" dirty="0" smtClean="0"/>
              <a:t>partnership with Zogby Analytics, with support from United for Medical Research, in September 2012.</a:t>
            </a:r>
            <a:endParaRPr lang="en-US" sz="1400" dirty="0"/>
          </a:p>
        </p:txBody>
      </p:sp>
      <p:pic>
        <p:nvPicPr>
          <p:cNvPr id="7" name="Picture 6" descr="JZA for poll slides.jpg"/>
          <p:cNvPicPr>
            <a:picLocks noChangeAspect="1"/>
          </p:cNvPicPr>
          <p:nvPr/>
        </p:nvPicPr>
        <p:blipFill>
          <a:blip r:embed="rId4" cstate="print"/>
          <a:stretch>
            <a:fillRect/>
          </a:stretch>
        </p:blipFill>
        <p:spPr>
          <a:xfrm>
            <a:off x="93132" y="6019800"/>
            <a:ext cx="1811868" cy="603956"/>
          </a:xfrm>
          <a:prstGeom prst="rect">
            <a:avLst/>
          </a:prstGeom>
        </p:spPr>
      </p:pic>
    </p:spTree>
  </p:cSld>
  <p:clrMapOvr>
    <a:masterClrMapping/>
  </p:clrMapOvr>
  <p:transition>
    <p:fade/>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1" name="Title 1"/>
          <p:cNvSpPr>
            <a:spLocks noGrp="1"/>
          </p:cNvSpPr>
          <p:nvPr>
            <p:ph type="title"/>
          </p:nvPr>
        </p:nvSpPr>
        <p:spPr>
          <a:xfrm>
            <a:off x="533400" y="0"/>
            <a:ext cx="8229600" cy="1143000"/>
          </a:xfrm>
        </p:spPr>
        <p:txBody>
          <a:bodyPr/>
          <a:lstStyle/>
          <a:p>
            <a:r>
              <a:rPr lang="en-US" dirty="0" smtClean="0"/>
              <a:t>Few Americans Recognize the National Institutes of Health</a:t>
            </a:r>
          </a:p>
        </p:txBody>
      </p:sp>
      <p:graphicFrame>
        <p:nvGraphicFramePr>
          <p:cNvPr id="12290" name="Object 4"/>
          <p:cNvGraphicFramePr>
            <a:graphicFrameLocks noGrp="1" noChangeAspect="1"/>
          </p:cNvGraphicFramePr>
          <p:nvPr/>
        </p:nvGraphicFramePr>
        <p:xfrm>
          <a:off x="-1981200" y="2667000"/>
          <a:ext cx="10836275" cy="3414713"/>
        </p:xfrm>
        <a:graphic>
          <a:graphicData uri="http://schemas.openxmlformats.org/presentationml/2006/ole">
            <p:oleObj spid="_x0000_s283650" name="Worksheet" r:id="rId4" imgW="9182100" imgH="2895600" progId="Excel.Sheet.8">
              <p:embed/>
            </p:oleObj>
          </a:graphicData>
        </a:graphic>
      </p:graphicFrame>
      <p:sp>
        <p:nvSpPr>
          <p:cNvPr id="12292" name="Text Box 3"/>
          <p:cNvSpPr txBox="1">
            <a:spLocks noChangeArrowheads="1"/>
          </p:cNvSpPr>
          <p:nvPr/>
        </p:nvSpPr>
        <p:spPr bwMode="auto">
          <a:xfrm>
            <a:off x="609600" y="1524000"/>
            <a:ext cx="8534400" cy="1015663"/>
          </a:xfrm>
          <a:prstGeom prst="rect">
            <a:avLst/>
          </a:prstGeom>
          <a:noFill/>
          <a:ln w="9525">
            <a:noFill/>
            <a:miter lim="800000"/>
            <a:headEnd/>
            <a:tailEnd/>
          </a:ln>
        </p:spPr>
        <p:txBody>
          <a:bodyPr>
            <a:spAutoFit/>
          </a:bodyPr>
          <a:lstStyle/>
          <a:p>
            <a:pPr eaLnBrk="0" hangingPunct="0">
              <a:spcBef>
                <a:spcPct val="50000"/>
              </a:spcBef>
            </a:pPr>
            <a:r>
              <a:rPr lang="en-US" sz="2000" dirty="0">
                <a:solidFill>
                  <a:srgbClr val="000000"/>
                </a:solidFill>
                <a:latin typeface="Trebuchet MS" pitchFamily="34" charset="0"/>
              </a:rPr>
              <a:t>What is the name of the government agency that funds most of the medical research paid for by taxpayers in this country? (first volunteered responses)</a:t>
            </a:r>
            <a:endParaRPr lang="en-US" sz="2000" i="1" dirty="0">
              <a:solidFill>
                <a:srgbClr val="000000"/>
              </a:solidFill>
              <a:latin typeface="Trebuchet MS" pitchFamily="34" charset="0"/>
            </a:endParaRPr>
          </a:p>
        </p:txBody>
      </p:sp>
      <p:sp>
        <p:nvSpPr>
          <p:cNvPr id="6" name="Text Box 7"/>
          <p:cNvSpPr txBox="1">
            <a:spLocks noChangeArrowheads="1"/>
          </p:cNvSpPr>
          <p:nvPr/>
        </p:nvSpPr>
        <p:spPr bwMode="auto">
          <a:xfrm>
            <a:off x="0" y="6256873"/>
            <a:ext cx="5638800" cy="601127"/>
          </a:xfrm>
          <a:prstGeom prst="rect">
            <a:avLst/>
          </a:prstGeom>
          <a:noFill/>
          <a:ln w="9525">
            <a:noFill/>
            <a:miter lim="800000"/>
            <a:headEnd/>
            <a:tailEnd/>
          </a:ln>
        </p:spPr>
        <p:txBody>
          <a:bodyPr>
            <a:spAutoFit/>
          </a:bodyPr>
          <a:lstStyle/>
          <a:p>
            <a:pPr eaLnBrk="0" hangingPunct="0">
              <a:defRPr/>
            </a:pPr>
            <a:r>
              <a:rPr lang="en-US" sz="1600" dirty="0">
                <a:solidFill>
                  <a:srgbClr val="000000"/>
                </a:solidFill>
                <a:latin typeface="Trebuchet MS" pitchFamily="34" charset="0"/>
                <a:cs typeface="Times New Roman" pitchFamily="18" charset="0"/>
              </a:rPr>
              <a:t>Source: Research Enterprise Poll, February 2010</a:t>
            </a:r>
          </a:p>
          <a:p>
            <a:pPr eaLnBrk="0" hangingPunct="0">
              <a:lnSpc>
                <a:spcPct val="50000"/>
              </a:lnSpc>
              <a:spcBef>
                <a:spcPct val="50000"/>
              </a:spcBef>
              <a:defRPr/>
            </a:pPr>
            <a:r>
              <a:rPr lang="en-US" sz="1600" dirty="0">
                <a:solidFill>
                  <a:srgbClr val="000000"/>
                </a:solidFill>
                <a:latin typeface="Trebuchet MS" pitchFamily="34" charset="0"/>
              </a:rPr>
              <a:t>Charlton Research Company for Research!America</a:t>
            </a:r>
          </a:p>
        </p:txBody>
      </p:sp>
    </p:spTree>
  </p:cSld>
  <p:clrMapOvr>
    <a:masterClrMapping/>
  </p:clrMapOvr>
  <p:transition>
    <p:fade/>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1"/>
          </p:nvPr>
        </p:nvSpPr>
        <p:spPr>
          <a:xfrm>
            <a:off x="533400" y="1524000"/>
            <a:ext cx="8610600" cy="838200"/>
          </a:xfrm>
        </p:spPr>
        <p:txBody>
          <a:bodyPr/>
          <a:lstStyle/>
          <a:p>
            <a:r>
              <a:rPr lang="en-US" dirty="0" smtClean="0"/>
              <a:t>Has your doctor or other health care professional ever talked to you about medical research?</a:t>
            </a:r>
            <a:endParaRPr lang="en-US" dirty="0"/>
          </a:p>
        </p:txBody>
      </p:sp>
      <p:graphicFrame>
        <p:nvGraphicFramePr>
          <p:cNvPr id="6" name="Chart Placeholder 5"/>
          <p:cNvGraphicFramePr>
            <a:graphicFrameLocks noGrp="1"/>
          </p:cNvGraphicFramePr>
          <p:nvPr>
            <p:ph type="chart" idx="1"/>
          </p:nvPr>
        </p:nvGraphicFramePr>
        <p:xfrm>
          <a:off x="-304800" y="2057400"/>
          <a:ext cx="9144000" cy="4419600"/>
        </p:xfrm>
        <a:graphic>
          <a:graphicData uri="http://schemas.openxmlformats.org/drawingml/2006/chart">
            <c:chart xmlns:c="http://schemas.openxmlformats.org/drawingml/2006/chart" xmlns:r="http://schemas.openxmlformats.org/officeDocument/2006/relationships" r:id="rId3"/>
          </a:graphicData>
        </a:graphic>
      </p:graphicFrame>
      <p:pic>
        <p:nvPicPr>
          <p:cNvPr id="11" name="Picture 10" descr="JZA for poll slides.jpg"/>
          <p:cNvPicPr>
            <a:picLocks noChangeAspect="1"/>
          </p:cNvPicPr>
          <p:nvPr/>
        </p:nvPicPr>
        <p:blipFill>
          <a:blip r:embed="rId4" cstate="print"/>
          <a:stretch>
            <a:fillRect/>
          </a:stretch>
        </p:blipFill>
        <p:spPr>
          <a:xfrm>
            <a:off x="93132" y="6254044"/>
            <a:ext cx="1811868" cy="603956"/>
          </a:xfrm>
          <a:prstGeom prst="rect">
            <a:avLst/>
          </a:prstGeom>
        </p:spPr>
      </p:pic>
      <p:sp>
        <p:nvSpPr>
          <p:cNvPr id="12" name="Text Placeholder 4"/>
          <p:cNvSpPr>
            <a:spLocks noGrp="1"/>
          </p:cNvSpPr>
          <p:nvPr>
            <p:ph type="body" sz="quarter" idx="12"/>
          </p:nvPr>
        </p:nvSpPr>
        <p:spPr>
          <a:xfrm>
            <a:off x="0" y="6324600"/>
            <a:ext cx="9296400" cy="609600"/>
          </a:xfrm>
        </p:spPr>
        <p:txBody>
          <a:bodyPr/>
          <a:lstStyle/>
          <a:p>
            <a:pPr algn="ctr"/>
            <a:r>
              <a:rPr lang="en-US" sz="1400" dirty="0" smtClean="0"/>
              <a:t>Source: A Research!America poll of U.S. adults conducted</a:t>
            </a:r>
            <a:br>
              <a:rPr lang="en-US" sz="1400" dirty="0" smtClean="0"/>
            </a:br>
            <a:r>
              <a:rPr lang="en-US" sz="1400" dirty="0" smtClean="0"/>
              <a:t>in partnership with Zogby Analytics in May 2013. </a:t>
            </a:r>
            <a:endParaRPr lang="en-US" sz="1400" dirty="0"/>
          </a:p>
        </p:txBody>
      </p:sp>
      <p:sp>
        <p:nvSpPr>
          <p:cNvPr id="7" name="Title 6"/>
          <p:cNvSpPr>
            <a:spLocks noGrp="1"/>
          </p:cNvSpPr>
          <p:nvPr>
            <p:ph type="title"/>
          </p:nvPr>
        </p:nvSpPr>
        <p:spPr>
          <a:xfrm>
            <a:off x="612648" y="152400"/>
            <a:ext cx="8153400" cy="990600"/>
          </a:xfrm>
        </p:spPr>
        <p:txBody>
          <a:bodyPr/>
          <a:lstStyle/>
          <a:p>
            <a:r>
              <a:rPr lang="en-US" dirty="0" smtClean="0"/>
              <a:t>Seven in 10 Say Doctors Don’t Talk About Medical Research</a:t>
            </a:r>
            <a:endParaRPr lang="en-US" dirty="0"/>
          </a:p>
        </p:txBody>
      </p:sp>
    </p:spTree>
  </p:cSld>
  <p:clrMapOvr>
    <a:masterClrMapping/>
  </p:clrMapOvr>
  <p:transition>
    <p:fade/>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Specific Suggestions</a:t>
            </a:r>
            <a:endParaRPr lang="en-US" dirty="0"/>
          </a:p>
        </p:txBody>
      </p:sp>
      <p:sp>
        <p:nvSpPr>
          <p:cNvPr id="3" name="Content Placeholder 2"/>
          <p:cNvSpPr>
            <a:spLocks noGrp="1"/>
          </p:cNvSpPr>
          <p:nvPr>
            <p:ph sz="quarter" idx="1"/>
          </p:nvPr>
        </p:nvSpPr>
        <p:spPr>
          <a:xfrm>
            <a:off x="612648" y="1600200"/>
            <a:ext cx="8378952" cy="4495800"/>
          </a:xfrm>
        </p:spPr>
        <p:txBody>
          <a:bodyPr/>
          <a:lstStyle/>
          <a:p>
            <a:r>
              <a:rPr lang="en-US" sz="2600" dirty="0" smtClean="0"/>
              <a:t>Get out of the echo chamber and talk to new audiences</a:t>
            </a:r>
          </a:p>
          <a:p>
            <a:r>
              <a:rPr lang="en-US" sz="2600" dirty="0" smtClean="0"/>
              <a:t>Design and fund economic impact studies</a:t>
            </a:r>
          </a:p>
          <a:p>
            <a:r>
              <a:rPr lang="en-US" sz="2600" dirty="0" smtClean="0"/>
              <a:t>Create incentives for individual scientists to engage the non-science public; pilot test and scale</a:t>
            </a:r>
          </a:p>
          <a:p>
            <a:r>
              <a:rPr lang="en-US" sz="2600" dirty="0" smtClean="0"/>
              <a:t>Educate grantees about other stakeholders, including industry and patient groups — stop expecting them to make our case if we aren’t making theirs</a:t>
            </a:r>
          </a:p>
          <a:p>
            <a:r>
              <a:rPr lang="en-US" sz="2600" dirty="0" smtClean="0"/>
              <a:t>Open dialogue with health care</a:t>
            </a:r>
            <a:br>
              <a:rPr lang="en-US" sz="2600" dirty="0" smtClean="0"/>
            </a:br>
            <a:r>
              <a:rPr lang="en-US" sz="2600" dirty="0" smtClean="0"/>
              <a:t>providers, the most trusted sources of</a:t>
            </a:r>
            <a:br>
              <a:rPr lang="en-US" sz="2600" dirty="0" smtClean="0"/>
            </a:br>
            <a:r>
              <a:rPr lang="en-US" sz="2600" dirty="0" smtClean="0"/>
              <a:t>information about research</a:t>
            </a:r>
            <a:endParaRPr lang="en-US" sz="2600" dirty="0"/>
          </a:p>
        </p:txBody>
      </p:sp>
    </p:spTree>
  </p:cSld>
  <p:clrMapOvr>
    <a:masterClrMapping/>
  </p:clrMapOvr>
  <p:transition>
    <p:fade/>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idx="1"/>
          </p:nvPr>
        </p:nvSpPr>
        <p:spPr/>
        <p:txBody>
          <a:bodyPr/>
          <a:lstStyle/>
          <a:p>
            <a:r>
              <a:rPr lang="en-US" sz="4000" dirty="0" smtClean="0"/>
              <a:t>Accountability is part of our contract with the public.</a:t>
            </a:r>
            <a:endParaRPr lang="en-US" sz="4000" dirty="0"/>
          </a:p>
        </p:txBody>
      </p:sp>
    </p:spTree>
  </p:cSld>
  <p:clrMapOvr>
    <a:masterClrMapping/>
  </p:clrMapOvr>
  <p:transition>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612648" y="152400"/>
            <a:ext cx="8153400" cy="990600"/>
          </a:xfrm>
        </p:spPr>
        <p:txBody>
          <a:bodyPr/>
          <a:lstStyle/>
          <a:p>
            <a:r>
              <a:rPr lang="en-US" dirty="0" smtClean="0"/>
              <a:t>Making the Case for NIH:</a:t>
            </a:r>
            <a:br>
              <a:rPr lang="en-US" dirty="0" smtClean="0"/>
            </a:br>
            <a:r>
              <a:rPr lang="en-US" dirty="0" smtClean="0"/>
              <a:t>Challenges</a:t>
            </a:r>
            <a:endParaRPr lang="en-US" dirty="0"/>
          </a:p>
        </p:txBody>
      </p:sp>
      <p:sp>
        <p:nvSpPr>
          <p:cNvPr id="5" name="Content Placeholder 4"/>
          <p:cNvSpPr>
            <a:spLocks noGrp="1"/>
          </p:cNvSpPr>
          <p:nvPr>
            <p:ph sz="quarter" idx="1"/>
          </p:nvPr>
        </p:nvSpPr>
        <p:spPr>
          <a:xfrm>
            <a:off x="612648" y="1600200"/>
            <a:ext cx="8531352" cy="4495800"/>
          </a:xfrm>
        </p:spPr>
        <p:txBody>
          <a:bodyPr/>
          <a:lstStyle/>
          <a:p>
            <a:r>
              <a:rPr lang="en-US" sz="2600" dirty="0" smtClean="0"/>
              <a:t>Perceived lack of accountability; not enough palpable “progress</a:t>
            </a:r>
            <a:r>
              <a:rPr lang="en-US" sz="2600" dirty="0" smtClean="0"/>
              <a:t>”; people don’t see solutions and results</a:t>
            </a:r>
            <a:endParaRPr lang="en-US" sz="2600" dirty="0" smtClean="0"/>
          </a:p>
          <a:p>
            <a:r>
              <a:rPr lang="en-US" sz="2600" dirty="0" smtClean="0"/>
              <a:t>Other stakeholders in the research-for-health ecosystem don’t always feel valued or heard</a:t>
            </a:r>
          </a:p>
          <a:p>
            <a:r>
              <a:rPr lang="en-US" sz="2600" dirty="0" smtClean="0"/>
              <a:t>Science and scientists are largely “invisible</a:t>
            </a:r>
            <a:r>
              <a:rPr lang="en-US" sz="2600" dirty="0" smtClean="0"/>
              <a:t>”</a:t>
            </a:r>
            <a:endParaRPr lang="en-US" sz="2600" dirty="0" smtClean="0"/>
          </a:p>
          <a:p>
            <a:r>
              <a:rPr lang="en-US" sz="2600" dirty="0" smtClean="0"/>
              <a:t>Economic </a:t>
            </a:r>
            <a:r>
              <a:rPr lang="en-US" sz="2600" dirty="0" smtClean="0"/>
              <a:t>impact analyses are unconvincing</a:t>
            </a:r>
          </a:p>
          <a:p>
            <a:r>
              <a:rPr lang="en-US" sz="2600" dirty="0" smtClean="0"/>
              <a:t>ACA conversation consumes health mindshare, crowding out research for health</a:t>
            </a:r>
          </a:p>
          <a:p>
            <a:r>
              <a:rPr lang="en-US" sz="2600" dirty="0" smtClean="0"/>
              <a:t>Most health care providers — the most trusted sources for research information — do not</a:t>
            </a:r>
            <a:br>
              <a:rPr lang="en-US" sz="2600" dirty="0" smtClean="0"/>
            </a:br>
            <a:r>
              <a:rPr lang="en-US" sz="2600" dirty="0" smtClean="0"/>
              <a:t>talk about research</a:t>
            </a:r>
          </a:p>
        </p:txBody>
      </p:sp>
    </p:spTree>
  </p:cSld>
  <p:clrMapOvr>
    <a:masterClrMapping/>
  </p:clrMapOvr>
  <p:transition>
    <p:fade/>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612648" y="152400"/>
            <a:ext cx="8153400" cy="990600"/>
          </a:xfrm>
        </p:spPr>
        <p:txBody>
          <a:bodyPr/>
          <a:lstStyle/>
          <a:p>
            <a:r>
              <a:rPr lang="en-US" dirty="0" smtClean="0"/>
              <a:t>‘A Nobel in the Family: My Brother, the Genius’</a:t>
            </a:r>
            <a:endParaRPr lang="en-US" dirty="0"/>
          </a:p>
        </p:txBody>
      </p:sp>
      <p:sp>
        <p:nvSpPr>
          <p:cNvPr id="5" name="Content Placeholder 4"/>
          <p:cNvSpPr>
            <a:spLocks noGrp="1"/>
          </p:cNvSpPr>
          <p:nvPr>
            <p:ph sz="quarter" idx="1"/>
          </p:nvPr>
        </p:nvSpPr>
        <p:spPr>
          <a:xfrm>
            <a:off x="612648" y="1600200"/>
            <a:ext cx="8531352" cy="4495800"/>
          </a:xfrm>
        </p:spPr>
        <p:txBody>
          <a:bodyPr/>
          <a:lstStyle/>
          <a:p>
            <a:pPr marL="0" indent="457200">
              <a:buNone/>
            </a:pPr>
            <a:r>
              <a:rPr lang="en-US" sz="2100" dirty="0" smtClean="0"/>
              <a:t>“I admire and love my brother [Paul Greengard], but he lives on a higher plane, and what he does is secret, unrevealable. To me, anyway … </a:t>
            </a:r>
          </a:p>
          <a:p>
            <a:pPr marL="0" indent="457200">
              <a:buNone/>
            </a:pPr>
            <a:r>
              <a:rPr lang="en-US" sz="2100" dirty="0" smtClean="0"/>
              <a:t>“Every time he took a new job — whether at Albert Einstein College of Medicine or Yale — I’d ask him about it. Then he’d get into electro-physiological properties, and it was all over …</a:t>
            </a:r>
          </a:p>
          <a:p>
            <a:pPr marL="0" indent="457200">
              <a:buNone/>
            </a:pPr>
            <a:r>
              <a:rPr lang="en-US" sz="2100" dirty="0" smtClean="0"/>
              <a:t>“Now, he has won the Nobel Prize in physiology or medicine, an honor he shares with two other scientists. In reporting it, the newspapers said their work on the way brain cells communicate might one day help cure diseases like Parkinson’s and Alzheimer’s.</a:t>
            </a:r>
          </a:p>
          <a:p>
            <a:pPr marL="0" indent="457200">
              <a:buNone/>
            </a:pPr>
            <a:r>
              <a:rPr lang="en-US" sz="2100" dirty="0" smtClean="0"/>
              <a:t>“I’m thrilled he won. </a:t>
            </a:r>
            <a:r>
              <a:rPr lang="en-US" sz="2100" b="1" dirty="0" smtClean="0"/>
              <a:t>Now I know what he does.</a:t>
            </a:r>
            <a:r>
              <a:rPr lang="en-US" sz="2100" dirty="0" smtClean="0"/>
              <a:t>”</a:t>
            </a:r>
          </a:p>
          <a:p>
            <a:pPr marL="0" indent="0">
              <a:buNone/>
            </a:pPr>
            <a:r>
              <a:rPr lang="en-US" sz="2100" i="1" dirty="0" smtClean="0"/>
              <a:t>— Chris Chase in a </a:t>
            </a:r>
            <a:r>
              <a:rPr lang="en-US" sz="2100" dirty="0" smtClean="0"/>
              <a:t>New York Times </a:t>
            </a:r>
            <a:r>
              <a:rPr lang="en-US" sz="2100" i="1" dirty="0" smtClean="0"/>
              <a:t>opinion piece on October 15, 2000</a:t>
            </a:r>
          </a:p>
        </p:txBody>
      </p:sp>
    </p:spTree>
  </p:cSld>
  <p:clrMapOvr>
    <a:masterClrMapping/>
  </p:clrMapOvr>
  <p:transition>
    <p:fade/>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sz="3200" dirty="0" smtClean="0"/>
              <a:t>“Scientists are obliged to make the case for science to lawmakers.  … If I had to do it all over again I would spend more time talking to general audiences and public officials, penning op-eds.”</a:t>
            </a:r>
            <a:endParaRPr lang="en-US" sz="3200" dirty="0"/>
          </a:p>
        </p:txBody>
      </p:sp>
      <p:sp>
        <p:nvSpPr>
          <p:cNvPr id="3" name="Subtitle 2"/>
          <p:cNvSpPr>
            <a:spLocks noGrp="1"/>
          </p:cNvSpPr>
          <p:nvPr>
            <p:ph type="subTitle" idx="1"/>
          </p:nvPr>
        </p:nvSpPr>
        <p:spPr/>
        <p:txBody>
          <a:bodyPr>
            <a:normAutofit fontScale="77500" lnSpcReduction="20000"/>
          </a:bodyPr>
          <a:lstStyle/>
          <a:p>
            <a:r>
              <a:rPr lang="en-US" dirty="0" smtClean="0"/>
              <a:t>J. Michael Bishop, MD, Nobel laureate; </a:t>
            </a:r>
          </a:p>
          <a:p>
            <a:r>
              <a:rPr lang="en-US" dirty="0" smtClean="0"/>
              <a:t>Research!America Advocacy Awards, March 15, 2011</a:t>
            </a:r>
            <a:endParaRPr lang="en-US" dirty="0"/>
          </a:p>
        </p:txBody>
      </p:sp>
      <p:pic>
        <p:nvPicPr>
          <p:cNvPr id="5" name="Picture Placeholder 4" descr="RLB_0300.JPG"/>
          <p:cNvPicPr>
            <a:picLocks noGrp="1" noChangeAspect="1"/>
          </p:cNvPicPr>
          <p:nvPr>
            <p:ph type="pic" idx="10"/>
          </p:nvPr>
        </p:nvPicPr>
        <p:blipFill>
          <a:blip r:embed="rId3" cstate="print"/>
          <a:srcRect l="7744" r="7744"/>
          <a:stretch>
            <a:fillRect/>
          </a:stretch>
        </p:blipFill>
        <p:spPr/>
      </p:pic>
    </p:spTree>
  </p:cSld>
  <p:clrMapOvr>
    <a:masterClrMapping/>
  </p:clrMapOvr>
  <p:transition>
    <p:fade/>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a:grpSpLocks/>
          </p:cNvGrpSpPr>
          <p:nvPr/>
        </p:nvGrpSpPr>
        <p:grpSpPr bwMode="auto">
          <a:xfrm>
            <a:off x="0" y="0"/>
            <a:ext cx="9144000" cy="6858000"/>
            <a:chOff x="0" y="0"/>
            <a:chExt cx="5760" cy="4320"/>
          </a:xfrm>
        </p:grpSpPr>
        <p:pic>
          <p:nvPicPr>
            <p:cNvPr id="69636" name="Picture 3" descr="MPj04020950000[1]"/>
            <p:cNvPicPr>
              <a:picLocks noChangeAspect="1" noChangeArrowheads="1"/>
            </p:cNvPicPr>
            <p:nvPr/>
          </p:nvPicPr>
          <p:blipFill>
            <a:blip r:embed="rId3" cstate="print">
              <a:lum contrast="-20000"/>
            </a:blip>
            <a:srcRect/>
            <a:stretch>
              <a:fillRect/>
            </a:stretch>
          </p:blipFill>
          <p:spPr bwMode="auto">
            <a:xfrm>
              <a:off x="3120" y="2758"/>
              <a:ext cx="2640" cy="1562"/>
            </a:xfrm>
            <a:prstGeom prst="rect">
              <a:avLst/>
            </a:prstGeom>
            <a:noFill/>
            <a:ln w="9525">
              <a:noFill/>
              <a:miter lim="800000"/>
              <a:headEnd/>
              <a:tailEnd/>
            </a:ln>
          </p:spPr>
        </p:pic>
        <p:pic>
          <p:nvPicPr>
            <p:cNvPr id="69637" name="Picture 4" descr="MPj04221710000[1]"/>
            <p:cNvPicPr>
              <a:picLocks noChangeAspect="1" noChangeArrowheads="1"/>
            </p:cNvPicPr>
            <p:nvPr/>
          </p:nvPicPr>
          <p:blipFill>
            <a:blip r:embed="rId4" cstate="print">
              <a:lum contrast="-20000"/>
            </a:blip>
            <a:srcRect/>
            <a:stretch>
              <a:fillRect/>
            </a:stretch>
          </p:blipFill>
          <p:spPr bwMode="auto">
            <a:xfrm>
              <a:off x="3615" y="0"/>
              <a:ext cx="1507" cy="1865"/>
            </a:xfrm>
            <a:prstGeom prst="rect">
              <a:avLst/>
            </a:prstGeom>
            <a:noFill/>
            <a:ln w="9525">
              <a:noFill/>
              <a:miter lim="800000"/>
              <a:headEnd/>
              <a:tailEnd/>
            </a:ln>
          </p:spPr>
        </p:pic>
        <p:pic>
          <p:nvPicPr>
            <p:cNvPr id="69638" name="Picture 5" descr="MPj04002480000[1]"/>
            <p:cNvPicPr>
              <a:picLocks noChangeAspect="1" noChangeArrowheads="1"/>
            </p:cNvPicPr>
            <p:nvPr/>
          </p:nvPicPr>
          <p:blipFill>
            <a:blip r:embed="rId5" cstate="print">
              <a:lum contrast="-20000"/>
            </a:blip>
            <a:srcRect/>
            <a:stretch>
              <a:fillRect/>
            </a:stretch>
          </p:blipFill>
          <p:spPr bwMode="auto">
            <a:xfrm>
              <a:off x="0" y="0"/>
              <a:ext cx="1669" cy="1789"/>
            </a:xfrm>
            <a:prstGeom prst="rect">
              <a:avLst/>
            </a:prstGeom>
            <a:noFill/>
            <a:ln w="9525">
              <a:noFill/>
              <a:miter lim="800000"/>
              <a:headEnd/>
              <a:tailEnd/>
            </a:ln>
          </p:spPr>
        </p:pic>
        <p:pic>
          <p:nvPicPr>
            <p:cNvPr id="69639" name="Picture 6" descr="MPj03089660000[1]"/>
            <p:cNvPicPr>
              <a:picLocks noChangeAspect="1" noChangeArrowheads="1"/>
            </p:cNvPicPr>
            <p:nvPr/>
          </p:nvPicPr>
          <p:blipFill>
            <a:blip r:embed="rId6" cstate="print">
              <a:lum contrast="-20000"/>
            </a:blip>
            <a:srcRect/>
            <a:stretch>
              <a:fillRect/>
            </a:stretch>
          </p:blipFill>
          <p:spPr bwMode="auto">
            <a:xfrm>
              <a:off x="1532" y="0"/>
              <a:ext cx="2304" cy="1548"/>
            </a:xfrm>
            <a:prstGeom prst="rect">
              <a:avLst/>
            </a:prstGeom>
            <a:noFill/>
            <a:ln w="9525">
              <a:noFill/>
              <a:miter lim="800000"/>
              <a:headEnd/>
              <a:tailEnd/>
            </a:ln>
          </p:spPr>
        </p:pic>
        <p:pic>
          <p:nvPicPr>
            <p:cNvPr id="69640" name="Picture 7" descr="MPj02898380000[1]"/>
            <p:cNvPicPr>
              <a:picLocks noChangeAspect="1" noChangeArrowheads="1"/>
            </p:cNvPicPr>
            <p:nvPr/>
          </p:nvPicPr>
          <p:blipFill>
            <a:blip r:embed="rId7" cstate="print">
              <a:lum contrast="-20000"/>
            </a:blip>
            <a:srcRect/>
            <a:stretch>
              <a:fillRect/>
            </a:stretch>
          </p:blipFill>
          <p:spPr bwMode="auto">
            <a:xfrm>
              <a:off x="0" y="1548"/>
              <a:ext cx="2304" cy="1548"/>
            </a:xfrm>
            <a:prstGeom prst="rect">
              <a:avLst/>
            </a:prstGeom>
            <a:noFill/>
            <a:ln w="9525">
              <a:noFill/>
              <a:miter lim="800000"/>
              <a:headEnd/>
              <a:tailEnd/>
            </a:ln>
          </p:spPr>
        </p:pic>
        <p:pic>
          <p:nvPicPr>
            <p:cNvPr id="69641" name="Picture 8" descr="MPj02022320000[1]"/>
            <p:cNvPicPr>
              <a:picLocks noChangeAspect="1" noChangeArrowheads="1"/>
            </p:cNvPicPr>
            <p:nvPr/>
          </p:nvPicPr>
          <p:blipFill>
            <a:blip r:embed="rId8" cstate="print">
              <a:lum contrast="-20000"/>
            </a:blip>
            <a:srcRect/>
            <a:stretch>
              <a:fillRect/>
            </a:stretch>
          </p:blipFill>
          <p:spPr bwMode="auto">
            <a:xfrm>
              <a:off x="5061" y="0"/>
              <a:ext cx="699" cy="2114"/>
            </a:xfrm>
            <a:prstGeom prst="rect">
              <a:avLst/>
            </a:prstGeom>
            <a:noFill/>
            <a:ln w="9525">
              <a:noFill/>
              <a:miter lim="800000"/>
              <a:headEnd/>
              <a:tailEnd/>
            </a:ln>
          </p:spPr>
        </p:pic>
        <p:pic>
          <p:nvPicPr>
            <p:cNvPr id="69642" name="Picture 9" descr="MPj02278140000[1]"/>
            <p:cNvPicPr>
              <a:picLocks noChangeAspect="1" noChangeArrowheads="1"/>
            </p:cNvPicPr>
            <p:nvPr/>
          </p:nvPicPr>
          <p:blipFill>
            <a:blip r:embed="rId9" cstate="print">
              <a:lum contrast="-20000"/>
            </a:blip>
            <a:srcRect/>
            <a:stretch>
              <a:fillRect/>
            </a:stretch>
          </p:blipFill>
          <p:spPr bwMode="auto">
            <a:xfrm>
              <a:off x="3839" y="1791"/>
              <a:ext cx="1921" cy="1277"/>
            </a:xfrm>
            <a:prstGeom prst="rect">
              <a:avLst/>
            </a:prstGeom>
            <a:noFill/>
            <a:ln w="9525">
              <a:noFill/>
              <a:miter lim="800000"/>
              <a:headEnd/>
              <a:tailEnd/>
            </a:ln>
          </p:spPr>
        </p:pic>
        <p:pic>
          <p:nvPicPr>
            <p:cNvPr id="69643" name="Picture 10" descr="MPj04228180000[1]"/>
            <p:cNvPicPr>
              <a:picLocks noChangeAspect="1" noChangeArrowheads="1"/>
            </p:cNvPicPr>
            <p:nvPr/>
          </p:nvPicPr>
          <p:blipFill>
            <a:blip r:embed="rId10" cstate="print">
              <a:lum contrast="-20000"/>
            </a:blip>
            <a:srcRect/>
            <a:stretch>
              <a:fillRect/>
            </a:stretch>
          </p:blipFill>
          <p:spPr bwMode="auto">
            <a:xfrm>
              <a:off x="2294" y="1488"/>
              <a:ext cx="1630" cy="2285"/>
            </a:xfrm>
            <a:prstGeom prst="rect">
              <a:avLst/>
            </a:prstGeom>
            <a:noFill/>
            <a:ln w="9525">
              <a:noFill/>
              <a:miter lim="800000"/>
              <a:headEnd/>
              <a:tailEnd/>
            </a:ln>
          </p:spPr>
        </p:pic>
        <p:pic>
          <p:nvPicPr>
            <p:cNvPr id="69644" name="Picture 11" descr="MPPH01763J0000[1]"/>
            <p:cNvPicPr>
              <a:picLocks noChangeAspect="1" noChangeArrowheads="1"/>
            </p:cNvPicPr>
            <p:nvPr/>
          </p:nvPicPr>
          <p:blipFill>
            <a:blip r:embed="rId11" cstate="print">
              <a:lum contrast="-20000"/>
            </a:blip>
            <a:srcRect/>
            <a:stretch>
              <a:fillRect/>
            </a:stretch>
          </p:blipFill>
          <p:spPr bwMode="auto">
            <a:xfrm>
              <a:off x="2338" y="3089"/>
              <a:ext cx="1866" cy="1231"/>
            </a:xfrm>
            <a:prstGeom prst="rect">
              <a:avLst/>
            </a:prstGeom>
            <a:noFill/>
            <a:ln w="9525">
              <a:noFill/>
              <a:miter lim="800000"/>
              <a:headEnd/>
              <a:tailEnd/>
            </a:ln>
          </p:spPr>
        </p:pic>
        <p:pic>
          <p:nvPicPr>
            <p:cNvPr id="69645" name="Picture 12" descr="MPj03999180000[1]"/>
            <p:cNvPicPr>
              <a:picLocks noChangeAspect="1" noChangeArrowheads="1"/>
            </p:cNvPicPr>
            <p:nvPr/>
          </p:nvPicPr>
          <p:blipFill>
            <a:blip r:embed="rId12" cstate="print">
              <a:lum contrast="-20000"/>
            </a:blip>
            <a:srcRect/>
            <a:stretch>
              <a:fillRect/>
            </a:stretch>
          </p:blipFill>
          <p:spPr bwMode="auto">
            <a:xfrm>
              <a:off x="0" y="2945"/>
              <a:ext cx="2458" cy="1375"/>
            </a:xfrm>
            <a:prstGeom prst="rect">
              <a:avLst/>
            </a:prstGeom>
            <a:noFill/>
            <a:ln w="9525">
              <a:noFill/>
              <a:miter lim="800000"/>
              <a:headEnd/>
              <a:tailEnd/>
            </a:ln>
          </p:spPr>
        </p:pic>
      </p:grpSp>
      <p:sp>
        <p:nvSpPr>
          <p:cNvPr id="45059" name="Rectangle 13"/>
          <p:cNvSpPr>
            <a:spLocks noGrp="1" noChangeArrowheads="1"/>
          </p:cNvSpPr>
          <p:nvPr>
            <p:ph type="body" idx="4294967295"/>
          </p:nvPr>
        </p:nvSpPr>
        <p:spPr>
          <a:xfrm>
            <a:off x="0" y="2654300"/>
            <a:ext cx="9144000" cy="1612900"/>
          </a:xfrm>
          <a:solidFill>
            <a:srgbClr val="000099">
              <a:alpha val="50000"/>
            </a:srgbClr>
          </a:solidFill>
        </p:spPr>
        <p:txBody>
          <a:bodyPr/>
          <a:lstStyle/>
          <a:p>
            <a:pPr algn="ctr" eaLnBrk="1" hangingPunct="1">
              <a:buFontTx/>
              <a:buNone/>
              <a:defRPr/>
            </a:pPr>
            <a:r>
              <a:rPr lang="en-US" sz="8800" i="1" dirty="0" smtClean="0">
                <a:solidFill>
                  <a:schemeClr val="bg1"/>
                </a:solidFill>
              </a:rPr>
              <a:t>“I work for you.”</a:t>
            </a:r>
          </a:p>
        </p:txBody>
      </p:sp>
    </p:spTree>
  </p:cSld>
  <p:clrMapOvr>
    <a:masterClrMapping/>
  </p:clrMapOvr>
  <p:transition>
    <p:fade/>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7106" name="Text Placeholder 3"/>
          <p:cNvSpPr>
            <a:spLocks noGrp="1"/>
          </p:cNvSpPr>
          <p:nvPr>
            <p:ph type="body" idx="1"/>
          </p:nvPr>
        </p:nvSpPr>
        <p:spPr>
          <a:xfrm>
            <a:off x="1371600" y="2743200"/>
            <a:ext cx="7123113" cy="2590800"/>
          </a:xfrm>
        </p:spPr>
        <p:txBody>
          <a:bodyPr/>
          <a:lstStyle/>
          <a:p>
            <a:r>
              <a:rPr lang="en-US" dirty="0" smtClean="0"/>
              <a:t>www.researchamerica.org/blog</a:t>
            </a:r>
            <a:endParaRPr lang="en-US" b="1" u="sng" dirty="0" smtClean="0"/>
          </a:p>
          <a:p>
            <a:r>
              <a:rPr lang="en-US" dirty="0" smtClean="0"/>
              <a:t>www.researchamerica.org/facebook</a:t>
            </a:r>
            <a:endParaRPr lang="en-US" b="1" u="sng" dirty="0" smtClean="0"/>
          </a:p>
          <a:p>
            <a:r>
              <a:rPr lang="en-US" dirty="0" smtClean="0"/>
              <a:t>www.twitter.com/researchamerica</a:t>
            </a:r>
            <a:endParaRPr lang="en-US" b="1" u="sng" dirty="0" smtClean="0"/>
          </a:p>
          <a:p>
            <a:r>
              <a:rPr lang="en-US" dirty="0" smtClean="0"/>
              <a:t>www.youtube.com/researchamerica</a:t>
            </a:r>
            <a:endParaRPr lang="en-US" b="1" u="sng" dirty="0" smtClean="0"/>
          </a:p>
        </p:txBody>
      </p:sp>
      <p:sp>
        <p:nvSpPr>
          <p:cNvPr id="47107" name="Title 1"/>
          <p:cNvSpPr>
            <a:spLocks noGrp="1"/>
          </p:cNvSpPr>
          <p:nvPr>
            <p:ph type="title"/>
          </p:nvPr>
        </p:nvSpPr>
        <p:spPr/>
        <p:txBody>
          <a:bodyPr/>
          <a:lstStyle/>
          <a:p>
            <a:r>
              <a:rPr lang="en-US" sz="3600" dirty="0" smtClean="0"/>
              <a:t>Connect with Research!America Online</a:t>
            </a:r>
          </a:p>
        </p:txBody>
      </p:sp>
      <p:pic>
        <p:nvPicPr>
          <p:cNvPr id="47108" name="Picture 2" descr="facebook-128x128"/>
          <p:cNvPicPr>
            <a:picLocks noChangeAspect="1" noChangeArrowheads="1"/>
          </p:cNvPicPr>
          <p:nvPr/>
        </p:nvPicPr>
        <p:blipFill>
          <a:blip r:embed="rId2" cstate="print"/>
          <a:srcRect/>
          <a:stretch>
            <a:fillRect/>
          </a:stretch>
        </p:blipFill>
        <p:spPr bwMode="auto">
          <a:xfrm>
            <a:off x="914400" y="3352800"/>
            <a:ext cx="371475" cy="371475"/>
          </a:xfrm>
          <a:prstGeom prst="rect">
            <a:avLst/>
          </a:prstGeom>
          <a:noFill/>
          <a:ln w="9525">
            <a:noFill/>
            <a:miter lim="800000"/>
            <a:headEnd/>
            <a:tailEnd/>
          </a:ln>
        </p:spPr>
      </p:pic>
      <p:pic>
        <p:nvPicPr>
          <p:cNvPr id="47109" name="Picture 3" descr="youtube-128x128"/>
          <p:cNvPicPr>
            <a:picLocks noChangeAspect="1" noChangeArrowheads="1"/>
          </p:cNvPicPr>
          <p:nvPr/>
        </p:nvPicPr>
        <p:blipFill>
          <a:blip r:embed="rId3" cstate="print"/>
          <a:srcRect/>
          <a:stretch>
            <a:fillRect/>
          </a:stretch>
        </p:blipFill>
        <p:spPr bwMode="auto">
          <a:xfrm>
            <a:off x="914400" y="4438650"/>
            <a:ext cx="361950" cy="361950"/>
          </a:xfrm>
          <a:prstGeom prst="rect">
            <a:avLst/>
          </a:prstGeom>
          <a:noFill/>
          <a:ln w="9525">
            <a:noFill/>
            <a:miter lim="800000"/>
            <a:headEnd/>
            <a:tailEnd/>
          </a:ln>
        </p:spPr>
      </p:pic>
      <p:pic>
        <p:nvPicPr>
          <p:cNvPr id="47110" name="Picture 4" descr="twitter-128x128"/>
          <p:cNvPicPr>
            <a:picLocks noChangeAspect="1" noChangeArrowheads="1"/>
          </p:cNvPicPr>
          <p:nvPr/>
        </p:nvPicPr>
        <p:blipFill>
          <a:blip r:embed="rId4" cstate="print"/>
          <a:srcRect/>
          <a:stretch>
            <a:fillRect/>
          </a:stretch>
        </p:blipFill>
        <p:spPr bwMode="auto">
          <a:xfrm>
            <a:off x="914400" y="3883025"/>
            <a:ext cx="384175" cy="384175"/>
          </a:xfrm>
          <a:prstGeom prst="rect">
            <a:avLst/>
          </a:prstGeom>
          <a:noFill/>
          <a:ln w="9525">
            <a:noFill/>
            <a:miter lim="800000"/>
            <a:headEnd/>
            <a:tailEnd/>
          </a:ln>
        </p:spPr>
      </p:pic>
      <p:pic>
        <p:nvPicPr>
          <p:cNvPr id="47111" name="Picture 5" descr="rss-128x128"/>
          <p:cNvPicPr>
            <a:picLocks noChangeAspect="1" noChangeArrowheads="1"/>
          </p:cNvPicPr>
          <p:nvPr/>
        </p:nvPicPr>
        <p:blipFill>
          <a:blip r:embed="rId5" cstate="print"/>
          <a:srcRect/>
          <a:stretch>
            <a:fillRect/>
          </a:stretch>
        </p:blipFill>
        <p:spPr bwMode="auto">
          <a:xfrm>
            <a:off x="914400" y="2819400"/>
            <a:ext cx="350838" cy="350838"/>
          </a:xfrm>
          <a:prstGeom prst="rect">
            <a:avLst/>
          </a:prstGeom>
          <a:noFill/>
          <a:ln w="9525">
            <a:noFill/>
            <a:miter lim="800000"/>
            <a:headEnd/>
            <a:tailEnd/>
          </a:ln>
        </p:spPr>
      </p:pic>
    </p:spTree>
  </p:cSld>
  <p:clrMapOvr>
    <a:masterClrMapping/>
  </p:clrMapOvr>
  <p:transition>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1859" name="Picture 3" descr="lincoln"/>
          <p:cNvPicPr>
            <a:picLocks noChangeAspect="1" noChangeArrowheads="1"/>
          </p:cNvPicPr>
          <p:nvPr/>
        </p:nvPicPr>
        <p:blipFill>
          <a:blip r:embed="rId3" cstate="print"/>
          <a:srcRect/>
          <a:stretch>
            <a:fillRect/>
          </a:stretch>
        </p:blipFill>
        <p:spPr bwMode="auto">
          <a:xfrm>
            <a:off x="457200" y="1219200"/>
            <a:ext cx="3317875" cy="4124325"/>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32771" name="Title 3"/>
          <p:cNvSpPr>
            <a:spLocks noGrp="1"/>
          </p:cNvSpPr>
          <p:nvPr>
            <p:ph type="ctrTitle"/>
          </p:nvPr>
        </p:nvSpPr>
        <p:spPr>
          <a:xfrm>
            <a:off x="4114800" y="1524000"/>
            <a:ext cx="4724400" cy="3962400"/>
          </a:xfrm>
        </p:spPr>
        <p:txBody>
          <a:bodyPr/>
          <a:lstStyle/>
          <a:p>
            <a:r>
              <a:rPr lang="en-US" sz="4000" cap="none" dirty="0" smtClean="0">
                <a:solidFill>
                  <a:schemeClr val="tx1"/>
                </a:solidFill>
              </a:rPr>
              <a:t>“…public sentiment is everything. With public sentiment, nothing can fail; without it nothing can succeed.”</a:t>
            </a:r>
          </a:p>
        </p:txBody>
      </p:sp>
      <p:sp>
        <p:nvSpPr>
          <p:cNvPr id="32772" name="Subtitle 4"/>
          <p:cNvSpPr>
            <a:spLocks noGrp="1"/>
          </p:cNvSpPr>
          <p:nvPr>
            <p:ph type="subTitle" idx="1"/>
          </p:nvPr>
        </p:nvSpPr>
        <p:spPr>
          <a:xfrm>
            <a:off x="2362200" y="6049963"/>
            <a:ext cx="6705600" cy="685800"/>
          </a:xfrm>
        </p:spPr>
        <p:txBody>
          <a:bodyPr/>
          <a:lstStyle/>
          <a:p>
            <a:r>
              <a:rPr lang="en-US" sz="2800" dirty="0" smtClean="0">
                <a:solidFill>
                  <a:schemeClr val="tx1"/>
                </a:solidFill>
              </a:rPr>
              <a:t>Abraham Lincoln</a:t>
            </a:r>
            <a:endParaRPr lang="en-US" dirty="0" smtClean="0">
              <a:solidFill>
                <a:schemeClr val="tx1"/>
              </a:solidFill>
            </a:endParaRPr>
          </a:p>
        </p:txBody>
      </p:sp>
      <p:sp>
        <p:nvSpPr>
          <p:cNvPr id="5" name="TextBox 4"/>
          <p:cNvSpPr txBox="1"/>
          <p:nvPr/>
        </p:nvSpPr>
        <p:spPr>
          <a:xfrm>
            <a:off x="0" y="0"/>
            <a:ext cx="9144000" cy="923330"/>
          </a:xfrm>
          <a:prstGeom prst="rect">
            <a:avLst/>
          </a:prstGeom>
          <a:noFill/>
        </p:spPr>
        <p:txBody>
          <a:bodyPr wrap="square" rtlCol="0">
            <a:spAutoFit/>
          </a:bodyPr>
          <a:lstStyle/>
          <a:p>
            <a:pPr algn="ctr"/>
            <a:r>
              <a:rPr lang="en-US" sz="5400" dirty="0" smtClean="0">
                <a:latin typeface="Trebuchet MS" pitchFamily="34" charset="0"/>
              </a:rPr>
              <a:t>Public Support Matters</a:t>
            </a:r>
            <a:endParaRPr lang="en-US" sz="5400" dirty="0">
              <a:latin typeface="Trebuchet MS" pitchFamily="34" charset="0"/>
            </a:endParaRPr>
          </a:p>
        </p:txBody>
      </p:sp>
    </p:spTree>
  </p:cSld>
  <p:clrMapOvr>
    <a:masterClrMapping/>
  </p:clrMapOvr>
  <p:transition>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7162800" y="5486400"/>
            <a:ext cx="1981200" cy="1371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latin typeface="Trebuchet MS" pitchFamily="34" charset="0"/>
            </a:endParaRPr>
          </a:p>
        </p:txBody>
      </p:sp>
      <p:sp>
        <p:nvSpPr>
          <p:cNvPr id="51203" name="Rectangle 2"/>
          <p:cNvSpPr>
            <a:spLocks noGrp="1" noChangeArrowheads="1"/>
          </p:cNvSpPr>
          <p:nvPr>
            <p:ph type="title"/>
          </p:nvPr>
        </p:nvSpPr>
        <p:spPr/>
        <p:txBody>
          <a:bodyPr/>
          <a:lstStyle/>
          <a:p>
            <a:pPr eaLnBrk="1" hangingPunct="1"/>
            <a:r>
              <a:rPr lang="en-US" dirty="0" smtClean="0"/>
              <a:t>Research!America Polling</a:t>
            </a:r>
          </a:p>
        </p:txBody>
      </p:sp>
      <p:sp>
        <p:nvSpPr>
          <p:cNvPr id="51204" name="Rectangle 3"/>
          <p:cNvSpPr>
            <a:spLocks noGrp="1" noChangeArrowheads="1"/>
          </p:cNvSpPr>
          <p:nvPr>
            <p:ph sz="quarter" idx="1"/>
          </p:nvPr>
        </p:nvSpPr>
        <p:spPr>
          <a:xfrm>
            <a:off x="533400" y="1600200"/>
            <a:ext cx="8610600" cy="4724400"/>
          </a:xfrm>
        </p:spPr>
        <p:txBody>
          <a:bodyPr/>
          <a:lstStyle/>
          <a:p>
            <a:pPr eaLnBrk="1" hangingPunct="1"/>
            <a:r>
              <a:rPr lang="en-US" sz="2200" dirty="0" smtClean="0"/>
              <a:t>Commissioning public opinion polls on research issues for 21 years:</a:t>
            </a:r>
          </a:p>
          <a:p>
            <a:pPr lvl="2" eaLnBrk="1" hangingPunct="1"/>
            <a:r>
              <a:rPr lang="en-US" sz="2200" dirty="0" smtClean="0"/>
              <a:t>National Polls</a:t>
            </a:r>
          </a:p>
          <a:p>
            <a:pPr lvl="2" eaLnBrk="1" hangingPunct="1"/>
            <a:r>
              <a:rPr lang="en-US" sz="2200" dirty="0" smtClean="0"/>
              <a:t>State-Based Polls</a:t>
            </a:r>
          </a:p>
          <a:p>
            <a:pPr lvl="2" eaLnBrk="1" hangingPunct="1"/>
            <a:r>
              <a:rPr lang="en-US" sz="2200" dirty="0" smtClean="0"/>
              <a:t>Issue-Specific Polls</a:t>
            </a:r>
          </a:p>
          <a:p>
            <a:pPr eaLnBrk="1" hangingPunct="1"/>
            <a:r>
              <a:rPr lang="en-US" sz="2200" dirty="0" smtClean="0"/>
              <a:t>Telephone (random-digit dialing) polls are conducted with a sample size of 800-1000 adults (age 18+) and a maximum theoretical sampling error of +/- 3.5%. Data are demographically representative of adult U.S. residents (state or national).</a:t>
            </a:r>
          </a:p>
          <a:p>
            <a:pPr eaLnBrk="1" hangingPunct="1"/>
            <a:r>
              <a:rPr lang="en-US" sz="2200" dirty="0" smtClean="0"/>
              <a:t>Online polls are conducted with a sample size of 1000-2000 adults and sampling error of +/-3.1%. The data are weighted in two stages to ensure accurate representation of the U.S. adult population.</a:t>
            </a:r>
          </a:p>
        </p:txBody>
      </p:sp>
    </p:spTree>
  </p:cSld>
  <p:clrMapOvr>
    <a:masterClrMapping/>
  </p:clrMapOvr>
  <p:transition>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The Good News</a:t>
            </a:r>
            <a:endParaRPr lang="en-US" dirty="0"/>
          </a:p>
        </p:txBody>
      </p:sp>
    </p:spTree>
  </p:cSld>
  <p:clrMapOvr>
    <a:masterClrMapping/>
  </p:clrMapOvr>
  <p:transition>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152400"/>
            <a:ext cx="8534400" cy="990600"/>
          </a:xfrm>
        </p:spPr>
        <p:txBody>
          <a:bodyPr/>
          <a:lstStyle/>
          <a:p>
            <a:r>
              <a:rPr lang="en-US" dirty="0" smtClean="0"/>
              <a:t>Most Agree that Basic Research </a:t>
            </a:r>
            <a:br>
              <a:rPr lang="en-US" dirty="0" smtClean="0"/>
            </a:br>
            <a:r>
              <a:rPr lang="en-US" dirty="0" smtClean="0"/>
              <a:t>is Necessary</a:t>
            </a:r>
            <a:endParaRPr lang="en-US" dirty="0"/>
          </a:p>
        </p:txBody>
      </p:sp>
      <p:sp>
        <p:nvSpPr>
          <p:cNvPr id="4" name="Text Placeholder 3"/>
          <p:cNvSpPr>
            <a:spLocks noGrp="1"/>
          </p:cNvSpPr>
          <p:nvPr>
            <p:ph type="body" sz="quarter" idx="11"/>
          </p:nvPr>
        </p:nvSpPr>
        <p:spPr/>
        <p:txBody>
          <a:bodyPr/>
          <a:lstStyle/>
          <a:p>
            <a:r>
              <a:rPr lang="en-US" dirty="0" smtClean="0"/>
              <a:t>Do you agree or disagree with the following statement? “Even if it brings no immediate benefits, basic scientific research that advances the frontiers of knowledge is necessary and should be supported by the federal government.”</a:t>
            </a:r>
            <a:endParaRPr lang="en-US" dirty="0"/>
          </a:p>
        </p:txBody>
      </p:sp>
      <p:graphicFrame>
        <p:nvGraphicFramePr>
          <p:cNvPr id="8" name="Chart Placeholder 5"/>
          <p:cNvGraphicFramePr>
            <a:graphicFrameLocks noGrp="1"/>
          </p:cNvGraphicFramePr>
          <p:nvPr>
            <p:ph type="chart" idx="1"/>
          </p:nvPr>
        </p:nvGraphicFramePr>
        <p:xfrm>
          <a:off x="685800" y="2895600"/>
          <a:ext cx="8153400" cy="3581400"/>
        </p:xfrm>
        <a:graphic>
          <a:graphicData uri="http://schemas.openxmlformats.org/drawingml/2006/chart">
            <c:chart xmlns:c="http://schemas.openxmlformats.org/drawingml/2006/chart" xmlns:r="http://schemas.openxmlformats.org/officeDocument/2006/relationships" r:id="rId2"/>
          </a:graphicData>
        </a:graphic>
      </p:graphicFrame>
      <p:sp>
        <p:nvSpPr>
          <p:cNvPr id="10" name="Text Placeholder 4"/>
          <p:cNvSpPr>
            <a:spLocks noGrp="1"/>
          </p:cNvSpPr>
          <p:nvPr>
            <p:ph type="body" sz="quarter" idx="12"/>
          </p:nvPr>
        </p:nvSpPr>
        <p:spPr>
          <a:xfrm>
            <a:off x="0" y="6248400"/>
            <a:ext cx="9144000" cy="609600"/>
          </a:xfrm>
        </p:spPr>
        <p:txBody>
          <a:bodyPr/>
          <a:lstStyle/>
          <a:p>
            <a:pPr algn="ctr"/>
            <a:r>
              <a:rPr lang="en-US" dirty="0" smtClean="0"/>
              <a:t>Source: A Research!America poll of U.S. adults</a:t>
            </a:r>
            <a:br>
              <a:rPr lang="en-US" dirty="0" smtClean="0"/>
            </a:br>
            <a:r>
              <a:rPr lang="en-US" dirty="0" smtClean="0"/>
              <a:t>conducted in partnership with Zogby Analytics in December 2012.</a:t>
            </a:r>
            <a:endParaRPr lang="en-US" dirty="0"/>
          </a:p>
        </p:txBody>
      </p:sp>
      <p:pic>
        <p:nvPicPr>
          <p:cNvPr id="7" name="Picture 6" descr="JZA for poll slides.jpg"/>
          <p:cNvPicPr>
            <a:picLocks noChangeAspect="1"/>
          </p:cNvPicPr>
          <p:nvPr/>
        </p:nvPicPr>
        <p:blipFill>
          <a:blip r:embed="rId3" cstate="print"/>
          <a:stretch>
            <a:fillRect/>
          </a:stretch>
        </p:blipFill>
        <p:spPr>
          <a:xfrm>
            <a:off x="93132" y="5943600"/>
            <a:ext cx="1811868" cy="603956"/>
          </a:xfrm>
          <a:prstGeom prst="rect">
            <a:avLst/>
          </a:prstGeom>
        </p:spPr>
      </p:pic>
    </p:spTree>
  </p:cSld>
  <p:clrMapOvr>
    <a:masterClrMapping/>
  </p:clrMapOvr>
  <p:transition>
    <p:fad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1"/>
          </p:nvPr>
        </p:nvSpPr>
        <p:spPr>
          <a:xfrm>
            <a:off x="533400" y="1524000"/>
            <a:ext cx="8610600" cy="838200"/>
          </a:xfrm>
        </p:spPr>
        <p:txBody>
          <a:bodyPr/>
          <a:lstStyle/>
          <a:p>
            <a:r>
              <a:rPr lang="en-US" dirty="0" smtClean="0"/>
              <a:t>The planned across-the-board budget cuts mean that, next year, the federal government would fund approximately 2,300 fewer medical research grants across the country. Which comes closer to your views on this reduction in medical research grants?</a:t>
            </a:r>
            <a:endParaRPr lang="en-US" dirty="0"/>
          </a:p>
        </p:txBody>
      </p:sp>
      <p:graphicFrame>
        <p:nvGraphicFramePr>
          <p:cNvPr id="6" name="Chart Placeholder 5"/>
          <p:cNvGraphicFramePr>
            <a:graphicFrameLocks noGrp="1"/>
          </p:cNvGraphicFramePr>
          <p:nvPr>
            <p:ph type="chart" idx="1"/>
          </p:nvPr>
        </p:nvGraphicFramePr>
        <p:xfrm>
          <a:off x="-2438400" y="2667000"/>
          <a:ext cx="11887200" cy="3810000"/>
        </p:xfrm>
        <a:graphic>
          <a:graphicData uri="http://schemas.openxmlformats.org/drawingml/2006/chart">
            <c:chart xmlns:c="http://schemas.openxmlformats.org/drawingml/2006/chart" xmlns:r="http://schemas.openxmlformats.org/officeDocument/2006/relationships" r:id="rId3"/>
          </a:graphicData>
        </a:graphic>
      </p:graphicFrame>
      <p:sp>
        <p:nvSpPr>
          <p:cNvPr id="9" name="Title 1"/>
          <p:cNvSpPr>
            <a:spLocks noGrp="1"/>
          </p:cNvSpPr>
          <p:nvPr>
            <p:ph type="title"/>
          </p:nvPr>
        </p:nvSpPr>
        <p:spPr>
          <a:xfrm>
            <a:off x="533400" y="152400"/>
            <a:ext cx="8534400" cy="990600"/>
          </a:xfrm>
        </p:spPr>
        <p:txBody>
          <a:bodyPr/>
          <a:lstStyle/>
          <a:p>
            <a:r>
              <a:rPr lang="en-US" dirty="0" smtClean="0"/>
              <a:t>49% of Americans Say U.S. Should Not Scale Back Medical Research</a:t>
            </a:r>
            <a:endParaRPr lang="en-US" dirty="0"/>
          </a:p>
        </p:txBody>
      </p:sp>
      <p:sp>
        <p:nvSpPr>
          <p:cNvPr id="10" name="Text Placeholder 4"/>
          <p:cNvSpPr>
            <a:spLocks noGrp="1"/>
          </p:cNvSpPr>
          <p:nvPr>
            <p:ph type="body" sz="quarter" idx="12"/>
          </p:nvPr>
        </p:nvSpPr>
        <p:spPr>
          <a:xfrm>
            <a:off x="0" y="6400800"/>
            <a:ext cx="9144000" cy="457200"/>
          </a:xfrm>
        </p:spPr>
        <p:txBody>
          <a:bodyPr/>
          <a:lstStyle/>
          <a:p>
            <a:pPr algn="ctr"/>
            <a:r>
              <a:rPr lang="en-US" sz="1400" dirty="0" smtClean="0"/>
              <a:t>Source: A Research!America poll of likely voters conducted in</a:t>
            </a:r>
            <a:br>
              <a:rPr lang="en-US" sz="1400" dirty="0" smtClean="0"/>
            </a:br>
            <a:r>
              <a:rPr lang="en-US" sz="1400" dirty="0" smtClean="0"/>
              <a:t>partnership with Zogby Analytics, with support from United for Medical Research, in September 2012.</a:t>
            </a:r>
            <a:endParaRPr lang="en-US" sz="1400" dirty="0"/>
          </a:p>
        </p:txBody>
      </p:sp>
      <p:pic>
        <p:nvPicPr>
          <p:cNvPr id="7" name="Picture 6" descr="JZA for poll slides.jpg"/>
          <p:cNvPicPr>
            <a:picLocks noChangeAspect="1"/>
          </p:cNvPicPr>
          <p:nvPr/>
        </p:nvPicPr>
        <p:blipFill>
          <a:blip r:embed="rId4" cstate="print"/>
          <a:stretch>
            <a:fillRect/>
          </a:stretch>
        </p:blipFill>
        <p:spPr>
          <a:xfrm>
            <a:off x="93132" y="6025444"/>
            <a:ext cx="1811868" cy="603956"/>
          </a:xfrm>
          <a:prstGeom prst="rect">
            <a:avLst/>
          </a:prstGeom>
        </p:spPr>
      </p:pic>
    </p:spTree>
  </p:cSld>
  <p:clrMapOvr>
    <a:masterClrMapping/>
  </p:clrMapOvr>
  <p:transition>
    <p:fad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152400"/>
            <a:ext cx="8686800" cy="990600"/>
          </a:xfrm>
        </p:spPr>
        <p:txBody>
          <a:bodyPr/>
          <a:lstStyle/>
          <a:p>
            <a:r>
              <a:rPr lang="en-US" dirty="0" smtClean="0"/>
              <a:t>Few Likely Voters Think Gov’t Spends too Much on Research</a:t>
            </a:r>
            <a:endParaRPr lang="en-US" dirty="0"/>
          </a:p>
        </p:txBody>
      </p:sp>
      <p:sp>
        <p:nvSpPr>
          <p:cNvPr id="4" name="Text Placeholder 3"/>
          <p:cNvSpPr>
            <a:spLocks noGrp="1"/>
          </p:cNvSpPr>
          <p:nvPr>
            <p:ph type="body" sz="quarter" idx="11"/>
          </p:nvPr>
        </p:nvSpPr>
        <p:spPr>
          <a:xfrm>
            <a:off x="609600" y="1447800"/>
            <a:ext cx="8534400" cy="457200"/>
          </a:xfrm>
        </p:spPr>
        <p:txBody>
          <a:bodyPr/>
          <a:lstStyle/>
          <a:p>
            <a:r>
              <a:rPr lang="en-US" dirty="0" smtClean="0"/>
              <a:t>For each of the problems listed, is the government spending …</a:t>
            </a:r>
            <a:endParaRPr lang="en-US" dirty="0"/>
          </a:p>
        </p:txBody>
      </p:sp>
      <p:graphicFrame>
        <p:nvGraphicFramePr>
          <p:cNvPr id="6" name="Chart Placeholder 5"/>
          <p:cNvGraphicFramePr>
            <a:graphicFrameLocks noGrp="1"/>
          </p:cNvGraphicFramePr>
          <p:nvPr>
            <p:ph type="chart" idx="1"/>
          </p:nvPr>
        </p:nvGraphicFramePr>
        <p:xfrm>
          <a:off x="0" y="1676400"/>
          <a:ext cx="9144000" cy="4953000"/>
        </p:xfrm>
        <a:graphic>
          <a:graphicData uri="http://schemas.openxmlformats.org/drawingml/2006/chart">
            <c:chart xmlns:c="http://schemas.openxmlformats.org/drawingml/2006/chart" xmlns:r="http://schemas.openxmlformats.org/officeDocument/2006/relationships" r:id="rId3"/>
          </a:graphicData>
        </a:graphic>
      </p:graphicFrame>
      <p:sp>
        <p:nvSpPr>
          <p:cNvPr id="8" name="Text Placeholder 4"/>
          <p:cNvSpPr>
            <a:spLocks noGrp="1"/>
          </p:cNvSpPr>
          <p:nvPr>
            <p:ph type="body" sz="quarter" idx="12"/>
          </p:nvPr>
        </p:nvSpPr>
        <p:spPr>
          <a:xfrm>
            <a:off x="0" y="6248400"/>
            <a:ext cx="9144000" cy="609600"/>
          </a:xfrm>
        </p:spPr>
        <p:txBody>
          <a:bodyPr/>
          <a:lstStyle/>
          <a:p>
            <a:pPr algn="ctr"/>
            <a:r>
              <a:rPr lang="en-US" dirty="0" smtClean="0"/>
              <a:t>Source: A Research!America poll of likely voters</a:t>
            </a:r>
            <a:br>
              <a:rPr lang="en-US" dirty="0" smtClean="0"/>
            </a:br>
            <a:r>
              <a:rPr lang="en-US" dirty="0" smtClean="0"/>
              <a:t>conducted in partnership with Zogby Analytics in March 2012.</a:t>
            </a:r>
            <a:endParaRPr lang="en-US" dirty="0"/>
          </a:p>
        </p:txBody>
      </p:sp>
      <p:pic>
        <p:nvPicPr>
          <p:cNvPr id="7" name="Picture 6" descr="JZA for poll slides.jpg"/>
          <p:cNvPicPr>
            <a:picLocks noChangeAspect="1"/>
          </p:cNvPicPr>
          <p:nvPr/>
        </p:nvPicPr>
        <p:blipFill>
          <a:blip r:embed="rId4" cstate="print"/>
          <a:stretch>
            <a:fillRect/>
          </a:stretch>
        </p:blipFill>
        <p:spPr>
          <a:xfrm>
            <a:off x="93132" y="6025444"/>
            <a:ext cx="1811868" cy="603956"/>
          </a:xfrm>
          <a:prstGeom prst="rect">
            <a:avLst/>
          </a:prstGeom>
        </p:spPr>
      </p:pic>
      <p:cxnSp>
        <p:nvCxnSpPr>
          <p:cNvPr id="11" name="Straight Arrow Connector 10"/>
          <p:cNvCxnSpPr/>
          <p:nvPr/>
        </p:nvCxnSpPr>
        <p:spPr>
          <a:xfrm>
            <a:off x="228600" y="3752850"/>
            <a:ext cx="609600" cy="0"/>
          </a:xfrm>
          <a:prstGeom prst="straightConnector1">
            <a:avLst/>
          </a:prstGeom>
          <a:ln w="31750">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ransition>
    <p:fade/>
  </p:transition>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_rels/themeOverride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Median">
  <a:themeElements>
    <a:clrScheme name="RA Red and Blue">
      <a:dk1>
        <a:srgbClr val="000099"/>
      </a:dk1>
      <a:lt1>
        <a:sysClr val="window" lastClr="FFFFFF"/>
      </a:lt1>
      <a:dk2>
        <a:srgbClr val="00338D"/>
      </a:dk2>
      <a:lt2>
        <a:srgbClr val="EEECE1"/>
      </a:lt2>
      <a:accent1>
        <a:srgbClr val="B10021"/>
      </a:accent1>
      <a:accent2>
        <a:srgbClr val="000099"/>
      </a:accent2>
      <a:accent3>
        <a:srgbClr val="B10021"/>
      </a:accent3>
      <a:accent4>
        <a:srgbClr val="000099"/>
      </a:accent4>
      <a:accent5>
        <a:srgbClr val="B10021"/>
      </a:accent5>
      <a:accent6>
        <a:srgbClr val="000099"/>
      </a:accent6>
      <a:hlink>
        <a:srgbClr val="000099"/>
      </a:hlink>
      <a:folHlink>
        <a:srgbClr val="B10021"/>
      </a:folHlink>
    </a:clrScheme>
    <a:fontScheme name="Median">
      <a:maj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Median">
      <a:fillStyleLst>
        <a:solidFill>
          <a:schemeClr val="phClr"/>
        </a:solidFill>
        <a:solidFill>
          <a:schemeClr val="phClr">
            <a:tint val="50000"/>
          </a:schemeClr>
        </a:solidFill>
        <a:solidFill>
          <a:schemeClr val="phClr"/>
        </a:soli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outerShdw blurRad="38100" dist="30000" dir="5400000" rotWithShape="0">
              <a:srgbClr val="000000">
                <a:alpha val="45000"/>
              </a:srgbClr>
            </a:outerShdw>
          </a:effectLst>
        </a:effectStyle>
        <a:effectStyle>
          <a:effectLst>
            <a:outerShdw blurRad="38100" dist="30000" dir="5400000" rotWithShape="0">
              <a:srgbClr val="000000">
                <a:alpha val="45000"/>
              </a:srgbClr>
            </a:outerShdw>
          </a:effectLst>
        </a:effectStyle>
        <a:effectStyle>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phClr"/>
            </a:contourClr>
          </a:sp3d>
        </a:effectStyle>
      </a:effectStyleLst>
      <a:bgFillStyleLst>
        <a:solidFill>
          <a:schemeClr val="phClr"/>
        </a:solidFill>
        <a:blipFill>
          <a:blip xmlns:r="http://schemas.openxmlformats.org/officeDocument/2006/relationships" r:embed="rId1">
            <a:duotone>
              <a:schemeClr val="phClr">
                <a:shade val="90000"/>
                <a:satMod val="140000"/>
              </a:schemeClr>
              <a:schemeClr val="phClr">
                <a:satMod val="120000"/>
              </a:schemeClr>
            </a:duotone>
          </a:blip>
          <a:tile tx="0" ty="0" sx="100000" sy="100000" flip="none" algn="tl"/>
        </a:blipFill>
        <a:blipFill>
          <a:blip xmlns:r="http://schemas.openxmlformats.org/officeDocument/2006/relationships" r:embed="rId2">
            <a:duotone>
              <a:schemeClr val="phClr">
                <a:shade val="90000"/>
                <a:satMod val="140000"/>
              </a:schemeClr>
              <a:schemeClr val="phClr">
                <a:satMod val="120000"/>
              </a:schemeClr>
            </a:duotone>
          </a:blip>
          <a:tile tx="0" ty="0" sx="100000" sy="10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RA Red and Blue">
    <a:dk1>
      <a:srgbClr val="000099"/>
    </a:dk1>
    <a:lt1>
      <a:sysClr val="window" lastClr="FFFFFF"/>
    </a:lt1>
    <a:dk2>
      <a:srgbClr val="00338D"/>
    </a:dk2>
    <a:lt2>
      <a:srgbClr val="EEECE1"/>
    </a:lt2>
    <a:accent1>
      <a:srgbClr val="B10021"/>
    </a:accent1>
    <a:accent2>
      <a:srgbClr val="000099"/>
    </a:accent2>
    <a:accent3>
      <a:srgbClr val="B10021"/>
    </a:accent3>
    <a:accent4>
      <a:srgbClr val="000099"/>
    </a:accent4>
    <a:accent5>
      <a:srgbClr val="B10021"/>
    </a:accent5>
    <a:accent6>
      <a:srgbClr val="000099"/>
    </a:accent6>
    <a:hlink>
      <a:srgbClr val="000099"/>
    </a:hlink>
    <a:folHlink>
      <a:srgbClr val="B10021"/>
    </a:folHlink>
  </a:clrScheme>
</a:themeOverride>
</file>

<file path=ppt/theme/themeOverride10.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RA Red and Blue">
    <a:dk1>
      <a:srgbClr val="000099"/>
    </a:dk1>
    <a:lt1>
      <a:sysClr val="window" lastClr="FFFFFF"/>
    </a:lt1>
    <a:dk2>
      <a:srgbClr val="00338D"/>
    </a:dk2>
    <a:lt2>
      <a:srgbClr val="EEECE1"/>
    </a:lt2>
    <a:accent1>
      <a:srgbClr val="B10021"/>
    </a:accent1>
    <a:accent2>
      <a:srgbClr val="000099"/>
    </a:accent2>
    <a:accent3>
      <a:srgbClr val="B10021"/>
    </a:accent3>
    <a:accent4>
      <a:srgbClr val="000099"/>
    </a:accent4>
    <a:accent5>
      <a:srgbClr val="B10021"/>
    </a:accent5>
    <a:accent6>
      <a:srgbClr val="000099"/>
    </a:accent6>
    <a:hlink>
      <a:srgbClr val="000099"/>
    </a:hlink>
    <a:folHlink>
      <a:srgbClr val="B10021"/>
    </a:folHlink>
  </a:clr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5.xml><?xml version="1.0" encoding="utf-8"?>
<a:themeOverride xmlns:a="http://schemas.openxmlformats.org/drawingml/2006/main">
  <a:clrScheme name="Research!America">
    <a:dk1>
      <a:srgbClr val="981E32"/>
    </a:dk1>
    <a:lt1>
      <a:sysClr val="window" lastClr="FFFFFF"/>
    </a:lt1>
    <a:dk2>
      <a:srgbClr val="00338D"/>
    </a:dk2>
    <a:lt2>
      <a:srgbClr val="EEECE1"/>
    </a:lt2>
    <a:accent1>
      <a:srgbClr val="548DD4"/>
    </a:accent1>
    <a:accent2>
      <a:srgbClr val="A42036"/>
    </a:accent2>
    <a:accent3>
      <a:srgbClr val="9BBB59"/>
    </a:accent3>
    <a:accent4>
      <a:srgbClr val="8064A2"/>
    </a:accent4>
    <a:accent5>
      <a:srgbClr val="4BACC6"/>
    </a:accent5>
    <a:accent6>
      <a:srgbClr val="F79646"/>
    </a:accent6>
    <a:hlink>
      <a:srgbClr val="548DD4"/>
    </a:hlink>
    <a:folHlink>
      <a:srgbClr val="7030A0"/>
    </a:folHlink>
  </a:clrScheme>
  <a:fontScheme name="Median">
    <a:maj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Median">
    <a:fillStyleLst>
      <a:solidFill>
        <a:schemeClr val="phClr"/>
      </a:solidFill>
      <a:solidFill>
        <a:schemeClr val="phClr">
          <a:tint val="50000"/>
        </a:schemeClr>
      </a:solidFill>
      <a:solidFill>
        <a:schemeClr val="phClr"/>
      </a:soli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outerShdw blurRad="38100" dist="30000" dir="5400000" rotWithShape="0">
            <a:srgbClr val="000000">
              <a:alpha val="45000"/>
            </a:srgbClr>
          </a:outerShdw>
        </a:effectLst>
      </a:effectStyle>
      <a:effectStyle>
        <a:effectLst>
          <a:outerShdw blurRad="38100" dist="30000" dir="5400000" rotWithShape="0">
            <a:srgbClr val="000000">
              <a:alpha val="45000"/>
            </a:srgbClr>
          </a:outerShdw>
        </a:effectLst>
      </a:effectStyle>
      <a:effectStyle>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phClr"/>
          </a:contourClr>
        </a:sp3d>
      </a:effectStyle>
    </a:effectStyleLst>
    <a:bgFillStyleLst>
      <a:solidFill>
        <a:schemeClr val="phClr"/>
      </a:solidFill>
      <a:blipFill>
        <a:blip xmlns:r="http://schemas.openxmlformats.org/officeDocument/2006/relationships" r:embed="rId1">
          <a:duotone>
            <a:schemeClr val="phClr">
              <a:shade val="90000"/>
              <a:satMod val="140000"/>
            </a:schemeClr>
            <a:schemeClr val="phClr">
              <a:satMod val="120000"/>
            </a:schemeClr>
          </a:duotone>
        </a:blip>
        <a:tile tx="0" ty="0" sx="100000" sy="100000" flip="none" algn="tl"/>
      </a:blipFill>
      <a:blipFill>
        <a:blip xmlns:r="http://schemas.openxmlformats.org/officeDocument/2006/relationships" r:embed="rId2">
          <a:duotone>
            <a:schemeClr val="phClr">
              <a:shade val="90000"/>
              <a:satMod val="140000"/>
            </a:schemeClr>
            <a:schemeClr val="phClr">
              <a:satMod val="120000"/>
            </a:schemeClr>
          </a:duotone>
        </a:blip>
        <a:tile tx="0" ty="0" sx="100000" sy="100000" flip="none" algn="tl"/>
      </a:blipFill>
    </a:bgFillStyleLst>
  </a:fmtScheme>
</a:themeOverride>
</file>

<file path=ppt/theme/themeOverride6.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7.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8.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9.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otalTime>3654</TotalTime>
  <Words>1405</Words>
  <Application>Microsoft Office PowerPoint</Application>
  <PresentationFormat>On-screen Show (4:3)</PresentationFormat>
  <Paragraphs>185</Paragraphs>
  <Slides>33</Slides>
  <Notes>27</Notes>
  <HiddenSlides>0</HiddenSlides>
  <MMClips>0</MMClips>
  <ScaleCrop>false</ScaleCrop>
  <HeadingPairs>
    <vt:vector size="8" baseType="variant">
      <vt:variant>
        <vt:lpstr>Fonts Used</vt:lpstr>
      </vt:variant>
      <vt:variant>
        <vt:i4>6</vt:i4>
      </vt:variant>
      <vt:variant>
        <vt:lpstr>Theme</vt:lpstr>
      </vt:variant>
      <vt:variant>
        <vt:i4>1</vt:i4>
      </vt:variant>
      <vt:variant>
        <vt:lpstr>Embedded OLE Servers</vt:lpstr>
      </vt:variant>
      <vt:variant>
        <vt:i4>2</vt:i4>
      </vt:variant>
      <vt:variant>
        <vt:lpstr>Slide Titles</vt:lpstr>
      </vt:variant>
      <vt:variant>
        <vt:i4>33</vt:i4>
      </vt:variant>
    </vt:vector>
  </HeadingPairs>
  <TitlesOfParts>
    <vt:vector size="42" baseType="lpstr">
      <vt:lpstr>Arial</vt:lpstr>
      <vt:lpstr>Trebuchet MS</vt:lpstr>
      <vt:lpstr>Times New Roman</vt:lpstr>
      <vt:lpstr>Tw Cen MT</vt:lpstr>
      <vt:lpstr>Calibri</vt:lpstr>
      <vt:lpstr>Wingdings</vt:lpstr>
      <vt:lpstr>Median</vt:lpstr>
      <vt:lpstr>Worksheet</vt:lpstr>
      <vt:lpstr>Microsoft Office Excel 97-2003 Worksheet</vt:lpstr>
      <vt:lpstr>   Mary Woolley, President, Research!America</vt:lpstr>
      <vt:lpstr>Making the Case for NIH: The Good News</vt:lpstr>
      <vt:lpstr>Making the Case for NIH: Challenges</vt:lpstr>
      <vt:lpstr>“…public sentiment is everything. With public sentiment, nothing can fail; without it nothing can succeed.”</vt:lpstr>
      <vt:lpstr>Research!America Polling</vt:lpstr>
      <vt:lpstr>The Good News</vt:lpstr>
      <vt:lpstr>Most Agree that Basic Research  is Necessary</vt:lpstr>
      <vt:lpstr>49% of Americans Say U.S. Should Not Scale Back Medical Research</vt:lpstr>
      <vt:lpstr>Few Likely Voters Think Gov’t Spends too Much on Research</vt:lpstr>
      <vt:lpstr>More than Half of Americans Willing to Pay Tax for Research</vt:lpstr>
      <vt:lpstr>Research is Part of the Solution to Rising Health Care Costs</vt:lpstr>
      <vt:lpstr>Opinions on America’s Most Important Health Issue</vt:lpstr>
      <vt:lpstr>Demonstrating Economic Impact</vt:lpstr>
      <vt:lpstr>U.S. Spends Big on Health but Ranks Low in Return on Investment</vt:lpstr>
      <vt:lpstr>Majority: Medical Research is Not Making Sufficient Progress</vt:lpstr>
      <vt:lpstr>Skepticism about Economic Impact</vt:lpstr>
      <vt:lpstr>Skepticism about Economic Impact</vt:lpstr>
      <vt:lpstr>Skepticism about Economic Impact</vt:lpstr>
      <vt:lpstr>Standing Shoulder to Shoulder</vt:lpstr>
      <vt:lpstr>Competition or Cooperation in Medical Research?</vt:lpstr>
      <vt:lpstr>Research Institutions Should Work Together</vt:lpstr>
      <vt:lpstr>Research is Invisible</vt:lpstr>
      <vt:lpstr>Most Americans Can’t Name a Living Scientist</vt:lpstr>
      <vt:lpstr>Most Americans Don’t Know Where Research is Conducted</vt:lpstr>
      <vt:lpstr>Less Than Half Know Medical Research Takes Place in Every State</vt:lpstr>
      <vt:lpstr>Few Americans Recognize the National Institutes of Health</vt:lpstr>
      <vt:lpstr>Seven in 10 Say Doctors Don’t Talk About Medical Research</vt:lpstr>
      <vt:lpstr>Specific Suggestions</vt:lpstr>
      <vt:lpstr>Slide 29</vt:lpstr>
      <vt:lpstr>‘A Nobel in the Family: My Brother, the Genius’</vt:lpstr>
      <vt:lpstr>“Scientists are obliged to make the case for science to lawmakers.  … If I had to do it all over again I would spend more time talking to general audiences and public officials, penning op-eds.”</vt:lpstr>
      <vt:lpstr>Slide 32</vt:lpstr>
      <vt:lpstr>Connect with Research!America Online</vt:lpstr>
    </vt:vector>
  </TitlesOfParts>
  <Company>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Mary Woolley, President, Research!America</dc:title>
  <dc:creator>Mari</dc:creator>
  <cp:lastModifiedBy>bhunsicker</cp:lastModifiedBy>
  <cp:revision>360</cp:revision>
  <dcterms:created xsi:type="dcterms:W3CDTF">2009-08-28T15:05:14Z</dcterms:created>
  <dcterms:modified xsi:type="dcterms:W3CDTF">2013-10-24T16:03:59Z</dcterms:modified>
</cp:coreProperties>
</file>