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 id="2147483681" r:id="rId2"/>
  </p:sldMasterIdLst>
  <p:notesMasterIdLst>
    <p:notesMasterId r:id="rId12"/>
  </p:notesMasterIdLst>
  <p:handoutMasterIdLst>
    <p:handoutMasterId r:id="rId13"/>
  </p:handoutMasterIdLst>
  <p:sldIdLst>
    <p:sldId id="588" r:id="rId3"/>
    <p:sldId id="523" r:id="rId4"/>
    <p:sldId id="522" r:id="rId5"/>
    <p:sldId id="584" r:id="rId6"/>
    <p:sldId id="585" r:id="rId7"/>
    <p:sldId id="586" r:id="rId8"/>
    <p:sldId id="587" r:id="rId9"/>
    <p:sldId id="582" r:id="rId10"/>
    <p:sldId id="583" r:id="rId11"/>
  </p:sldIdLst>
  <p:sldSz cx="9144000" cy="6858000" type="letter"/>
  <p:notesSz cx="7023100" cy="93091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echer, Darlene" initials="DD" lastIdx="1" clrIdx="0"/>
  <p:cmAuthor id="1" name="Richard Insel" initials="RI"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F72"/>
    <a:srgbClr val="0000FF"/>
    <a:srgbClr val="FF0000"/>
    <a:srgbClr val="669900"/>
    <a:srgbClr val="578ACD"/>
    <a:srgbClr val="3A75C4"/>
    <a:srgbClr val="82A8DA"/>
    <a:srgbClr val="ACC5E6"/>
    <a:srgbClr val="5AB3BA"/>
    <a:srgbClr val="A0D4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664" autoAdjust="0"/>
    <p:restoredTop sz="93391" autoAdjust="0"/>
  </p:normalViewPr>
  <p:slideViewPr>
    <p:cSldViewPr>
      <p:cViewPr varScale="1">
        <p:scale>
          <a:sx n="110" d="100"/>
          <a:sy n="110" d="100"/>
        </p:scale>
        <p:origin x="-5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p:cViewPr varScale="1">
        <p:scale>
          <a:sx n="54" d="100"/>
          <a:sy n="54" d="100"/>
        </p:scale>
        <p:origin x="-1824" y="-96"/>
      </p:cViewPr>
      <p:guideLst>
        <p:guide orient="horz" pos="2933"/>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07" tIns="46654" rIns="93307" bIns="46654" rtlCol="0"/>
          <a:lstStyle>
            <a:lvl1pPr algn="l">
              <a:defRPr sz="1200"/>
            </a:lvl1pPr>
          </a:lstStyle>
          <a:p>
            <a:endParaRPr lang="en-US"/>
          </a:p>
        </p:txBody>
      </p:sp>
      <p:sp>
        <p:nvSpPr>
          <p:cNvPr id="3" name="Date Placeholder 2"/>
          <p:cNvSpPr>
            <a:spLocks noGrp="1"/>
          </p:cNvSpPr>
          <p:nvPr>
            <p:ph type="dt" sz="quarter" idx="1"/>
          </p:nvPr>
        </p:nvSpPr>
        <p:spPr>
          <a:xfrm>
            <a:off x="3978539" y="1"/>
            <a:ext cx="3043343" cy="465455"/>
          </a:xfrm>
          <a:prstGeom prst="rect">
            <a:avLst/>
          </a:prstGeom>
        </p:spPr>
        <p:txBody>
          <a:bodyPr vert="horz" lIns="93307" tIns="46654" rIns="93307" bIns="46654" rtlCol="0"/>
          <a:lstStyle>
            <a:lvl1pPr algn="r">
              <a:defRPr sz="1200"/>
            </a:lvl1pPr>
          </a:lstStyle>
          <a:p>
            <a:fld id="{0618ED91-EB66-46F7-B73F-EF7D52315A9A}" type="datetimeFigureOut">
              <a:rPr lang="en-US" smtClean="0"/>
              <a:t>10/23/2013</a:t>
            </a:fld>
            <a:endParaRPr lang="en-US"/>
          </a:p>
        </p:txBody>
      </p:sp>
      <p:sp>
        <p:nvSpPr>
          <p:cNvPr id="4" name="Footer Placeholder 3"/>
          <p:cNvSpPr>
            <a:spLocks noGrp="1"/>
          </p:cNvSpPr>
          <p:nvPr>
            <p:ph type="ftr" sz="quarter" idx="2"/>
          </p:nvPr>
        </p:nvSpPr>
        <p:spPr>
          <a:xfrm>
            <a:off x="1" y="8841491"/>
            <a:ext cx="3043343" cy="465455"/>
          </a:xfrm>
          <a:prstGeom prst="rect">
            <a:avLst/>
          </a:prstGeom>
        </p:spPr>
        <p:txBody>
          <a:bodyPr vert="horz" lIns="93307" tIns="46654" rIns="93307" bIns="46654" rtlCol="0" anchor="b"/>
          <a:lstStyle>
            <a:lvl1pPr algn="l">
              <a:defRPr sz="1200"/>
            </a:lvl1pPr>
          </a:lstStyle>
          <a:p>
            <a:endParaRPr lang="en-US"/>
          </a:p>
        </p:txBody>
      </p:sp>
      <p:sp>
        <p:nvSpPr>
          <p:cNvPr id="5" name="Slide Number Placeholder 4"/>
          <p:cNvSpPr>
            <a:spLocks noGrp="1"/>
          </p:cNvSpPr>
          <p:nvPr>
            <p:ph type="sldNum" sz="quarter" idx="3"/>
          </p:nvPr>
        </p:nvSpPr>
        <p:spPr>
          <a:xfrm>
            <a:off x="3978539" y="8841491"/>
            <a:ext cx="3043343" cy="465455"/>
          </a:xfrm>
          <a:prstGeom prst="rect">
            <a:avLst/>
          </a:prstGeom>
        </p:spPr>
        <p:txBody>
          <a:bodyPr vert="horz" lIns="93307" tIns="46654" rIns="93307" bIns="46654" rtlCol="0" anchor="b"/>
          <a:lstStyle>
            <a:lvl1pPr algn="r">
              <a:defRPr sz="1200"/>
            </a:lvl1pPr>
          </a:lstStyle>
          <a:p>
            <a:fld id="{ABBC6C2F-76FD-456B-9A80-E7A50E57E1FA}" type="slidenum">
              <a:rPr lang="en-US" smtClean="0"/>
              <a:t>‹#›</a:t>
            </a:fld>
            <a:endParaRPr lang="en-US"/>
          </a:p>
        </p:txBody>
      </p:sp>
    </p:spTree>
    <p:extLst>
      <p:ext uri="{BB962C8B-B14F-4D97-AF65-F5344CB8AC3E}">
        <p14:creationId xmlns:p14="http://schemas.microsoft.com/office/powerpoint/2010/main" val="2543322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1"/>
            <a:ext cx="3043343" cy="465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307" tIns="46654" rIns="93307" bIns="46654" numCol="1" anchor="t" anchorCtr="0" compatLnSpc="1">
            <a:prstTxWarp prst="textNoShape">
              <a:avLst/>
            </a:prstTxWarp>
          </a:bodyPr>
          <a:lstStyle>
            <a:lvl1pPr>
              <a:defRPr sz="1200">
                <a:latin typeface="Arial" charset="0"/>
                <a:ea typeface="ＭＳ Ｐゴシック" charset="-128"/>
                <a:cs typeface="+mn-cs"/>
              </a:defRPr>
            </a:lvl1pPr>
          </a:lstStyle>
          <a:p>
            <a:pPr>
              <a:defRPr/>
            </a:pPr>
            <a:endParaRPr lang="en-US"/>
          </a:p>
        </p:txBody>
      </p:sp>
      <p:sp>
        <p:nvSpPr>
          <p:cNvPr id="25603" name="Rectangle 3"/>
          <p:cNvSpPr>
            <a:spLocks noGrp="1" noChangeArrowheads="1"/>
          </p:cNvSpPr>
          <p:nvPr>
            <p:ph type="dt" idx="1"/>
          </p:nvPr>
        </p:nvSpPr>
        <p:spPr bwMode="auto">
          <a:xfrm>
            <a:off x="3979757" y="1"/>
            <a:ext cx="3043343" cy="465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307" tIns="46654" rIns="93307" bIns="46654" numCol="1" anchor="t" anchorCtr="0" compatLnSpc="1">
            <a:prstTxWarp prst="textNoShape">
              <a:avLst/>
            </a:prstTxWarp>
          </a:bodyPr>
          <a:lstStyle>
            <a:lvl1pPr algn="r">
              <a:defRPr sz="1200">
                <a:latin typeface="Arial" charset="0"/>
                <a:ea typeface="ＭＳ Ｐゴシック" charset="-128"/>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84275" y="700088"/>
            <a:ext cx="4656138" cy="34909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25605" name="Rectangle 5"/>
          <p:cNvSpPr>
            <a:spLocks noGrp="1" noChangeArrowheads="1"/>
          </p:cNvSpPr>
          <p:nvPr>
            <p:ph type="body" sz="quarter" idx="3"/>
          </p:nvPr>
        </p:nvSpPr>
        <p:spPr bwMode="auto">
          <a:xfrm>
            <a:off x="936415" y="4421823"/>
            <a:ext cx="5150273" cy="4189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307" tIns="46654" rIns="93307" bIns="466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1" y="8843645"/>
            <a:ext cx="3043343" cy="465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307" tIns="46654" rIns="93307" bIns="46654" numCol="1" anchor="b" anchorCtr="0" compatLnSpc="1">
            <a:prstTxWarp prst="textNoShape">
              <a:avLst/>
            </a:prstTxWarp>
          </a:bodyPr>
          <a:lstStyle>
            <a:lvl1pPr>
              <a:defRPr sz="1200">
                <a:latin typeface="Arial" charset="0"/>
                <a:ea typeface="ＭＳ Ｐゴシック" charset="-128"/>
                <a:cs typeface="+mn-cs"/>
              </a:defRPr>
            </a:lvl1pPr>
          </a:lstStyle>
          <a:p>
            <a:pPr>
              <a:defRPr/>
            </a:pPr>
            <a:endParaRPr lang="en-US"/>
          </a:p>
        </p:txBody>
      </p:sp>
      <p:sp>
        <p:nvSpPr>
          <p:cNvPr id="25607" name="Rectangle 7"/>
          <p:cNvSpPr>
            <a:spLocks noGrp="1" noChangeArrowheads="1"/>
          </p:cNvSpPr>
          <p:nvPr>
            <p:ph type="sldNum" sz="quarter" idx="5"/>
          </p:nvPr>
        </p:nvSpPr>
        <p:spPr bwMode="auto">
          <a:xfrm>
            <a:off x="3979757" y="8843645"/>
            <a:ext cx="3043343" cy="465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307" tIns="46654" rIns="93307" bIns="46654" numCol="1" anchor="b" anchorCtr="0" compatLnSpc="1">
            <a:prstTxWarp prst="textNoShape">
              <a:avLst/>
            </a:prstTxWarp>
          </a:bodyPr>
          <a:lstStyle>
            <a:lvl1pPr algn="r">
              <a:defRPr sz="1200">
                <a:latin typeface="Arial" pitchFamily="34" charset="0"/>
                <a:ea typeface="ＭＳ Ｐゴシック" charset="-128"/>
              </a:defRPr>
            </a:lvl1pPr>
          </a:lstStyle>
          <a:p>
            <a:pPr>
              <a:defRPr/>
            </a:pPr>
            <a:fld id="{B341E9AB-B147-4C5A-89F0-F10DF7897E49}" type="slidenum">
              <a:rPr lang="en-US"/>
              <a:pPr>
                <a:defRPr/>
              </a:pPr>
              <a:t>‹#›</a:t>
            </a:fld>
            <a:endParaRPr lang="en-US"/>
          </a:p>
        </p:txBody>
      </p:sp>
    </p:spTree>
    <p:extLst>
      <p:ext uri="{BB962C8B-B14F-4D97-AF65-F5344CB8AC3E}">
        <p14:creationId xmlns:p14="http://schemas.microsoft.com/office/powerpoint/2010/main" val="9429781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951" indent="-174951">
              <a:buFontTx/>
              <a:buChar char="•"/>
            </a:pPr>
            <a:r>
              <a:rPr lang="en-US" smtClean="0"/>
              <a:t>The core of what JDRF is focused on is research related.  The research mission is to learn more about the key aspects of T1D, then find ways to translate those learnings into potential products that eventually will be available to patients.  The JDRF research team has is focused on projects that will lead to cures, better treatments and ways to prevent T1D.</a:t>
            </a:r>
          </a:p>
        </p:txBody>
      </p:sp>
      <p:sp>
        <p:nvSpPr>
          <p:cNvPr id="5120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128"/>
              </a:defRPr>
            </a:lvl1pPr>
            <a:lvl2pPr marL="758117" indent="-291584">
              <a:defRPr sz="2400">
                <a:solidFill>
                  <a:schemeClr val="tx1"/>
                </a:solidFill>
                <a:latin typeface="Arial" charset="0"/>
                <a:ea typeface="ＭＳ Ｐゴシック" charset="-128"/>
              </a:defRPr>
            </a:lvl2pPr>
            <a:lvl3pPr marL="1166336" indent="-233267">
              <a:defRPr sz="2400">
                <a:solidFill>
                  <a:schemeClr val="tx1"/>
                </a:solidFill>
                <a:latin typeface="Arial" charset="0"/>
                <a:ea typeface="ＭＳ Ｐゴシック" charset="-128"/>
              </a:defRPr>
            </a:lvl3pPr>
            <a:lvl4pPr marL="1632869" indent="-233267">
              <a:defRPr sz="2400">
                <a:solidFill>
                  <a:schemeClr val="tx1"/>
                </a:solidFill>
                <a:latin typeface="Arial" charset="0"/>
                <a:ea typeface="ＭＳ Ｐゴシック" charset="-128"/>
              </a:defRPr>
            </a:lvl4pPr>
            <a:lvl5pPr marL="2099404" indent="-233267">
              <a:defRPr sz="2400">
                <a:solidFill>
                  <a:schemeClr val="tx1"/>
                </a:solidFill>
                <a:latin typeface="Arial" charset="0"/>
                <a:ea typeface="ＭＳ Ｐゴシック" charset="-128"/>
              </a:defRPr>
            </a:lvl5pPr>
            <a:lvl6pPr marL="2565938" indent="-233267" eaLnBrk="0" fontAlgn="base" hangingPunct="0">
              <a:spcBef>
                <a:spcPct val="0"/>
              </a:spcBef>
              <a:spcAft>
                <a:spcPct val="0"/>
              </a:spcAft>
              <a:defRPr sz="2400">
                <a:solidFill>
                  <a:schemeClr val="tx1"/>
                </a:solidFill>
                <a:latin typeface="Arial" charset="0"/>
                <a:ea typeface="ＭＳ Ｐゴシック" charset="-128"/>
              </a:defRPr>
            </a:lvl6pPr>
            <a:lvl7pPr marL="3032473" indent="-233267" eaLnBrk="0" fontAlgn="base" hangingPunct="0">
              <a:spcBef>
                <a:spcPct val="0"/>
              </a:spcBef>
              <a:spcAft>
                <a:spcPct val="0"/>
              </a:spcAft>
              <a:defRPr sz="2400">
                <a:solidFill>
                  <a:schemeClr val="tx1"/>
                </a:solidFill>
                <a:latin typeface="Arial" charset="0"/>
                <a:ea typeface="ＭＳ Ｐゴシック" charset="-128"/>
              </a:defRPr>
            </a:lvl7pPr>
            <a:lvl8pPr marL="3499007" indent="-233267" eaLnBrk="0" fontAlgn="base" hangingPunct="0">
              <a:spcBef>
                <a:spcPct val="0"/>
              </a:spcBef>
              <a:spcAft>
                <a:spcPct val="0"/>
              </a:spcAft>
              <a:defRPr sz="2400">
                <a:solidFill>
                  <a:schemeClr val="tx1"/>
                </a:solidFill>
                <a:latin typeface="Arial" charset="0"/>
                <a:ea typeface="ＭＳ Ｐゴシック" charset="-128"/>
              </a:defRPr>
            </a:lvl8pPr>
            <a:lvl9pPr marL="3965541" indent="-233267" eaLnBrk="0" fontAlgn="base" hangingPunct="0">
              <a:spcBef>
                <a:spcPct val="0"/>
              </a:spcBef>
              <a:spcAft>
                <a:spcPct val="0"/>
              </a:spcAft>
              <a:defRPr sz="2400">
                <a:solidFill>
                  <a:schemeClr val="tx1"/>
                </a:solidFill>
                <a:latin typeface="Arial" charset="0"/>
                <a:ea typeface="ＭＳ Ｐゴシック" charset="-128"/>
              </a:defRPr>
            </a:lvl9pPr>
          </a:lstStyle>
          <a:p>
            <a:fld id="{69CB8142-C27D-4B4C-8545-FE71BBEDDB83}" type="slidenum">
              <a:rPr lang="en-US" sz="1200">
                <a:solidFill>
                  <a:prstClr val="black"/>
                </a:solidFill>
              </a:rPr>
              <a:pPr/>
              <a:t>1</a:t>
            </a:fld>
            <a:endParaRPr lang="en-US"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951" indent="-174951">
              <a:buFontTx/>
              <a:buChar char="•"/>
            </a:pPr>
            <a:r>
              <a:rPr lang="en-US" smtClean="0"/>
              <a:t>The core of what JDRF is focused on is research related.  The research mission is to learn more about the key aspects of T1D, then find ways to translate those learnings into potential products that eventually will be available to patients.  The JDRF research team has is focused on projects that will lead to cures, better treatments and ways to prevent T1D.</a:t>
            </a:r>
          </a:p>
        </p:txBody>
      </p:sp>
      <p:sp>
        <p:nvSpPr>
          <p:cNvPr id="5120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128"/>
              </a:defRPr>
            </a:lvl1pPr>
            <a:lvl2pPr marL="758117" indent="-291584">
              <a:defRPr sz="2400">
                <a:solidFill>
                  <a:schemeClr val="tx1"/>
                </a:solidFill>
                <a:latin typeface="Arial" charset="0"/>
                <a:ea typeface="ＭＳ Ｐゴシック" charset="-128"/>
              </a:defRPr>
            </a:lvl2pPr>
            <a:lvl3pPr marL="1166336" indent="-233267">
              <a:defRPr sz="2400">
                <a:solidFill>
                  <a:schemeClr val="tx1"/>
                </a:solidFill>
                <a:latin typeface="Arial" charset="0"/>
                <a:ea typeface="ＭＳ Ｐゴシック" charset="-128"/>
              </a:defRPr>
            </a:lvl3pPr>
            <a:lvl4pPr marL="1632869" indent="-233267">
              <a:defRPr sz="2400">
                <a:solidFill>
                  <a:schemeClr val="tx1"/>
                </a:solidFill>
                <a:latin typeface="Arial" charset="0"/>
                <a:ea typeface="ＭＳ Ｐゴシック" charset="-128"/>
              </a:defRPr>
            </a:lvl4pPr>
            <a:lvl5pPr marL="2099404" indent="-233267">
              <a:defRPr sz="2400">
                <a:solidFill>
                  <a:schemeClr val="tx1"/>
                </a:solidFill>
                <a:latin typeface="Arial" charset="0"/>
                <a:ea typeface="ＭＳ Ｐゴシック" charset="-128"/>
              </a:defRPr>
            </a:lvl5pPr>
            <a:lvl6pPr marL="2565938" indent="-233267" eaLnBrk="0" fontAlgn="base" hangingPunct="0">
              <a:spcBef>
                <a:spcPct val="0"/>
              </a:spcBef>
              <a:spcAft>
                <a:spcPct val="0"/>
              </a:spcAft>
              <a:defRPr sz="2400">
                <a:solidFill>
                  <a:schemeClr val="tx1"/>
                </a:solidFill>
                <a:latin typeface="Arial" charset="0"/>
                <a:ea typeface="ＭＳ Ｐゴシック" charset="-128"/>
              </a:defRPr>
            </a:lvl6pPr>
            <a:lvl7pPr marL="3032473" indent="-233267" eaLnBrk="0" fontAlgn="base" hangingPunct="0">
              <a:spcBef>
                <a:spcPct val="0"/>
              </a:spcBef>
              <a:spcAft>
                <a:spcPct val="0"/>
              </a:spcAft>
              <a:defRPr sz="2400">
                <a:solidFill>
                  <a:schemeClr val="tx1"/>
                </a:solidFill>
                <a:latin typeface="Arial" charset="0"/>
                <a:ea typeface="ＭＳ Ｐゴシック" charset="-128"/>
              </a:defRPr>
            </a:lvl7pPr>
            <a:lvl8pPr marL="3499007" indent="-233267" eaLnBrk="0" fontAlgn="base" hangingPunct="0">
              <a:spcBef>
                <a:spcPct val="0"/>
              </a:spcBef>
              <a:spcAft>
                <a:spcPct val="0"/>
              </a:spcAft>
              <a:defRPr sz="2400">
                <a:solidFill>
                  <a:schemeClr val="tx1"/>
                </a:solidFill>
                <a:latin typeface="Arial" charset="0"/>
                <a:ea typeface="ＭＳ Ｐゴシック" charset="-128"/>
              </a:defRPr>
            </a:lvl8pPr>
            <a:lvl9pPr marL="3965541" indent="-233267" eaLnBrk="0" fontAlgn="base" hangingPunct="0">
              <a:spcBef>
                <a:spcPct val="0"/>
              </a:spcBef>
              <a:spcAft>
                <a:spcPct val="0"/>
              </a:spcAft>
              <a:defRPr sz="2400">
                <a:solidFill>
                  <a:schemeClr val="tx1"/>
                </a:solidFill>
                <a:latin typeface="Arial" charset="0"/>
                <a:ea typeface="ＭＳ Ｐゴシック" charset="-128"/>
              </a:defRPr>
            </a:lvl9pPr>
          </a:lstStyle>
          <a:p>
            <a:fld id="{69CB8142-C27D-4B4C-8545-FE71BBEDDB83}" type="slidenum">
              <a:rPr lang="en-US" sz="1200">
                <a:solidFill>
                  <a:prstClr val="black"/>
                </a:solidFill>
              </a:rPr>
              <a:pPr/>
              <a:t>2</a:t>
            </a:fld>
            <a:endParaRPr 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507" tIns="50254" rIns="100507" bIns="50254"/>
          <a:lstStyle/>
          <a:p>
            <a:pPr marL="184670" indent="-184670">
              <a:lnSpc>
                <a:spcPct val="200000"/>
              </a:lnSpc>
              <a:spcBef>
                <a:spcPts val="650"/>
              </a:spcBef>
              <a:spcAft>
                <a:spcPts val="650"/>
              </a:spcAft>
              <a:buFontTx/>
              <a:buChar char="•"/>
            </a:pPr>
            <a:r>
              <a:rPr lang="en-US" dirty="0" smtClean="0">
                <a:latin typeface="Arial" pitchFamily="34" charset="0"/>
              </a:rPr>
              <a:t>JDRF has become the largest non-profit funder of T1D research.</a:t>
            </a:r>
          </a:p>
          <a:p>
            <a:pPr marL="184670" indent="-184670">
              <a:lnSpc>
                <a:spcPct val="200000"/>
              </a:lnSpc>
              <a:spcBef>
                <a:spcPts val="650"/>
              </a:spcBef>
              <a:spcAft>
                <a:spcPts val="650"/>
              </a:spcAft>
              <a:buFontTx/>
              <a:buChar char="•"/>
            </a:pPr>
            <a:r>
              <a:rPr lang="en-US" dirty="0" smtClean="0">
                <a:latin typeface="Arial" pitchFamily="34" charset="0"/>
              </a:rPr>
              <a:t>JDRF is a global organization; seeking the best research opportunities from around the world.</a:t>
            </a:r>
          </a:p>
          <a:p>
            <a:pPr marL="184670" indent="-184670">
              <a:lnSpc>
                <a:spcPct val="200000"/>
              </a:lnSpc>
              <a:spcBef>
                <a:spcPts val="650"/>
              </a:spcBef>
              <a:spcAft>
                <a:spcPts val="650"/>
              </a:spcAft>
              <a:buFontTx/>
              <a:buChar char="•"/>
            </a:pPr>
            <a:r>
              <a:rPr lang="en-US" dirty="0" smtClean="0">
                <a:latin typeface="Arial" pitchFamily="34" charset="0"/>
              </a:rPr>
              <a:t>Our increasing emphasis on translating research into products is shown by the number of clinical studies we fund, a number that has grown significantly over the past 5-10 years.</a:t>
            </a:r>
          </a:p>
          <a:p>
            <a:pPr marL="184670" indent="-184670">
              <a:lnSpc>
                <a:spcPct val="200000"/>
              </a:lnSpc>
              <a:spcBef>
                <a:spcPts val="650"/>
              </a:spcBef>
              <a:spcAft>
                <a:spcPts val="650"/>
              </a:spcAft>
              <a:buFontTx/>
              <a:buChar char="•"/>
            </a:pPr>
            <a:r>
              <a:rPr lang="en-US" dirty="0" smtClean="0">
                <a:latin typeface="Arial" pitchFamily="34" charset="0"/>
              </a:rPr>
              <a:t>JDRF is routinely rated among the most efficient non-profit organizations as shown by the facts and how others describe JDRF.  Supporter can trust JDRF to use their donations wisely.</a:t>
            </a:r>
          </a:p>
          <a:p>
            <a:pPr>
              <a:lnSpc>
                <a:spcPct val="200000"/>
              </a:lnSpc>
              <a:spcBef>
                <a:spcPts val="650"/>
              </a:spcBef>
              <a:spcAft>
                <a:spcPts val="650"/>
              </a:spcAft>
            </a:pPr>
            <a:r>
              <a:rPr lang="en-US" sz="1100" dirty="0"/>
              <a:t>Since its founding in 1970, we’ve funded more than one and a half billion dollars in type 1 diabetes research; we’ve drastically advanced the T1D scientific frontier. JDRF’S research unites the best and the brightest minds from around the world and we support programs with the greatest potential for achieving our goals.</a:t>
            </a:r>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8F9E2D-5B71-45A1-B721-989AE1F7ACE2}" type="slidenum">
              <a:rPr lang="en-US" smtClean="0"/>
              <a:pPr>
                <a:defRPr/>
              </a:pPr>
              <a:t>4</a:t>
            </a:fld>
            <a:endParaRPr lang="en-US"/>
          </a:p>
        </p:txBody>
      </p:sp>
    </p:spTree>
    <p:extLst>
      <p:ext uri="{BB962C8B-B14F-4D97-AF65-F5344CB8AC3E}">
        <p14:creationId xmlns:p14="http://schemas.microsoft.com/office/powerpoint/2010/main" val="372005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969" indent="-174969">
              <a:buFont typeface="Arial" pitchFamily="34" charset="0"/>
              <a:buChar char="•"/>
              <a:defRPr/>
            </a:pPr>
            <a:r>
              <a:rPr lang="en-US" dirty="0" smtClean="0">
                <a:latin typeface="Arial" pitchFamily="34" charset="0"/>
              </a:rPr>
              <a:t>Here you should summarize your key messages:</a:t>
            </a:r>
          </a:p>
          <a:p>
            <a:pPr marL="699875" lvl="1" indent="-233292">
              <a:buFont typeface="+mj-lt"/>
              <a:buAutoNum type="arabicPeriod"/>
              <a:defRPr/>
            </a:pPr>
            <a:r>
              <a:rPr lang="en-US" dirty="0" smtClean="0"/>
              <a:t>JDRF research efforts are driven by a sense of urgency and passion. </a:t>
            </a:r>
          </a:p>
          <a:p>
            <a:pPr marL="699875" lvl="1" indent="-233292">
              <a:buFont typeface="+mj-lt"/>
              <a:buAutoNum type="arabicPeriod"/>
              <a:defRPr/>
            </a:pPr>
            <a:r>
              <a:rPr lang="en-US" dirty="0" smtClean="0"/>
              <a:t>JDRF research has help improve the lives of millions of people with T1D.</a:t>
            </a:r>
          </a:p>
          <a:p>
            <a:pPr marL="699875" lvl="1" indent="-233292">
              <a:buFont typeface="+mj-lt"/>
              <a:buAutoNum type="arabicPeriod"/>
              <a:defRPr/>
            </a:pPr>
            <a:r>
              <a:rPr lang="en-US" dirty="0" smtClean="0"/>
              <a:t>JDRF is focused on delivering transformative results to people with T1D.</a:t>
            </a:r>
          </a:p>
          <a:p>
            <a:pPr marL="174969" indent="-174969">
              <a:buFont typeface="Arial" pitchFamily="34" charset="0"/>
              <a:buChar char="•"/>
              <a:defRPr/>
            </a:pPr>
            <a:r>
              <a:rPr lang="en-US" dirty="0" smtClean="0">
                <a:latin typeface="Arial" pitchFamily="34" charset="0"/>
              </a:rPr>
              <a:t>Now ask your audience to join us and help us achieve our goals.  There are multiple ways they can help us, including:</a:t>
            </a:r>
          </a:p>
          <a:p>
            <a:pPr marL="699875" lvl="1" indent="-233292">
              <a:buFont typeface="+mj-lt"/>
              <a:buAutoNum type="arabicPeriod"/>
              <a:defRPr/>
            </a:pPr>
            <a:r>
              <a:rPr lang="en-US" dirty="0" smtClean="0">
                <a:latin typeface="Arial" pitchFamily="34" charset="0"/>
              </a:rPr>
              <a:t>Donating directly thru a local JDRF chapter or at jdrf.org.</a:t>
            </a:r>
          </a:p>
          <a:p>
            <a:pPr marL="699875" lvl="1" indent="-233292">
              <a:buFont typeface="+mj-lt"/>
              <a:buAutoNum type="arabicPeriod"/>
              <a:defRPr/>
            </a:pPr>
            <a:r>
              <a:rPr lang="en-US" dirty="0" smtClean="0">
                <a:latin typeface="Arial" pitchFamily="34" charset="0"/>
              </a:rPr>
              <a:t>Participate in a local JDRF chapter fund-raising event.</a:t>
            </a:r>
          </a:p>
          <a:p>
            <a:pPr marL="699875" lvl="1" indent="-233292">
              <a:buFont typeface="+mj-lt"/>
              <a:buAutoNum type="arabicPeriod"/>
              <a:defRPr/>
            </a:pPr>
            <a:r>
              <a:rPr lang="en-US" dirty="0" smtClean="0">
                <a:latin typeface="Arial" pitchFamily="34" charset="0"/>
              </a:rPr>
              <a:t>Volunteer their time at a local JDRF chapter.</a:t>
            </a:r>
          </a:p>
          <a:p>
            <a:pPr marL="699875" lvl="1" indent="-233292">
              <a:buFont typeface="+mj-lt"/>
              <a:buAutoNum type="arabicPeriod"/>
              <a:defRPr/>
            </a:pPr>
            <a:r>
              <a:rPr lang="en-US" dirty="0" smtClean="0">
                <a:latin typeface="Arial" pitchFamily="34" charset="0"/>
              </a:rPr>
              <a:t>Participate in clinical research if they are a person with T1D or a close relative of someone with T1D. </a:t>
            </a:r>
          </a:p>
          <a:p>
            <a:pPr marL="233292" indent="-233292">
              <a:buFont typeface="Arial" pitchFamily="34" charset="0"/>
              <a:buChar char="•"/>
              <a:defRPr/>
            </a:pPr>
            <a:r>
              <a:rPr lang="en-US" dirty="0" smtClean="0">
                <a:latin typeface="Arial" pitchFamily="34" charset="0"/>
              </a:rPr>
              <a:t>Thank everyone for their attention.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latin typeface="Arial" charset="0"/>
            </a:endParaRPr>
          </a:p>
        </p:txBody>
      </p:sp>
      <p:sp>
        <p:nvSpPr>
          <p:cNvPr id="41988" name="Slide Number Placeholder 3"/>
          <p:cNvSpPr txBox="1">
            <a:spLocks noGrp="1"/>
          </p:cNvSpPr>
          <p:nvPr/>
        </p:nvSpPr>
        <p:spPr bwMode="auto">
          <a:xfrm>
            <a:off x="3977327" y="8841738"/>
            <a:ext cx="3044153"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2" tIns="47032" rIns="94062" bIns="4703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B5A65FC-003B-4377-8BF9-23FB92C96BE7}" type="slidenum">
              <a:rPr lang="en-US" sz="1200"/>
              <a:pPr algn="r" eaLnBrk="1" hangingPunct="1"/>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Blue Gradient">
    <p:spTree>
      <p:nvGrpSpPr>
        <p:cNvPr id="1" name=""/>
        <p:cNvGrpSpPr/>
        <p:nvPr/>
      </p:nvGrpSpPr>
      <p:grpSpPr>
        <a:xfrm>
          <a:off x="0" y="0"/>
          <a:ext cx="0" cy="0"/>
          <a:chOff x="0" y="0"/>
          <a:chExt cx="0" cy="0"/>
        </a:xfrm>
      </p:grpSpPr>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113" y="5770563"/>
            <a:ext cx="16017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1638" y="6213475"/>
            <a:ext cx="7472362"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JDRF_Logo_HorizTrans.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6227763"/>
            <a:ext cx="14557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8"/>
          <p:cNvSpPr>
            <a:spLocks noGrp="1"/>
          </p:cNvSpPr>
          <p:nvPr>
            <p:ph type="pic" sz="quarter" idx="10"/>
          </p:nvPr>
        </p:nvSpPr>
        <p:spPr>
          <a:xfrm>
            <a:off x="0" y="0"/>
            <a:ext cx="9144000" cy="6102350"/>
          </a:xfrm>
          <a:gradFill flip="none" rotWithShape="1">
            <a:gsLst>
              <a:gs pos="0">
                <a:srgbClr val="05265C">
                  <a:alpha val="99000"/>
                </a:srgbClr>
              </a:gs>
              <a:gs pos="77000">
                <a:srgbClr val="2E5BBF">
                  <a:alpha val="57000"/>
                </a:srgbClr>
              </a:gs>
              <a:gs pos="96000">
                <a:schemeClr val="tx1"/>
              </a:gs>
            </a:gsLst>
            <a:lin ang="5400000" scaled="0"/>
            <a:tileRect/>
          </a:gradFill>
        </p:spPr>
        <p:txBody>
          <a:bodyPr/>
          <a:lstStyle/>
          <a:p>
            <a:pPr lvl="0"/>
            <a:r>
              <a:rPr lang="en-US" noProof="0" smtClean="0"/>
              <a:t>Drag picture to placeholder or click icon to add</a:t>
            </a:r>
            <a:endParaRPr lang="en-US" noProof="0"/>
          </a:p>
        </p:txBody>
      </p:sp>
      <p:sp>
        <p:nvSpPr>
          <p:cNvPr id="8" name="Title 7"/>
          <p:cNvSpPr>
            <a:spLocks noGrp="1"/>
          </p:cNvSpPr>
          <p:nvPr>
            <p:ph type="ctrTitle"/>
          </p:nvPr>
        </p:nvSpPr>
        <p:spPr>
          <a:xfrm>
            <a:off x="519113" y="1835723"/>
            <a:ext cx="7255438" cy="784830"/>
          </a:xfrm>
        </p:spPr>
        <p:txBody>
          <a:bodyPr wrap="square" lIns="0" tIns="0" rIns="0" bIns="45720" anchor="b">
            <a:spAutoFit/>
          </a:bodyPr>
          <a:lstStyle>
            <a:lvl1pPr algn="l">
              <a:defRPr sz="4800">
                <a:solidFill>
                  <a:schemeClr val="tx2"/>
                </a:solidFill>
                <a:latin typeface="Calibri"/>
                <a:cs typeface="Calibri"/>
              </a:defRPr>
            </a:lvl1pPr>
          </a:lstStyle>
          <a:p>
            <a:r>
              <a:rPr lang="en-US" dirty="0" smtClean="0"/>
              <a:t>Click to edit Master title style</a:t>
            </a:r>
            <a:endParaRPr lang="en-US" dirty="0"/>
          </a:p>
        </p:txBody>
      </p:sp>
      <p:sp>
        <p:nvSpPr>
          <p:cNvPr id="10" name="Subtitle 8"/>
          <p:cNvSpPr>
            <a:spLocks noGrp="1"/>
          </p:cNvSpPr>
          <p:nvPr>
            <p:ph type="subTitle" idx="1"/>
          </p:nvPr>
        </p:nvSpPr>
        <p:spPr>
          <a:xfrm>
            <a:off x="519497" y="2802284"/>
            <a:ext cx="6468745" cy="1752600"/>
          </a:xfrm>
        </p:spPr>
        <p:txBody>
          <a:bodyPr>
            <a:normAutofit/>
          </a:bodyPr>
          <a:lstStyle>
            <a:lvl1pPr marL="0" marR="36576" indent="0" algn="l">
              <a:spcBef>
                <a:spcPts val="0"/>
              </a:spcBef>
              <a:buNone/>
              <a:defRPr sz="1400" b="1" i="0" cap="all">
                <a:ln>
                  <a:noFill/>
                </a:ln>
                <a:solidFill>
                  <a:schemeClr val="accent5">
                    <a:lumMod val="60000"/>
                    <a:lumOff val="40000"/>
                  </a:schemeClr>
                </a:solidFill>
                <a:latin typeface="Calibri"/>
                <a:cs typeface="Calibri"/>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3458364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Green">
    <p:bg>
      <p:bgPr>
        <a:solidFill>
          <a:srgbClr val="033367"/>
        </a:solidFill>
        <a:effectLst/>
      </p:bgPr>
    </p:bg>
    <p:spTree>
      <p:nvGrpSpPr>
        <p:cNvPr id="1" name=""/>
        <p:cNvGrpSpPr/>
        <p:nvPr/>
      </p:nvGrpSpPr>
      <p:grpSpPr>
        <a:xfrm>
          <a:off x="0" y="0"/>
          <a:ext cx="0" cy="0"/>
          <a:chOff x="0" y="0"/>
          <a:chExt cx="0" cy="0"/>
        </a:xfrm>
      </p:grpSpPr>
      <p:pic>
        <p:nvPicPr>
          <p:cNvPr id="4" name="Picture 6" descr="finger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alpha val="76862"/>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450" y="5959475"/>
            <a:ext cx="16017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3256" y="845959"/>
            <a:ext cx="7239000" cy="1362075"/>
          </a:xfrm>
        </p:spPr>
        <p:txBody>
          <a:bodyPr anchor="b"/>
          <a:lstStyle>
            <a:lvl1pPr marL="0" algn="l">
              <a:buNone/>
              <a:defRPr sz="3200" b="0" cap="all" spc="-150" baseline="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65192" y="2208029"/>
            <a:ext cx="3886200" cy="2286000"/>
          </a:xfrm>
        </p:spPr>
        <p:txBody>
          <a:bodyPr>
            <a:normAutofit/>
          </a:bodyPr>
          <a:lstStyle>
            <a:lvl1pPr marL="54864" indent="0" algn="l">
              <a:buNone/>
              <a:defRPr sz="1600">
                <a:solidFill>
                  <a:srgbClr val="FCFCFC"/>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6" name="Date Placeholder 3"/>
          <p:cNvSpPr>
            <a:spLocks noGrp="1"/>
          </p:cNvSpPr>
          <p:nvPr>
            <p:ph type="dt" sz="half" idx="10"/>
          </p:nvPr>
        </p:nvSpPr>
        <p:spPr/>
        <p:txBody>
          <a:bodyPr/>
          <a:lstStyle>
            <a:lvl1pPr>
              <a:defRPr>
                <a:solidFill>
                  <a:srgbClr val="FCFCFC"/>
                </a:solidFill>
              </a:defRPr>
            </a:lvl1pPr>
          </a:lstStyle>
          <a:p>
            <a:pPr>
              <a:defRPr/>
            </a:pPr>
            <a:fld id="{E7779100-261E-4012-9D0F-9A26BC2FC7E4}" type="datetime1">
              <a:rPr lang="en-US"/>
              <a:pPr>
                <a:defRPr/>
              </a:pPr>
              <a:t>10/23/2013</a:t>
            </a:fld>
            <a:endParaRPr lang="en-US"/>
          </a:p>
        </p:txBody>
      </p:sp>
      <p:sp>
        <p:nvSpPr>
          <p:cNvPr id="7" name="Footer Placeholder 4"/>
          <p:cNvSpPr>
            <a:spLocks noGrp="1"/>
          </p:cNvSpPr>
          <p:nvPr>
            <p:ph type="ftr" sz="quarter" idx="11"/>
          </p:nvPr>
        </p:nvSpPr>
        <p:spPr/>
        <p:txBody>
          <a:bodyPr/>
          <a:lstStyle>
            <a:lvl1pPr>
              <a:defRPr>
                <a:solidFill>
                  <a:srgbClr val="FCFCFC"/>
                </a:solidFill>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rgbClr val="FCFCFC"/>
                </a:solidFill>
              </a:defRPr>
            </a:lvl1pPr>
          </a:lstStyle>
          <a:p>
            <a:pPr>
              <a:defRPr/>
            </a:pPr>
            <a:fld id="{A66D0712-1C37-4AEB-A60C-D46AF5205035}" type="slidenum">
              <a:rPr lang="en-US"/>
              <a:pPr>
                <a:defRPr/>
              </a:pPr>
              <a:t>‹#›</a:t>
            </a:fld>
            <a:endParaRPr lang="en-US"/>
          </a:p>
        </p:txBody>
      </p:sp>
    </p:spTree>
    <p:extLst>
      <p:ext uri="{BB962C8B-B14F-4D97-AF65-F5344CB8AC3E}">
        <p14:creationId xmlns:p14="http://schemas.microsoft.com/office/powerpoint/2010/main" val="11709463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Light Blue">
    <p:bg>
      <p:bgPr>
        <a:solidFill>
          <a:srgbClr val="0A68B5"/>
        </a:solidFill>
        <a:effectLst/>
      </p:bgPr>
    </p:bg>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113" y="5905500"/>
            <a:ext cx="16017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93256" y="845959"/>
            <a:ext cx="7239000" cy="1362075"/>
          </a:xfrm>
        </p:spPr>
        <p:txBody>
          <a:bodyPr anchor="b"/>
          <a:lstStyle>
            <a:lvl1pPr marL="0" algn="l">
              <a:buNone/>
              <a:defRPr sz="3200" b="0" cap="all" spc="-150" baseline="0">
                <a:solidFill>
                  <a:schemeClr val="tx2"/>
                </a:solidFill>
              </a:defRPr>
            </a:lvl1pPr>
          </a:lstStyle>
          <a:p>
            <a:r>
              <a:rPr lang="en-US" smtClean="0"/>
              <a:t>Click to edit Master title style</a:t>
            </a:r>
            <a:endParaRPr lang="en-US" dirty="0"/>
          </a:p>
        </p:txBody>
      </p:sp>
      <p:sp>
        <p:nvSpPr>
          <p:cNvPr id="9" name="Text Placeholder 2"/>
          <p:cNvSpPr>
            <a:spLocks noGrp="1"/>
          </p:cNvSpPr>
          <p:nvPr>
            <p:ph type="body" idx="1"/>
          </p:nvPr>
        </p:nvSpPr>
        <p:spPr>
          <a:xfrm>
            <a:off x="465192" y="2208029"/>
            <a:ext cx="3886200" cy="2286000"/>
          </a:xfrm>
        </p:spPr>
        <p:txBody>
          <a:bodyPr>
            <a:normAutofit/>
          </a:bodyPr>
          <a:lstStyle>
            <a:lvl1pPr marL="54864" indent="0" algn="l">
              <a:buNone/>
              <a:defRPr sz="1600">
                <a:solidFill>
                  <a:srgbClr val="FCFCFC"/>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solidFill>
                  <a:srgbClr val="FCFCFC"/>
                </a:solidFill>
              </a:defRPr>
            </a:lvl1pPr>
          </a:lstStyle>
          <a:p>
            <a:pPr>
              <a:defRPr/>
            </a:pPr>
            <a:fld id="{AC33B974-9DD8-42E8-85A9-AD41186F63A7}" type="datetime1">
              <a:rPr lang="en-US"/>
              <a:pPr>
                <a:defRPr/>
              </a:pPr>
              <a:t>10/23/2013</a:t>
            </a:fld>
            <a:endParaRPr lang="en-US"/>
          </a:p>
        </p:txBody>
      </p:sp>
      <p:sp>
        <p:nvSpPr>
          <p:cNvPr id="6" name="Footer Placeholder 4"/>
          <p:cNvSpPr>
            <a:spLocks noGrp="1"/>
          </p:cNvSpPr>
          <p:nvPr>
            <p:ph type="ftr" sz="quarter" idx="11"/>
          </p:nvPr>
        </p:nvSpPr>
        <p:spPr/>
        <p:txBody>
          <a:bodyPr/>
          <a:lstStyle>
            <a:lvl1pPr>
              <a:defRPr>
                <a:solidFill>
                  <a:srgbClr val="FCFCFC"/>
                </a:solidFill>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rgbClr val="FCFCFC"/>
                </a:solidFill>
              </a:defRPr>
            </a:lvl1pPr>
          </a:lstStyle>
          <a:p>
            <a:pPr>
              <a:defRPr/>
            </a:pPr>
            <a:fld id="{0EB102EF-6EE0-4B98-AED6-6858B22C7312}" type="slidenum">
              <a:rPr lang="en-US"/>
              <a:pPr>
                <a:defRPr/>
              </a:pPr>
              <a:t>‹#›</a:t>
            </a:fld>
            <a:endParaRPr lang="en-US"/>
          </a:p>
        </p:txBody>
      </p:sp>
    </p:spTree>
    <p:extLst>
      <p:ext uri="{BB962C8B-B14F-4D97-AF65-F5344CB8AC3E}">
        <p14:creationId xmlns:p14="http://schemas.microsoft.com/office/powerpoint/2010/main" val="22947749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Header Light Blue">
    <p:bg>
      <p:bgPr>
        <a:solidFill>
          <a:srgbClr val="649523"/>
        </a:solidFill>
        <a:effectLst/>
      </p:bgPr>
    </p:bg>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113" y="5905500"/>
            <a:ext cx="16017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93256" y="845959"/>
            <a:ext cx="7239000" cy="1362075"/>
          </a:xfrm>
        </p:spPr>
        <p:txBody>
          <a:bodyPr anchor="b"/>
          <a:lstStyle>
            <a:lvl1pPr marL="0" algn="l">
              <a:buNone/>
              <a:defRPr sz="3200" b="0" cap="all" spc="-150" baseline="0">
                <a:solidFill>
                  <a:schemeClr val="tx2"/>
                </a:solidFill>
              </a:defRPr>
            </a:lvl1pPr>
          </a:lstStyle>
          <a:p>
            <a:r>
              <a:rPr lang="en-US" smtClean="0"/>
              <a:t>Click to edit Master title style</a:t>
            </a:r>
            <a:endParaRPr lang="en-US" dirty="0"/>
          </a:p>
        </p:txBody>
      </p:sp>
      <p:sp>
        <p:nvSpPr>
          <p:cNvPr id="9" name="Text Placeholder 2"/>
          <p:cNvSpPr>
            <a:spLocks noGrp="1"/>
          </p:cNvSpPr>
          <p:nvPr>
            <p:ph type="body" idx="1"/>
          </p:nvPr>
        </p:nvSpPr>
        <p:spPr>
          <a:xfrm>
            <a:off x="465192" y="2208029"/>
            <a:ext cx="3886200" cy="2286000"/>
          </a:xfrm>
        </p:spPr>
        <p:txBody>
          <a:bodyPr>
            <a:normAutofit/>
          </a:bodyPr>
          <a:lstStyle>
            <a:lvl1pPr marL="54864" indent="0" algn="l">
              <a:buNone/>
              <a:defRPr sz="1600">
                <a:solidFill>
                  <a:srgbClr val="FCFCFC"/>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solidFill>
                  <a:srgbClr val="FCFCFC"/>
                </a:solidFill>
              </a:defRPr>
            </a:lvl1pPr>
          </a:lstStyle>
          <a:p>
            <a:pPr>
              <a:defRPr/>
            </a:pPr>
            <a:fld id="{FB832E58-9C3D-4077-9B9F-547A3B2FB531}" type="datetime1">
              <a:rPr lang="en-US"/>
              <a:pPr>
                <a:defRPr/>
              </a:pPr>
              <a:t>10/23/2013</a:t>
            </a:fld>
            <a:endParaRPr lang="en-US"/>
          </a:p>
        </p:txBody>
      </p:sp>
      <p:sp>
        <p:nvSpPr>
          <p:cNvPr id="6" name="Footer Placeholder 4"/>
          <p:cNvSpPr>
            <a:spLocks noGrp="1"/>
          </p:cNvSpPr>
          <p:nvPr>
            <p:ph type="ftr" sz="quarter" idx="11"/>
          </p:nvPr>
        </p:nvSpPr>
        <p:spPr/>
        <p:txBody>
          <a:bodyPr/>
          <a:lstStyle>
            <a:lvl1pPr>
              <a:defRPr>
                <a:solidFill>
                  <a:srgbClr val="FCFCFC"/>
                </a:solidFill>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rgbClr val="FCFCFC"/>
                </a:solidFill>
              </a:defRPr>
            </a:lvl1pPr>
          </a:lstStyle>
          <a:p>
            <a:pPr>
              <a:defRPr/>
            </a:pPr>
            <a:fld id="{1F753BF1-605B-4144-B091-0150B17748B0}" type="slidenum">
              <a:rPr lang="en-US"/>
              <a:pPr>
                <a:defRPr/>
              </a:pPr>
              <a:t>‹#›</a:t>
            </a:fld>
            <a:endParaRPr lang="en-US"/>
          </a:p>
        </p:txBody>
      </p:sp>
    </p:spTree>
    <p:extLst>
      <p:ext uri="{BB962C8B-B14F-4D97-AF65-F5344CB8AC3E}">
        <p14:creationId xmlns:p14="http://schemas.microsoft.com/office/powerpoint/2010/main" val="41712884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Light Blue">
    <p:bg>
      <p:bgPr>
        <a:solidFill>
          <a:srgbClr val="EDA510"/>
        </a:solidFill>
        <a:effectLst/>
      </p:bgPr>
    </p:bg>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113" y="5905500"/>
            <a:ext cx="16017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93256" y="845959"/>
            <a:ext cx="7239000" cy="1362075"/>
          </a:xfrm>
        </p:spPr>
        <p:txBody>
          <a:bodyPr anchor="b"/>
          <a:lstStyle>
            <a:lvl1pPr marL="0" algn="l">
              <a:buNone/>
              <a:defRPr sz="3200" b="0" cap="all" spc="-150" baseline="0">
                <a:solidFill>
                  <a:schemeClr val="tx2"/>
                </a:solidFill>
              </a:defRPr>
            </a:lvl1pPr>
          </a:lstStyle>
          <a:p>
            <a:r>
              <a:rPr lang="en-US" smtClean="0"/>
              <a:t>Click to edit Master title style</a:t>
            </a:r>
            <a:endParaRPr lang="en-US" dirty="0"/>
          </a:p>
        </p:txBody>
      </p:sp>
      <p:sp>
        <p:nvSpPr>
          <p:cNvPr id="9" name="Text Placeholder 2"/>
          <p:cNvSpPr>
            <a:spLocks noGrp="1"/>
          </p:cNvSpPr>
          <p:nvPr>
            <p:ph type="body" idx="1"/>
          </p:nvPr>
        </p:nvSpPr>
        <p:spPr>
          <a:xfrm>
            <a:off x="465192" y="2208029"/>
            <a:ext cx="3886200" cy="2286000"/>
          </a:xfrm>
        </p:spPr>
        <p:txBody>
          <a:bodyPr>
            <a:normAutofit/>
          </a:bodyPr>
          <a:lstStyle>
            <a:lvl1pPr marL="54864" indent="0" algn="l">
              <a:buNone/>
              <a:defRPr sz="1600">
                <a:solidFill>
                  <a:srgbClr val="FCFCFC"/>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solidFill>
                  <a:srgbClr val="FCFCFC"/>
                </a:solidFill>
              </a:defRPr>
            </a:lvl1pPr>
          </a:lstStyle>
          <a:p>
            <a:pPr>
              <a:defRPr/>
            </a:pPr>
            <a:fld id="{AFE1DFD4-58DC-4C70-802E-96F4C30BFA4B}" type="datetime1">
              <a:rPr lang="en-US"/>
              <a:pPr>
                <a:defRPr/>
              </a:pPr>
              <a:t>10/23/2013</a:t>
            </a:fld>
            <a:endParaRPr lang="en-US"/>
          </a:p>
        </p:txBody>
      </p:sp>
      <p:sp>
        <p:nvSpPr>
          <p:cNvPr id="6" name="Footer Placeholder 4"/>
          <p:cNvSpPr>
            <a:spLocks noGrp="1"/>
          </p:cNvSpPr>
          <p:nvPr>
            <p:ph type="ftr" sz="quarter" idx="11"/>
          </p:nvPr>
        </p:nvSpPr>
        <p:spPr/>
        <p:txBody>
          <a:bodyPr/>
          <a:lstStyle>
            <a:lvl1pPr>
              <a:defRPr>
                <a:solidFill>
                  <a:srgbClr val="FCFCFC"/>
                </a:solidFill>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rgbClr val="FCFCFC"/>
                </a:solidFill>
              </a:defRPr>
            </a:lvl1pPr>
          </a:lstStyle>
          <a:p>
            <a:pPr>
              <a:defRPr/>
            </a:pPr>
            <a:fld id="{D6ECB2CC-E09C-4A44-96CE-DB983790E821}" type="slidenum">
              <a:rPr lang="en-US"/>
              <a:pPr>
                <a:defRPr/>
              </a:pPr>
              <a:t>‹#›</a:t>
            </a:fld>
            <a:endParaRPr lang="en-US"/>
          </a:p>
        </p:txBody>
      </p:sp>
    </p:spTree>
    <p:extLst>
      <p:ext uri="{BB962C8B-B14F-4D97-AF65-F5344CB8AC3E}">
        <p14:creationId xmlns:p14="http://schemas.microsoft.com/office/powerpoint/2010/main" val="42296878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1638" y="6213475"/>
            <a:ext cx="7472362"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JDRF_Logo_HorizTrans.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27763"/>
            <a:ext cx="14557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7657"/>
            <a:ext cx="8229600" cy="1399032"/>
          </a:xfrm>
        </p:spPr>
        <p:txBody>
          <a:bodyPr/>
          <a:lstStyle>
            <a:lvl1pPr marL="0"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20872"/>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20872"/>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6956425" y="6307138"/>
            <a:ext cx="2133600" cy="304800"/>
          </a:xfrm>
        </p:spPr>
        <p:txBody>
          <a:bodyPr/>
          <a:lstStyle>
            <a:lvl1pPr>
              <a:defRPr>
                <a:solidFill>
                  <a:schemeClr val="tx1"/>
                </a:solidFill>
              </a:defRPr>
            </a:lvl1pPr>
          </a:lstStyle>
          <a:p>
            <a:pPr>
              <a:defRPr/>
            </a:pPr>
            <a:fld id="{F99257F4-161A-499D-9C36-C9A76AD79D80}" type="datetime1">
              <a:rPr lang="en-US">
                <a:solidFill>
                  <a:srgbClr val="FFFFFF"/>
                </a:solidFill>
              </a:rPr>
              <a:pPr>
                <a:defRPr/>
              </a:pPr>
              <a:t>10/23/2013</a:t>
            </a:fld>
            <a:endParaRPr lang="en-US">
              <a:solidFill>
                <a:srgbClr val="FFFFFF"/>
              </a:solidFill>
            </a:endParaRPr>
          </a:p>
        </p:txBody>
      </p:sp>
      <p:sp>
        <p:nvSpPr>
          <p:cNvPr id="8" name="Footer Placeholder 4"/>
          <p:cNvSpPr>
            <a:spLocks noGrp="1"/>
          </p:cNvSpPr>
          <p:nvPr>
            <p:ph type="ftr" sz="quarter" idx="11"/>
          </p:nvPr>
        </p:nvSpPr>
        <p:spPr>
          <a:xfrm>
            <a:off x="2619375" y="6311900"/>
            <a:ext cx="4260850" cy="300038"/>
          </a:xfrm>
        </p:spPr>
        <p:txBody>
          <a:bodyPr/>
          <a:lstStyle>
            <a:lvl1pPr algn="r">
              <a:defRPr sz="900">
                <a:solidFill>
                  <a:schemeClr val="tx1"/>
                </a:solidFill>
              </a:defRPr>
            </a:lvl1pPr>
          </a:lstStyle>
          <a:p>
            <a:pPr>
              <a:defRPr/>
            </a:pPr>
            <a:endParaRPr lang="en-US">
              <a:solidFill>
                <a:srgbClr val="FFFFFF"/>
              </a:solidFill>
            </a:endParaRPr>
          </a:p>
        </p:txBody>
      </p:sp>
      <p:sp>
        <p:nvSpPr>
          <p:cNvPr id="9" name="Slide Number Placeholder 5"/>
          <p:cNvSpPr>
            <a:spLocks noGrp="1"/>
          </p:cNvSpPr>
          <p:nvPr>
            <p:ph type="sldNum" sz="quarter" idx="12"/>
          </p:nvPr>
        </p:nvSpPr>
        <p:spPr>
          <a:xfrm>
            <a:off x="8450263" y="6311900"/>
            <a:ext cx="503237" cy="300038"/>
          </a:xfrm>
        </p:spPr>
        <p:txBody>
          <a:bodyPr/>
          <a:lstStyle>
            <a:lvl1pPr>
              <a:defRPr>
                <a:solidFill>
                  <a:schemeClr val="tx1"/>
                </a:solidFill>
              </a:defRPr>
            </a:lvl1pPr>
          </a:lstStyle>
          <a:p>
            <a:pPr>
              <a:defRPr/>
            </a:pPr>
            <a:fld id="{E0DF8E31-605A-4049-B126-6DE828E419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00562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5" name="Picture 6" descr="JDRF_Logo_Horiz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775" y="6408738"/>
            <a:ext cx="14557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7657"/>
            <a:ext cx="8229600" cy="1399032"/>
          </a:xfrm>
        </p:spPr>
        <p:txBody>
          <a:bodyPr/>
          <a:lstStyle>
            <a:lvl1pPr marL="0"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20872"/>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20872"/>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96E2D3FE-2ACB-4382-B5FD-022B88F260C4}" type="datetime1">
              <a:rPr lang="en-US"/>
              <a:pPr>
                <a:defRPr/>
              </a:pPr>
              <a:t>10/23/2013</a:t>
            </a:fld>
            <a:endParaRPr lang="en-US"/>
          </a:p>
        </p:txBody>
      </p:sp>
      <p:sp>
        <p:nvSpPr>
          <p:cNvPr id="7" name="Footer Placeholder 4"/>
          <p:cNvSpPr>
            <a:spLocks noGrp="1"/>
          </p:cNvSpPr>
          <p:nvPr>
            <p:ph type="ftr" sz="quarter" idx="11"/>
          </p:nvPr>
        </p:nvSpPr>
        <p:spPr/>
        <p:txBody>
          <a:bodyPr/>
          <a:lstStyle>
            <a:lvl1pPr>
              <a:defRPr>
                <a:solidFill>
                  <a:schemeClr val="accent5"/>
                </a:solidFill>
              </a:defRPr>
            </a:lvl1pPr>
          </a:lstStyle>
          <a:p>
            <a:pPr>
              <a:defRPr/>
            </a:pPr>
            <a:endParaRPr lang="en-US">
              <a:solidFill>
                <a:srgbClr val="2C95B5"/>
              </a:solidFill>
            </a:endParaRPr>
          </a:p>
        </p:txBody>
      </p:sp>
      <p:sp>
        <p:nvSpPr>
          <p:cNvPr id="8" name="Slide Number Placeholder 5"/>
          <p:cNvSpPr>
            <a:spLocks noGrp="1"/>
          </p:cNvSpPr>
          <p:nvPr>
            <p:ph type="sldNum" sz="quarter" idx="12"/>
          </p:nvPr>
        </p:nvSpPr>
        <p:spPr/>
        <p:txBody>
          <a:bodyPr/>
          <a:lstStyle>
            <a:lvl1pPr>
              <a:defRPr/>
            </a:lvl1pPr>
          </a:lstStyle>
          <a:p>
            <a:pPr>
              <a:defRPr/>
            </a:pPr>
            <a:fld id="{976CFE5E-4EBC-44F8-96E1-E8C00A91CC54}" type="slidenum">
              <a:rPr lang="en-US"/>
              <a:pPr>
                <a:defRPr/>
              </a:pPr>
              <a:t>‹#›</a:t>
            </a:fld>
            <a:endParaRPr lang="en-US"/>
          </a:p>
        </p:txBody>
      </p:sp>
    </p:spTree>
    <p:extLst>
      <p:ext uri="{BB962C8B-B14F-4D97-AF65-F5344CB8AC3E}">
        <p14:creationId xmlns:p14="http://schemas.microsoft.com/office/powerpoint/2010/main" val="1565519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l">
              <a:defRPr sz="2800" b="0">
                <a:ln w="6350">
                  <a:noFill/>
                </a:ln>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ln>
                  <a:noFill/>
                </a:ln>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7CAE81D-206D-4FB5-AEC2-C64A12C3979B}" type="datetime1">
              <a:rPr lang="en-US"/>
              <a:pPr>
                <a:defRPr/>
              </a:pPr>
              <a:t>10/23/2013</a:t>
            </a:fld>
            <a:endParaRPr lang="en-US"/>
          </a:p>
        </p:txBody>
      </p:sp>
      <p:sp>
        <p:nvSpPr>
          <p:cNvPr id="8" name="Footer Placeholder 4"/>
          <p:cNvSpPr>
            <a:spLocks noGrp="1"/>
          </p:cNvSpPr>
          <p:nvPr>
            <p:ph type="ftr" sz="quarter" idx="11"/>
          </p:nvPr>
        </p:nvSpPr>
        <p:spPr/>
        <p:txBody>
          <a:bodyPr/>
          <a:lstStyle>
            <a:lvl1pPr>
              <a:defRPr>
                <a:solidFill>
                  <a:schemeClr val="accent5"/>
                </a:solidFill>
              </a:defRPr>
            </a:lvl1pPr>
          </a:lstStyle>
          <a:p>
            <a:pPr>
              <a:defRPr/>
            </a:pPr>
            <a:endParaRPr lang="en-US">
              <a:solidFill>
                <a:srgbClr val="2C95B5"/>
              </a:solidFill>
            </a:endParaRPr>
          </a:p>
        </p:txBody>
      </p:sp>
      <p:sp>
        <p:nvSpPr>
          <p:cNvPr id="9" name="Slide Number Placeholder 5"/>
          <p:cNvSpPr>
            <a:spLocks noGrp="1"/>
          </p:cNvSpPr>
          <p:nvPr>
            <p:ph type="sldNum" sz="quarter" idx="12"/>
          </p:nvPr>
        </p:nvSpPr>
        <p:spPr/>
        <p:txBody>
          <a:bodyPr/>
          <a:lstStyle>
            <a:lvl1pPr>
              <a:defRPr/>
            </a:lvl1pPr>
          </a:lstStyle>
          <a:p>
            <a:pPr>
              <a:defRPr/>
            </a:pPr>
            <a:fld id="{AB82DB9C-BE09-430A-93EC-25D070CC4811}" type="slidenum">
              <a:rPr lang="en-US"/>
              <a:pPr>
                <a:defRPr/>
              </a:pPr>
              <a:t>‹#›</a:t>
            </a:fld>
            <a:endParaRPr lang="en-US"/>
          </a:p>
        </p:txBody>
      </p:sp>
    </p:spTree>
    <p:extLst>
      <p:ext uri="{BB962C8B-B14F-4D97-AF65-F5344CB8AC3E}">
        <p14:creationId xmlns:p14="http://schemas.microsoft.com/office/powerpoint/2010/main" val="29099485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1638" y="6213475"/>
            <a:ext cx="7472362"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JDRF_Logo_HorizTrans.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27763"/>
            <a:ext cx="14557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2992"/>
            <a:ext cx="8686800" cy="1399032"/>
          </a:xfrm>
        </p:spPr>
        <p:txBody>
          <a:bodyPr/>
          <a:lstStyle>
            <a:lvl1pPr>
              <a:defRPr b="0"/>
            </a:lvl1pPr>
          </a:lstStyle>
          <a:p>
            <a:r>
              <a:rPr lang="en-US" smtClean="0"/>
              <a:t>Click to edit Master title style</a:t>
            </a:r>
            <a:endParaRPr lang="en-US" dirty="0"/>
          </a:p>
        </p:txBody>
      </p:sp>
      <p:sp>
        <p:nvSpPr>
          <p:cNvPr id="5" name="Date Placeholder 3"/>
          <p:cNvSpPr>
            <a:spLocks noGrp="1"/>
          </p:cNvSpPr>
          <p:nvPr>
            <p:ph type="dt" sz="half" idx="10"/>
          </p:nvPr>
        </p:nvSpPr>
        <p:spPr>
          <a:xfrm>
            <a:off x="6956425" y="6307138"/>
            <a:ext cx="2133600" cy="304800"/>
          </a:xfrm>
        </p:spPr>
        <p:txBody>
          <a:bodyPr/>
          <a:lstStyle>
            <a:lvl1pPr>
              <a:defRPr>
                <a:solidFill>
                  <a:schemeClr val="tx1"/>
                </a:solidFill>
              </a:defRPr>
            </a:lvl1pPr>
          </a:lstStyle>
          <a:p>
            <a:pPr>
              <a:defRPr/>
            </a:pPr>
            <a:fld id="{BD23DBC0-BFE3-41BD-91DF-42E91325C32A}" type="datetime1">
              <a:rPr lang="en-US">
                <a:solidFill>
                  <a:srgbClr val="FFFFFF"/>
                </a:solidFill>
              </a:rPr>
              <a:pPr>
                <a:defRPr/>
              </a:pPr>
              <a:t>10/23/2013</a:t>
            </a:fld>
            <a:endParaRPr lang="en-US">
              <a:solidFill>
                <a:srgbClr val="FFFFFF"/>
              </a:solidFill>
            </a:endParaRPr>
          </a:p>
        </p:txBody>
      </p:sp>
      <p:sp>
        <p:nvSpPr>
          <p:cNvPr id="6" name="Footer Placeholder 4"/>
          <p:cNvSpPr>
            <a:spLocks noGrp="1"/>
          </p:cNvSpPr>
          <p:nvPr>
            <p:ph type="ftr" sz="quarter" idx="11"/>
          </p:nvPr>
        </p:nvSpPr>
        <p:spPr>
          <a:xfrm>
            <a:off x="2619375" y="6311900"/>
            <a:ext cx="4260850" cy="300038"/>
          </a:xfrm>
        </p:spPr>
        <p:txBody>
          <a:bodyPr/>
          <a:lstStyle>
            <a:lvl1pPr algn="r">
              <a:defRPr sz="900">
                <a:solidFill>
                  <a:schemeClr val="tx1"/>
                </a:solidFill>
              </a:defRPr>
            </a:lvl1pPr>
          </a:lstStyle>
          <a:p>
            <a:pPr>
              <a:defRPr/>
            </a:pPr>
            <a:endParaRPr lang="en-US">
              <a:solidFill>
                <a:srgbClr val="FFFFFF"/>
              </a:solidFill>
            </a:endParaRPr>
          </a:p>
        </p:txBody>
      </p:sp>
      <p:sp>
        <p:nvSpPr>
          <p:cNvPr id="7" name="Slide Number Placeholder 5"/>
          <p:cNvSpPr>
            <a:spLocks noGrp="1"/>
          </p:cNvSpPr>
          <p:nvPr>
            <p:ph type="sldNum" sz="quarter" idx="12"/>
          </p:nvPr>
        </p:nvSpPr>
        <p:spPr>
          <a:xfrm>
            <a:off x="8450263" y="6311900"/>
            <a:ext cx="503237" cy="300038"/>
          </a:xfrm>
        </p:spPr>
        <p:txBody>
          <a:bodyPr/>
          <a:lstStyle>
            <a:lvl1pPr>
              <a:defRPr>
                <a:solidFill>
                  <a:schemeClr val="tx1"/>
                </a:solidFill>
              </a:defRPr>
            </a:lvl1pPr>
          </a:lstStyle>
          <a:p>
            <a:pPr>
              <a:defRPr/>
            </a:pPr>
            <a:fld id="{C07942A6-785B-4807-AC5C-C64F2682F8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24096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6" descr="JDRF_Logo_Horiz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775" y="6408738"/>
            <a:ext cx="14557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2992"/>
            <a:ext cx="8686800" cy="1399032"/>
          </a:xfrm>
        </p:spPr>
        <p:txBody>
          <a:bodyPr/>
          <a:lstStyle>
            <a:lvl1pPr>
              <a:defRPr b="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644D6F53-C7A7-486A-9A22-AC1A7DB2F98F}" type="datetime1">
              <a:rPr lang="en-US"/>
              <a:pPr>
                <a:defRPr/>
              </a:pPr>
              <a:t>10/23/2013</a:t>
            </a:fld>
            <a:endParaRPr lang="en-US"/>
          </a:p>
        </p:txBody>
      </p:sp>
      <p:sp>
        <p:nvSpPr>
          <p:cNvPr id="5" name="Footer Placeholder 4"/>
          <p:cNvSpPr>
            <a:spLocks noGrp="1"/>
          </p:cNvSpPr>
          <p:nvPr>
            <p:ph type="ftr" sz="quarter" idx="11"/>
          </p:nvPr>
        </p:nvSpPr>
        <p:spPr/>
        <p:txBody>
          <a:bodyPr/>
          <a:lstStyle>
            <a:lvl1pPr>
              <a:defRPr>
                <a:solidFill>
                  <a:schemeClr val="accent5"/>
                </a:solidFill>
              </a:defRPr>
            </a:lvl1pPr>
          </a:lstStyle>
          <a:p>
            <a:pPr>
              <a:defRPr/>
            </a:pPr>
            <a:endParaRPr lang="en-US">
              <a:solidFill>
                <a:srgbClr val="2C95B5"/>
              </a:solidFill>
            </a:endParaRPr>
          </a:p>
        </p:txBody>
      </p:sp>
      <p:sp>
        <p:nvSpPr>
          <p:cNvPr id="6" name="Slide Number Placeholder 5"/>
          <p:cNvSpPr>
            <a:spLocks noGrp="1"/>
          </p:cNvSpPr>
          <p:nvPr>
            <p:ph type="sldNum" sz="quarter" idx="12"/>
          </p:nvPr>
        </p:nvSpPr>
        <p:spPr/>
        <p:txBody>
          <a:bodyPr/>
          <a:lstStyle>
            <a:lvl1pPr>
              <a:defRPr/>
            </a:lvl1pPr>
          </a:lstStyle>
          <a:p>
            <a:pPr>
              <a:defRPr/>
            </a:pPr>
            <a:fld id="{1034F595-8A1B-44F2-8A40-DE3253CCCEC3}" type="slidenum">
              <a:rPr lang="en-US"/>
              <a:pPr>
                <a:defRPr/>
              </a:pPr>
              <a:t>‹#›</a:t>
            </a:fld>
            <a:endParaRPr lang="en-US"/>
          </a:p>
        </p:txBody>
      </p:sp>
    </p:spTree>
    <p:extLst>
      <p:ext uri="{BB962C8B-B14F-4D97-AF65-F5344CB8AC3E}">
        <p14:creationId xmlns:p14="http://schemas.microsoft.com/office/powerpoint/2010/main" val="4055913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1638" y="6373129"/>
            <a:ext cx="7472362"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JDRF_Logo_HorizTrans.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387417"/>
            <a:ext cx="14557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a:xfrm>
            <a:off x="6956425" y="6466792"/>
            <a:ext cx="2133600" cy="304800"/>
          </a:xfrm>
        </p:spPr>
        <p:txBody>
          <a:bodyPr/>
          <a:lstStyle>
            <a:lvl1pPr>
              <a:defRPr>
                <a:solidFill>
                  <a:schemeClr val="tx1"/>
                </a:solidFill>
              </a:defRPr>
            </a:lvl1pPr>
          </a:lstStyle>
          <a:p>
            <a:pPr>
              <a:defRPr/>
            </a:pPr>
            <a:fld id="{CAAE2839-28B9-4FC7-9EF1-25480423A649}" type="datetime1">
              <a:rPr lang="en-US">
                <a:solidFill>
                  <a:srgbClr val="FFFFFF"/>
                </a:solidFill>
              </a:rPr>
              <a:pPr>
                <a:defRPr/>
              </a:pPr>
              <a:t>10/23/2013</a:t>
            </a:fld>
            <a:endParaRPr lang="en-US">
              <a:solidFill>
                <a:srgbClr val="FFFFFF"/>
              </a:solidFill>
            </a:endParaRPr>
          </a:p>
        </p:txBody>
      </p:sp>
      <p:sp>
        <p:nvSpPr>
          <p:cNvPr id="5" name="Footer Placeholder 4"/>
          <p:cNvSpPr>
            <a:spLocks noGrp="1"/>
          </p:cNvSpPr>
          <p:nvPr>
            <p:ph type="ftr" sz="quarter" idx="11"/>
          </p:nvPr>
        </p:nvSpPr>
        <p:spPr>
          <a:xfrm>
            <a:off x="2619375" y="6471554"/>
            <a:ext cx="4260850" cy="300038"/>
          </a:xfrm>
        </p:spPr>
        <p:txBody>
          <a:bodyPr/>
          <a:lstStyle>
            <a:lvl1pPr algn="r">
              <a:defRPr sz="900">
                <a:solidFill>
                  <a:schemeClr val="tx1"/>
                </a:solidFill>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a:xfrm>
            <a:off x="8450263" y="6450916"/>
            <a:ext cx="503237" cy="300038"/>
          </a:xfrm>
        </p:spPr>
        <p:txBody>
          <a:bodyPr/>
          <a:lstStyle>
            <a:lvl1pPr>
              <a:defRPr>
                <a:solidFill>
                  <a:schemeClr val="tx1"/>
                </a:solidFill>
              </a:defRPr>
            </a:lvl1pPr>
          </a:lstStyle>
          <a:p>
            <a:pPr>
              <a:defRPr/>
            </a:pPr>
            <a:fld id="{A928C87E-5814-4613-B7DD-805296DF411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05915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Dark Blue">
    <p:spTree>
      <p:nvGrpSpPr>
        <p:cNvPr id="1" name=""/>
        <p:cNvGrpSpPr/>
        <p:nvPr/>
      </p:nvGrpSpPr>
      <p:grpSpPr>
        <a:xfrm>
          <a:off x="0" y="0"/>
          <a:ext cx="0" cy="0"/>
          <a:chOff x="0" y="0"/>
          <a:chExt cx="0" cy="0"/>
        </a:xfrm>
      </p:grpSpPr>
      <p:pic>
        <p:nvPicPr>
          <p:cNvPr id="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1638" y="6213475"/>
            <a:ext cx="7472362"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JDRF_Logo_HorizTrans.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27763"/>
            <a:ext cx="14557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1"/>
            <a:ext cx="1892300" cy="6227764"/>
          </a:xfrm>
          <a:gradFill flip="none" rotWithShape="1">
            <a:gsLst>
              <a:gs pos="0">
                <a:srgbClr val="05265C">
                  <a:alpha val="93000"/>
                </a:srgbClr>
              </a:gs>
              <a:gs pos="68000">
                <a:srgbClr val="2E5BBF">
                  <a:alpha val="74000"/>
                </a:srgbClr>
              </a:gs>
              <a:gs pos="91000">
                <a:schemeClr val="tx1"/>
              </a:gs>
            </a:gsLst>
            <a:lin ang="5160000" scaled="0"/>
            <a:tileRect/>
          </a:gradFill>
        </p:spPr>
        <p:txBody>
          <a:bodyPr/>
          <a:lstStyle/>
          <a:p>
            <a:pPr lvl="0"/>
            <a:r>
              <a:rPr lang="en-US" noProof="0" smtClean="0"/>
              <a:t>Drag picture to placeholder or click icon to add</a:t>
            </a:r>
            <a:endParaRPr lang="en-US" noProof="0"/>
          </a:p>
        </p:txBody>
      </p:sp>
      <p:sp>
        <p:nvSpPr>
          <p:cNvPr id="5" name="Title 1"/>
          <p:cNvSpPr>
            <a:spLocks noGrp="1"/>
          </p:cNvSpPr>
          <p:nvPr>
            <p:ph type="title"/>
          </p:nvPr>
        </p:nvSpPr>
        <p:spPr>
          <a:xfrm>
            <a:off x="1892301" y="12700"/>
            <a:ext cx="6972542" cy="1399117"/>
          </a:xfrm>
        </p:spPr>
        <p:txBody>
          <a:bodyPr/>
          <a:lstStyle>
            <a:lvl1pPr indent="0">
              <a:defRPr/>
            </a:lvl1pPr>
          </a:lstStyle>
          <a:p>
            <a:r>
              <a:rPr lang="en-US" dirty="0" smtClean="0"/>
              <a:t>Click to edit Master title style</a:t>
            </a:r>
            <a:endParaRPr lang="en-US" dirty="0"/>
          </a:p>
        </p:txBody>
      </p:sp>
      <p:sp>
        <p:nvSpPr>
          <p:cNvPr id="7" name="Content Placeholder 4"/>
          <p:cNvSpPr>
            <a:spLocks noGrp="1"/>
          </p:cNvSpPr>
          <p:nvPr>
            <p:ph idx="1"/>
          </p:nvPr>
        </p:nvSpPr>
        <p:spPr>
          <a:xfrm>
            <a:off x="1892301" y="1430867"/>
            <a:ext cx="7150585" cy="4572000"/>
          </a:xfrm>
        </p:spPr>
        <p:txBody>
          <a:bodyPr/>
          <a:lstStyle>
            <a:lvl1pPr>
              <a:buClr>
                <a:srgbClr val="033367"/>
              </a:buClr>
              <a:buSzPct val="100000"/>
              <a:buFont typeface="Arial"/>
              <a:buChar char="•"/>
              <a:defRPr/>
            </a:lvl1pPr>
          </a:lstStyle>
          <a:p>
            <a:pPr lvl="0"/>
            <a:r>
              <a:rPr lang="en-US" dirty="0" smtClean="0"/>
              <a:t>Click to edit Master text styles</a:t>
            </a:r>
          </a:p>
        </p:txBody>
      </p:sp>
    </p:spTree>
    <p:extLst>
      <p:ext uri="{BB962C8B-B14F-4D97-AF65-F5344CB8AC3E}">
        <p14:creationId xmlns:p14="http://schemas.microsoft.com/office/powerpoint/2010/main" val="572023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1638" y="6213475"/>
            <a:ext cx="7472362"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JDRF_Logo_HorizTrans.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27763"/>
            <a:ext cx="14557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0" y="0"/>
            <a:ext cx="9144000" cy="6113463"/>
          </a:xfrm>
          <a:prstGeom prst="rect">
            <a:avLst/>
          </a:prstGeom>
          <a:gradFill rotWithShape="1">
            <a:gsLst>
              <a:gs pos="0">
                <a:srgbClr val="05265C">
                  <a:alpha val="71999"/>
                </a:srgbClr>
              </a:gs>
              <a:gs pos="62000">
                <a:srgbClr val="2E5BBF">
                  <a:alpha val="89359"/>
                </a:srgbClr>
              </a:gs>
              <a:gs pos="100000">
                <a:srgbClr val="FFFFFF"/>
              </a:gs>
            </a:gsLst>
            <a:lin ang="5400000"/>
          </a:gradFill>
          <a:ln>
            <a:noFill/>
          </a:ln>
          <a:effectLst>
            <a:outerShdw blurRad="50800" dist="38100" dir="14699968" algn="t" rotWithShape="0">
              <a:srgbClr val="808080">
                <a:alpha val="5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1" fontAlgn="auto" hangingPunct="1">
              <a:spcBef>
                <a:spcPts val="0"/>
              </a:spcBef>
              <a:spcAft>
                <a:spcPts val="0"/>
              </a:spcAft>
              <a:defRPr/>
            </a:pPr>
            <a:endParaRPr lang="en-US" sz="1800">
              <a:solidFill>
                <a:srgbClr val="FFFFFF"/>
              </a:solidFill>
              <a:latin typeface="Arial Rounded MT Bold"/>
              <a:ea typeface="+mn-ea"/>
            </a:endParaRPr>
          </a:p>
        </p:txBody>
      </p:sp>
      <p:sp>
        <p:nvSpPr>
          <p:cNvPr id="5" name="Title 7"/>
          <p:cNvSpPr txBox="1">
            <a:spLocks/>
          </p:cNvSpPr>
          <p:nvPr/>
        </p:nvSpPr>
        <p:spPr>
          <a:xfrm>
            <a:off x="104775" y="1096963"/>
            <a:ext cx="6883400" cy="1524000"/>
          </a:xfrm>
          <a:prstGeom prst="rect">
            <a:avLst/>
          </a:prstGeom>
        </p:spPr>
        <p:txBody>
          <a:bodyPr lIns="0" tIns="0" rIns="0" anchor="b">
            <a:spAutoFit/>
          </a:bodyPr>
          <a:lstStyle>
            <a:lvl1pPr marL="484632" algn="l" rtl="0" eaLnBrk="1" latinLnBrk="0" hangingPunct="1">
              <a:spcBef>
                <a:spcPct val="0"/>
              </a:spcBef>
              <a:buNone/>
              <a:defRPr kumimoji="0" sz="4800" kern="1200" spc="-150">
                <a:ln w="6350">
                  <a:noFill/>
                </a:ln>
                <a:solidFill>
                  <a:schemeClr val="tx2"/>
                </a:solidFill>
                <a:effectLst/>
                <a:latin typeface="Calibri"/>
                <a:ea typeface="+mj-ea"/>
                <a:cs typeface="Calibri"/>
              </a:defRPr>
            </a:lvl1pPr>
          </a:lstStyle>
          <a:p>
            <a:pPr defTabSz="457200" fontAlgn="auto">
              <a:spcAft>
                <a:spcPts val="0"/>
              </a:spcAft>
              <a:defRPr/>
            </a:pPr>
            <a:r>
              <a:rPr lang="en-US" dirty="0" smtClean="0">
                <a:solidFill>
                  <a:srgbClr val="FCFCFC"/>
                </a:solidFill>
              </a:rPr>
              <a:t>Click to edit Master title style</a:t>
            </a:r>
            <a:endParaRPr lang="en-US" dirty="0">
              <a:solidFill>
                <a:srgbClr val="FCFCFC"/>
              </a:solidFill>
            </a:endParaRPr>
          </a:p>
        </p:txBody>
      </p:sp>
      <p:sp>
        <p:nvSpPr>
          <p:cNvPr id="6" name="Subtitle 8"/>
          <p:cNvSpPr txBox="1">
            <a:spLocks/>
          </p:cNvSpPr>
          <p:nvPr/>
        </p:nvSpPr>
        <p:spPr bwMode="auto">
          <a:xfrm>
            <a:off x="519113" y="2801938"/>
            <a:ext cx="64690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Rounded MT Bold" charset="0"/>
                <a:ea typeface="ＭＳ Ｐゴシック" charset="0"/>
                <a:cs typeface="ＭＳ Ｐゴシック" charset="0"/>
              </a:defRPr>
            </a:lvl1pPr>
            <a:lvl2pPr marL="742950" indent="-285750" eaLnBrk="0" hangingPunct="0">
              <a:defRPr sz="2400">
                <a:solidFill>
                  <a:schemeClr val="tx1"/>
                </a:solidFill>
                <a:latin typeface="Arial Rounded MT Bold" charset="0"/>
                <a:ea typeface="ＭＳ Ｐゴシック" charset="0"/>
              </a:defRPr>
            </a:lvl2pPr>
            <a:lvl3pPr marL="1143000" indent="-228600" eaLnBrk="0" hangingPunct="0">
              <a:defRPr sz="2400">
                <a:solidFill>
                  <a:schemeClr val="tx1"/>
                </a:solidFill>
                <a:latin typeface="Arial Rounded MT Bold" charset="0"/>
                <a:ea typeface="ＭＳ Ｐゴシック" charset="0"/>
              </a:defRPr>
            </a:lvl3pPr>
            <a:lvl4pPr marL="1600200" indent="-228600" eaLnBrk="0" hangingPunct="0">
              <a:defRPr sz="2400">
                <a:solidFill>
                  <a:schemeClr val="tx1"/>
                </a:solidFill>
                <a:latin typeface="Arial Rounded MT Bold" charset="0"/>
                <a:ea typeface="ＭＳ Ｐゴシック" charset="0"/>
              </a:defRPr>
            </a:lvl4pPr>
            <a:lvl5pPr marL="2057400" indent="-228600" eaLnBrk="0" hangingPunct="0">
              <a:defRPr sz="2400">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a:solidFill>
                  <a:schemeClr val="tx1"/>
                </a:solidFill>
                <a:latin typeface="Arial Rounded MT Bold" charset="0"/>
                <a:ea typeface="ＭＳ Ｐゴシック" charset="0"/>
              </a:defRPr>
            </a:lvl9pPr>
          </a:lstStyle>
          <a:p>
            <a:pPr defTabSz="457200" eaLnBrk="1" hangingPunct="1">
              <a:buClr>
                <a:srgbClr val="75C5DE"/>
              </a:buClr>
              <a:buSzPct val="80000"/>
              <a:buFont typeface="+mj-lt" charset="0"/>
              <a:buNone/>
              <a:defRPr/>
            </a:pPr>
            <a:r>
              <a:rPr lang="en-US" sz="1400" b="1" smtClean="0">
                <a:solidFill>
                  <a:srgbClr val="75C5DE"/>
                </a:solidFill>
                <a:latin typeface="Calibri" charset="0"/>
                <a:cs typeface="Calibri" charset="0"/>
              </a:rPr>
              <a:t>Click to edit Master subtitle style</a:t>
            </a:r>
          </a:p>
        </p:txBody>
      </p:sp>
    </p:spTree>
    <p:extLst>
      <p:ext uri="{BB962C8B-B14F-4D97-AF65-F5344CB8AC3E}">
        <p14:creationId xmlns:p14="http://schemas.microsoft.com/office/powerpoint/2010/main" val="2917228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6" descr="JDRF_Logo_Horiz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775" y="6408738"/>
            <a:ext cx="14557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a:defRPr/>
            </a:lvl1pPr>
          </a:lstStyle>
          <a:p>
            <a:pPr>
              <a:defRPr/>
            </a:pPr>
            <a:fld id="{97D697DE-D9EC-4AA5-A50D-E922C8ABDF95}" type="datetime1">
              <a:rPr lang="en-US"/>
              <a:pPr>
                <a:defRPr/>
              </a:pPr>
              <a:t>10/23/2013</a:t>
            </a:fld>
            <a:endParaRPr lang="en-US"/>
          </a:p>
        </p:txBody>
      </p:sp>
      <p:sp>
        <p:nvSpPr>
          <p:cNvPr id="4" name="Footer Placeholder 4"/>
          <p:cNvSpPr>
            <a:spLocks noGrp="1"/>
          </p:cNvSpPr>
          <p:nvPr>
            <p:ph type="ftr" sz="quarter" idx="11"/>
          </p:nvPr>
        </p:nvSpPr>
        <p:spPr/>
        <p:txBody>
          <a:bodyPr/>
          <a:lstStyle>
            <a:lvl1pPr>
              <a:defRPr>
                <a:solidFill>
                  <a:schemeClr val="accent5"/>
                </a:solidFill>
              </a:defRPr>
            </a:lvl1pPr>
          </a:lstStyle>
          <a:p>
            <a:pPr>
              <a:defRPr/>
            </a:pPr>
            <a:endParaRPr lang="en-US">
              <a:solidFill>
                <a:srgbClr val="2C95B5"/>
              </a:solidFill>
            </a:endParaRPr>
          </a:p>
        </p:txBody>
      </p:sp>
      <p:sp>
        <p:nvSpPr>
          <p:cNvPr id="5" name="Slide Number Placeholder 5"/>
          <p:cNvSpPr>
            <a:spLocks noGrp="1"/>
          </p:cNvSpPr>
          <p:nvPr>
            <p:ph type="sldNum" sz="quarter" idx="12"/>
          </p:nvPr>
        </p:nvSpPr>
        <p:spPr/>
        <p:txBody>
          <a:bodyPr/>
          <a:lstStyle>
            <a:lvl1pPr>
              <a:defRPr/>
            </a:lvl1pPr>
          </a:lstStyle>
          <a:p>
            <a:pPr>
              <a:defRPr/>
            </a:pPr>
            <a:fld id="{911C4A05-F5CD-43F5-8C1A-5F24EA38B54A}" type="slidenum">
              <a:rPr lang="en-US"/>
              <a:pPr>
                <a:defRPr/>
              </a:pPr>
              <a:t>‹#›</a:t>
            </a:fld>
            <a:endParaRPr lang="en-US"/>
          </a:p>
        </p:txBody>
      </p:sp>
    </p:spTree>
    <p:extLst>
      <p:ext uri="{BB962C8B-B14F-4D97-AF65-F5344CB8AC3E}">
        <p14:creationId xmlns:p14="http://schemas.microsoft.com/office/powerpoint/2010/main" val="3784371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JDRF_Logo_Horiz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775" y="6408738"/>
            <a:ext cx="14557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none" baseline="0"/>
            </a:lvl1pPr>
          </a:lstStyle>
          <a:p>
            <a:r>
              <a:rPr lang="en-US" smtClean="0"/>
              <a:t>Click to edit Master title style</a:t>
            </a:r>
            <a:endParaRPr lang="en-US" dirty="0"/>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0461EDB6-B0E5-4617-8F97-038B858381CB}" type="datetime1">
              <a:rPr lang="en-US"/>
              <a:pPr>
                <a:defRPr/>
              </a:pPr>
              <a:t>10/23/2013</a:t>
            </a:fld>
            <a:endParaRPr lang="en-US"/>
          </a:p>
        </p:txBody>
      </p:sp>
      <p:sp>
        <p:nvSpPr>
          <p:cNvPr id="7" name="Footer Placeholder 4"/>
          <p:cNvSpPr>
            <a:spLocks noGrp="1"/>
          </p:cNvSpPr>
          <p:nvPr>
            <p:ph type="ftr" sz="quarter" idx="11"/>
          </p:nvPr>
        </p:nvSpPr>
        <p:spPr/>
        <p:txBody>
          <a:bodyPr/>
          <a:lstStyle>
            <a:lvl1pPr>
              <a:defRPr>
                <a:solidFill>
                  <a:schemeClr val="accent5"/>
                </a:solidFill>
              </a:defRPr>
            </a:lvl1pPr>
          </a:lstStyle>
          <a:p>
            <a:pPr>
              <a:defRPr/>
            </a:pPr>
            <a:endParaRPr lang="en-US">
              <a:solidFill>
                <a:srgbClr val="2C95B5"/>
              </a:solidFill>
            </a:endParaRPr>
          </a:p>
        </p:txBody>
      </p:sp>
      <p:sp>
        <p:nvSpPr>
          <p:cNvPr id="8" name="Slide Number Placeholder 5"/>
          <p:cNvSpPr>
            <a:spLocks noGrp="1"/>
          </p:cNvSpPr>
          <p:nvPr>
            <p:ph type="sldNum" sz="quarter" idx="12"/>
          </p:nvPr>
        </p:nvSpPr>
        <p:spPr/>
        <p:txBody>
          <a:bodyPr/>
          <a:lstStyle>
            <a:lvl1pPr>
              <a:defRPr/>
            </a:lvl1pPr>
          </a:lstStyle>
          <a:p>
            <a:pPr>
              <a:defRPr/>
            </a:pPr>
            <a:fld id="{7C632898-327F-4479-B7B1-CB69A69F5491}" type="slidenum">
              <a:rPr lang="en-US"/>
              <a:pPr>
                <a:defRPr/>
              </a:pPr>
              <a:t>‹#›</a:t>
            </a:fld>
            <a:endParaRPr lang="en-US"/>
          </a:p>
        </p:txBody>
      </p:sp>
    </p:spTree>
    <p:extLst>
      <p:ext uri="{BB962C8B-B14F-4D97-AF65-F5344CB8AC3E}">
        <p14:creationId xmlns:p14="http://schemas.microsoft.com/office/powerpoint/2010/main" val="28651185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7303974" cy="6858000"/>
          </a:xfrm>
          <a:solidFill>
            <a:schemeClr val="bg2">
              <a:shade val="50000"/>
            </a:schemeClr>
          </a:solidFill>
          <a:ln>
            <a:noFill/>
          </a:ln>
        </p:spPr>
        <p:txBody>
          <a:bodyPr>
            <a:normAutofit/>
          </a:bodyPr>
          <a:lstStyle>
            <a:lvl1pPr marL="0" indent="0">
              <a:buNone/>
              <a:defRPr sz="3200">
                <a:solidFill>
                  <a:srgbClr val="FCFCFC"/>
                </a:solidFill>
              </a:defRPr>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7303974" y="168410"/>
            <a:ext cx="1650002" cy="6436977"/>
          </a:xfrm>
          <a:noFill/>
          <a:ln>
            <a:noFill/>
            <a:miter lim="800000"/>
          </a:ln>
        </p:spPr>
        <p:txBody>
          <a:bodyPr/>
          <a:lstStyle>
            <a:lvl1pPr marL="0" indent="0">
              <a:spcBef>
                <a:spcPts val="0"/>
              </a:spcBef>
              <a:buNone/>
              <a:defRPr sz="1400">
                <a:solidFill>
                  <a:srgbClr val="FCFCFC"/>
                </a:solidFill>
              </a:defRPr>
            </a:lvl1pPr>
            <a:lvl2pPr>
              <a:defRPr sz="1200"/>
            </a:lvl2pPr>
            <a:lvl3pPr>
              <a:defRPr sz="1000"/>
            </a:lvl3pPr>
            <a:lvl4pPr>
              <a:defRPr sz="900"/>
            </a:lvl4pPr>
            <a:lvl5pPr>
              <a:defRPr sz="900"/>
            </a:lvl5pPr>
          </a:lstStyle>
          <a:p>
            <a:pPr lvl="0"/>
            <a:r>
              <a:rPr lang="en-US" smtClean="0"/>
              <a:t>Click to edit Master text styles</a:t>
            </a:r>
          </a:p>
        </p:txBody>
      </p:sp>
    </p:spTree>
    <p:extLst>
      <p:ext uri="{BB962C8B-B14F-4D97-AF65-F5344CB8AC3E}">
        <p14:creationId xmlns:p14="http://schemas.microsoft.com/office/powerpoint/2010/main" val="7493188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JDRF_Logo_Horiz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775" y="6408738"/>
            <a:ext cx="14557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A8A5A3E-DC01-42DA-B1E7-C22D6EA91F07}" type="datetime1">
              <a:rPr lang="en-US"/>
              <a:pPr>
                <a:defRPr/>
              </a:pPr>
              <a:t>10/23/2013</a:t>
            </a:fld>
            <a:endParaRPr lang="en-US"/>
          </a:p>
        </p:txBody>
      </p:sp>
      <p:sp>
        <p:nvSpPr>
          <p:cNvPr id="6" name="Footer Placeholder 4"/>
          <p:cNvSpPr>
            <a:spLocks noGrp="1"/>
          </p:cNvSpPr>
          <p:nvPr>
            <p:ph type="ftr" sz="quarter" idx="11"/>
          </p:nvPr>
        </p:nvSpPr>
        <p:spPr/>
        <p:txBody>
          <a:bodyPr/>
          <a:lstStyle>
            <a:lvl1pPr>
              <a:defRPr>
                <a:solidFill>
                  <a:schemeClr val="accent5"/>
                </a:solidFill>
              </a:defRPr>
            </a:lvl1pPr>
          </a:lstStyle>
          <a:p>
            <a:pPr>
              <a:defRPr/>
            </a:pPr>
            <a:endParaRPr lang="en-US">
              <a:solidFill>
                <a:srgbClr val="2C95B5"/>
              </a:solidFill>
            </a:endParaRPr>
          </a:p>
        </p:txBody>
      </p:sp>
      <p:sp>
        <p:nvSpPr>
          <p:cNvPr id="7" name="Slide Number Placeholder 5"/>
          <p:cNvSpPr>
            <a:spLocks noGrp="1"/>
          </p:cNvSpPr>
          <p:nvPr>
            <p:ph type="sldNum" sz="quarter" idx="12"/>
          </p:nvPr>
        </p:nvSpPr>
        <p:spPr/>
        <p:txBody>
          <a:bodyPr/>
          <a:lstStyle>
            <a:lvl1pPr>
              <a:defRPr/>
            </a:lvl1pPr>
          </a:lstStyle>
          <a:p>
            <a:pPr>
              <a:defRPr/>
            </a:pPr>
            <a:fld id="{2F26BC92-81F0-4D59-B199-AEC87F216602}" type="slidenum">
              <a:rPr lang="en-US"/>
              <a:pPr>
                <a:defRPr/>
              </a:pPr>
              <a:t>‹#›</a:t>
            </a:fld>
            <a:endParaRPr lang="en-US"/>
          </a:p>
        </p:txBody>
      </p:sp>
    </p:spTree>
    <p:extLst>
      <p:ext uri="{BB962C8B-B14F-4D97-AF65-F5344CB8AC3E}">
        <p14:creationId xmlns:p14="http://schemas.microsoft.com/office/powerpoint/2010/main" val="791594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JDRF_Logo_Horiz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775" y="6408738"/>
            <a:ext cx="14557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A73DA87-E0AC-4E90-B03B-9EE5B580F261}" type="datetime1">
              <a:rPr lang="en-US"/>
              <a:pPr>
                <a:defRPr/>
              </a:pPr>
              <a:t>10/23/2013</a:t>
            </a:fld>
            <a:endParaRPr lang="en-US"/>
          </a:p>
        </p:txBody>
      </p:sp>
      <p:sp>
        <p:nvSpPr>
          <p:cNvPr id="6" name="Footer Placeholder 4"/>
          <p:cNvSpPr>
            <a:spLocks noGrp="1"/>
          </p:cNvSpPr>
          <p:nvPr>
            <p:ph type="ftr" sz="quarter" idx="11"/>
          </p:nvPr>
        </p:nvSpPr>
        <p:spPr/>
        <p:txBody>
          <a:bodyPr/>
          <a:lstStyle>
            <a:lvl1pPr>
              <a:defRPr>
                <a:solidFill>
                  <a:schemeClr val="accent5"/>
                </a:solidFill>
              </a:defRPr>
            </a:lvl1pPr>
          </a:lstStyle>
          <a:p>
            <a:pPr>
              <a:defRPr/>
            </a:pPr>
            <a:endParaRPr lang="en-US">
              <a:solidFill>
                <a:srgbClr val="2C95B5"/>
              </a:solidFill>
            </a:endParaRPr>
          </a:p>
        </p:txBody>
      </p:sp>
      <p:sp>
        <p:nvSpPr>
          <p:cNvPr id="7" name="Slide Number Placeholder 5"/>
          <p:cNvSpPr>
            <a:spLocks noGrp="1"/>
          </p:cNvSpPr>
          <p:nvPr>
            <p:ph type="sldNum" sz="quarter" idx="12"/>
          </p:nvPr>
        </p:nvSpPr>
        <p:spPr/>
        <p:txBody>
          <a:bodyPr/>
          <a:lstStyle>
            <a:lvl1pPr>
              <a:defRPr/>
            </a:lvl1pPr>
          </a:lstStyle>
          <a:p>
            <a:pPr>
              <a:defRPr/>
            </a:pPr>
            <a:fld id="{DDC84F9A-D455-4402-A1FD-AD48EAEB6772}" type="slidenum">
              <a:rPr lang="en-US"/>
              <a:pPr>
                <a:defRPr/>
              </a:pPr>
              <a:t>‹#›</a:t>
            </a:fld>
            <a:endParaRPr lang="en-US"/>
          </a:p>
        </p:txBody>
      </p:sp>
    </p:spTree>
    <p:extLst>
      <p:ext uri="{BB962C8B-B14F-4D97-AF65-F5344CB8AC3E}">
        <p14:creationId xmlns:p14="http://schemas.microsoft.com/office/powerpoint/2010/main" val="3478362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rgbClr val="03336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142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83924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2353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524000"/>
            <a:ext cx="41529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524000"/>
            <a:ext cx="41529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7060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Dark Blue">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1638" y="6373129"/>
            <a:ext cx="7472362"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JDRF_Logo_HorizTrans.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387417"/>
            <a:ext cx="14557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65139" y="31751"/>
            <a:ext cx="8389937" cy="1399116"/>
          </a:xfrm>
        </p:spPr>
        <p:txBody>
          <a:bodyPr/>
          <a:lstStyle/>
          <a:p>
            <a:r>
              <a:rPr lang="en-US" smtClean="0"/>
              <a:t>Click to edit Master title style</a:t>
            </a:r>
            <a:endParaRPr lang="en-US" dirty="0"/>
          </a:p>
        </p:txBody>
      </p:sp>
      <p:sp>
        <p:nvSpPr>
          <p:cNvPr id="7" name="Content Placeholder 4"/>
          <p:cNvSpPr>
            <a:spLocks noGrp="1"/>
          </p:cNvSpPr>
          <p:nvPr>
            <p:ph idx="1"/>
          </p:nvPr>
        </p:nvSpPr>
        <p:spPr>
          <a:xfrm>
            <a:off x="465139" y="1430867"/>
            <a:ext cx="8389937" cy="4572000"/>
          </a:xfrm>
        </p:spPr>
        <p:txBody>
          <a:bodyPr/>
          <a:lstStyle>
            <a:lvl1pPr>
              <a:buClr>
                <a:srgbClr val="05265C"/>
              </a:buClr>
              <a:buSzPct val="100000"/>
              <a:buFont typeface="Arial"/>
              <a:buChar char="•"/>
              <a:defRPr/>
            </a:lvl1pPr>
          </a:lstStyle>
          <a:p>
            <a:pPr lvl="0"/>
            <a:r>
              <a:rPr lang="en-US" smtClean="0"/>
              <a:t>Click to edit Master text styles</a:t>
            </a:r>
          </a:p>
        </p:txBody>
      </p:sp>
    </p:spTree>
    <p:extLst>
      <p:ext uri="{BB962C8B-B14F-4D97-AF65-F5344CB8AC3E}">
        <p14:creationId xmlns:p14="http://schemas.microsoft.com/office/powerpoint/2010/main" val="1608611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616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JDRF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0021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Dark Blu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113" y="5770563"/>
            <a:ext cx="16017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7"/>
          <p:cNvSpPr>
            <a:spLocks noGrp="1"/>
          </p:cNvSpPr>
          <p:nvPr>
            <p:ph type="ctrTitle"/>
          </p:nvPr>
        </p:nvSpPr>
        <p:spPr>
          <a:xfrm>
            <a:off x="519113" y="1835723"/>
            <a:ext cx="7255438" cy="784830"/>
          </a:xfrm>
        </p:spPr>
        <p:txBody>
          <a:bodyPr wrap="square" lIns="0" tIns="0" rIns="0" bIns="45720" anchor="b">
            <a:spAutoFit/>
          </a:bodyPr>
          <a:lstStyle>
            <a:lvl1pPr algn="l">
              <a:defRPr sz="4800">
                <a:solidFill>
                  <a:schemeClr val="tx2"/>
                </a:solidFill>
                <a:latin typeface="Calibri"/>
                <a:cs typeface="Calibri"/>
              </a:defRPr>
            </a:lvl1pPr>
          </a:lstStyle>
          <a:p>
            <a:r>
              <a:rPr lang="en-US" dirty="0" smtClean="0"/>
              <a:t>Click to edit Master title style</a:t>
            </a:r>
            <a:endParaRPr lang="en-US" dirty="0"/>
          </a:p>
        </p:txBody>
      </p:sp>
      <p:sp>
        <p:nvSpPr>
          <p:cNvPr id="20" name="Subtitle 8"/>
          <p:cNvSpPr>
            <a:spLocks noGrp="1"/>
          </p:cNvSpPr>
          <p:nvPr>
            <p:ph type="subTitle" idx="1"/>
          </p:nvPr>
        </p:nvSpPr>
        <p:spPr>
          <a:xfrm>
            <a:off x="519497" y="2802284"/>
            <a:ext cx="6468745" cy="1752600"/>
          </a:xfrm>
        </p:spPr>
        <p:txBody>
          <a:bodyPr>
            <a:normAutofit/>
          </a:bodyPr>
          <a:lstStyle>
            <a:lvl1pPr marL="0" marR="36576" indent="0" algn="l">
              <a:spcBef>
                <a:spcPts val="0"/>
              </a:spcBef>
              <a:buNone/>
              <a:defRPr sz="1400" b="1" i="0" cap="all">
                <a:ln>
                  <a:noFill/>
                </a:ln>
                <a:solidFill>
                  <a:schemeClr val="accent5">
                    <a:lumMod val="60000"/>
                    <a:lumOff val="40000"/>
                  </a:schemeClr>
                </a:solidFill>
                <a:latin typeface="Calibri"/>
                <a:cs typeface="Calibri"/>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830691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Dark Blue">
    <p:bg>
      <p:bgPr>
        <a:solidFill>
          <a:srgbClr val="0A68B5"/>
        </a:solidFill>
        <a:effectLst/>
      </p:bgPr>
    </p:bg>
    <p:spTree>
      <p:nvGrpSpPr>
        <p:cNvPr id="1" name=""/>
        <p:cNvGrpSpPr/>
        <p:nvPr/>
      </p:nvGrpSpPr>
      <p:grpSpPr>
        <a:xfrm>
          <a:off x="0" y="0"/>
          <a:ext cx="0" cy="0"/>
          <a:chOff x="0" y="0"/>
          <a:chExt cx="0" cy="0"/>
        </a:xfrm>
      </p:grpSpPr>
      <p:pic>
        <p:nvPicPr>
          <p:cNvPr id="4" name="Picture 6" descr="fac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80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113" y="5770563"/>
            <a:ext cx="16017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7"/>
          <p:cNvSpPr>
            <a:spLocks noGrp="1"/>
          </p:cNvSpPr>
          <p:nvPr>
            <p:ph type="ctrTitle"/>
          </p:nvPr>
        </p:nvSpPr>
        <p:spPr>
          <a:xfrm>
            <a:off x="105245" y="1835723"/>
            <a:ext cx="6882996" cy="784830"/>
          </a:xfrm>
        </p:spPr>
        <p:txBody>
          <a:bodyPr wrap="square" lIns="0" tIns="0" rIns="0" bIns="45720" anchor="b">
            <a:spAutoFit/>
          </a:bodyPr>
          <a:lstStyle>
            <a:lvl1pPr algn="l">
              <a:defRPr sz="4800">
                <a:solidFill>
                  <a:schemeClr val="tx2"/>
                </a:solidFill>
                <a:latin typeface="Calibri"/>
                <a:cs typeface="Calibri"/>
              </a:defRPr>
            </a:lvl1pPr>
          </a:lstStyle>
          <a:p>
            <a:r>
              <a:rPr lang="en-US" smtClean="0"/>
              <a:t>Click to edit Master title style</a:t>
            </a:r>
            <a:endParaRPr lang="en-US" dirty="0"/>
          </a:p>
        </p:txBody>
      </p:sp>
      <p:sp>
        <p:nvSpPr>
          <p:cNvPr id="20" name="Subtitle 8"/>
          <p:cNvSpPr>
            <a:spLocks noGrp="1"/>
          </p:cNvSpPr>
          <p:nvPr>
            <p:ph type="subTitle" idx="1"/>
          </p:nvPr>
        </p:nvSpPr>
        <p:spPr>
          <a:xfrm>
            <a:off x="519497" y="2802284"/>
            <a:ext cx="6468745" cy="1752600"/>
          </a:xfrm>
        </p:spPr>
        <p:txBody>
          <a:bodyPr>
            <a:normAutofit/>
          </a:bodyPr>
          <a:lstStyle>
            <a:lvl1pPr marL="0" marR="36576" indent="0" algn="l">
              <a:spcBef>
                <a:spcPts val="0"/>
              </a:spcBef>
              <a:buNone/>
              <a:defRPr sz="1400" b="1" i="0" cap="all">
                <a:ln>
                  <a:noFill/>
                </a:ln>
                <a:solidFill>
                  <a:schemeClr val="accent5">
                    <a:lumMod val="60000"/>
                    <a:lumOff val="40000"/>
                  </a:schemeClr>
                </a:solidFill>
                <a:latin typeface="Calibri"/>
                <a:cs typeface="Calibri"/>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567144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Gray">
    <p:spTree>
      <p:nvGrpSpPr>
        <p:cNvPr id="1" name=""/>
        <p:cNvGrpSpPr/>
        <p:nvPr/>
      </p:nvGrpSpPr>
      <p:grpSpPr>
        <a:xfrm>
          <a:off x="0" y="0"/>
          <a:ext cx="0" cy="0"/>
          <a:chOff x="0" y="0"/>
          <a:chExt cx="0" cy="0"/>
        </a:xfrm>
      </p:grpSpPr>
      <p:pic>
        <p:nvPicPr>
          <p:cNvPr id="4" name="Picture 8" descr="JDRF_Logo_Horiz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775" y="6286500"/>
            <a:ext cx="14557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iStock_000017647931Small.jpg"/>
          <p:cNvPicPr>
            <a:picLocks noChangeAspect="1"/>
          </p:cNvPicPr>
          <p:nvPr/>
        </p:nvPicPr>
        <p:blipFill>
          <a:blip r:embed="rId3">
            <a:extLst>
              <a:ext uri="{28A0092B-C50C-407E-A947-70E740481C1C}">
                <a14:useLocalDpi xmlns:a14="http://schemas.microsoft.com/office/drawing/2010/main" val="0"/>
              </a:ext>
            </a:extLst>
          </a:blip>
          <a:srcRect r="16953" b="6255"/>
          <a:stretch>
            <a:fillRect/>
          </a:stretch>
        </p:blipFill>
        <p:spPr bwMode="auto">
          <a:xfrm>
            <a:off x="6292850" y="1236663"/>
            <a:ext cx="2851150" cy="562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112261" y="1958833"/>
            <a:ext cx="6847914" cy="661720"/>
          </a:xfrm>
        </p:spPr>
        <p:txBody>
          <a:bodyPr wrap="square" lIns="0" tIns="0" rIns="0" bIns="45720" anchor="b">
            <a:spAutoFit/>
          </a:bodyPr>
          <a:lstStyle>
            <a:lvl1pPr algn="l">
              <a:defRPr sz="4000">
                <a:solidFill>
                  <a:srgbClr val="033367"/>
                </a:solidFill>
              </a:defRPr>
            </a:lvl1pPr>
          </a:lstStyle>
          <a:p>
            <a:r>
              <a:rPr lang="en-US" smtClean="0"/>
              <a:t>Click to edit Master title style</a:t>
            </a:r>
            <a:endParaRPr lang="en-US" dirty="0"/>
          </a:p>
        </p:txBody>
      </p:sp>
      <p:sp>
        <p:nvSpPr>
          <p:cNvPr id="9" name="Subtitle 8"/>
          <p:cNvSpPr>
            <a:spLocks noGrp="1"/>
          </p:cNvSpPr>
          <p:nvPr>
            <p:ph type="subTitle" idx="1"/>
          </p:nvPr>
        </p:nvSpPr>
        <p:spPr>
          <a:xfrm>
            <a:off x="519497" y="2802284"/>
            <a:ext cx="6440679" cy="1752600"/>
          </a:xfrm>
        </p:spPr>
        <p:txBody>
          <a:bodyPr>
            <a:normAutofit/>
          </a:bodyPr>
          <a:lstStyle>
            <a:lvl1pPr marL="0" marR="36576" indent="0" algn="l">
              <a:spcBef>
                <a:spcPts val="0"/>
              </a:spcBef>
              <a:buNone/>
              <a:defRPr sz="1200" b="1" i="0" cap="all">
                <a:ln>
                  <a:noFill/>
                </a:ln>
                <a:solidFill>
                  <a:srgbClr val="75C5DE"/>
                </a:solidFill>
                <a:latin typeface="Calibri"/>
                <a:cs typeface="Calibri"/>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1877546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Gray">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1638" y="6249988"/>
            <a:ext cx="747236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JDRF_Logo_HorizTrans.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64275"/>
            <a:ext cx="14557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Stock_000007481970Smal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61125" y="1236663"/>
            <a:ext cx="3417888"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7"/>
          <p:cNvSpPr>
            <a:spLocks noGrp="1"/>
          </p:cNvSpPr>
          <p:nvPr>
            <p:ph type="ctrTitle"/>
          </p:nvPr>
        </p:nvSpPr>
        <p:spPr>
          <a:xfrm>
            <a:off x="112261" y="1958833"/>
            <a:ext cx="6897028" cy="661720"/>
          </a:xfrm>
        </p:spPr>
        <p:txBody>
          <a:bodyPr wrap="square" lIns="0" tIns="0" rIns="0" bIns="45720" anchor="b">
            <a:spAutoFit/>
          </a:bodyPr>
          <a:lstStyle>
            <a:lvl1pPr algn="l">
              <a:defRPr sz="4000">
                <a:solidFill>
                  <a:srgbClr val="033367"/>
                </a:solidFill>
              </a:defRPr>
            </a:lvl1pPr>
          </a:lstStyle>
          <a:p>
            <a:r>
              <a:rPr lang="en-US" smtClean="0"/>
              <a:t>Click to edit Master title style</a:t>
            </a:r>
            <a:endParaRPr lang="en-US" dirty="0"/>
          </a:p>
        </p:txBody>
      </p:sp>
      <p:sp>
        <p:nvSpPr>
          <p:cNvPr id="6" name="Subtitle 8"/>
          <p:cNvSpPr>
            <a:spLocks noGrp="1"/>
          </p:cNvSpPr>
          <p:nvPr>
            <p:ph type="subTitle" idx="1"/>
          </p:nvPr>
        </p:nvSpPr>
        <p:spPr>
          <a:xfrm>
            <a:off x="519497" y="2802284"/>
            <a:ext cx="6489793" cy="1752600"/>
          </a:xfrm>
        </p:spPr>
        <p:txBody>
          <a:bodyPr>
            <a:normAutofit/>
          </a:bodyPr>
          <a:lstStyle>
            <a:lvl1pPr marL="0" marR="36576" indent="0" algn="l">
              <a:spcBef>
                <a:spcPts val="0"/>
              </a:spcBef>
              <a:buNone/>
              <a:defRPr sz="1200" b="1" i="0" cap="all" spc="0">
                <a:ln>
                  <a:noFill/>
                </a:ln>
                <a:solidFill>
                  <a:schemeClr val="accent5">
                    <a:lumMod val="60000"/>
                    <a:lumOff val="40000"/>
                  </a:schemeClr>
                </a:solidFill>
                <a:latin typeface="Calibri"/>
                <a:cs typeface="Calibri"/>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2775511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1638" y="6416671"/>
            <a:ext cx="7472362"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JDRF_Logo_HorizTran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430959"/>
            <a:ext cx="14557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2323"/>
            <a:ext cx="8686800" cy="1399032"/>
          </a:xfrm>
        </p:spPr>
        <p:txBody>
          <a:bodyPr/>
          <a:lstStyle>
            <a:lvl1pPr>
              <a:defRPr>
                <a:solidFill>
                  <a:srgbClr val="033367"/>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30460"/>
            <a:ext cx="82296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a:xfrm>
            <a:off x="6956425" y="6510334"/>
            <a:ext cx="2133600" cy="304800"/>
          </a:xfrm>
        </p:spPr>
        <p:txBody>
          <a:bodyPr/>
          <a:lstStyle>
            <a:lvl1pPr>
              <a:defRPr>
                <a:solidFill>
                  <a:schemeClr val="tx1"/>
                </a:solidFill>
              </a:defRPr>
            </a:lvl1pPr>
          </a:lstStyle>
          <a:p>
            <a:pPr>
              <a:defRPr/>
            </a:pPr>
            <a:fld id="{2CF7B98D-ADF6-4FCD-B790-AFAF951B50A6}" type="datetime1">
              <a:rPr lang="en-US">
                <a:solidFill>
                  <a:srgbClr val="FFFFFF"/>
                </a:solidFill>
              </a:rPr>
              <a:pPr>
                <a:defRPr/>
              </a:pPr>
              <a:t>10/23/2013</a:t>
            </a:fld>
            <a:endParaRPr lang="en-US">
              <a:solidFill>
                <a:srgbClr val="FFFFFF"/>
              </a:solidFill>
            </a:endParaRPr>
          </a:p>
        </p:txBody>
      </p:sp>
      <p:sp>
        <p:nvSpPr>
          <p:cNvPr id="7" name="Footer Placeholder 4"/>
          <p:cNvSpPr>
            <a:spLocks noGrp="1"/>
          </p:cNvSpPr>
          <p:nvPr>
            <p:ph type="ftr" sz="quarter" idx="11"/>
          </p:nvPr>
        </p:nvSpPr>
        <p:spPr>
          <a:xfrm>
            <a:off x="2619375" y="6515096"/>
            <a:ext cx="4260850" cy="300038"/>
          </a:xfrm>
        </p:spPr>
        <p:txBody>
          <a:bodyPr/>
          <a:lstStyle>
            <a:lvl1pPr algn="r">
              <a:defRPr sz="900">
                <a:solidFill>
                  <a:schemeClr val="tx1"/>
                </a:solidFill>
              </a:defRPr>
            </a:lvl1pPr>
          </a:lstStyle>
          <a:p>
            <a:pPr>
              <a:defRPr/>
            </a:pPr>
            <a:endParaRPr lang="en-US">
              <a:solidFill>
                <a:srgbClr val="FFFFFF"/>
              </a:solidFill>
            </a:endParaRPr>
          </a:p>
        </p:txBody>
      </p:sp>
      <p:sp>
        <p:nvSpPr>
          <p:cNvPr id="8" name="Slide Number Placeholder 5"/>
          <p:cNvSpPr>
            <a:spLocks noGrp="1"/>
          </p:cNvSpPr>
          <p:nvPr>
            <p:ph type="sldNum" sz="quarter" idx="12"/>
          </p:nvPr>
        </p:nvSpPr>
        <p:spPr>
          <a:xfrm>
            <a:off x="8450263" y="6515096"/>
            <a:ext cx="503237" cy="300038"/>
          </a:xfrm>
        </p:spPr>
        <p:txBody>
          <a:bodyPr/>
          <a:lstStyle>
            <a:lvl1pPr>
              <a:defRPr>
                <a:solidFill>
                  <a:schemeClr val="tx1"/>
                </a:solidFill>
              </a:defRPr>
            </a:lvl1pPr>
          </a:lstStyle>
          <a:p>
            <a:pPr>
              <a:defRPr/>
            </a:pPr>
            <a:fld id="{48FEC1B2-E564-474F-9326-ACEE599F9C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98581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8" descr="JDRF_Logo_HorizTran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775" y="6432550"/>
            <a:ext cx="14557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2323"/>
            <a:ext cx="8686800" cy="1399032"/>
          </a:xfrm>
        </p:spPr>
        <p:txBody>
          <a:bodyPr/>
          <a:lstStyle>
            <a:lvl1pPr>
              <a:defRPr>
                <a:solidFill>
                  <a:srgbClr val="033367"/>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3046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B5B7E3F-7E0E-4F0E-8477-B5FEE27D14CE}" type="datetime1">
              <a:rPr lang="en-US"/>
              <a:pPr>
                <a:defRPr/>
              </a:pPr>
              <a:t>10/23/2013</a:t>
            </a:fld>
            <a:endParaRPr lang="en-US"/>
          </a:p>
        </p:txBody>
      </p:sp>
      <p:sp>
        <p:nvSpPr>
          <p:cNvPr id="6" name="Footer Placeholder 4"/>
          <p:cNvSpPr>
            <a:spLocks noGrp="1"/>
          </p:cNvSpPr>
          <p:nvPr>
            <p:ph type="ftr" sz="quarter" idx="11"/>
          </p:nvPr>
        </p:nvSpPr>
        <p:spPr/>
        <p:txBody>
          <a:bodyPr/>
          <a:lstStyle>
            <a:lvl1pPr algn="r">
              <a:defRPr sz="900">
                <a:solidFill>
                  <a:schemeClr val="accent5"/>
                </a:solidFill>
              </a:defRPr>
            </a:lvl1pPr>
          </a:lstStyle>
          <a:p>
            <a:pPr>
              <a:defRPr/>
            </a:pPr>
            <a:endParaRPr lang="en-US">
              <a:solidFill>
                <a:srgbClr val="2C95B5"/>
              </a:solidFill>
            </a:endParaRPr>
          </a:p>
        </p:txBody>
      </p:sp>
      <p:sp>
        <p:nvSpPr>
          <p:cNvPr id="7" name="Slide Number Placeholder 5"/>
          <p:cNvSpPr>
            <a:spLocks noGrp="1"/>
          </p:cNvSpPr>
          <p:nvPr>
            <p:ph type="sldNum" sz="quarter" idx="12"/>
          </p:nvPr>
        </p:nvSpPr>
        <p:spPr/>
        <p:txBody>
          <a:bodyPr/>
          <a:lstStyle>
            <a:lvl1pPr>
              <a:defRPr/>
            </a:lvl1pPr>
          </a:lstStyle>
          <a:p>
            <a:pPr>
              <a:defRPr/>
            </a:pPr>
            <a:fld id="{CEE10E2A-911C-431D-A255-74DE924FA642}" type="slidenum">
              <a:rPr lang="en-US"/>
              <a:pPr>
                <a:defRPr/>
              </a:pPr>
              <a:t>‹#›</a:t>
            </a:fld>
            <a:endParaRPr lang="en-US"/>
          </a:p>
        </p:txBody>
      </p:sp>
    </p:spTree>
    <p:extLst>
      <p:ext uri="{BB962C8B-B14F-4D97-AF65-F5344CB8AC3E}">
        <p14:creationId xmlns:p14="http://schemas.microsoft.com/office/powerpoint/2010/main" val="234742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9.xml"/><Relationship Id="rId7" Type="http://schemas.openxmlformats.org/officeDocument/2006/relationships/image" Target="../media/image3.emf"/><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0" y="6350"/>
            <a:ext cx="8686800" cy="1398588"/>
          </a:xfrm>
          <a:prstGeom prst="rect">
            <a:avLst/>
          </a:prstGeom>
        </p:spPr>
        <p:txBody>
          <a:bodyPr vert="horz" anchor="ctr">
            <a:normAutofit/>
          </a:bodyPr>
          <a:lstStyle/>
          <a:p>
            <a:r>
              <a:rPr lang="en-US" smtClean="0"/>
              <a:t>Click to edit Master title style</a:t>
            </a:r>
            <a:endParaRPr lang="en-US" dirty="0"/>
          </a:p>
        </p:txBody>
      </p:sp>
      <p:sp>
        <p:nvSpPr>
          <p:cNvPr id="1027" name="Text Placeholder 12"/>
          <p:cNvSpPr>
            <a:spLocks noGrp="1"/>
          </p:cNvSpPr>
          <p:nvPr>
            <p:ph type="body" idx="1"/>
          </p:nvPr>
        </p:nvSpPr>
        <p:spPr bwMode="auto">
          <a:xfrm>
            <a:off x="457200" y="1417638"/>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 name="Date Placeholder 3"/>
          <p:cNvSpPr>
            <a:spLocks noGrp="1"/>
          </p:cNvSpPr>
          <p:nvPr>
            <p:ph type="dt" sz="half" idx="2"/>
          </p:nvPr>
        </p:nvSpPr>
        <p:spPr>
          <a:xfrm>
            <a:off x="6956425" y="6477000"/>
            <a:ext cx="2133600" cy="304800"/>
          </a:xfrm>
          <a:prstGeom prst="rect">
            <a:avLst/>
          </a:prstGeom>
        </p:spPr>
        <p:txBody>
          <a:bodyPr vert="horz" wrap="square" lIns="91440" tIns="45720" rIns="91440" bIns="45720" numCol="1" anchor="t" anchorCtr="0" compatLnSpc="1">
            <a:prstTxWarp prst="textNoShape">
              <a:avLst/>
            </a:prstTxWarp>
          </a:bodyPr>
          <a:lstStyle>
            <a:lvl1pPr>
              <a:defRPr sz="900">
                <a:solidFill>
                  <a:srgbClr val="2C95B5"/>
                </a:solidFill>
              </a:defRPr>
            </a:lvl1pPr>
          </a:lstStyle>
          <a:p>
            <a:pPr defTabSz="457200" eaLnBrk="1" hangingPunct="1">
              <a:defRPr/>
            </a:pPr>
            <a:fld id="{5F66205A-565F-4D31-9F67-086988DEFAD8}" type="datetime1">
              <a:rPr lang="en-US">
                <a:latin typeface="Arial Rounded MT Bold" pitchFamily="34" charset="0"/>
              </a:rPr>
              <a:pPr defTabSz="457200" eaLnBrk="1" hangingPunct="1">
                <a:defRPr/>
              </a:pPr>
              <a:t>10/23/2013</a:t>
            </a:fld>
            <a:endParaRPr lang="en-US">
              <a:latin typeface="Arial Rounded MT Bold" pitchFamily="34" charset="0"/>
            </a:endParaRPr>
          </a:p>
        </p:txBody>
      </p:sp>
      <p:sp>
        <p:nvSpPr>
          <p:cNvPr id="17" name="Footer Placeholder 4"/>
          <p:cNvSpPr>
            <a:spLocks noGrp="1"/>
          </p:cNvSpPr>
          <p:nvPr>
            <p:ph type="ftr" sz="quarter" idx="3"/>
          </p:nvPr>
        </p:nvSpPr>
        <p:spPr>
          <a:xfrm>
            <a:off x="2619375" y="6481763"/>
            <a:ext cx="4260850" cy="300037"/>
          </a:xfrm>
          <a:prstGeom prst="rect">
            <a:avLst/>
          </a:prstGeom>
        </p:spPr>
        <p:txBody>
          <a:bodyPr/>
          <a:lstStyle>
            <a:lvl1pPr algn="r" fontAlgn="auto">
              <a:spcBef>
                <a:spcPts val="0"/>
              </a:spcBef>
              <a:spcAft>
                <a:spcPts val="0"/>
              </a:spcAft>
              <a:defRPr sz="900">
                <a:solidFill>
                  <a:schemeClr val="accent5"/>
                </a:solidFill>
                <a:latin typeface="+mn-lt"/>
                <a:ea typeface="+mn-ea"/>
                <a:cs typeface="+mn-cs"/>
              </a:defRPr>
            </a:lvl1pPr>
          </a:lstStyle>
          <a:p>
            <a:pPr defTabSz="457200" eaLnBrk="1" hangingPunct="1">
              <a:defRPr/>
            </a:pPr>
            <a:endParaRPr lang="en-US">
              <a:solidFill>
                <a:srgbClr val="2C95B5"/>
              </a:solidFill>
            </a:endParaRPr>
          </a:p>
        </p:txBody>
      </p:sp>
      <p:sp>
        <p:nvSpPr>
          <p:cNvPr id="18" name="Slide Number Placeholder 5"/>
          <p:cNvSpPr>
            <a:spLocks noGrp="1"/>
          </p:cNvSpPr>
          <p:nvPr>
            <p:ph type="sldNum" sz="quarter" idx="4"/>
          </p:nvPr>
        </p:nvSpPr>
        <p:spPr>
          <a:xfrm>
            <a:off x="8450263" y="6481763"/>
            <a:ext cx="503237" cy="300037"/>
          </a:xfrm>
          <a:prstGeom prst="rect">
            <a:avLst/>
          </a:prstGeom>
        </p:spPr>
        <p:txBody>
          <a:bodyPr vert="horz" wrap="square" lIns="91440" tIns="45720" rIns="91440" bIns="45720" numCol="1" anchor="t" anchorCtr="0" compatLnSpc="1">
            <a:prstTxWarp prst="textNoShape">
              <a:avLst/>
            </a:prstTxWarp>
          </a:bodyPr>
          <a:lstStyle>
            <a:lvl1pPr>
              <a:defRPr sz="900">
                <a:solidFill>
                  <a:srgbClr val="2C95B5"/>
                </a:solidFill>
              </a:defRPr>
            </a:lvl1pPr>
          </a:lstStyle>
          <a:p>
            <a:pPr defTabSz="457200" eaLnBrk="1" hangingPunct="1">
              <a:defRPr/>
            </a:pPr>
            <a:fld id="{68878143-75E5-4C08-838D-6C970DBF36A6}" type="slidenum">
              <a:rPr lang="en-US">
                <a:latin typeface="Arial Rounded MT Bold" pitchFamily="34" charset="0"/>
              </a:rPr>
              <a:pPr defTabSz="457200" eaLnBrk="1" hangingPunct="1">
                <a:defRPr/>
              </a:pPr>
              <a:t>‹#›</a:t>
            </a:fld>
            <a:endParaRPr lang="en-US">
              <a:latin typeface="Arial Rounded MT Bold" pitchFamily="34" charset="0"/>
            </a:endParaRPr>
          </a:p>
        </p:txBody>
      </p:sp>
    </p:spTree>
    <p:extLst>
      <p:ext uri="{BB962C8B-B14F-4D97-AF65-F5344CB8AC3E}">
        <p14:creationId xmlns:p14="http://schemas.microsoft.com/office/powerpoint/2010/main" val="2473438957"/>
      </p:ext>
    </p:extLst>
  </p:cSld>
  <p:clrMap bg1="dk1" tx1="lt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marL="484188" indent="-484188" algn="l" rtl="0" eaLnBrk="0" fontAlgn="base" hangingPunct="0">
        <a:spcBef>
          <a:spcPct val="0"/>
        </a:spcBef>
        <a:spcAft>
          <a:spcPct val="0"/>
        </a:spcAft>
        <a:defRPr sz="4400" kern="1200" spc="-150">
          <a:ln w="6350">
            <a:noFill/>
          </a:ln>
          <a:solidFill>
            <a:srgbClr val="033367"/>
          </a:solidFill>
          <a:latin typeface="Calibri"/>
          <a:ea typeface="ＭＳ Ｐゴシック" charset="0"/>
          <a:cs typeface="Calibri"/>
        </a:defRPr>
      </a:lvl1pPr>
      <a:lvl2pPr marL="484188" indent="-484188" algn="l" rtl="0" eaLnBrk="0" fontAlgn="base" hangingPunct="0">
        <a:spcBef>
          <a:spcPct val="0"/>
        </a:spcBef>
        <a:spcAft>
          <a:spcPct val="0"/>
        </a:spcAft>
        <a:defRPr sz="4400">
          <a:solidFill>
            <a:srgbClr val="033367"/>
          </a:solidFill>
          <a:latin typeface="Calibri" charset="0"/>
          <a:ea typeface="ＭＳ Ｐゴシック" charset="0"/>
          <a:cs typeface="Calibri" pitchFamily="34" charset="0"/>
        </a:defRPr>
      </a:lvl2pPr>
      <a:lvl3pPr marL="484188" indent="-484188" algn="l" rtl="0" eaLnBrk="0" fontAlgn="base" hangingPunct="0">
        <a:spcBef>
          <a:spcPct val="0"/>
        </a:spcBef>
        <a:spcAft>
          <a:spcPct val="0"/>
        </a:spcAft>
        <a:defRPr sz="4400">
          <a:solidFill>
            <a:srgbClr val="033367"/>
          </a:solidFill>
          <a:latin typeface="Calibri" charset="0"/>
          <a:ea typeface="ＭＳ Ｐゴシック" charset="0"/>
          <a:cs typeface="Calibri" pitchFamily="34" charset="0"/>
        </a:defRPr>
      </a:lvl3pPr>
      <a:lvl4pPr marL="484188" indent="-484188" algn="l" rtl="0" eaLnBrk="0" fontAlgn="base" hangingPunct="0">
        <a:spcBef>
          <a:spcPct val="0"/>
        </a:spcBef>
        <a:spcAft>
          <a:spcPct val="0"/>
        </a:spcAft>
        <a:defRPr sz="4400">
          <a:solidFill>
            <a:srgbClr val="033367"/>
          </a:solidFill>
          <a:latin typeface="Calibri" charset="0"/>
          <a:ea typeface="ＭＳ Ｐゴシック" charset="0"/>
          <a:cs typeface="Calibri" pitchFamily="34" charset="0"/>
        </a:defRPr>
      </a:lvl4pPr>
      <a:lvl5pPr marL="484188" indent="-484188" algn="l" rtl="0" eaLnBrk="0" fontAlgn="base" hangingPunct="0">
        <a:spcBef>
          <a:spcPct val="0"/>
        </a:spcBef>
        <a:spcAft>
          <a:spcPct val="0"/>
        </a:spcAft>
        <a:defRPr sz="4400">
          <a:solidFill>
            <a:srgbClr val="033367"/>
          </a:solidFill>
          <a:latin typeface="Calibri" charset="0"/>
          <a:ea typeface="ＭＳ Ｐゴシック" charset="0"/>
          <a:cs typeface="Calibri" pitchFamily="34" charset="0"/>
        </a:defRPr>
      </a:lvl5pPr>
      <a:lvl6pPr marL="941388" indent="-484188" algn="l" rtl="0" eaLnBrk="1" fontAlgn="base" hangingPunct="1">
        <a:spcBef>
          <a:spcPct val="0"/>
        </a:spcBef>
        <a:spcAft>
          <a:spcPct val="0"/>
        </a:spcAft>
        <a:defRPr sz="4400">
          <a:solidFill>
            <a:srgbClr val="033367"/>
          </a:solidFill>
          <a:latin typeface="Calibri" charset="0"/>
          <a:ea typeface="ＭＳ Ｐゴシック" charset="0"/>
        </a:defRPr>
      </a:lvl6pPr>
      <a:lvl7pPr marL="1398588" indent="-484188" algn="l" rtl="0" eaLnBrk="1" fontAlgn="base" hangingPunct="1">
        <a:spcBef>
          <a:spcPct val="0"/>
        </a:spcBef>
        <a:spcAft>
          <a:spcPct val="0"/>
        </a:spcAft>
        <a:defRPr sz="4400">
          <a:solidFill>
            <a:srgbClr val="033367"/>
          </a:solidFill>
          <a:latin typeface="Calibri" charset="0"/>
          <a:ea typeface="ＭＳ Ｐゴシック" charset="0"/>
        </a:defRPr>
      </a:lvl7pPr>
      <a:lvl8pPr marL="1855788" indent="-484188" algn="l" rtl="0" eaLnBrk="1" fontAlgn="base" hangingPunct="1">
        <a:spcBef>
          <a:spcPct val="0"/>
        </a:spcBef>
        <a:spcAft>
          <a:spcPct val="0"/>
        </a:spcAft>
        <a:defRPr sz="4400">
          <a:solidFill>
            <a:srgbClr val="033367"/>
          </a:solidFill>
          <a:latin typeface="Calibri" charset="0"/>
          <a:ea typeface="ＭＳ Ｐゴシック" charset="0"/>
        </a:defRPr>
      </a:lvl8pPr>
      <a:lvl9pPr marL="2312988" indent="-484188" algn="l" rtl="0" eaLnBrk="1" fontAlgn="base" hangingPunct="1">
        <a:spcBef>
          <a:spcPct val="0"/>
        </a:spcBef>
        <a:spcAft>
          <a:spcPct val="0"/>
        </a:spcAft>
        <a:defRPr sz="4400">
          <a:solidFill>
            <a:srgbClr val="033367"/>
          </a:solidFill>
          <a:latin typeface="Calibri" charset="0"/>
          <a:ea typeface="ＭＳ Ｐゴシック" charset="0"/>
        </a:defRPr>
      </a:lvl9pPr>
    </p:titleStyle>
    <p:bodyStyle>
      <a:lvl1pPr marL="577850" indent="-514350" algn="l" rtl="0" eaLnBrk="0" fontAlgn="base" hangingPunct="0">
        <a:spcBef>
          <a:spcPct val="20000"/>
        </a:spcBef>
        <a:spcAft>
          <a:spcPct val="0"/>
        </a:spcAft>
        <a:buClr>
          <a:srgbClr val="05265C"/>
        </a:buClr>
        <a:buSzPct val="80000"/>
        <a:buFont typeface="Arial" pitchFamily="34" charset="0"/>
        <a:buChar char="•"/>
        <a:defRPr sz="2800" kern="1200">
          <a:solidFill>
            <a:schemeClr val="bg1"/>
          </a:solidFill>
          <a:latin typeface="Calibri"/>
          <a:ea typeface="ＭＳ Ｐゴシック" charset="0"/>
          <a:cs typeface="Calibri"/>
        </a:defRPr>
      </a:lvl1pPr>
      <a:lvl2pPr marL="1050925" indent="-514350" algn="l" rtl="0" eaLnBrk="0" fontAlgn="base" hangingPunct="0">
        <a:spcBef>
          <a:spcPct val="20000"/>
        </a:spcBef>
        <a:spcAft>
          <a:spcPct val="0"/>
        </a:spcAft>
        <a:buClr>
          <a:srgbClr val="05265C"/>
        </a:buClr>
        <a:buSzPct val="95000"/>
        <a:buFont typeface="Arial" pitchFamily="34" charset="0"/>
        <a:buChar char="•"/>
        <a:defRPr sz="2600" kern="1200">
          <a:solidFill>
            <a:schemeClr val="bg1"/>
          </a:solidFill>
          <a:latin typeface="Calibri"/>
          <a:ea typeface="ＭＳ Ｐゴシック" charset="0"/>
          <a:cs typeface="Calibri"/>
        </a:defRPr>
      </a:lvl2pPr>
      <a:lvl3pPr marL="1333500" indent="-457200" algn="l" rtl="0" eaLnBrk="0" fontAlgn="base" hangingPunct="0">
        <a:spcBef>
          <a:spcPct val="20000"/>
        </a:spcBef>
        <a:spcAft>
          <a:spcPct val="0"/>
        </a:spcAft>
        <a:buClr>
          <a:srgbClr val="05265C"/>
        </a:buClr>
        <a:buFont typeface="Arial" pitchFamily="34" charset="0"/>
        <a:buChar char="•"/>
        <a:defRPr sz="2400" kern="1200">
          <a:solidFill>
            <a:schemeClr val="bg1"/>
          </a:solidFill>
          <a:latin typeface="Calibri"/>
          <a:ea typeface="ＭＳ Ｐゴシック" charset="0"/>
          <a:cs typeface="Calibri"/>
        </a:defRPr>
      </a:lvl3pPr>
      <a:lvl4pPr marL="1617663" indent="-457200" algn="l" rtl="0" eaLnBrk="0" fontAlgn="base" hangingPunct="0">
        <a:spcBef>
          <a:spcPct val="20000"/>
        </a:spcBef>
        <a:spcAft>
          <a:spcPct val="0"/>
        </a:spcAft>
        <a:buClr>
          <a:srgbClr val="05265C"/>
        </a:buClr>
        <a:buFont typeface="Arial" pitchFamily="34" charset="0"/>
        <a:buChar char="•"/>
        <a:defRPr sz="2000" kern="1200">
          <a:solidFill>
            <a:schemeClr val="bg1"/>
          </a:solidFill>
          <a:latin typeface="Calibri"/>
          <a:ea typeface="ＭＳ Ｐゴシック" charset="0"/>
          <a:cs typeface="Calibri"/>
        </a:defRPr>
      </a:lvl4pPr>
      <a:lvl5pPr marL="1846263" indent="-457200" algn="l" rtl="0" eaLnBrk="0" fontAlgn="base" hangingPunct="0">
        <a:spcBef>
          <a:spcPct val="20000"/>
        </a:spcBef>
        <a:spcAft>
          <a:spcPct val="0"/>
        </a:spcAft>
        <a:buClr>
          <a:srgbClr val="05265C"/>
        </a:buClr>
        <a:buFont typeface="Arial" pitchFamily="34" charset="0"/>
        <a:buChar char="•"/>
        <a:defRPr sz="1900" kern="1200">
          <a:solidFill>
            <a:schemeClr val="bg1"/>
          </a:solidFill>
          <a:latin typeface="Calibri"/>
          <a:ea typeface="ＭＳ Ｐゴシック" charset="0"/>
          <a:cs typeface="Calibri"/>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28600"/>
            <a:ext cx="8458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524000"/>
            <a:ext cx="84582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6"/>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671638" y="6361112"/>
            <a:ext cx="7472362"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7" descr="JDRF_Logo_HorizTrans.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04800" y="6418263"/>
            <a:ext cx="14557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1"/>
          <p:cNvSpPr>
            <a:spLocks noChangeArrowheads="1"/>
          </p:cNvSpPr>
          <p:nvPr userDrawn="1"/>
        </p:nvSpPr>
        <p:spPr bwMode="auto">
          <a:xfrm>
            <a:off x="8696325" y="642937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fld id="{D91C2D55-2BFA-48FC-8A43-65120CD3583E}" type="slidenum">
              <a:rPr lang="en-US" sz="1200">
                <a:solidFill>
                  <a:srgbClr val="FFFFFF"/>
                </a:solidFill>
              </a:rPr>
              <a:pPr eaLnBrk="1" hangingPunct="1"/>
              <a:t>‹#›</a:t>
            </a:fld>
            <a:endParaRPr lang="en-US" sz="1800" dirty="0">
              <a:solidFill>
                <a:srgbClr val="000000"/>
              </a:solidFill>
            </a:endParaRPr>
          </a:p>
        </p:txBody>
      </p:sp>
    </p:spTree>
    <p:extLst>
      <p:ext uri="{BB962C8B-B14F-4D97-AF65-F5344CB8AC3E}">
        <p14:creationId xmlns:p14="http://schemas.microsoft.com/office/powerpoint/2010/main" val="42000137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rtl="0" eaLnBrk="0" fontAlgn="base" hangingPunct="0">
        <a:spcBef>
          <a:spcPct val="0"/>
        </a:spcBef>
        <a:spcAft>
          <a:spcPct val="0"/>
        </a:spcAft>
        <a:defRPr sz="4000" b="1">
          <a:solidFill>
            <a:srgbClr val="003F72"/>
          </a:solidFill>
          <a:latin typeface="+mj-lt"/>
          <a:ea typeface="+mj-ea"/>
          <a:cs typeface="ＭＳ Ｐゴシック" charset="0"/>
        </a:defRPr>
      </a:lvl1pPr>
      <a:lvl2pPr algn="l" rtl="0" eaLnBrk="0" fontAlgn="base" hangingPunct="0">
        <a:spcBef>
          <a:spcPct val="0"/>
        </a:spcBef>
        <a:spcAft>
          <a:spcPct val="0"/>
        </a:spcAft>
        <a:defRPr sz="4000" b="1">
          <a:solidFill>
            <a:srgbClr val="003F72"/>
          </a:solidFill>
          <a:latin typeface="Calibri" charset="0"/>
          <a:ea typeface="ＭＳ Ｐゴシック" charset="-128"/>
          <a:cs typeface="ＭＳ Ｐゴシック" charset="0"/>
        </a:defRPr>
      </a:lvl2pPr>
      <a:lvl3pPr algn="l" rtl="0" eaLnBrk="0" fontAlgn="base" hangingPunct="0">
        <a:spcBef>
          <a:spcPct val="0"/>
        </a:spcBef>
        <a:spcAft>
          <a:spcPct val="0"/>
        </a:spcAft>
        <a:defRPr sz="4000" b="1">
          <a:solidFill>
            <a:srgbClr val="003F72"/>
          </a:solidFill>
          <a:latin typeface="Calibri" charset="0"/>
          <a:ea typeface="ＭＳ Ｐゴシック" charset="-128"/>
          <a:cs typeface="ＭＳ Ｐゴシック" charset="0"/>
        </a:defRPr>
      </a:lvl3pPr>
      <a:lvl4pPr algn="l" rtl="0" eaLnBrk="0" fontAlgn="base" hangingPunct="0">
        <a:spcBef>
          <a:spcPct val="0"/>
        </a:spcBef>
        <a:spcAft>
          <a:spcPct val="0"/>
        </a:spcAft>
        <a:defRPr sz="4000" b="1">
          <a:solidFill>
            <a:srgbClr val="003F72"/>
          </a:solidFill>
          <a:latin typeface="Calibri" charset="0"/>
          <a:ea typeface="ＭＳ Ｐゴシック" charset="-128"/>
          <a:cs typeface="ＭＳ Ｐゴシック" charset="0"/>
        </a:defRPr>
      </a:lvl4pPr>
      <a:lvl5pPr algn="l" rtl="0" eaLnBrk="0" fontAlgn="base" hangingPunct="0">
        <a:spcBef>
          <a:spcPct val="0"/>
        </a:spcBef>
        <a:spcAft>
          <a:spcPct val="0"/>
        </a:spcAft>
        <a:defRPr sz="4000" b="1">
          <a:solidFill>
            <a:srgbClr val="003F72"/>
          </a:solidFill>
          <a:latin typeface="Calibri" charset="0"/>
          <a:ea typeface="ＭＳ Ｐゴシック" charset="-128"/>
          <a:cs typeface="ＭＳ Ｐゴシック" charset="0"/>
        </a:defRPr>
      </a:lvl5pPr>
      <a:lvl6pPr marL="457200" algn="l" rtl="0" fontAlgn="base">
        <a:spcBef>
          <a:spcPct val="0"/>
        </a:spcBef>
        <a:spcAft>
          <a:spcPct val="0"/>
        </a:spcAft>
        <a:defRPr sz="4000" b="1">
          <a:solidFill>
            <a:srgbClr val="003F72"/>
          </a:solidFill>
          <a:latin typeface="Calibri" charset="0"/>
          <a:ea typeface="ＭＳ Ｐゴシック" charset="-128"/>
        </a:defRPr>
      </a:lvl6pPr>
      <a:lvl7pPr marL="914400" algn="l" rtl="0" fontAlgn="base">
        <a:spcBef>
          <a:spcPct val="0"/>
        </a:spcBef>
        <a:spcAft>
          <a:spcPct val="0"/>
        </a:spcAft>
        <a:defRPr sz="4000" b="1">
          <a:solidFill>
            <a:srgbClr val="003F72"/>
          </a:solidFill>
          <a:latin typeface="Calibri" charset="0"/>
          <a:ea typeface="ＭＳ Ｐゴシック" charset="-128"/>
        </a:defRPr>
      </a:lvl7pPr>
      <a:lvl8pPr marL="1371600" algn="l" rtl="0" fontAlgn="base">
        <a:spcBef>
          <a:spcPct val="0"/>
        </a:spcBef>
        <a:spcAft>
          <a:spcPct val="0"/>
        </a:spcAft>
        <a:defRPr sz="4000" b="1">
          <a:solidFill>
            <a:srgbClr val="003F72"/>
          </a:solidFill>
          <a:latin typeface="Calibri" charset="0"/>
          <a:ea typeface="ＭＳ Ｐゴシック" charset="-128"/>
        </a:defRPr>
      </a:lvl8pPr>
      <a:lvl9pPr marL="1828800" algn="l" rtl="0" fontAlgn="base">
        <a:spcBef>
          <a:spcPct val="0"/>
        </a:spcBef>
        <a:spcAft>
          <a:spcPct val="0"/>
        </a:spcAft>
        <a:defRPr sz="4000" b="1">
          <a:solidFill>
            <a:srgbClr val="003F72"/>
          </a:solidFill>
          <a:latin typeface="Calibri" charset="0"/>
          <a:ea typeface="ＭＳ Ｐゴシック" charset="-128"/>
        </a:defRPr>
      </a:lvl9pPr>
    </p:titleStyle>
    <p:bodyStyle>
      <a:lvl1pPr marL="228600" indent="-228600" algn="l" rtl="0" eaLnBrk="0" fontAlgn="base" hangingPunct="0">
        <a:lnSpc>
          <a:spcPts val="2600"/>
        </a:lnSpc>
        <a:spcBef>
          <a:spcPct val="0"/>
        </a:spcBef>
        <a:spcAft>
          <a:spcPts val="1200"/>
        </a:spcAft>
        <a:buClr>
          <a:srgbClr val="0065BD"/>
        </a:buClr>
        <a:buFont typeface="Wingdings" pitchFamily="2" charset="2"/>
        <a:buChar char="§"/>
        <a:defRPr sz="2800">
          <a:solidFill>
            <a:srgbClr val="003F72"/>
          </a:solidFill>
          <a:latin typeface="+mn-lt"/>
          <a:ea typeface="+mn-ea"/>
          <a:cs typeface="ＭＳ Ｐゴシック" charset="0"/>
        </a:defRPr>
      </a:lvl1pPr>
      <a:lvl2pPr marL="742950" indent="-285750" algn="l" rtl="0" eaLnBrk="0" fontAlgn="base" hangingPunct="0">
        <a:lnSpc>
          <a:spcPts val="2600"/>
        </a:lnSpc>
        <a:spcBef>
          <a:spcPct val="0"/>
        </a:spcBef>
        <a:spcAft>
          <a:spcPts val="1200"/>
        </a:spcAft>
        <a:buFont typeface="Times" charset="0"/>
        <a:buChar char="•"/>
        <a:defRPr sz="2800">
          <a:solidFill>
            <a:srgbClr val="003F72"/>
          </a:solidFill>
          <a:latin typeface="+mn-lt"/>
          <a:ea typeface="+mn-ea"/>
        </a:defRPr>
      </a:lvl2pPr>
      <a:lvl3pPr marL="1143000" indent="-228600" algn="l" rtl="0" eaLnBrk="0" fontAlgn="base" hangingPunct="0">
        <a:lnSpc>
          <a:spcPts val="2600"/>
        </a:lnSpc>
        <a:spcBef>
          <a:spcPct val="0"/>
        </a:spcBef>
        <a:spcAft>
          <a:spcPts val="1200"/>
        </a:spcAft>
        <a:buChar char="–"/>
        <a:defRPr sz="2800">
          <a:solidFill>
            <a:srgbClr val="003F72"/>
          </a:solidFill>
          <a:latin typeface="+mn-lt"/>
          <a:ea typeface="+mn-ea"/>
        </a:defRPr>
      </a:lvl3pPr>
      <a:lvl4pPr marL="1600200" indent="-228600" algn="l" rtl="0" eaLnBrk="0" fontAlgn="base" hangingPunct="0">
        <a:lnSpc>
          <a:spcPts val="2600"/>
        </a:lnSpc>
        <a:spcBef>
          <a:spcPct val="0"/>
        </a:spcBef>
        <a:spcAft>
          <a:spcPts val="1200"/>
        </a:spcAft>
        <a:buChar char="–"/>
        <a:defRPr sz="2800">
          <a:solidFill>
            <a:srgbClr val="003F72"/>
          </a:solidFill>
          <a:latin typeface="+mn-lt"/>
          <a:ea typeface="+mn-ea"/>
        </a:defRPr>
      </a:lvl4pPr>
      <a:lvl5pPr marL="2057400" indent="-228600" algn="l" rtl="0" eaLnBrk="0" fontAlgn="base" hangingPunct="0">
        <a:lnSpc>
          <a:spcPts val="2600"/>
        </a:lnSpc>
        <a:spcBef>
          <a:spcPct val="0"/>
        </a:spcBef>
        <a:spcAft>
          <a:spcPts val="1200"/>
        </a:spcAft>
        <a:buChar char="–"/>
        <a:defRPr sz="2800">
          <a:solidFill>
            <a:srgbClr val="003F72"/>
          </a:solidFill>
          <a:latin typeface="+mn-lt"/>
          <a:ea typeface="+mn-ea"/>
        </a:defRPr>
      </a:lvl5pPr>
      <a:lvl6pPr marL="2514600" indent="-228600" algn="l" rtl="0" fontAlgn="base">
        <a:lnSpc>
          <a:spcPts val="2600"/>
        </a:lnSpc>
        <a:spcBef>
          <a:spcPct val="0"/>
        </a:spcBef>
        <a:spcAft>
          <a:spcPts val="1200"/>
        </a:spcAft>
        <a:buChar char="–"/>
        <a:defRPr sz="2800">
          <a:solidFill>
            <a:srgbClr val="003F72"/>
          </a:solidFill>
          <a:latin typeface="+mn-lt"/>
          <a:ea typeface="+mn-ea"/>
        </a:defRPr>
      </a:lvl6pPr>
      <a:lvl7pPr marL="2971800" indent="-228600" algn="l" rtl="0" fontAlgn="base">
        <a:lnSpc>
          <a:spcPts val="2600"/>
        </a:lnSpc>
        <a:spcBef>
          <a:spcPct val="0"/>
        </a:spcBef>
        <a:spcAft>
          <a:spcPts val="1200"/>
        </a:spcAft>
        <a:buChar char="–"/>
        <a:defRPr sz="2800">
          <a:solidFill>
            <a:srgbClr val="003F72"/>
          </a:solidFill>
          <a:latin typeface="+mn-lt"/>
          <a:ea typeface="+mn-ea"/>
        </a:defRPr>
      </a:lvl7pPr>
      <a:lvl8pPr marL="3429000" indent="-228600" algn="l" rtl="0" fontAlgn="base">
        <a:lnSpc>
          <a:spcPts val="2600"/>
        </a:lnSpc>
        <a:spcBef>
          <a:spcPct val="0"/>
        </a:spcBef>
        <a:spcAft>
          <a:spcPts val="1200"/>
        </a:spcAft>
        <a:buChar char="–"/>
        <a:defRPr sz="2800">
          <a:solidFill>
            <a:srgbClr val="003F72"/>
          </a:solidFill>
          <a:latin typeface="+mn-lt"/>
          <a:ea typeface="+mn-ea"/>
        </a:defRPr>
      </a:lvl8pPr>
      <a:lvl9pPr marL="3886200" indent="-228600" algn="l" rtl="0" fontAlgn="base">
        <a:lnSpc>
          <a:spcPts val="2600"/>
        </a:lnSpc>
        <a:spcBef>
          <a:spcPct val="0"/>
        </a:spcBef>
        <a:spcAft>
          <a:spcPts val="1200"/>
        </a:spcAft>
        <a:buChar char="–"/>
        <a:defRPr sz="2800">
          <a:solidFill>
            <a:srgbClr val="003F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0.xml"/><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133600"/>
            <a:ext cx="8153400" cy="2677656"/>
          </a:xfrm>
          <a:prstGeom prst="rect">
            <a:avLst/>
          </a:prstGeom>
          <a:noFill/>
        </p:spPr>
        <p:txBody>
          <a:bodyPr wrap="square" rtlCol="0">
            <a:spAutoFit/>
          </a:bodyPr>
          <a:lstStyle/>
          <a:p>
            <a:pPr algn="ctr"/>
            <a:r>
              <a:rPr lang="en-US" dirty="0" smtClean="0">
                <a:solidFill>
                  <a:srgbClr val="003F72"/>
                </a:solidFill>
                <a:latin typeface="+mn-lt"/>
              </a:rPr>
              <a:t>Presentation to NIH Scientific Management Review Board</a:t>
            </a:r>
          </a:p>
          <a:p>
            <a:pPr algn="ctr"/>
            <a:endParaRPr lang="en-US" dirty="0" smtClean="0">
              <a:solidFill>
                <a:srgbClr val="003F72"/>
              </a:solidFill>
              <a:latin typeface="+mn-lt"/>
            </a:endParaRPr>
          </a:p>
          <a:p>
            <a:pPr algn="ctr"/>
            <a:r>
              <a:rPr lang="en-US" dirty="0" smtClean="0">
                <a:solidFill>
                  <a:srgbClr val="003F72"/>
                </a:solidFill>
                <a:latin typeface="+mn-lt"/>
              </a:rPr>
              <a:t>October 24, 2013</a:t>
            </a:r>
            <a:endParaRPr lang="en-US" dirty="0">
              <a:solidFill>
                <a:srgbClr val="003F72"/>
              </a:solidFill>
              <a:latin typeface="+mn-lt"/>
            </a:endParaRPr>
          </a:p>
          <a:p>
            <a:pPr algn="ctr"/>
            <a:endParaRPr lang="en-US" dirty="0" smtClean="0">
              <a:solidFill>
                <a:srgbClr val="003F72"/>
              </a:solidFill>
              <a:latin typeface="+mn-lt"/>
            </a:endParaRPr>
          </a:p>
          <a:p>
            <a:pPr algn="ctr"/>
            <a:endParaRPr lang="en-US" dirty="0" smtClean="0">
              <a:solidFill>
                <a:srgbClr val="003F72"/>
              </a:solidFill>
              <a:latin typeface="+mn-lt"/>
            </a:endParaRPr>
          </a:p>
          <a:p>
            <a:pPr algn="ctr"/>
            <a:r>
              <a:rPr lang="en-US" dirty="0" smtClean="0">
                <a:solidFill>
                  <a:srgbClr val="003F72"/>
                </a:solidFill>
                <a:latin typeface="+mn-lt"/>
              </a:rPr>
              <a:t>Concepcion R. Nierras, Ph.D.</a:t>
            </a:r>
          </a:p>
          <a:p>
            <a:pPr algn="ctr"/>
            <a:r>
              <a:rPr lang="en-US" dirty="0" smtClean="0">
                <a:solidFill>
                  <a:srgbClr val="003F72"/>
                </a:solidFill>
                <a:latin typeface="+mn-lt"/>
              </a:rPr>
              <a:t>Assistant Vice President, International Partnerships, JDRF</a:t>
            </a:r>
            <a:endParaRPr lang="en-US" dirty="0">
              <a:solidFill>
                <a:srgbClr val="003F72"/>
              </a:solidFill>
              <a:latin typeface="+mn-lt"/>
            </a:endParaRPr>
          </a:p>
        </p:txBody>
      </p:sp>
    </p:spTree>
    <p:extLst>
      <p:ext uri="{BB962C8B-B14F-4D97-AF65-F5344CB8AC3E}">
        <p14:creationId xmlns:p14="http://schemas.microsoft.com/office/powerpoint/2010/main" val="957191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601788" y="76200"/>
            <a:ext cx="5484812" cy="609600"/>
          </a:xfrm>
        </p:spPr>
        <p:txBody>
          <a:bodyPr/>
          <a:lstStyle/>
          <a:p>
            <a:pPr algn="ctr" eaLnBrk="1" hangingPunct="1"/>
            <a:r>
              <a:rPr lang="en-US" sz="3600" dirty="0" smtClean="0"/>
              <a:t>JDRF Mission</a:t>
            </a:r>
          </a:p>
        </p:txBody>
      </p:sp>
      <p:sp>
        <p:nvSpPr>
          <p:cNvPr id="5123" name="Content Placeholder 2"/>
          <p:cNvSpPr>
            <a:spLocks/>
          </p:cNvSpPr>
          <p:nvPr/>
        </p:nvSpPr>
        <p:spPr bwMode="auto">
          <a:xfrm>
            <a:off x="2819400" y="914400"/>
            <a:ext cx="6248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6538" indent="-236538" eaLnBrk="1" hangingPunct="1">
              <a:spcBef>
                <a:spcPts val="400"/>
              </a:spcBef>
              <a:spcAft>
                <a:spcPts val="400"/>
              </a:spcAft>
              <a:buClr>
                <a:srgbClr val="0065BD"/>
              </a:buClr>
              <a:buFont typeface="Wingdings" pitchFamily="2" charset="2"/>
              <a:buChar char="§"/>
            </a:pPr>
            <a:r>
              <a:rPr lang="en-US" dirty="0" smtClean="0">
                <a:solidFill>
                  <a:srgbClr val="000000"/>
                </a:solidFill>
                <a:latin typeface="Calibri"/>
              </a:rPr>
              <a:t>Largest charitable supporter of T1D research in the world: USD 1.7 Billion invested in research over 40+ years</a:t>
            </a:r>
          </a:p>
          <a:p>
            <a:pPr marL="236538" indent="-236538" eaLnBrk="1" hangingPunct="1">
              <a:spcBef>
                <a:spcPts val="400"/>
              </a:spcBef>
              <a:spcAft>
                <a:spcPts val="400"/>
              </a:spcAft>
              <a:buClr>
                <a:srgbClr val="0065BD"/>
              </a:buClr>
              <a:buFont typeface="Wingdings" pitchFamily="2" charset="2"/>
              <a:buChar char="§"/>
            </a:pPr>
            <a:r>
              <a:rPr lang="en-US" dirty="0" smtClean="0">
                <a:solidFill>
                  <a:srgbClr val="000000"/>
                </a:solidFill>
                <a:latin typeface="Calibri"/>
              </a:rPr>
              <a:t>In 2012, USD 110 Million in direct support, in 18 countries</a:t>
            </a:r>
          </a:p>
          <a:p>
            <a:pPr marL="236538" indent="-236538" eaLnBrk="1" hangingPunct="1">
              <a:spcBef>
                <a:spcPts val="400"/>
              </a:spcBef>
              <a:spcAft>
                <a:spcPts val="400"/>
              </a:spcAft>
              <a:buClr>
                <a:srgbClr val="0065BD"/>
              </a:buClr>
              <a:buFont typeface="Wingdings" pitchFamily="2" charset="2"/>
              <a:buChar char="§"/>
            </a:pPr>
            <a:r>
              <a:rPr lang="en-US" dirty="0" smtClean="0">
                <a:solidFill>
                  <a:srgbClr val="000000"/>
                </a:solidFill>
                <a:latin typeface="Calibri"/>
              </a:rPr>
              <a:t>JDRF’s </a:t>
            </a:r>
            <a:r>
              <a:rPr lang="en-US" dirty="0">
                <a:solidFill>
                  <a:srgbClr val="000000"/>
                </a:solidFill>
                <a:latin typeface="Calibri"/>
              </a:rPr>
              <a:t>research </a:t>
            </a:r>
            <a:r>
              <a:rPr lang="en-US" dirty="0" smtClean="0">
                <a:solidFill>
                  <a:srgbClr val="000000"/>
                </a:solidFill>
                <a:latin typeface="Calibri"/>
              </a:rPr>
              <a:t>mission: </a:t>
            </a:r>
            <a:r>
              <a:rPr lang="en-US" u="sng" dirty="0" smtClean="0">
                <a:solidFill>
                  <a:srgbClr val="000000"/>
                </a:solidFill>
                <a:latin typeface="Calibri"/>
              </a:rPr>
              <a:t>discover</a:t>
            </a:r>
            <a:r>
              <a:rPr lang="en-US" dirty="0">
                <a:solidFill>
                  <a:srgbClr val="000000"/>
                </a:solidFill>
                <a:latin typeface="Calibri"/>
              </a:rPr>
              <a:t>, </a:t>
            </a:r>
            <a:r>
              <a:rPr lang="en-US" u="sng" dirty="0">
                <a:solidFill>
                  <a:srgbClr val="000000"/>
                </a:solidFill>
                <a:latin typeface="Calibri"/>
              </a:rPr>
              <a:t>develop</a:t>
            </a:r>
            <a:r>
              <a:rPr lang="en-US" dirty="0">
                <a:solidFill>
                  <a:srgbClr val="000000"/>
                </a:solidFill>
                <a:latin typeface="Calibri"/>
              </a:rPr>
              <a:t> &amp; </a:t>
            </a:r>
            <a:r>
              <a:rPr lang="en-US" u="sng" dirty="0">
                <a:solidFill>
                  <a:srgbClr val="000000"/>
                </a:solidFill>
                <a:latin typeface="Calibri"/>
              </a:rPr>
              <a:t>deliver</a:t>
            </a:r>
            <a:r>
              <a:rPr lang="en-US" dirty="0">
                <a:solidFill>
                  <a:srgbClr val="000000"/>
                </a:solidFill>
                <a:latin typeface="Calibri"/>
              </a:rPr>
              <a:t> </a:t>
            </a:r>
            <a:r>
              <a:rPr lang="en-US" dirty="0" smtClean="0">
                <a:solidFill>
                  <a:srgbClr val="000000"/>
                </a:solidFill>
                <a:latin typeface="Calibri"/>
              </a:rPr>
              <a:t>drugs and devices that </a:t>
            </a:r>
            <a:r>
              <a:rPr lang="en-US" dirty="0">
                <a:solidFill>
                  <a:srgbClr val="000000"/>
                </a:solidFill>
                <a:latin typeface="Calibri"/>
              </a:rPr>
              <a:t>cure, better </a:t>
            </a:r>
            <a:r>
              <a:rPr lang="en-US" dirty="0" smtClean="0">
                <a:solidFill>
                  <a:srgbClr val="000000"/>
                </a:solidFill>
                <a:latin typeface="Calibri"/>
              </a:rPr>
              <a:t>treat, </a:t>
            </a:r>
            <a:r>
              <a:rPr lang="en-US" dirty="0">
                <a:solidFill>
                  <a:srgbClr val="000000"/>
                </a:solidFill>
                <a:latin typeface="Calibri"/>
              </a:rPr>
              <a:t>and prevent </a:t>
            </a:r>
            <a:r>
              <a:rPr lang="en-US" dirty="0" smtClean="0">
                <a:solidFill>
                  <a:srgbClr val="000000"/>
                </a:solidFill>
                <a:latin typeface="Calibri"/>
              </a:rPr>
              <a:t>T1D</a:t>
            </a:r>
            <a:endParaRPr lang="en-US" dirty="0">
              <a:solidFill>
                <a:srgbClr val="000000"/>
              </a:solidFill>
              <a:latin typeface="Calibri"/>
            </a:endParaRPr>
          </a:p>
          <a:p>
            <a:pPr marL="236538" indent="-236538" eaLnBrk="1" hangingPunct="1">
              <a:spcBef>
                <a:spcPts val="400"/>
              </a:spcBef>
              <a:spcAft>
                <a:spcPts val="400"/>
              </a:spcAft>
              <a:buClr>
                <a:srgbClr val="0065BD"/>
              </a:buClr>
              <a:buFont typeface="Wingdings" pitchFamily="2" charset="2"/>
              <a:buChar char="§"/>
            </a:pPr>
            <a:r>
              <a:rPr lang="en-US" dirty="0" smtClean="0">
                <a:solidFill>
                  <a:srgbClr val="000000"/>
                </a:solidFill>
                <a:latin typeface="Calibri"/>
              </a:rPr>
              <a:t>Goal of transforming </a:t>
            </a:r>
            <a:r>
              <a:rPr lang="en-US" dirty="0">
                <a:solidFill>
                  <a:srgbClr val="000000"/>
                </a:solidFill>
                <a:latin typeface="Calibri"/>
              </a:rPr>
              <a:t>lives:</a:t>
            </a:r>
          </a:p>
          <a:p>
            <a:pPr marL="800100" lvl="1" indent="-342900" eaLnBrk="1" hangingPunct="1">
              <a:spcBef>
                <a:spcPts val="200"/>
              </a:spcBef>
              <a:spcAft>
                <a:spcPts val="200"/>
              </a:spcAft>
              <a:buClr>
                <a:srgbClr val="0065BD"/>
              </a:buClr>
              <a:buFont typeface="Arial" pitchFamily="34" charset="0"/>
              <a:buChar char="-"/>
            </a:pPr>
            <a:r>
              <a:rPr lang="en-US" dirty="0">
                <a:solidFill>
                  <a:srgbClr val="000000"/>
                </a:solidFill>
                <a:latin typeface="Calibri"/>
              </a:rPr>
              <a:t>Improving outcomes</a:t>
            </a:r>
          </a:p>
          <a:p>
            <a:pPr marL="800100" lvl="1" indent="-342900" eaLnBrk="1" hangingPunct="1">
              <a:spcBef>
                <a:spcPts val="200"/>
              </a:spcBef>
              <a:spcAft>
                <a:spcPts val="200"/>
              </a:spcAft>
              <a:buClr>
                <a:srgbClr val="0065BD"/>
              </a:buClr>
              <a:buFont typeface="Arial" pitchFamily="34" charset="0"/>
              <a:buChar char="-"/>
            </a:pPr>
            <a:r>
              <a:rPr lang="en-US" dirty="0">
                <a:solidFill>
                  <a:srgbClr val="000000"/>
                </a:solidFill>
                <a:latin typeface="Calibri"/>
              </a:rPr>
              <a:t>Reducing daily </a:t>
            </a:r>
            <a:r>
              <a:rPr lang="en-US" dirty="0" smtClean="0">
                <a:solidFill>
                  <a:srgbClr val="000000"/>
                </a:solidFill>
                <a:latin typeface="Calibri"/>
              </a:rPr>
              <a:t>burdens</a:t>
            </a:r>
          </a:p>
          <a:p>
            <a:pPr marL="800100" lvl="1" indent="-342900" eaLnBrk="1" hangingPunct="1">
              <a:spcBef>
                <a:spcPts val="200"/>
              </a:spcBef>
              <a:spcAft>
                <a:spcPts val="200"/>
              </a:spcAft>
              <a:buClr>
                <a:srgbClr val="0065BD"/>
              </a:buClr>
              <a:buFont typeface="Arial" pitchFamily="34" charset="0"/>
              <a:buChar char="-"/>
            </a:pPr>
            <a:r>
              <a:rPr lang="en-US" dirty="0" smtClean="0">
                <a:solidFill>
                  <a:srgbClr val="000000"/>
                </a:solidFill>
                <a:latin typeface="Calibri"/>
              </a:rPr>
              <a:t>Preventing complications</a:t>
            </a:r>
            <a:endParaRPr lang="en-US" dirty="0">
              <a:solidFill>
                <a:srgbClr val="000000"/>
              </a:solidFill>
              <a:latin typeface="Calibri"/>
            </a:endParaRPr>
          </a:p>
          <a:p>
            <a:pPr marL="800100" lvl="1" indent="-342900" eaLnBrk="1" hangingPunct="1">
              <a:spcBef>
                <a:spcPts val="200"/>
              </a:spcBef>
              <a:spcAft>
                <a:spcPts val="200"/>
              </a:spcAft>
              <a:buClr>
                <a:srgbClr val="0065BD"/>
              </a:buClr>
              <a:buFont typeface="Arial" pitchFamily="34" charset="0"/>
              <a:buChar char="-"/>
            </a:pPr>
            <a:r>
              <a:rPr lang="en-US" dirty="0">
                <a:solidFill>
                  <a:srgbClr val="000000"/>
                </a:solidFill>
                <a:latin typeface="Calibri"/>
              </a:rPr>
              <a:t>Accelerating progress towards curing T1D</a:t>
            </a:r>
          </a:p>
          <a:p>
            <a:pPr marL="342900" indent="-342900">
              <a:spcBef>
                <a:spcPts val="600"/>
              </a:spcBef>
              <a:spcAft>
                <a:spcPts val="600"/>
              </a:spcAft>
              <a:buClr>
                <a:srgbClr val="003F72"/>
              </a:buClr>
              <a:buFontTx/>
              <a:buChar char="•"/>
            </a:pPr>
            <a:endParaRPr lang="en-US" dirty="0">
              <a:solidFill>
                <a:srgbClr val="000000"/>
              </a:solidFill>
              <a:latin typeface="Calibri"/>
            </a:endParaRPr>
          </a:p>
        </p:txBody>
      </p:sp>
      <p:pic>
        <p:nvPicPr>
          <p:cNvPr id="5124" name="Picture 10" descr="research_11300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600"/>
            <a:ext cx="2209799"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 descr="diabetes_272921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847109"/>
            <a:ext cx="2355273" cy="157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1" y="4495800"/>
            <a:ext cx="205740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896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a:srcRect/>
          <a:stretch>
            <a:fillRect/>
          </a:stretch>
        </p:blipFill>
        <p:spPr bwMode="auto">
          <a:xfrm>
            <a:off x="228600" y="1371600"/>
            <a:ext cx="4505210" cy="428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 name="Rectangle 2"/>
          <p:cNvSpPr txBox="1">
            <a:spLocks noChangeArrowheads="1"/>
          </p:cNvSpPr>
          <p:nvPr/>
        </p:nvSpPr>
        <p:spPr bwMode="auto">
          <a:xfrm>
            <a:off x="915988" y="228600"/>
            <a:ext cx="7313612"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a:solidFill>
                  <a:srgbClr val="003F72"/>
                </a:solidFill>
                <a:latin typeface="+mj-lt"/>
                <a:ea typeface="+mj-ea"/>
                <a:cs typeface="ＭＳ Ｐゴシック" charset="0"/>
              </a:defRPr>
            </a:lvl1pPr>
            <a:lvl2pPr algn="l" rtl="0" eaLnBrk="0" fontAlgn="base" hangingPunct="0">
              <a:spcBef>
                <a:spcPct val="0"/>
              </a:spcBef>
              <a:spcAft>
                <a:spcPct val="0"/>
              </a:spcAft>
              <a:defRPr sz="4000" b="1">
                <a:solidFill>
                  <a:srgbClr val="003F72"/>
                </a:solidFill>
                <a:latin typeface="Calibri" charset="0"/>
                <a:ea typeface="ＭＳ Ｐゴシック" charset="-128"/>
                <a:cs typeface="ＭＳ Ｐゴシック" charset="0"/>
              </a:defRPr>
            </a:lvl2pPr>
            <a:lvl3pPr algn="l" rtl="0" eaLnBrk="0" fontAlgn="base" hangingPunct="0">
              <a:spcBef>
                <a:spcPct val="0"/>
              </a:spcBef>
              <a:spcAft>
                <a:spcPct val="0"/>
              </a:spcAft>
              <a:defRPr sz="4000" b="1">
                <a:solidFill>
                  <a:srgbClr val="003F72"/>
                </a:solidFill>
                <a:latin typeface="Calibri" charset="0"/>
                <a:ea typeface="ＭＳ Ｐゴシック" charset="-128"/>
                <a:cs typeface="ＭＳ Ｐゴシック" charset="0"/>
              </a:defRPr>
            </a:lvl3pPr>
            <a:lvl4pPr algn="l" rtl="0" eaLnBrk="0" fontAlgn="base" hangingPunct="0">
              <a:spcBef>
                <a:spcPct val="0"/>
              </a:spcBef>
              <a:spcAft>
                <a:spcPct val="0"/>
              </a:spcAft>
              <a:defRPr sz="4000" b="1">
                <a:solidFill>
                  <a:srgbClr val="003F72"/>
                </a:solidFill>
                <a:latin typeface="Calibri" charset="0"/>
                <a:ea typeface="ＭＳ Ｐゴシック" charset="-128"/>
                <a:cs typeface="ＭＳ Ｐゴシック" charset="0"/>
              </a:defRPr>
            </a:lvl4pPr>
            <a:lvl5pPr algn="l" rtl="0" eaLnBrk="0" fontAlgn="base" hangingPunct="0">
              <a:spcBef>
                <a:spcPct val="0"/>
              </a:spcBef>
              <a:spcAft>
                <a:spcPct val="0"/>
              </a:spcAft>
              <a:defRPr sz="4000" b="1">
                <a:solidFill>
                  <a:srgbClr val="003F72"/>
                </a:solidFill>
                <a:latin typeface="Calibri" charset="0"/>
                <a:ea typeface="ＭＳ Ｐゴシック" charset="-128"/>
                <a:cs typeface="ＭＳ Ｐゴシック" charset="0"/>
              </a:defRPr>
            </a:lvl5pPr>
            <a:lvl6pPr marL="457200" algn="l" rtl="0" fontAlgn="base">
              <a:spcBef>
                <a:spcPct val="0"/>
              </a:spcBef>
              <a:spcAft>
                <a:spcPct val="0"/>
              </a:spcAft>
              <a:defRPr sz="4000" b="1">
                <a:solidFill>
                  <a:srgbClr val="003F72"/>
                </a:solidFill>
                <a:latin typeface="Calibri" charset="0"/>
                <a:ea typeface="ＭＳ Ｐゴシック" charset="-128"/>
              </a:defRPr>
            </a:lvl6pPr>
            <a:lvl7pPr marL="914400" algn="l" rtl="0" fontAlgn="base">
              <a:spcBef>
                <a:spcPct val="0"/>
              </a:spcBef>
              <a:spcAft>
                <a:spcPct val="0"/>
              </a:spcAft>
              <a:defRPr sz="4000" b="1">
                <a:solidFill>
                  <a:srgbClr val="003F72"/>
                </a:solidFill>
                <a:latin typeface="Calibri" charset="0"/>
                <a:ea typeface="ＭＳ Ｐゴシック" charset="-128"/>
              </a:defRPr>
            </a:lvl7pPr>
            <a:lvl8pPr marL="1371600" algn="l" rtl="0" fontAlgn="base">
              <a:spcBef>
                <a:spcPct val="0"/>
              </a:spcBef>
              <a:spcAft>
                <a:spcPct val="0"/>
              </a:spcAft>
              <a:defRPr sz="4000" b="1">
                <a:solidFill>
                  <a:srgbClr val="003F72"/>
                </a:solidFill>
                <a:latin typeface="Calibri" charset="0"/>
                <a:ea typeface="ＭＳ Ｐゴシック" charset="-128"/>
              </a:defRPr>
            </a:lvl8pPr>
            <a:lvl9pPr marL="1828800" algn="l" rtl="0" fontAlgn="base">
              <a:spcBef>
                <a:spcPct val="0"/>
              </a:spcBef>
              <a:spcAft>
                <a:spcPct val="0"/>
              </a:spcAft>
              <a:defRPr sz="4000" b="1">
                <a:solidFill>
                  <a:srgbClr val="003F72"/>
                </a:solidFill>
                <a:latin typeface="Calibri" charset="0"/>
                <a:ea typeface="ＭＳ Ｐゴシック" charset="-128"/>
              </a:defRPr>
            </a:lvl9pPr>
          </a:lstStyle>
          <a:p>
            <a:pPr algn="ctr" eaLnBrk="1" hangingPunct="1"/>
            <a:r>
              <a:rPr lang="en-US" sz="3600" dirty="0" smtClean="0"/>
              <a:t>JDRF partners with all stakeholders</a:t>
            </a:r>
          </a:p>
        </p:txBody>
      </p:sp>
      <p:sp>
        <p:nvSpPr>
          <p:cNvPr id="2" name="TextBox 1"/>
          <p:cNvSpPr txBox="1"/>
          <p:nvPr/>
        </p:nvSpPr>
        <p:spPr>
          <a:xfrm>
            <a:off x="4953000" y="997089"/>
            <a:ext cx="4114800" cy="5632311"/>
          </a:xfrm>
          <a:prstGeom prst="rect">
            <a:avLst/>
          </a:prstGeom>
          <a:noFill/>
        </p:spPr>
        <p:txBody>
          <a:bodyPr wrap="square" rtlCol="0">
            <a:spAutoFit/>
          </a:bodyPr>
          <a:lstStyle/>
          <a:p>
            <a:r>
              <a:rPr lang="en-US" u="sng" dirty="0">
                <a:solidFill>
                  <a:srgbClr val="003F72"/>
                </a:solidFill>
                <a:latin typeface="+mj-lt"/>
                <a:ea typeface="+mj-ea"/>
                <a:cs typeface="ＭＳ Ｐゴシック" charset="0"/>
              </a:rPr>
              <a:t>JDRF partnerships</a:t>
            </a:r>
            <a:r>
              <a:rPr lang="en-US" dirty="0">
                <a:solidFill>
                  <a:srgbClr val="003F72"/>
                </a:solidFill>
                <a:latin typeface="+mj-lt"/>
                <a:ea typeface="+mj-ea"/>
                <a:cs typeface="ＭＳ Ｐゴシック" charset="0"/>
              </a:rPr>
              <a:t>:</a:t>
            </a:r>
          </a:p>
          <a:p>
            <a:pPr marL="342900" indent="-342900">
              <a:buFont typeface="Wingdings" pitchFamily="2" charset="2"/>
              <a:buChar char="§"/>
            </a:pPr>
            <a:r>
              <a:rPr lang="en-US" dirty="0">
                <a:solidFill>
                  <a:srgbClr val="003F72"/>
                </a:solidFill>
                <a:latin typeface="+mj-lt"/>
                <a:ea typeface="+mj-ea"/>
                <a:cs typeface="ＭＳ Ｐゴシック" charset="0"/>
              </a:rPr>
              <a:t>National Institutes of Health</a:t>
            </a:r>
          </a:p>
          <a:p>
            <a:pPr marL="342900" indent="-342900">
              <a:buFont typeface="Wingdings" pitchFamily="2" charset="2"/>
              <a:buChar char="§"/>
            </a:pPr>
            <a:r>
              <a:rPr lang="en-US" dirty="0">
                <a:solidFill>
                  <a:srgbClr val="003F72"/>
                </a:solidFill>
                <a:latin typeface="+mj-lt"/>
                <a:ea typeface="+mj-ea"/>
                <a:cs typeface="ＭＳ Ｐゴシック" charset="0"/>
              </a:rPr>
              <a:t>Australia NHMRC</a:t>
            </a:r>
          </a:p>
          <a:p>
            <a:pPr marL="342900" indent="-342900">
              <a:buFont typeface="Wingdings" pitchFamily="2" charset="2"/>
              <a:buChar char="§"/>
            </a:pPr>
            <a:r>
              <a:rPr lang="en-US" dirty="0">
                <a:solidFill>
                  <a:srgbClr val="003F72"/>
                </a:solidFill>
                <a:latin typeface="+mj-lt"/>
                <a:ea typeface="+mj-ea"/>
                <a:cs typeface="ＭＳ Ｐゴシック" charset="0"/>
              </a:rPr>
              <a:t>Canada </a:t>
            </a:r>
            <a:r>
              <a:rPr lang="en-US" dirty="0" smtClean="0">
                <a:solidFill>
                  <a:srgbClr val="003F72"/>
                </a:solidFill>
                <a:latin typeface="+mj-lt"/>
                <a:ea typeface="+mj-ea"/>
                <a:cs typeface="ＭＳ Ｐゴシック" charset="0"/>
              </a:rPr>
              <a:t>CIHR</a:t>
            </a:r>
          </a:p>
          <a:p>
            <a:pPr marL="342900" indent="-342900">
              <a:buFont typeface="Wingdings" pitchFamily="2" charset="2"/>
              <a:buChar char="§"/>
            </a:pPr>
            <a:r>
              <a:rPr lang="en-US" dirty="0" smtClean="0">
                <a:solidFill>
                  <a:srgbClr val="003F72"/>
                </a:solidFill>
                <a:latin typeface="+mj-lt"/>
                <a:ea typeface="+mj-ea"/>
                <a:cs typeface="ＭＳ Ｐゴシック" charset="0"/>
              </a:rPr>
              <a:t>EFSD</a:t>
            </a:r>
            <a:endParaRPr lang="en-US" dirty="0">
              <a:solidFill>
                <a:srgbClr val="003F72"/>
              </a:solidFill>
              <a:latin typeface="+mj-lt"/>
              <a:ea typeface="+mj-ea"/>
              <a:cs typeface="ＭＳ Ｐゴシック" charset="0"/>
            </a:endParaRPr>
          </a:p>
          <a:p>
            <a:pPr marL="342900" indent="-342900">
              <a:buFont typeface="Wingdings" pitchFamily="2" charset="2"/>
              <a:buChar char="§"/>
            </a:pPr>
            <a:r>
              <a:rPr lang="en-US" dirty="0">
                <a:solidFill>
                  <a:srgbClr val="003F72"/>
                </a:solidFill>
                <a:latin typeface="+mj-lt"/>
                <a:ea typeface="+mj-ea"/>
                <a:cs typeface="ＭＳ Ｐゴシック" charset="0"/>
              </a:rPr>
              <a:t>Singapore </a:t>
            </a:r>
            <a:r>
              <a:rPr lang="en-US" dirty="0" smtClean="0">
                <a:solidFill>
                  <a:srgbClr val="003F72"/>
                </a:solidFill>
                <a:latin typeface="+mj-lt"/>
                <a:ea typeface="+mj-ea"/>
                <a:cs typeface="ＭＳ Ｐゴシック" charset="0"/>
              </a:rPr>
              <a:t>A*STAR</a:t>
            </a:r>
            <a:endParaRPr lang="en-US" dirty="0">
              <a:solidFill>
                <a:srgbClr val="003F72"/>
              </a:solidFill>
              <a:latin typeface="+mj-lt"/>
              <a:ea typeface="+mj-ea"/>
              <a:cs typeface="ＭＳ Ｐゴシック" charset="0"/>
            </a:endParaRPr>
          </a:p>
          <a:p>
            <a:pPr marL="342900" indent="-342900">
              <a:buFont typeface="Wingdings" pitchFamily="2" charset="2"/>
              <a:buChar char="§"/>
            </a:pPr>
            <a:r>
              <a:rPr lang="en-US" dirty="0">
                <a:solidFill>
                  <a:srgbClr val="003F72"/>
                </a:solidFill>
                <a:latin typeface="+mj-lt"/>
                <a:ea typeface="+mj-ea"/>
                <a:cs typeface="ＭＳ Ｐゴシック" charset="0"/>
              </a:rPr>
              <a:t>UK </a:t>
            </a:r>
            <a:r>
              <a:rPr lang="en-US" dirty="0" err="1">
                <a:solidFill>
                  <a:srgbClr val="003F72"/>
                </a:solidFill>
                <a:latin typeface="+mj-lt"/>
                <a:ea typeface="+mj-ea"/>
                <a:cs typeface="ＭＳ Ｐゴシック" charset="0"/>
              </a:rPr>
              <a:t>Wellcome</a:t>
            </a:r>
            <a:r>
              <a:rPr lang="en-US" dirty="0">
                <a:solidFill>
                  <a:srgbClr val="003F72"/>
                </a:solidFill>
                <a:latin typeface="+mj-lt"/>
                <a:ea typeface="+mj-ea"/>
                <a:cs typeface="ＭＳ Ｐゴシック" charset="0"/>
              </a:rPr>
              <a:t> </a:t>
            </a:r>
            <a:r>
              <a:rPr lang="en-US" dirty="0" smtClean="0">
                <a:solidFill>
                  <a:srgbClr val="003F72"/>
                </a:solidFill>
                <a:latin typeface="+mj-lt"/>
                <a:ea typeface="+mj-ea"/>
                <a:cs typeface="ＭＳ Ｐゴシック" charset="0"/>
              </a:rPr>
              <a:t>Trust</a:t>
            </a:r>
          </a:p>
          <a:p>
            <a:pPr marL="342900" indent="-342900">
              <a:buFont typeface="Wingdings" pitchFamily="2" charset="2"/>
              <a:buChar char="§"/>
            </a:pPr>
            <a:r>
              <a:rPr lang="en-US" dirty="0" smtClean="0">
                <a:solidFill>
                  <a:srgbClr val="003F72"/>
                </a:solidFill>
                <a:latin typeface="+mj-lt"/>
                <a:ea typeface="+mj-ea"/>
                <a:cs typeface="ＭＳ Ｐゴシック" charset="0"/>
              </a:rPr>
              <a:t>Helmsley Charitable Trust</a:t>
            </a:r>
          </a:p>
          <a:p>
            <a:endParaRPr lang="en-US" dirty="0">
              <a:solidFill>
                <a:srgbClr val="003F72"/>
              </a:solidFill>
              <a:latin typeface="+mj-lt"/>
              <a:ea typeface="+mj-ea"/>
              <a:cs typeface="ＭＳ Ｐゴシック" charset="0"/>
            </a:endParaRPr>
          </a:p>
          <a:p>
            <a:r>
              <a:rPr lang="en-US" u="sng" dirty="0">
                <a:solidFill>
                  <a:srgbClr val="003F72"/>
                </a:solidFill>
                <a:latin typeface="+mj-lt"/>
                <a:ea typeface="+mj-ea"/>
                <a:cs typeface="ＭＳ Ｐゴシック" charset="0"/>
              </a:rPr>
              <a:t>Advocacy</a:t>
            </a:r>
            <a:r>
              <a:rPr lang="en-US" dirty="0">
                <a:solidFill>
                  <a:srgbClr val="003F72"/>
                </a:solidFill>
                <a:latin typeface="+mj-lt"/>
                <a:ea typeface="+mj-ea"/>
                <a:cs typeface="ＭＳ Ｐゴシック" charset="0"/>
              </a:rPr>
              <a:t>:</a:t>
            </a:r>
          </a:p>
          <a:p>
            <a:pPr marL="342900" indent="-342900">
              <a:buFont typeface="Wingdings" pitchFamily="2" charset="2"/>
              <a:buChar char="§"/>
            </a:pPr>
            <a:r>
              <a:rPr lang="en-US" dirty="0">
                <a:solidFill>
                  <a:srgbClr val="003F72"/>
                </a:solidFill>
                <a:latin typeface="+mj-lt"/>
                <a:ea typeface="+mj-ea"/>
                <a:cs typeface="ＭＳ Ｐゴシック" charset="0"/>
              </a:rPr>
              <a:t>FDA</a:t>
            </a:r>
          </a:p>
          <a:p>
            <a:pPr marL="342900" indent="-342900">
              <a:buFont typeface="Wingdings" pitchFamily="2" charset="2"/>
              <a:buChar char="§"/>
            </a:pPr>
            <a:r>
              <a:rPr lang="en-US" dirty="0" smtClean="0">
                <a:solidFill>
                  <a:srgbClr val="003F72"/>
                </a:solidFill>
                <a:latin typeface="+mj-lt"/>
                <a:ea typeface="+mj-ea"/>
                <a:cs typeface="ＭＳ Ｐゴシック" charset="0"/>
              </a:rPr>
              <a:t>Australia TGA</a:t>
            </a:r>
          </a:p>
          <a:p>
            <a:pPr marL="342900" indent="-342900">
              <a:buFont typeface="Wingdings" pitchFamily="2" charset="2"/>
              <a:buChar char="§"/>
            </a:pPr>
            <a:r>
              <a:rPr lang="en-US" dirty="0" smtClean="0">
                <a:solidFill>
                  <a:srgbClr val="003F72"/>
                </a:solidFill>
                <a:latin typeface="+mj-lt"/>
                <a:ea typeface="+mj-ea"/>
                <a:cs typeface="ＭＳ Ｐゴシック" charset="0"/>
              </a:rPr>
              <a:t>EMEA</a:t>
            </a:r>
          </a:p>
          <a:p>
            <a:pPr marL="342900" indent="-342900">
              <a:buFont typeface="Wingdings" pitchFamily="2" charset="2"/>
              <a:buChar char="§"/>
            </a:pPr>
            <a:r>
              <a:rPr lang="en-US" dirty="0" smtClean="0">
                <a:solidFill>
                  <a:srgbClr val="003F72"/>
                </a:solidFill>
                <a:latin typeface="+mj-lt"/>
                <a:ea typeface="+mj-ea"/>
                <a:cs typeface="ＭＳ Ｐゴシック" charset="0"/>
              </a:rPr>
              <a:t>UK NICE</a:t>
            </a:r>
            <a:endParaRPr lang="en-US" dirty="0">
              <a:solidFill>
                <a:srgbClr val="003F72"/>
              </a:solidFill>
              <a:latin typeface="+mj-lt"/>
              <a:ea typeface="+mj-ea"/>
              <a:cs typeface="ＭＳ Ｐゴシック" charset="0"/>
            </a:endParaRPr>
          </a:p>
          <a:p>
            <a:endParaRPr lang="en-US" dirty="0"/>
          </a:p>
        </p:txBody>
      </p:sp>
    </p:spTree>
    <p:extLst>
      <p:ext uri="{BB962C8B-B14F-4D97-AF65-F5344CB8AC3E}">
        <p14:creationId xmlns:p14="http://schemas.microsoft.com/office/powerpoint/2010/main" val="3596384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1524000" y="228600"/>
            <a:ext cx="6019800" cy="838200"/>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lvl1pPr algn="ctr" eaLnBrk="1" hangingPunct="1">
              <a:defRPr sz="3600">
                <a:solidFill>
                  <a:srgbClr val="003F72"/>
                </a:solidFill>
                <a:latin typeface="+mj-lt"/>
                <a:ea typeface="+mj-ea"/>
                <a:cs typeface="+mj-cs"/>
              </a:defRPr>
            </a:lvl1pPr>
            <a:lvl2pPr algn="ctr" eaLnBrk="1" hangingPunct="1">
              <a:defRPr sz="4400">
                <a:latin typeface="Arial" charset="0"/>
              </a:defRPr>
            </a:lvl2pPr>
            <a:lvl3pPr algn="ctr" eaLnBrk="1" hangingPunct="1">
              <a:defRPr sz="4400">
                <a:latin typeface="Arial" charset="0"/>
              </a:defRPr>
            </a:lvl3pPr>
            <a:lvl4pPr algn="ctr" eaLnBrk="1" hangingPunct="1">
              <a:defRPr sz="4400">
                <a:latin typeface="Arial" charset="0"/>
              </a:defRPr>
            </a:lvl4pPr>
            <a:lvl5pPr algn="ctr" eaLnBrk="1" hangingPunct="1">
              <a:defRPr sz="4400">
                <a:latin typeface="Arial" charset="0"/>
              </a:defRPr>
            </a:lvl5pPr>
            <a:lvl6pPr marL="457200" algn="ctr" fontAlgn="base">
              <a:spcBef>
                <a:spcPct val="0"/>
              </a:spcBef>
              <a:spcAft>
                <a:spcPct val="0"/>
              </a:spcAft>
              <a:defRPr sz="4400">
                <a:latin typeface="Arial" charset="0"/>
              </a:defRPr>
            </a:lvl6pPr>
            <a:lvl7pPr marL="914400" algn="ctr" fontAlgn="base">
              <a:spcBef>
                <a:spcPct val="0"/>
              </a:spcBef>
              <a:spcAft>
                <a:spcPct val="0"/>
              </a:spcAft>
              <a:defRPr sz="4400">
                <a:latin typeface="Arial" charset="0"/>
              </a:defRPr>
            </a:lvl7pPr>
            <a:lvl8pPr marL="1371600" algn="ctr" fontAlgn="base">
              <a:spcBef>
                <a:spcPct val="0"/>
              </a:spcBef>
              <a:spcAft>
                <a:spcPct val="0"/>
              </a:spcAft>
              <a:defRPr sz="4400">
                <a:latin typeface="Arial" charset="0"/>
              </a:defRPr>
            </a:lvl8pPr>
            <a:lvl9pPr marL="1828800" algn="ctr" fontAlgn="base">
              <a:spcBef>
                <a:spcPct val="0"/>
              </a:spcBef>
              <a:spcAft>
                <a:spcPct val="0"/>
              </a:spcAft>
              <a:defRPr sz="4400">
                <a:latin typeface="Arial" charset="0"/>
              </a:defRPr>
            </a:lvl9pPr>
          </a:lstStyle>
          <a:p>
            <a:r>
              <a:rPr lang="en-US" b="1" dirty="0"/>
              <a:t>JDRF Research </a:t>
            </a:r>
            <a:r>
              <a:rPr lang="en-US" b="1" dirty="0" smtClean="0"/>
              <a:t>Strategy</a:t>
            </a:r>
            <a:r>
              <a:rPr lang="en-US" sz="2400" i="1" dirty="0"/>
              <a:t/>
            </a:r>
            <a:br>
              <a:rPr lang="en-US" sz="2400" i="1" dirty="0"/>
            </a:br>
            <a:r>
              <a:rPr lang="en-US" sz="2400" dirty="0"/>
              <a:t>“</a:t>
            </a:r>
            <a:r>
              <a:rPr lang="en-US" sz="2000" i="1" dirty="0"/>
              <a:t>All T1D Stages and All Ages</a:t>
            </a:r>
            <a:r>
              <a:rPr lang="en-US" sz="2400" dirty="0" smtClean="0"/>
              <a:t>”</a:t>
            </a:r>
            <a:endParaRPr lang="en-US" sz="2400" dirty="0"/>
          </a:p>
        </p:txBody>
      </p:sp>
      <p:grpSp>
        <p:nvGrpSpPr>
          <p:cNvPr id="18" name="Group 17"/>
          <p:cNvGrpSpPr/>
          <p:nvPr/>
        </p:nvGrpSpPr>
        <p:grpSpPr>
          <a:xfrm>
            <a:off x="389850" y="1707004"/>
            <a:ext cx="8708037" cy="4648200"/>
            <a:chOff x="1066798" y="1707004"/>
            <a:chExt cx="8708037" cy="4648200"/>
          </a:xfrm>
        </p:grpSpPr>
        <p:grpSp>
          <p:nvGrpSpPr>
            <p:cNvPr id="14" name="Group 13"/>
            <p:cNvGrpSpPr/>
            <p:nvPr/>
          </p:nvGrpSpPr>
          <p:grpSpPr>
            <a:xfrm>
              <a:off x="1066798" y="1707004"/>
              <a:ext cx="8708037" cy="4648200"/>
              <a:chOff x="1181100" y="1676400"/>
              <a:chExt cx="7810500" cy="4274695"/>
            </a:xfrm>
          </p:grpSpPr>
          <p:pic>
            <p:nvPicPr>
              <p:cNvPr id="5" name="Picture 1"/>
              <p:cNvPicPr>
                <a:picLocks noChangeAspect="1"/>
              </p:cNvPicPr>
              <p:nvPr/>
            </p:nvPicPr>
            <p:blipFill>
              <a:blip r:embed="rId3">
                <a:extLst>
                  <a:ext uri="{28A0092B-C50C-407E-A947-70E740481C1C}">
                    <a14:useLocalDpi xmlns:a14="http://schemas.microsoft.com/office/drawing/2010/main" val="0"/>
                  </a:ext>
                </a:extLst>
              </a:blip>
              <a:srcRect t="13245" r="6221" b="12830"/>
              <a:stretch>
                <a:fillRect/>
              </a:stretch>
            </p:blipFill>
            <p:spPr bwMode="auto">
              <a:xfrm>
                <a:off x="1181100" y="1676400"/>
                <a:ext cx="7306746" cy="427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auto">
              <a:xfrm>
                <a:off x="4580114" y="3342807"/>
                <a:ext cx="3907732" cy="47094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7" name="Rectangle 6"/>
              <p:cNvSpPr/>
              <p:nvPr/>
            </p:nvSpPr>
            <p:spPr bwMode="auto">
              <a:xfrm>
                <a:off x="5809544" y="3705069"/>
                <a:ext cx="2822940" cy="79697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8" name="Rectangle 7"/>
              <p:cNvSpPr/>
              <p:nvPr/>
            </p:nvSpPr>
            <p:spPr bwMode="auto">
              <a:xfrm>
                <a:off x="1578857" y="1699041"/>
                <a:ext cx="4016211" cy="84678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endParaRPr>
              </a:p>
            </p:txBody>
          </p:sp>
          <p:sp>
            <p:nvSpPr>
              <p:cNvPr id="9" name="Rectangle 8"/>
              <p:cNvSpPr/>
              <p:nvPr/>
            </p:nvSpPr>
            <p:spPr bwMode="auto">
              <a:xfrm>
                <a:off x="4073878" y="2122435"/>
                <a:ext cx="4917722" cy="169131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charset="-128"/>
                </a:endParaRPr>
              </a:p>
            </p:txBody>
          </p:sp>
        </p:grpSp>
        <p:sp>
          <p:nvSpPr>
            <p:cNvPr id="16" name="TextBox 15"/>
            <p:cNvSpPr txBox="1"/>
            <p:nvPr/>
          </p:nvSpPr>
          <p:spPr>
            <a:xfrm rot="16200000">
              <a:off x="696506" y="4067648"/>
              <a:ext cx="1079142" cy="338554"/>
            </a:xfrm>
            <a:prstGeom prst="rect">
              <a:avLst/>
            </a:prstGeom>
            <a:noFill/>
          </p:spPr>
          <p:txBody>
            <a:bodyPr wrap="none" rtlCol="0">
              <a:spAutoFit/>
            </a:bodyPr>
            <a:lstStyle/>
            <a:p>
              <a:r>
                <a:rPr lang="fr-FR" sz="1600" b="1" dirty="0" err="1" smtClean="0">
                  <a:latin typeface="+mj-lt"/>
                </a:rPr>
                <a:t>Functional</a:t>
              </a:r>
              <a:endParaRPr lang="fr-FR" sz="1600" b="1" dirty="0">
                <a:latin typeface="+mj-lt"/>
              </a:endParaRPr>
            </a:p>
          </p:txBody>
        </p:sp>
      </p:grpSp>
      <p:grpSp>
        <p:nvGrpSpPr>
          <p:cNvPr id="24" name="Group 23"/>
          <p:cNvGrpSpPr/>
          <p:nvPr/>
        </p:nvGrpSpPr>
        <p:grpSpPr>
          <a:xfrm>
            <a:off x="388883" y="1381404"/>
            <a:ext cx="4027562" cy="1332272"/>
            <a:chOff x="1065831" y="1100798"/>
            <a:chExt cx="4027562" cy="1332272"/>
          </a:xfrm>
        </p:grpSpPr>
        <p:grpSp>
          <p:nvGrpSpPr>
            <p:cNvPr id="19" name="Group 18"/>
            <p:cNvGrpSpPr/>
            <p:nvPr/>
          </p:nvGrpSpPr>
          <p:grpSpPr>
            <a:xfrm>
              <a:off x="1065831" y="1583893"/>
              <a:ext cx="4027562" cy="849177"/>
              <a:chOff x="1065831" y="1583893"/>
              <a:chExt cx="4027562" cy="849177"/>
            </a:xfrm>
          </p:grpSpPr>
          <p:sp>
            <p:nvSpPr>
              <p:cNvPr id="17" name="Rectangle 16"/>
              <p:cNvSpPr/>
              <p:nvPr/>
            </p:nvSpPr>
            <p:spPr>
              <a:xfrm>
                <a:off x="2709847" y="1602073"/>
                <a:ext cx="2383546" cy="8309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fr-FR" sz="1600" b="1" dirty="0" smtClean="0">
                    <a:solidFill>
                      <a:schemeClr val="tx1">
                        <a:lumMod val="85000"/>
                        <a:lumOff val="15000"/>
                      </a:schemeClr>
                    </a:solidFill>
                    <a:latin typeface="Arial Narrow" pitchFamily="34" charset="0"/>
                  </a:rPr>
                  <a:t>2nd </a:t>
                </a:r>
                <a:r>
                  <a:rPr lang="fr-FR" sz="1600" b="1" dirty="0" err="1" smtClean="0">
                    <a:solidFill>
                      <a:schemeClr val="tx1">
                        <a:lumMod val="85000"/>
                        <a:lumOff val="15000"/>
                      </a:schemeClr>
                    </a:solidFill>
                    <a:latin typeface="Arial Narrow" pitchFamily="34" charset="0"/>
                  </a:rPr>
                  <a:t>Prevention</a:t>
                </a:r>
                <a:endParaRPr lang="fr-FR" sz="1600" b="1" dirty="0" smtClean="0">
                  <a:solidFill>
                    <a:schemeClr val="tx1">
                      <a:lumMod val="85000"/>
                      <a:lumOff val="15000"/>
                    </a:schemeClr>
                  </a:solidFill>
                  <a:latin typeface="Arial Narrow" pitchFamily="34" charset="0"/>
                </a:endParaRPr>
              </a:p>
              <a:p>
                <a:r>
                  <a:rPr lang="fr-FR" sz="1600" b="1" i="1" dirty="0" smtClean="0">
                    <a:solidFill>
                      <a:schemeClr val="tx1">
                        <a:lumMod val="85000"/>
                        <a:lumOff val="15000"/>
                      </a:schemeClr>
                    </a:solidFill>
                    <a:latin typeface="Arial Narrow" pitchFamily="34" charset="0"/>
                  </a:rPr>
                  <a:t>Stop Autoimmunity</a:t>
                </a:r>
              </a:p>
              <a:p>
                <a:r>
                  <a:rPr lang="fr-FR" sz="1600" b="1" i="1" dirty="0" err="1" smtClean="0">
                    <a:solidFill>
                      <a:schemeClr val="tx1">
                        <a:lumMod val="85000"/>
                        <a:lumOff val="15000"/>
                      </a:schemeClr>
                    </a:solidFill>
                    <a:latin typeface="Arial Narrow" pitchFamily="34" charset="0"/>
                  </a:rPr>
                  <a:t>Prevent</a:t>
                </a:r>
                <a:r>
                  <a:rPr lang="fr-FR" sz="1600" b="1" i="1" dirty="0" smtClean="0">
                    <a:solidFill>
                      <a:schemeClr val="tx1">
                        <a:lumMod val="85000"/>
                        <a:lumOff val="15000"/>
                      </a:schemeClr>
                    </a:solidFill>
                    <a:latin typeface="Arial Narrow" pitchFamily="34" charset="0"/>
                  </a:rPr>
                  <a:t> Beta </a:t>
                </a:r>
                <a:r>
                  <a:rPr lang="fr-FR" sz="1600" b="1" i="1" dirty="0" err="1" smtClean="0">
                    <a:solidFill>
                      <a:schemeClr val="tx1">
                        <a:lumMod val="85000"/>
                        <a:lumOff val="15000"/>
                      </a:schemeClr>
                    </a:solidFill>
                    <a:latin typeface="Arial Narrow" pitchFamily="34" charset="0"/>
                  </a:rPr>
                  <a:t>cell</a:t>
                </a:r>
                <a:r>
                  <a:rPr lang="fr-FR" sz="1600" b="1" i="1" dirty="0" smtClean="0">
                    <a:solidFill>
                      <a:schemeClr val="tx1">
                        <a:lumMod val="85000"/>
                        <a:lumOff val="15000"/>
                      </a:schemeClr>
                    </a:solidFill>
                    <a:latin typeface="Arial Narrow" pitchFamily="34" charset="0"/>
                  </a:rPr>
                  <a:t> </a:t>
                </a:r>
                <a:r>
                  <a:rPr lang="fr-FR" sz="1600" b="1" i="1" dirty="0" err="1" smtClean="0">
                    <a:solidFill>
                      <a:schemeClr val="tx1">
                        <a:lumMod val="85000"/>
                        <a:lumOff val="15000"/>
                      </a:schemeClr>
                    </a:solidFill>
                    <a:latin typeface="Arial Narrow" pitchFamily="34" charset="0"/>
                  </a:rPr>
                  <a:t>Loss</a:t>
                </a:r>
                <a:endParaRPr lang="fr-FR" sz="1600" b="1" i="1" dirty="0">
                  <a:solidFill>
                    <a:schemeClr val="tx1">
                      <a:lumMod val="85000"/>
                      <a:lumOff val="15000"/>
                    </a:schemeClr>
                  </a:solidFill>
                  <a:latin typeface="Arial Narrow" pitchFamily="34" charset="0"/>
                </a:endParaRPr>
              </a:p>
            </p:txBody>
          </p:sp>
          <p:sp>
            <p:nvSpPr>
              <p:cNvPr id="15" name="Rectangle 14"/>
              <p:cNvSpPr/>
              <p:nvPr/>
            </p:nvSpPr>
            <p:spPr>
              <a:xfrm>
                <a:off x="1065831" y="1583893"/>
                <a:ext cx="1572438" cy="8309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fr-FR" sz="1600" b="1" dirty="0" smtClean="0">
                    <a:solidFill>
                      <a:schemeClr val="tx1">
                        <a:lumMod val="85000"/>
                        <a:lumOff val="15000"/>
                      </a:schemeClr>
                    </a:solidFill>
                    <a:latin typeface="Arial Narrow" pitchFamily="34" charset="0"/>
                  </a:rPr>
                  <a:t>1st </a:t>
                </a:r>
                <a:r>
                  <a:rPr lang="fr-FR" sz="1600" b="1" dirty="0" err="1" smtClean="0">
                    <a:solidFill>
                      <a:schemeClr val="tx1">
                        <a:lumMod val="85000"/>
                        <a:lumOff val="15000"/>
                      </a:schemeClr>
                    </a:solidFill>
                    <a:latin typeface="Arial Narrow" pitchFamily="34" charset="0"/>
                  </a:rPr>
                  <a:t>Prevention</a:t>
                </a:r>
                <a:endParaRPr lang="fr-FR" sz="1600" b="1" dirty="0" smtClean="0">
                  <a:solidFill>
                    <a:schemeClr val="tx1">
                      <a:lumMod val="85000"/>
                      <a:lumOff val="15000"/>
                    </a:schemeClr>
                  </a:solidFill>
                  <a:latin typeface="Arial Narrow" pitchFamily="34" charset="0"/>
                </a:endParaRPr>
              </a:p>
              <a:p>
                <a:pPr algn="ctr"/>
                <a:r>
                  <a:rPr lang="fr-FR" sz="1600" b="1" i="1" dirty="0" err="1" smtClean="0">
                    <a:solidFill>
                      <a:schemeClr val="tx1">
                        <a:lumMod val="85000"/>
                        <a:lumOff val="15000"/>
                      </a:schemeClr>
                    </a:solidFill>
                    <a:latin typeface="Arial Narrow" pitchFamily="34" charset="0"/>
                  </a:rPr>
                  <a:t>Prevent</a:t>
                </a:r>
                <a:r>
                  <a:rPr lang="fr-FR" sz="1600" b="1" i="1" dirty="0" smtClean="0">
                    <a:solidFill>
                      <a:schemeClr val="tx1">
                        <a:lumMod val="85000"/>
                        <a:lumOff val="15000"/>
                      </a:schemeClr>
                    </a:solidFill>
                    <a:latin typeface="Arial Narrow" pitchFamily="34" charset="0"/>
                  </a:rPr>
                  <a:t> Autoimmunity</a:t>
                </a:r>
                <a:endParaRPr lang="fr-FR" sz="1600" b="1" i="1" dirty="0">
                  <a:solidFill>
                    <a:schemeClr val="tx1">
                      <a:lumMod val="85000"/>
                      <a:lumOff val="15000"/>
                    </a:schemeClr>
                  </a:solidFill>
                  <a:latin typeface="Arial Narrow" pitchFamily="34" charset="0"/>
                </a:endParaRPr>
              </a:p>
            </p:txBody>
          </p:sp>
        </p:grpSp>
        <p:sp>
          <p:nvSpPr>
            <p:cNvPr id="23" name="TextBox 6"/>
            <p:cNvSpPr txBox="1">
              <a:spLocks noChangeArrowheads="1"/>
            </p:cNvSpPr>
            <p:nvPr/>
          </p:nvSpPr>
          <p:spPr bwMode="auto">
            <a:xfrm>
              <a:off x="1890552" y="1100798"/>
              <a:ext cx="1638590" cy="461665"/>
            </a:xfrm>
            <a:prstGeom prst="rect">
              <a:avLst/>
            </a:prstGeom>
            <a:noFill/>
            <a:ln>
              <a:noFill/>
            </a:ln>
            <a:effectLst>
              <a:outerShdw blurRad="50800"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b="1" dirty="0" smtClean="0">
                  <a:solidFill>
                    <a:srgbClr val="FFC000"/>
                  </a:solidFill>
                  <a:effectLst>
                    <a:outerShdw blurRad="38100" dist="38100" dir="2700000" algn="tl">
                      <a:srgbClr val="000000">
                        <a:alpha val="43137"/>
                      </a:srgbClr>
                    </a:outerShdw>
                  </a:effectLst>
                </a:rPr>
                <a:t>PREVENT</a:t>
              </a:r>
              <a:endParaRPr lang="fr-FR" b="1" dirty="0">
                <a:solidFill>
                  <a:srgbClr val="FFC000"/>
                </a:solidFill>
                <a:effectLst>
                  <a:outerShdw blurRad="38100" dist="38100" dir="2700000" algn="tl">
                    <a:srgbClr val="000000">
                      <a:alpha val="43137"/>
                    </a:srgbClr>
                  </a:outerShdw>
                </a:effectLst>
              </a:endParaRPr>
            </a:p>
          </p:txBody>
        </p:sp>
      </p:grpSp>
      <p:grpSp>
        <p:nvGrpSpPr>
          <p:cNvPr id="26" name="Group 25"/>
          <p:cNvGrpSpPr/>
          <p:nvPr/>
        </p:nvGrpSpPr>
        <p:grpSpPr>
          <a:xfrm>
            <a:off x="4428452" y="1718155"/>
            <a:ext cx="2695384" cy="1662387"/>
            <a:chOff x="5062284" y="1718155"/>
            <a:chExt cx="2695384" cy="1662387"/>
          </a:xfrm>
        </p:grpSpPr>
        <p:sp>
          <p:nvSpPr>
            <p:cNvPr id="21" name="TextBox 4"/>
            <p:cNvSpPr txBox="1">
              <a:spLocks noChangeArrowheads="1"/>
            </p:cNvSpPr>
            <p:nvPr/>
          </p:nvSpPr>
          <p:spPr bwMode="auto">
            <a:xfrm>
              <a:off x="5512991" y="1718155"/>
              <a:ext cx="1058303" cy="461665"/>
            </a:xfrm>
            <a:prstGeom prst="rect">
              <a:avLst/>
            </a:prstGeom>
            <a:noFill/>
            <a:ln>
              <a:noFill/>
            </a:ln>
            <a:effectLst>
              <a:outerShdw blurRad="50800"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b="1" dirty="0">
                  <a:solidFill>
                    <a:srgbClr val="00B0F0"/>
                  </a:solidFill>
                  <a:effectLst>
                    <a:outerShdw blurRad="38100" dist="38100" dir="2700000" algn="tl">
                      <a:srgbClr val="000000">
                        <a:alpha val="43137"/>
                      </a:srgbClr>
                    </a:outerShdw>
                  </a:effectLst>
                </a:rPr>
                <a:t>CURE</a:t>
              </a:r>
            </a:p>
          </p:txBody>
        </p:sp>
        <p:sp>
          <p:nvSpPr>
            <p:cNvPr id="25" name="Rectangle 24"/>
            <p:cNvSpPr/>
            <p:nvPr/>
          </p:nvSpPr>
          <p:spPr>
            <a:xfrm>
              <a:off x="5062284" y="2549545"/>
              <a:ext cx="2695384" cy="83099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fr-FR" sz="1600" b="1" i="1" dirty="0" smtClean="0">
                  <a:solidFill>
                    <a:schemeClr val="tx1">
                      <a:lumMod val="85000"/>
                      <a:lumOff val="15000"/>
                    </a:schemeClr>
                  </a:solidFill>
                  <a:latin typeface="Arial Narrow" pitchFamily="34" charset="0"/>
                </a:rPr>
                <a:t>Stop Autoimmunity</a:t>
              </a:r>
            </a:p>
            <a:p>
              <a:r>
                <a:rPr lang="fr-FR" sz="1600" b="1" i="1" dirty="0" err="1" smtClean="0">
                  <a:solidFill>
                    <a:schemeClr val="tx1">
                      <a:lumMod val="85000"/>
                      <a:lumOff val="15000"/>
                    </a:schemeClr>
                  </a:solidFill>
                  <a:latin typeface="Arial Narrow" pitchFamily="34" charset="0"/>
                </a:rPr>
                <a:t>Preserve</a:t>
              </a:r>
              <a:r>
                <a:rPr lang="fr-FR" sz="1600" b="1" i="1" dirty="0" smtClean="0">
                  <a:solidFill>
                    <a:schemeClr val="tx1">
                      <a:lumMod val="85000"/>
                      <a:lumOff val="15000"/>
                    </a:schemeClr>
                  </a:solidFill>
                  <a:latin typeface="Arial Narrow" pitchFamily="34" charset="0"/>
                </a:rPr>
                <a:t>  / Restore  Beta </a:t>
              </a:r>
              <a:r>
                <a:rPr lang="fr-FR" sz="1600" b="1" i="1" dirty="0" err="1" smtClean="0">
                  <a:solidFill>
                    <a:schemeClr val="tx1">
                      <a:lumMod val="85000"/>
                      <a:lumOff val="15000"/>
                    </a:schemeClr>
                  </a:solidFill>
                  <a:latin typeface="Arial Narrow" pitchFamily="34" charset="0"/>
                </a:rPr>
                <a:t>cells</a:t>
              </a:r>
              <a:r>
                <a:rPr lang="fr-FR" sz="1600" b="1" i="1" dirty="0" smtClean="0">
                  <a:solidFill>
                    <a:schemeClr val="tx1">
                      <a:lumMod val="85000"/>
                      <a:lumOff val="15000"/>
                    </a:schemeClr>
                  </a:solidFill>
                  <a:latin typeface="Arial Narrow" pitchFamily="34" charset="0"/>
                </a:rPr>
                <a:t> </a:t>
              </a:r>
            </a:p>
            <a:p>
              <a:r>
                <a:rPr lang="fr-FR" sz="1600" b="1" i="1" dirty="0" err="1" smtClean="0">
                  <a:solidFill>
                    <a:schemeClr val="tx1">
                      <a:lumMod val="85000"/>
                      <a:lumOff val="15000"/>
                    </a:schemeClr>
                  </a:solidFill>
                  <a:latin typeface="Arial Narrow" pitchFamily="34" charset="0"/>
                </a:rPr>
                <a:t>Induce</a:t>
              </a:r>
              <a:r>
                <a:rPr lang="fr-FR" sz="1600" b="1" i="1" dirty="0" smtClean="0">
                  <a:solidFill>
                    <a:schemeClr val="tx1">
                      <a:lumMod val="85000"/>
                      <a:lumOff val="15000"/>
                    </a:schemeClr>
                  </a:solidFill>
                  <a:latin typeface="Arial Narrow" pitchFamily="34" charset="0"/>
                </a:rPr>
                <a:t> </a:t>
              </a:r>
              <a:r>
                <a:rPr lang="fr-FR" sz="1600" b="1" i="1" dirty="0" err="1" smtClean="0">
                  <a:solidFill>
                    <a:schemeClr val="tx1">
                      <a:lumMod val="85000"/>
                      <a:lumOff val="15000"/>
                    </a:schemeClr>
                  </a:solidFill>
                  <a:latin typeface="Arial Narrow" pitchFamily="34" charset="0"/>
                </a:rPr>
                <a:t>Immunoregulation</a:t>
              </a:r>
              <a:endParaRPr lang="fr-FR" sz="1600" b="1" i="1" dirty="0">
                <a:solidFill>
                  <a:schemeClr val="tx1">
                    <a:lumMod val="85000"/>
                    <a:lumOff val="15000"/>
                  </a:schemeClr>
                </a:solidFill>
                <a:latin typeface="Arial Narrow" pitchFamily="34" charset="0"/>
              </a:endParaRPr>
            </a:p>
          </p:txBody>
        </p:sp>
      </p:grpSp>
      <p:grpSp>
        <p:nvGrpSpPr>
          <p:cNvPr id="29" name="Group 28"/>
          <p:cNvGrpSpPr/>
          <p:nvPr/>
        </p:nvGrpSpPr>
        <p:grpSpPr>
          <a:xfrm>
            <a:off x="4463047" y="3554509"/>
            <a:ext cx="4234457" cy="1152965"/>
            <a:chOff x="5115010" y="3451265"/>
            <a:chExt cx="4234457" cy="1152965"/>
          </a:xfrm>
        </p:grpSpPr>
        <p:sp>
          <p:nvSpPr>
            <p:cNvPr id="22" name="TextBox 5"/>
            <p:cNvSpPr txBox="1">
              <a:spLocks noChangeArrowheads="1"/>
            </p:cNvSpPr>
            <p:nvPr/>
          </p:nvSpPr>
          <p:spPr bwMode="auto">
            <a:xfrm>
              <a:off x="5892910" y="3451265"/>
              <a:ext cx="3295297" cy="461665"/>
            </a:xfrm>
            <a:prstGeom prst="rect">
              <a:avLst/>
            </a:prstGeom>
            <a:noFill/>
            <a:ln>
              <a:noFill/>
            </a:ln>
            <a:effectLst>
              <a:outerShdw blurRad="50800"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FR" b="1" dirty="0">
                  <a:solidFill>
                    <a:srgbClr val="77A111"/>
                  </a:solidFill>
                  <a:effectLst>
                    <a:outerShdw blurRad="38100" dist="38100" dir="2700000" algn="tl">
                      <a:srgbClr val="000000">
                        <a:alpha val="43137"/>
                      </a:srgbClr>
                    </a:outerShdw>
                  </a:effectLst>
                </a:rPr>
                <a:t>TREAT / </a:t>
              </a:r>
              <a:r>
                <a:rPr lang="fr-FR" b="1" dirty="0" smtClean="0">
                  <a:solidFill>
                    <a:srgbClr val="77A111"/>
                  </a:solidFill>
                  <a:effectLst>
                    <a:outerShdw blurRad="38100" dist="38100" dir="2700000" algn="tl">
                      <a:srgbClr val="000000">
                        <a:alpha val="43137"/>
                      </a:srgbClr>
                    </a:outerShdw>
                  </a:effectLst>
                </a:rPr>
                <a:t>PREVENT</a:t>
              </a:r>
              <a:endParaRPr lang="fr-FR" b="1" dirty="0">
                <a:solidFill>
                  <a:srgbClr val="77A111"/>
                </a:solidFill>
                <a:effectLst>
                  <a:outerShdw blurRad="38100" dist="38100" dir="2700000" algn="tl">
                    <a:srgbClr val="000000">
                      <a:alpha val="43137"/>
                    </a:srgbClr>
                  </a:outerShdw>
                </a:effectLst>
              </a:endParaRPr>
            </a:p>
          </p:txBody>
        </p:sp>
        <p:sp>
          <p:nvSpPr>
            <p:cNvPr id="27" name="Rectangle 26"/>
            <p:cNvSpPr/>
            <p:nvPr/>
          </p:nvSpPr>
          <p:spPr>
            <a:xfrm>
              <a:off x="5115010" y="3929008"/>
              <a:ext cx="4234457" cy="338554"/>
            </a:xfrm>
            <a:prstGeom prst="rect">
              <a:avLst/>
            </a:prstGeom>
            <a:solidFill>
              <a:srgbClr val="77A11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fr-FR" sz="1600" b="1" i="1" dirty="0" err="1" smtClean="0">
                  <a:solidFill>
                    <a:schemeClr val="tx1">
                      <a:lumMod val="85000"/>
                      <a:lumOff val="15000"/>
                    </a:schemeClr>
                  </a:solidFill>
                  <a:latin typeface="Arial Narrow" pitchFamily="34" charset="0"/>
                </a:rPr>
                <a:t>Improve</a:t>
              </a:r>
              <a:r>
                <a:rPr lang="fr-FR" sz="1600" b="1" i="1" dirty="0" smtClean="0">
                  <a:solidFill>
                    <a:schemeClr val="tx1">
                      <a:lumMod val="85000"/>
                      <a:lumOff val="15000"/>
                    </a:schemeClr>
                  </a:solidFill>
                  <a:latin typeface="Arial Narrow" pitchFamily="34" charset="0"/>
                </a:rPr>
                <a:t> Glucose Control </a:t>
              </a:r>
            </a:p>
          </p:txBody>
        </p:sp>
        <p:sp>
          <p:nvSpPr>
            <p:cNvPr id="28" name="Rectangle 27"/>
            <p:cNvSpPr/>
            <p:nvPr/>
          </p:nvSpPr>
          <p:spPr>
            <a:xfrm>
              <a:off x="5442552" y="4265676"/>
              <a:ext cx="3906915" cy="338554"/>
            </a:xfrm>
            <a:prstGeom prst="rect">
              <a:avLst/>
            </a:prstGeom>
            <a:solidFill>
              <a:srgbClr val="77A11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fr-FR" sz="1600" b="1" i="1" dirty="0" err="1" smtClean="0">
                  <a:solidFill>
                    <a:schemeClr val="tx1">
                      <a:lumMod val="85000"/>
                      <a:lumOff val="15000"/>
                    </a:schemeClr>
                  </a:solidFill>
                  <a:latin typeface="Arial Narrow" pitchFamily="34" charset="0"/>
                </a:rPr>
                <a:t>Prevent</a:t>
              </a:r>
              <a:r>
                <a:rPr lang="fr-FR" sz="1600" b="1" i="1" dirty="0" smtClean="0">
                  <a:solidFill>
                    <a:schemeClr val="tx1">
                      <a:lumMod val="85000"/>
                      <a:lumOff val="15000"/>
                    </a:schemeClr>
                  </a:solidFill>
                  <a:latin typeface="Arial Narrow" pitchFamily="34" charset="0"/>
                </a:rPr>
                <a:t> / </a:t>
              </a:r>
              <a:r>
                <a:rPr lang="fr-FR" sz="1600" b="1" i="1" dirty="0" err="1" smtClean="0">
                  <a:solidFill>
                    <a:schemeClr val="tx1">
                      <a:lumMod val="85000"/>
                      <a:lumOff val="15000"/>
                    </a:schemeClr>
                  </a:solidFill>
                  <a:latin typeface="Arial Narrow" pitchFamily="34" charset="0"/>
                </a:rPr>
                <a:t>Arrest</a:t>
              </a:r>
              <a:r>
                <a:rPr lang="fr-FR" sz="1600" b="1" i="1" dirty="0" smtClean="0">
                  <a:solidFill>
                    <a:schemeClr val="tx1">
                      <a:lumMod val="85000"/>
                      <a:lumOff val="15000"/>
                    </a:schemeClr>
                  </a:solidFill>
                  <a:latin typeface="Arial Narrow" pitchFamily="34" charset="0"/>
                </a:rPr>
                <a:t> / Reverse COMPLICATIONS</a:t>
              </a:r>
            </a:p>
          </p:txBody>
        </p:sp>
      </p:grpSp>
      <p:sp>
        <p:nvSpPr>
          <p:cNvPr id="30" name="TextBox 29"/>
          <p:cNvSpPr txBox="1"/>
          <p:nvPr/>
        </p:nvSpPr>
        <p:spPr>
          <a:xfrm>
            <a:off x="3674528" y="6490900"/>
            <a:ext cx="1733781" cy="276999"/>
          </a:xfrm>
          <a:prstGeom prst="rect">
            <a:avLst/>
          </a:prstGeom>
          <a:noFill/>
        </p:spPr>
        <p:txBody>
          <a:bodyPr wrap="square" rtlCol="0">
            <a:spAutoFit/>
          </a:bodyPr>
          <a:lstStyle>
            <a:defPPr>
              <a:defRPr lang="en-US"/>
            </a:defPPr>
            <a:lvl1pPr>
              <a:defRPr sz="1200" i="1"/>
            </a:lvl1pPr>
          </a:lstStyle>
          <a:p>
            <a:r>
              <a:rPr lang="fr-FR" dirty="0" err="1"/>
              <a:t>From</a:t>
            </a:r>
            <a:r>
              <a:rPr lang="fr-FR" dirty="0"/>
              <a:t> G </a:t>
            </a:r>
            <a:r>
              <a:rPr lang="fr-FR" dirty="0" err="1" smtClean="0"/>
              <a:t>Eisenbarth</a:t>
            </a:r>
            <a:endParaRPr lang="fr-FR" dirty="0"/>
          </a:p>
        </p:txBody>
      </p:sp>
    </p:spTree>
    <p:extLst>
      <p:ext uri="{BB962C8B-B14F-4D97-AF65-F5344CB8AC3E}">
        <p14:creationId xmlns:p14="http://schemas.microsoft.com/office/powerpoint/2010/main" val="2206308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609600"/>
          </a:xfrm>
        </p:spPr>
        <p:txBody>
          <a:bodyPr/>
          <a:lstStyle/>
          <a:p>
            <a:r>
              <a:rPr lang="en-US" sz="3600" dirty="0" smtClean="0"/>
              <a:t>How does your organization set goals?</a:t>
            </a:r>
            <a:endParaRPr lang="en-US" sz="3600" dirty="0"/>
          </a:p>
        </p:txBody>
      </p:sp>
      <p:sp>
        <p:nvSpPr>
          <p:cNvPr id="3" name="TextBox 2"/>
          <p:cNvSpPr txBox="1"/>
          <p:nvPr/>
        </p:nvSpPr>
        <p:spPr>
          <a:xfrm>
            <a:off x="152400" y="2743200"/>
            <a:ext cx="5715000" cy="3416320"/>
          </a:xfrm>
          <a:prstGeom prst="rect">
            <a:avLst/>
          </a:prstGeom>
          <a:noFill/>
        </p:spPr>
        <p:txBody>
          <a:bodyPr wrap="square" rtlCol="0">
            <a:spAutoFit/>
          </a:bodyPr>
          <a:lstStyle/>
          <a:p>
            <a:r>
              <a:rPr lang="en-US" dirty="0" smtClean="0">
                <a:solidFill>
                  <a:srgbClr val="003F72"/>
                </a:solidFill>
                <a:latin typeface="+mn-lt"/>
              </a:rPr>
              <a:t>Volunteers are an important part of JDRF</a:t>
            </a:r>
          </a:p>
          <a:p>
            <a:pPr marL="914400" lvl="1" indent="-457200">
              <a:buFont typeface="Wingdings" pitchFamily="2" charset="2"/>
              <a:buChar char="§"/>
            </a:pPr>
            <a:r>
              <a:rPr lang="en-US" dirty="0" smtClean="0">
                <a:solidFill>
                  <a:srgbClr val="003F72"/>
                </a:solidFill>
                <a:latin typeface="+mn-lt"/>
              </a:rPr>
              <a:t>JDRF Research Committee</a:t>
            </a:r>
          </a:p>
          <a:p>
            <a:pPr marL="914400" lvl="1" indent="-457200">
              <a:buFont typeface="Wingdings" pitchFamily="2" charset="2"/>
              <a:buChar char="§"/>
            </a:pPr>
            <a:r>
              <a:rPr lang="en-US" dirty="0" smtClean="0">
                <a:solidFill>
                  <a:srgbClr val="003F72"/>
                </a:solidFill>
                <a:latin typeface="+mn-lt"/>
              </a:rPr>
              <a:t>T1D Voices Council</a:t>
            </a:r>
          </a:p>
          <a:p>
            <a:endParaRPr lang="en-US" dirty="0" smtClean="0">
              <a:solidFill>
                <a:srgbClr val="003F72"/>
              </a:solidFill>
              <a:latin typeface="+mn-lt"/>
            </a:endParaRPr>
          </a:p>
          <a:p>
            <a:r>
              <a:rPr lang="en-US" dirty="0" smtClean="0">
                <a:solidFill>
                  <a:srgbClr val="003F72"/>
                </a:solidFill>
                <a:latin typeface="+mn-lt"/>
              </a:rPr>
              <a:t>Consultation with partners (</a:t>
            </a:r>
            <a:r>
              <a:rPr lang="en-US" dirty="0" err="1" smtClean="0">
                <a:solidFill>
                  <a:srgbClr val="003F72"/>
                </a:solidFill>
                <a:latin typeface="+mn-lt"/>
              </a:rPr>
              <a:t>govt</a:t>
            </a:r>
            <a:r>
              <a:rPr lang="en-US" dirty="0" smtClean="0">
                <a:solidFill>
                  <a:srgbClr val="003F72"/>
                </a:solidFill>
                <a:latin typeface="+mn-lt"/>
              </a:rPr>
              <a:t>, other foundations, and industry)</a:t>
            </a:r>
          </a:p>
          <a:p>
            <a:endParaRPr lang="en-US" dirty="0" smtClean="0">
              <a:solidFill>
                <a:srgbClr val="003F72"/>
              </a:solidFill>
              <a:latin typeface="+mn-lt"/>
            </a:endParaRPr>
          </a:p>
          <a:p>
            <a:r>
              <a:rPr lang="en-US" dirty="0" smtClean="0">
                <a:solidFill>
                  <a:srgbClr val="003F72"/>
                </a:solidFill>
                <a:latin typeface="+mn-lt"/>
              </a:rPr>
              <a:t>Input from scientific experts (academia, </a:t>
            </a:r>
            <a:r>
              <a:rPr lang="en-US" dirty="0" err="1" smtClean="0">
                <a:solidFill>
                  <a:srgbClr val="003F72"/>
                </a:solidFill>
                <a:latin typeface="+mn-lt"/>
              </a:rPr>
              <a:t>govt</a:t>
            </a:r>
            <a:r>
              <a:rPr lang="en-US" dirty="0" smtClean="0">
                <a:solidFill>
                  <a:srgbClr val="003F72"/>
                </a:solidFill>
                <a:latin typeface="+mn-lt"/>
              </a:rPr>
              <a:t> and industry)</a:t>
            </a:r>
          </a:p>
        </p:txBody>
      </p:sp>
      <p:pic>
        <p:nvPicPr>
          <p:cNvPr id="3074" name="Picture 2" descr="http://cdn.jdrf.org/wp-content/uploads/2012/12/Research_Funding_Proc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048000"/>
            <a:ext cx="3243649" cy="26670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04800" y="939225"/>
            <a:ext cx="7924800" cy="1727775"/>
            <a:chOff x="304800" y="786825"/>
            <a:chExt cx="7924800" cy="1727775"/>
          </a:xfrm>
        </p:grpSpPr>
        <p:sp>
          <p:nvSpPr>
            <p:cNvPr id="5" name="TextBox 4"/>
            <p:cNvSpPr txBox="1"/>
            <p:nvPr/>
          </p:nvSpPr>
          <p:spPr>
            <a:xfrm>
              <a:off x="304800" y="786825"/>
              <a:ext cx="7924800" cy="584775"/>
            </a:xfrm>
            <a:prstGeom prst="rect">
              <a:avLst/>
            </a:prstGeom>
            <a:noFill/>
          </p:spPr>
          <p:txBody>
            <a:bodyPr wrap="square" rtlCol="0">
              <a:spAutoFit/>
            </a:bodyPr>
            <a:lstStyle/>
            <a:p>
              <a:r>
                <a:rPr lang="en-US" sz="3200" dirty="0">
                  <a:solidFill>
                    <a:srgbClr val="0000FF"/>
                  </a:solidFill>
                  <a:latin typeface="+mn-lt"/>
                </a:rPr>
                <a:t>Identifying gaps and opportunities</a:t>
              </a:r>
            </a:p>
          </p:txBody>
        </p:sp>
        <p:sp>
          <p:nvSpPr>
            <p:cNvPr id="7" name="TextBox 6"/>
            <p:cNvSpPr txBox="1"/>
            <p:nvPr/>
          </p:nvSpPr>
          <p:spPr>
            <a:xfrm>
              <a:off x="304800" y="1371600"/>
              <a:ext cx="7924800" cy="584775"/>
            </a:xfrm>
            <a:prstGeom prst="rect">
              <a:avLst/>
            </a:prstGeom>
            <a:noFill/>
          </p:spPr>
          <p:txBody>
            <a:bodyPr wrap="square" rtlCol="0">
              <a:spAutoFit/>
            </a:bodyPr>
            <a:lstStyle/>
            <a:p>
              <a:r>
                <a:rPr lang="en-US" sz="3200" dirty="0" smtClean="0">
                  <a:solidFill>
                    <a:srgbClr val="0000FF"/>
                  </a:solidFill>
                  <a:latin typeface="+mn-lt"/>
                </a:rPr>
                <a:t>Innovating mechanisms</a:t>
              </a:r>
              <a:endParaRPr lang="en-US" sz="3200" dirty="0">
                <a:solidFill>
                  <a:srgbClr val="0000FF"/>
                </a:solidFill>
                <a:latin typeface="+mn-lt"/>
              </a:endParaRPr>
            </a:p>
          </p:txBody>
        </p:sp>
        <p:sp>
          <p:nvSpPr>
            <p:cNvPr id="8" name="TextBox 7"/>
            <p:cNvSpPr txBox="1"/>
            <p:nvPr/>
          </p:nvSpPr>
          <p:spPr>
            <a:xfrm>
              <a:off x="304800" y="1929825"/>
              <a:ext cx="7924800" cy="584775"/>
            </a:xfrm>
            <a:prstGeom prst="rect">
              <a:avLst/>
            </a:prstGeom>
            <a:noFill/>
          </p:spPr>
          <p:txBody>
            <a:bodyPr wrap="square" rtlCol="0">
              <a:spAutoFit/>
            </a:bodyPr>
            <a:lstStyle/>
            <a:p>
              <a:r>
                <a:rPr lang="en-US" sz="3200" dirty="0" smtClean="0">
                  <a:solidFill>
                    <a:srgbClr val="0000FF"/>
                  </a:solidFill>
                  <a:latin typeface="+mn-lt"/>
                </a:rPr>
                <a:t>Research funding oversight</a:t>
              </a:r>
              <a:endParaRPr lang="en-US" sz="3200" dirty="0">
                <a:solidFill>
                  <a:srgbClr val="0000FF"/>
                </a:solidFill>
                <a:latin typeface="+mn-lt"/>
              </a:endParaRPr>
            </a:p>
          </p:txBody>
        </p:sp>
      </p:grpSp>
    </p:spTree>
    <p:extLst>
      <p:ext uri="{BB962C8B-B14F-4D97-AF65-F5344CB8AC3E}">
        <p14:creationId xmlns:p14="http://schemas.microsoft.com/office/powerpoint/2010/main" val="2156537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1219200"/>
          </a:xfrm>
        </p:spPr>
        <p:txBody>
          <a:bodyPr/>
          <a:lstStyle/>
          <a:p>
            <a:r>
              <a:rPr lang="en-US" sz="3200" dirty="0" smtClean="0"/>
              <a:t>How does your organization assess whether it is meeting its goals?</a:t>
            </a: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831" y="3651294"/>
            <a:ext cx="1996610" cy="257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4800" y="1244025"/>
            <a:ext cx="7924800" cy="584775"/>
          </a:xfrm>
          <a:prstGeom prst="rect">
            <a:avLst/>
          </a:prstGeom>
          <a:noFill/>
        </p:spPr>
        <p:txBody>
          <a:bodyPr wrap="square" rtlCol="0">
            <a:spAutoFit/>
          </a:bodyPr>
          <a:lstStyle/>
          <a:p>
            <a:r>
              <a:rPr lang="en-US" sz="3200" dirty="0" smtClean="0">
                <a:solidFill>
                  <a:srgbClr val="0000FF"/>
                </a:solidFill>
                <a:latin typeface="+mn-lt"/>
              </a:rPr>
              <a:t>Evaluation of scientific progress</a:t>
            </a:r>
            <a:endParaRPr lang="en-US" sz="3200" dirty="0">
              <a:solidFill>
                <a:srgbClr val="0000FF"/>
              </a:solidFill>
              <a:latin typeface="+mn-lt"/>
            </a:endParaRPr>
          </a:p>
        </p:txBody>
      </p:sp>
      <p:sp>
        <p:nvSpPr>
          <p:cNvPr id="7" name="TextBox 6"/>
          <p:cNvSpPr txBox="1"/>
          <p:nvPr/>
        </p:nvSpPr>
        <p:spPr>
          <a:xfrm>
            <a:off x="304800" y="3072825"/>
            <a:ext cx="7924800" cy="584775"/>
          </a:xfrm>
          <a:prstGeom prst="rect">
            <a:avLst/>
          </a:prstGeom>
          <a:noFill/>
        </p:spPr>
        <p:txBody>
          <a:bodyPr wrap="square" rtlCol="0">
            <a:spAutoFit/>
          </a:bodyPr>
          <a:lstStyle/>
          <a:p>
            <a:r>
              <a:rPr lang="en-US" sz="3200" dirty="0" smtClean="0">
                <a:solidFill>
                  <a:srgbClr val="0000FF"/>
                </a:solidFill>
                <a:latin typeface="+mn-lt"/>
              </a:rPr>
              <a:t>Evaluation of program effectiveness</a:t>
            </a:r>
            <a:endParaRPr lang="en-US" sz="3200" dirty="0">
              <a:solidFill>
                <a:srgbClr val="0000FF"/>
              </a:solidFill>
              <a:latin typeface="+mn-lt"/>
            </a:endParaRPr>
          </a:p>
        </p:txBody>
      </p:sp>
      <p:sp>
        <p:nvSpPr>
          <p:cNvPr id="5" name="TextBox 4"/>
          <p:cNvSpPr txBox="1"/>
          <p:nvPr/>
        </p:nvSpPr>
        <p:spPr>
          <a:xfrm>
            <a:off x="990600" y="1752600"/>
            <a:ext cx="8382000" cy="400110"/>
          </a:xfrm>
          <a:prstGeom prst="rect">
            <a:avLst/>
          </a:prstGeom>
          <a:noFill/>
        </p:spPr>
        <p:txBody>
          <a:bodyPr wrap="square" rtlCol="0">
            <a:spAutoFit/>
          </a:bodyPr>
          <a:lstStyle/>
          <a:p>
            <a:r>
              <a:rPr lang="en-US" sz="2000" dirty="0" smtClean="0">
                <a:solidFill>
                  <a:srgbClr val="003F72"/>
                </a:solidFill>
                <a:latin typeface="+mn-lt"/>
              </a:rPr>
              <a:t>Annual reporting </a:t>
            </a:r>
            <a:r>
              <a:rPr lang="en-US" sz="2000" dirty="0" smtClean="0">
                <a:solidFill>
                  <a:srgbClr val="003F72"/>
                </a:solidFill>
                <a:latin typeface="+mn-lt"/>
              </a:rPr>
              <a:t>includes </a:t>
            </a:r>
            <a:r>
              <a:rPr lang="en-US" sz="2000" dirty="0" smtClean="0">
                <a:solidFill>
                  <a:srgbClr val="003F72"/>
                </a:solidFill>
                <a:latin typeface="+mn-lt"/>
              </a:rPr>
              <a:t>evaluations/site visits</a:t>
            </a:r>
            <a:endParaRPr lang="en-US" sz="2000" dirty="0">
              <a:solidFill>
                <a:srgbClr val="003F72"/>
              </a:solidFill>
              <a:latin typeface="+mn-lt"/>
            </a:endParaRPr>
          </a:p>
        </p:txBody>
      </p:sp>
      <p:sp>
        <p:nvSpPr>
          <p:cNvPr id="9" name="TextBox 8"/>
          <p:cNvSpPr txBox="1"/>
          <p:nvPr/>
        </p:nvSpPr>
        <p:spPr>
          <a:xfrm>
            <a:off x="990600" y="2133600"/>
            <a:ext cx="8382000" cy="400110"/>
          </a:xfrm>
          <a:prstGeom prst="rect">
            <a:avLst/>
          </a:prstGeom>
          <a:noFill/>
        </p:spPr>
        <p:txBody>
          <a:bodyPr wrap="square" rtlCol="0">
            <a:spAutoFit/>
          </a:bodyPr>
          <a:lstStyle/>
          <a:p>
            <a:r>
              <a:rPr lang="en-US" sz="2000" dirty="0" smtClean="0">
                <a:solidFill>
                  <a:srgbClr val="003F72"/>
                </a:solidFill>
                <a:latin typeface="+mn-lt"/>
              </a:rPr>
              <a:t>Milestone-based payments for </a:t>
            </a:r>
            <a:r>
              <a:rPr lang="en-US" sz="2000" dirty="0" smtClean="0">
                <a:solidFill>
                  <a:srgbClr val="003F72"/>
                </a:solidFill>
                <a:latin typeface="+mn-lt"/>
              </a:rPr>
              <a:t>awards</a:t>
            </a:r>
            <a:endParaRPr lang="en-US" sz="2000" dirty="0">
              <a:solidFill>
                <a:srgbClr val="003F72"/>
              </a:solidFill>
              <a:latin typeface="+mn-lt"/>
            </a:endParaRPr>
          </a:p>
        </p:txBody>
      </p:sp>
      <p:sp>
        <p:nvSpPr>
          <p:cNvPr id="10" name="TextBox 9"/>
          <p:cNvSpPr txBox="1"/>
          <p:nvPr/>
        </p:nvSpPr>
        <p:spPr>
          <a:xfrm>
            <a:off x="2743200" y="3693855"/>
            <a:ext cx="6172200" cy="2246769"/>
          </a:xfrm>
          <a:prstGeom prst="rect">
            <a:avLst/>
          </a:prstGeom>
          <a:noFill/>
        </p:spPr>
        <p:txBody>
          <a:bodyPr wrap="square" rtlCol="0">
            <a:spAutoFit/>
          </a:bodyPr>
          <a:lstStyle/>
          <a:p>
            <a:r>
              <a:rPr lang="en-US" sz="2000" u="sng" dirty="0" smtClean="0">
                <a:solidFill>
                  <a:srgbClr val="003F72"/>
                </a:solidFill>
                <a:latin typeface="+mn-lt"/>
              </a:rPr>
              <a:t>Partnerships</a:t>
            </a:r>
            <a:r>
              <a:rPr lang="en-US" sz="2000" dirty="0" smtClean="0">
                <a:solidFill>
                  <a:srgbClr val="003F72"/>
                </a:solidFill>
                <a:latin typeface="+mn-lt"/>
              </a:rPr>
              <a:t>:</a:t>
            </a:r>
          </a:p>
          <a:p>
            <a:pPr marL="342900" indent="-342900">
              <a:buFont typeface="Wingdings" pitchFamily="2" charset="2"/>
              <a:buChar char="§"/>
            </a:pPr>
            <a:r>
              <a:rPr lang="en-US" sz="2000" dirty="0" smtClean="0">
                <a:solidFill>
                  <a:srgbClr val="003F72"/>
                </a:solidFill>
                <a:latin typeface="+mn-lt"/>
              </a:rPr>
              <a:t>Did it achieve its goals?</a:t>
            </a:r>
          </a:p>
          <a:p>
            <a:pPr marL="342900" indent="-342900">
              <a:buFont typeface="Wingdings" pitchFamily="2" charset="2"/>
              <a:buChar char="§"/>
            </a:pPr>
            <a:r>
              <a:rPr lang="en-US" sz="2000" dirty="0" smtClean="0">
                <a:solidFill>
                  <a:srgbClr val="003F72"/>
                </a:solidFill>
                <a:latin typeface="+mn-lt"/>
              </a:rPr>
              <a:t>Was the science successful?</a:t>
            </a:r>
          </a:p>
          <a:p>
            <a:pPr marL="342900" indent="-342900">
              <a:buFont typeface="Wingdings" pitchFamily="2" charset="2"/>
              <a:buChar char="§"/>
            </a:pPr>
            <a:r>
              <a:rPr lang="en-US" sz="2000" dirty="0" smtClean="0">
                <a:solidFill>
                  <a:srgbClr val="003F72"/>
                </a:solidFill>
                <a:latin typeface="+mn-lt"/>
              </a:rPr>
              <a:t>Are there new opportunities?</a:t>
            </a:r>
          </a:p>
          <a:p>
            <a:endParaRPr lang="en-US" sz="2000" dirty="0">
              <a:solidFill>
                <a:srgbClr val="003F72"/>
              </a:solidFill>
              <a:latin typeface="+mn-lt"/>
            </a:endParaRPr>
          </a:p>
          <a:p>
            <a:r>
              <a:rPr lang="en-US" sz="2000" u="sng" dirty="0" smtClean="0">
                <a:solidFill>
                  <a:srgbClr val="003F72"/>
                </a:solidFill>
                <a:latin typeface="+mn-lt"/>
              </a:rPr>
              <a:t>Mechanisms</a:t>
            </a:r>
            <a:r>
              <a:rPr lang="en-US" sz="2000" dirty="0" smtClean="0">
                <a:solidFill>
                  <a:srgbClr val="003F72"/>
                </a:solidFill>
                <a:latin typeface="+mn-lt"/>
              </a:rPr>
              <a:t>:</a:t>
            </a:r>
          </a:p>
          <a:p>
            <a:r>
              <a:rPr lang="en-US" sz="2000" dirty="0" smtClean="0">
                <a:solidFill>
                  <a:srgbClr val="003F72"/>
                </a:solidFill>
                <a:latin typeface="+mn-lt"/>
              </a:rPr>
              <a:t>Training: did </a:t>
            </a:r>
            <a:r>
              <a:rPr lang="en-US" sz="2000" dirty="0" smtClean="0">
                <a:solidFill>
                  <a:srgbClr val="003F72"/>
                </a:solidFill>
                <a:latin typeface="+mn-lt"/>
              </a:rPr>
              <a:t>awardee </a:t>
            </a:r>
            <a:r>
              <a:rPr lang="en-US" sz="2000" dirty="0" smtClean="0">
                <a:solidFill>
                  <a:srgbClr val="003F72"/>
                </a:solidFill>
                <a:latin typeface="+mn-lt"/>
              </a:rPr>
              <a:t>make a career in diabetes research?</a:t>
            </a:r>
            <a:endParaRPr lang="en-US" sz="2000" dirty="0">
              <a:solidFill>
                <a:srgbClr val="003F72"/>
              </a:solidFill>
              <a:latin typeface="+mn-lt"/>
            </a:endParaRPr>
          </a:p>
        </p:txBody>
      </p:sp>
      <p:sp>
        <p:nvSpPr>
          <p:cNvPr id="11" name="TextBox 10"/>
          <p:cNvSpPr txBox="1"/>
          <p:nvPr/>
        </p:nvSpPr>
        <p:spPr>
          <a:xfrm>
            <a:off x="990600" y="2590800"/>
            <a:ext cx="8382000" cy="400110"/>
          </a:xfrm>
          <a:prstGeom prst="rect">
            <a:avLst/>
          </a:prstGeom>
          <a:noFill/>
        </p:spPr>
        <p:txBody>
          <a:bodyPr wrap="square" rtlCol="0">
            <a:spAutoFit/>
          </a:bodyPr>
          <a:lstStyle/>
          <a:p>
            <a:r>
              <a:rPr lang="en-US" sz="2000" dirty="0" smtClean="0">
                <a:solidFill>
                  <a:srgbClr val="003F72"/>
                </a:solidFill>
                <a:latin typeface="+mn-lt"/>
              </a:rPr>
              <a:t>How does this research contribute to understanding of disease?</a:t>
            </a:r>
            <a:endParaRPr lang="en-US" sz="2000" dirty="0">
              <a:solidFill>
                <a:srgbClr val="003F72"/>
              </a:solidFill>
              <a:latin typeface="+mn-lt"/>
            </a:endParaRPr>
          </a:p>
        </p:txBody>
      </p:sp>
    </p:spTree>
    <p:extLst>
      <p:ext uri="{BB962C8B-B14F-4D97-AF65-F5344CB8AC3E}">
        <p14:creationId xmlns:p14="http://schemas.microsoft.com/office/powerpoint/2010/main" val="2458726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68" t="18618" r="4952" b="4250"/>
          <a:stretch/>
        </p:blipFill>
        <p:spPr bwMode="auto">
          <a:xfrm>
            <a:off x="228600" y="914400"/>
            <a:ext cx="855375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304800" y="228600"/>
            <a:ext cx="8458200" cy="1219200"/>
          </a:xfrm>
        </p:spPr>
        <p:txBody>
          <a:bodyPr/>
          <a:lstStyle/>
          <a:p>
            <a:r>
              <a:rPr lang="en-US" sz="3600" dirty="0" smtClean="0"/>
              <a:t>Communicating results</a:t>
            </a:r>
            <a:endParaRPr lang="en-US" sz="3600" dirty="0"/>
          </a:p>
        </p:txBody>
      </p:sp>
    </p:spTree>
    <p:extLst>
      <p:ext uri="{BB962C8B-B14F-4D97-AF65-F5344CB8AC3E}">
        <p14:creationId xmlns:p14="http://schemas.microsoft.com/office/powerpoint/2010/main" val="875239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5105400" y="1066800"/>
            <a:ext cx="3886200" cy="4013200"/>
          </a:xfrm>
        </p:spPr>
        <p:txBody>
          <a:bodyPr/>
          <a:lstStyle/>
          <a:p>
            <a:pPr>
              <a:lnSpc>
                <a:spcPct val="100000"/>
              </a:lnSpc>
              <a:spcBef>
                <a:spcPts val="600"/>
              </a:spcBef>
              <a:spcAft>
                <a:spcPts val="600"/>
              </a:spcAft>
            </a:pPr>
            <a:r>
              <a:rPr lang="en-US" sz="2400" b="1" u="sng" dirty="0" smtClean="0"/>
              <a:t>Give</a:t>
            </a:r>
            <a:r>
              <a:rPr lang="en-US" sz="2400" dirty="0" smtClean="0"/>
              <a:t> generously to speed JDRF research to cure, better treat and prevent T1D</a:t>
            </a:r>
          </a:p>
          <a:p>
            <a:pPr>
              <a:lnSpc>
                <a:spcPct val="100000"/>
              </a:lnSpc>
              <a:spcBef>
                <a:spcPts val="600"/>
              </a:spcBef>
              <a:spcAft>
                <a:spcPts val="600"/>
              </a:spcAft>
            </a:pPr>
            <a:r>
              <a:rPr lang="en-US" sz="2400" b="1" u="sng" dirty="0" smtClean="0"/>
              <a:t>Join</a:t>
            </a:r>
            <a:r>
              <a:rPr lang="en-US" sz="2400" dirty="0" smtClean="0"/>
              <a:t> a JDRF walk, ride, gala or other fund- raising event</a:t>
            </a:r>
          </a:p>
          <a:p>
            <a:pPr>
              <a:lnSpc>
                <a:spcPct val="100000"/>
              </a:lnSpc>
              <a:spcBef>
                <a:spcPts val="600"/>
              </a:spcBef>
              <a:spcAft>
                <a:spcPts val="600"/>
              </a:spcAft>
            </a:pPr>
            <a:r>
              <a:rPr lang="en-US" sz="2400" b="1" u="sng" dirty="0" smtClean="0"/>
              <a:t>Volunteer</a:t>
            </a:r>
            <a:r>
              <a:rPr lang="en-US" sz="2400" dirty="0" smtClean="0"/>
              <a:t> at your local JDRF chapter</a:t>
            </a:r>
          </a:p>
          <a:p>
            <a:pPr>
              <a:lnSpc>
                <a:spcPct val="100000"/>
              </a:lnSpc>
              <a:spcBef>
                <a:spcPts val="600"/>
              </a:spcBef>
              <a:spcAft>
                <a:spcPts val="600"/>
              </a:spcAft>
            </a:pPr>
            <a:r>
              <a:rPr lang="en-US" sz="2400" b="1" u="sng" dirty="0" smtClean="0"/>
              <a:t>Participate</a:t>
            </a:r>
            <a:r>
              <a:rPr lang="en-US" sz="2400" dirty="0" smtClean="0"/>
              <a:t> in clinical research</a:t>
            </a:r>
          </a:p>
        </p:txBody>
      </p:sp>
      <p:sp>
        <p:nvSpPr>
          <p:cNvPr id="18435" name="Rectangle 2"/>
          <p:cNvSpPr txBox="1">
            <a:spLocks noChangeArrowheads="1"/>
          </p:cNvSpPr>
          <p:nvPr/>
        </p:nvSpPr>
        <p:spPr bwMode="auto">
          <a:xfrm>
            <a:off x="304800" y="282575"/>
            <a:ext cx="8686800" cy="63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defRPr/>
            </a:pPr>
            <a:r>
              <a:rPr lang="en-US" sz="3600" b="1" dirty="0" smtClean="0">
                <a:solidFill>
                  <a:srgbClr val="003F72"/>
                </a:solidFill>
                <a:latin typeface="Calibri" pitchFamily="34" charset="0"/>
                <a:cs typeface="Calibri" pitchFamily="34" charset="0"/>
              </a:rPr>
              <a:t>You Make A Difference – Thank You!</a:t>
            </a:r>
            <a:r>
              <a:rPr lang="en-US" sz="3600" b="1" dirty="0" smtClean="0">
                <a:solidFill>
                  <a:srgbClr val="003F72"/>
                </a:solidFill>
                <a:latin typeface="+mj-lt"/>
              </a:rPr>
              <a:t/>
            </a:r>
            <a:br>
              <a:rPr lang="en-US" sz="3600" b="1" dirty="0" smtClean="0">
                <a:solidFill>
                  <a:srgbClr val="003F72"/>
                </a:solidFill>
                <a:latin typeface="+mj-lt"/>
              </a:rPr>
            </a:br>
            <a:endParaRPr lang="en-US" sz="3600" b="1" dirty="0" smtClean="0">
              <a:solidFill>
                <a:srgbClr val="003F72"/>
              </a:solidFill>
              <a:latin typeface="+mj-lt"/>
            </a:endParaRPr>
          </a:p>
        </p:txBody>
      </p:sp>
      <p:pic>
        <p:nvPicPr>
          <p:cNvPr id="2253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6038" y="1406525"/>
            <a:ext cx="5059362"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1"/>
          <p:cNvSpPr txBox="1">
            <a:spLocks noChangeArrowheads="1"/>
          </p:cNvSpPr>
          <p:nvPr/>
        </p:nvSpPr>
        <p:spPr bwMode="auto">
          <a:xfrm>
            <a:off x="1371600" y="5486400"/>
            <a:ext cx="281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r>
              <a:rPr lang="en-US" sz="2000" i="1" dirty="0">
                <a:solidFill>
                  <a:schemeClr val="bg1"/>
                </a:solidFill>
              </a:rPr>
              <a:t>Learn more at: </a:t>
            </a:r>
            <a:r>
              <a:rPr lang="en-US" sz="2000" i="1" dirty="0" smtClean="0">
                <a:solidFill>
                  <a:srgbClr val="0000FF"/>
                </a:solidFill>
              </a:rPr>
              <a:t>jdrf.org</a:t>
            </a:r>
            <a:endParaRPr lang="en-US" sz="2000" i="1" dirty="0">
              <a:solidFill>
                <a:srgbClr val="0000FF"/>
              </a:solidFill>
            </a:endParaRPr>
          </a:p>
        </p:txBody>
      </p:sp>
    </p:spTree>
    <p:extLst>
      <p:ext uri="{BB962C8B-B14F-4D97-AF65-F5344CB8AC3E}">
        <p14:creationId xmlns:p14="http://schemas.microsoft.com/office/powerpoint/2010/main" val="833322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76200"/>
            <a:ext cx="876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3200" b="1" dirty="0" smtClean="0">
                <a:solidFill>
                  <a:srgbClr val="003F72"/>
                </a:solidFill>
                <a:latin typeface="Calibri" pitchFamily="34" charset="0"/>
                <a:cs typeface="Calibri" pitchFamily="34" charset="0"/>
              </a:rPr>
              <a:t>Living with Diabetes: People </a:t>
            </a:r>
            <a:r>
              <a:rPr lang="en-US" sz="3200" b="1" dirty="0">
                <a:solidFill>
                  <a:srgbClr val="003F72"/>
                </a:solidFill>
                <a:latin typeface="Calibri" pitchFamily="34" charset="0"/>
                <a:cs typeface="Calibri" pitchFamily="34" charset="0"/>
              </a:rPr>
              <a:t>with Type 1 Diabetes Are Living Longer, Healthier Lives</a:t>
            </a:r>
          </a:p>
        </p:txBody>
      </p:sp>
      <p:sp>
        <p:nvSpPr>
          <p:cNvPr id="43011" name="Freeform 3"/>
          <p:cNvSpPr>
            <a:spLocks/>
          </p:cNvSpPr>
          <p:nvPr/>
        </p:nvSpPr>
        <p:spPr bwMode="auto">
          <a:xfrm>
            <a:off x="1622425" y="1430338"/>
            <a:ext cx="6594475" cy="3571875"/>
          </a:xfrm>
          <a:custGeom>
            <a:avLst/>
            <a:gdLst>
              <a:gd name="T0" fmla="*/ 2147483647 w 590"/>
              <a:gd name="T1" fmla="*/ 2147483647 h 308"/>
              <a:gd name="T2" fmla="*/ 2147483647 w 590"/>
              <a:gd name="T3" fmla="*/ 2147483647 h 308"/>
              <a:gd name="T4" fmla="*/ 2147483647 w 590"/>
              <a:gd name="T5" fmla="*/ 2147483647 h 308"/>
              <a:gd name="T6" fmla="*/ 2147483647 w 590"/>
              <a:gd name="T7" fmla="*/ 2147483647 h 308"/>
              <a:gd name="T8" fmla="*/ 2147483647 w 590"/>
              <a:gd name="T9" fmla="*/ 2147483647 h 308"/>
              <a:gd name="T10" fmla="*/ 2147483647 w 590"/>
              <a:gd name="T11" fmla="*/ 2147483647 h 308"/>
              <a:gd name="T12" fmla="*/ 2147483647 w 590"/>
              <a:gd name="T13" fmla="*/ 2147483647 h 308"/>
              <a:gd name="T14" fmla="*/ 2147483647 w 590"/>
              <a:gd name="T15" fmla="*/ 2147483647 h 308"/>
              <a:gd name="T16" fmla="*/ 2147483647 w 590"/>
              <a:gd name="T17" fmla="*/ 2147483647 h 308"/>
              <a:gd name="T18" fmla="*/ 2147483647 w 590"/>
              <a:gd name="T19" fmla="*/ 2147483647 h 308"/>
              <a:gd name="T20" fmla="*/ 2147483647 w 590"/>
              <a:gd name="T21" fmla="*/ 2147483647 h 308"/>
              <a:gd name="T22" fmla="*/ 2147483647 w 590"/>
              <a:gd name="T23" fmla="*/ 2147483647 h 308"/>
              <a:gd name="T24" fmla="*/ 2147483647 w 590"/>
              <a:gd name="T25" fmla="*/ 2147483647 h 308"/>
              <a:gd name="T26" fmla="*/ 2147483647 w 590"/>
              <a:gd name="T27" fmla="*/ 2147483647 h 308"/>
              <a:gd name="T28" fmla="*/ 2147483647 w 590"/>
              <a:gd name="T29" fmla="*/ 2147483647 h 308"/>
              <a:gd name="T30" fmla="*/ 2147483647 w 590"/>
              <a:gd name="T31" fmla="*/ 2147483647 h 308"/>
              <a:gd name="T32" fmla="*/ 2147483647 w 590"/>
              <a:gd name="T33" fmla="*/ 2147483647 h 308"/>
              <a:gd name="T34" fmla="*/ 2147483647 w 590"/>
              <a:gd name="T35" fmla="*/ 2147483647 h 308"/>
              <a:gd name="T36" fmla="*/ 0 w 590"/>
              <a:gd name="T37" fmla="*/ 0 h 3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0"/>
              <a:gd name="T58" fmla="*/ 0 h 308"/>
              <a:gd name="T59" fmla="*/ 590 w 590"/>
              <a:gd name="T60" fmla="*/ 308 h 3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0" h="308">
                <a:moveTo>
                  <a:pt x="590" y="308"/>
                </a:moveTo>
                <a:lnTo>
                  <a:pt x="590" y="230"/>
                </a:lnTo>
                <a:lnTo>
                  <a:pt x="553" y="230"/>
                </a:lnTo>
                <a:lnTo>
                  <a:pt x="553" y="222"/>
                </a:lnTo>
                <a:lnTo>
                  <a:pt x="538" y="222"/>
                </a:lnTo>
                <a:lnTo>
                  <a:pt x="491" y="177"/>
                </a:lnTo>
                <a:lnTo>
                  <a:pt x="439" y="162"/>
                </a:lnTo>
                <a:lnTo>
                  <a:pt x="408" y="141"/>
                </a:lnTo>
                <a:lnTo>
                  <a:pt x="371" y="141"/>
                </a:lnTo>
                <a:lnTo>
                  <a:pt x="316" y="124"/>
                </a:lnTo>
                <a:lnTo>
                  <a:pt x="309" y="113"/>
                </a:lnTo>
                <a:lnTo>
                  <a:pt x="286" y="102"/>
                </a:lnTo>
                <a:lnTo>
                  <a:pt x="266" y="79"/>
                </a:lnTo>
                <a:lnTo>
                  <a:pt x="238" y="66"/>
                </a:lnTo>
                <a:lnTo>
                  <a:pt x="169" y="17"/>
                </a:lnTo>
                <a:lnTo>
                  <a:pt x="141" y="14"/>
                </a:lnTo>
                <a:lnTo>
                  <a:pt x="69" y="14"/>
                </a:lnTo>
                <a:lnTo>
                  <a:pt x="56" y="3"/>
                </a:lnTo>
                <a:lnTo>
                  <a:pt x="0" y="0"/>
                </a:lnTo>
              </a:path>
            </a:pathLst>
          </a:custGeom>
          <a:noFill/>
          <a:ln w="33338" cap="rnd">
            <a:solidFill>
              <a:srgbClr val="99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43012" name="Freeform 4"/>
          <p:cNvSpPr>
            <a:spLocks/>
          </p:cNvSpPr>
          <p:nvPr/>
        </p:nvSpPr>
        <p:spPr bwMode="auto">
          <a:xfrm>
            <a:off x="1638300" y="1435100"/>
            <a:ext cx="5192713" cy="2300288"/>
          </a:xfrm>
          <a:custGeom>
            <a:avLst/>
            <a:gdLst>
              <a:gd name="T0" fmla="*/ 2147483647 w 464"/>
              <a:gd name="T1" fmla="*/ 2147483647 h 195"/>
              <a:gd name="T2" fmla="*/ 2147483647 w 464"/>
              <a:gd name="T3" fmla="*/ 2147483647 h 195"/>
              <a:gd name="T4" fmla="*/ 2147483647 w 464"/>
              <a:gd name="T5" fmla="*/ 2147483647 h 195"/>
              <a:gd name="T6" fmla="*/ 2147483647 w 464"/>
              <a:gd name="T7" fmla="*/ 2147483647 h 195"/>
              <a:gd name="T8" fmla="*/ 2147483647 w 464"/>
              <a:gd name="T9" fmla="*/ 2147483647 h 195"/>
              <a:gd name="T10" fmla="*/ 2147483647 w 464"/>
              <a:gd name="T11" fmla="*/ 2147483647 h 195"/>
              <a:gd name="T12" fmla="*/ 2147483647 w 464"/>
              <a:gd name="T13" fmla="*/ 2147483647 h 195"/>
              <a:gd name="T14" fmla="*/ 2147483647 w 464"/>
              <a:gd name="T15" fmla="*/ 2147483647 h 195"/>
              <a:gd name="T16" fmla="*/ 2147483647 w 464"/>
              <a:gd name="T17" fmla="*/ 2147483647 h 195"/>
              <a:gd name="T18" fmla="*/ 2147483647 w 464"/>
              <a:gd name="T19" fmla="*/ 2147483647 h 195"/>
              <a:gd name="T20" fmla="*/ 2147483647 w 464"/>
              <a:gd name="T21" fmla="*/ 2147483647 h 195"/>
              <a:gd name="T22" fmla="*/ 2147483647 w 464"/>
              <a:gd name="T23" fmla="*/ 2147483647 h 195"/>
              <a:gd name="T24" fmla="*/ 2147483647 w 464"/>
              <a:gd name="T25" fmla="*/ 2147483647 h 195"/>
              <a:gd name="T26" fmla="*/ 2147483647 w 464"/>
              <a:gd name="T27" fmla="*/ 2147483647 h 195"/>
              <a:gd name="T28" fmla="*/ 2147483647 w 464"/>
              <a:gd name="T29" fmla="*/ 2147483647 h 195"/>
              <a:gd name="T30" fmla="*/ 2147483647 w 464"/>
              <a:gd name="T31" fmla="*/ 2147483647 h 195"/>
              <a:gd name="T32" fmla="*/ 2147483647 w 464"/>
              <a:gd name="T33" fmla="*/ 2147483647 h 195"/>
              <a:gd name="T34" fmla="*/ 2147483647 w 464"/>
              <a:gd name="T35" fmla="*/ 2147483647 h 195"/>
              <a:gd name="T36" fmla="*/ 2147483647 w 464"/>
              <a:gd name="T37" fmla="*/ 2147483647 h 195"/>
              <a:gd name="T38" fmla="*/ 2147483647 w 464"/>
              <a:gd name="T39" fmla="*/ 2147483647 h 195"/>
              <a:gd name="T40" fmla="*/ 2147483647 w 464"/>
              <a:gd name="T41" fmla="*/ 2147483647 h 195"/>
              <a:gd name="T42" fmla="*/ 2147483647 w 464"/>
              <a:gd name="T43" fmla="*/ 2147483647 h 195"/>
              <a:gd name="T44" fmla="*/ 2147483647 w 464"/>
              <a:gd name="T45" fmla="*/ 2147483647 h 195"/>
              <a:gd name="T46" fmla="*/ 0 w 464"/>
              <a:gd name="T47" fmla="*/ 0 h 1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4"/>
              <a:gd name="T73" fmla="*/ 0 h 195"/>
              <a:gd name="T74" fmla="*/ 464 w 464"/>
              <a:gd name="T75" fmla="*/ 195 h 1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4" h="195">
                <a:moveTo>
                  <a:pt x="464" y="195"/>
                </a:moveTo>
                <a:lnTo>
                  <a:pt x="464" y="170"/>
                </a:lnTo>
                <a:lnTo>
                  <a:pt x="450" y="153"/>
                </a:lnTo>
                <a:lnTo>
                  <a:pt x="436" y="153"/>
                </a:lnTo>
                <a:lnTo>
                  <a:pt x="418" y="148"/>
                </a:lnTo>
                <a:lnTo>
                  <a:pt x="400" y="130"/>
                </a:lnTo>
                <a:lnTo>
                  <a:pt x="391" y="130"/>
                </a:lnTo>
                <a:lnTo>
                  <a:pt x="381" y="121"/>
                </a:lnTo>
                <a:lnTo>
                  <a:pt x="374" y="120"/>
                </a:lnTo>
                <a:lnTo>
                  <a:pt x="349" y="104"/>
                </a:lnTo>
                <a:lnTo>
                  <a:pt x="322" y="96"/>
                </a:lnTo>
                <a:lnTo>
                  <a:pt x="311" y="93"/>
                </a:lnTo>
                <a:lnTo>
                  <a:pt x="284" y="76"/>
                </a:lnTo>
                <a:lnTo>
                  <a:pt x="268" y="76"/>
                </a:lnTo>
                <a:lnTo>
                  <a:pt x="236" y="49"/>
                </a:lnTo>
                <a:lnTo>
                  <a:pt x="226" y="49"/>
                </a:lnTo>
                <a:lnTo>
                  <a:pt x="179" y="31"/>
                </a:lnTo>
                <a:lnTo>
                  <a:pt x="152" y="31"/>
                </a:lnTo>
                <a:lnTo>
                  <a:pt x="99" y="22"/>
                </a:lnTo>
                <a:lnTo>
                  <a:pt x="89" y="11"/>
                </a:lnTo>
                <a:lnTo>
                  <a:pt x="42" y="11"/>
                </a:lnTo>
                <a:lnTo>
                  <a:pt x="32" y="7"/>
                </a:lnTo>
                <a:lnTo>
                  <a:pt x="14" y="7"/>
                </a:lnTo>
                <a:lnTo>
                  <a:pt x="0" y="0"/>
                </a:lnTo>
              </a:path>
            </a:pathLst>
          </a:custGeom>
          <a:noFill/>
          <a:ln w="33338" cap="rnd">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43013" name="Freeform 5"/>
          <p:cNvSpPr>
            <a:spLocks/>
          </p:cNvSpPr>
          <p:nvPr/>
        </p:nvSpPr>
        <p:spPr bwMode="auto">
          <a:xfrm>
            <a:off x="1633538" y="1436688"/>
            <a:ext cx="4572000" cy="1279525"/>
          </a:xfrm>
          <a:custGeom>
            <a:avLst/>
            <a:gdLst>
              <a:gd name="T0" fmla="*/ 2147483647 w 409"/>
              <a:gd name="T1" fmla="*/ 2147483647 h 110"/>
              <a:gd name="T2" fmla="*/ 2147483647 w 409"/>
              <a:gd name="T3" fmla="*/ 2147483647 h 110"/>
              <a:gd name="T4" fmla="*/ 2147483647 w 409"/>
              <a:gd name="T5" fmla="*/ 2147483647 h 110"/>
              <a:gd name="T6" fmla="*/ 2147483647 w 409"/>
              <a:gd name="T7" fmla="*/ 2147483647 h 110"/>
              <a:gd name="T8" fmla="*/ 2147483647 w 409"/>
              <a:gd name="T9" fmla="*/ 2147483647 h 110"/>
              <a:gd name="T10" fmla="*/ 2147483647 w 409"/>
              <a:gd name="T11" fmla="*/ 2147483647 h 110"/>
              <a:gd name="T12" fmla="*/ 2147483647 w 409"/>
              <a:gd name="T13" fmla="*/ 2147483647 h 110"/>
              <a:gd name="T14" fmla="*/ 2147483647 w 409"/>
              <a:gd name="T15" fmla="*/ 2147483647 h 110"/>
              <a:gd name="T16" fmla="*/ 2147483647 w 409"/>
              <a:gd name="T17" fmla="*/ 2147483647 h 110"/>
              <a:gd name="T18" fmla="*/ 2147483647 w 409"/>
              <a:gd name="T19" fmla="*/ 2147483647 h 110"/>
              <a:gd name="T20" fmla="*/ 2147483647 w 409"/>
              <a:gd name="T21" fmla="*/ 2147483647 h 110"/>
              <a:gd name="T22" fmla="*/ 2147483647 w 409"/>
              <a:gd name="T23" fmla="*/ 2147483647 h 110"/>
              <a:gd name="T24" fmla="*/ 2147483647 w 409"/>
              <a:gd name="T25" fmla="*/ 2147483647 h 110"/>
              <a:gd name="T26" fmla="*/ 2147483647 w 409"/>
              <a:gd name="T27" fmla="*/ 2147483647 h 110"/>
              <a:gd name="T28" fmla="*/ 2147483647 w 409"/>
              <a:gd name="T29" fmla="*/ 2147483647 h 110"/>
              <a:gd name="T30" fmla="*/ 2147483647 w 409"/>
              <a:gd name="T31" fmla="*/ 2147483647 h 110"/>
              <a:gd name="T32" fmla="*/ 2147483647 w 409"/>
              <a:gd name="T33" fmla="*/ 2147483647 h 110"/>
              <a:gd name="T34" fmla="*/ 2147483647 w 409"/>
              <a:gd name="T35" fmla="*/ 2147483647 h 110"/>
              <a:gd name="T36" fmla="*/ 2147483647 w 409"/>
              <a:gd name="T37" fmla="*/ 2147483647 h 110"/>
              <a:gd name="T38" fmla="*/ 2147483647 w 409"/>
              <a:gd name="T39" fmla="*/ 2147483647 h 110"/>
              <a:gd name="T40" fmla="*/ 2147483647 w 409"/>
              <a:gd name="T41" fmla="*/ 0 h 110"/>
              <a:gd name="T42" fmla="*/ 0 w 409"/>
              <a:gd name="T43" fmla="*/ 0 h 1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9"/>
              <a:gd name="T67" fmla="*/ 0 h 110"/>
              <a:gd name="T68" fmla="*/ 409 w 409"/>
              <a:gd name="T69" fmla="*/ 110 h 1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9" h="110">
                <a:moveTo>
                  <a:pt x="409" y="110"/>
                </a:moveTo>
                <a:lnTo>
                  <a:pt x="409" y="91"/>
                </a:lnTo>
                <a:lnTo>
                  <a:pt x="398" y="91"/>
                </a:lnTo>
                <a:lnTo>
                  <a:pt x="398" y="85"/>
                </a:lnTo>
                <a:lnTo>
                  <a:pt x="391" y="85"/>
                </a:lnTo>
                <a:lnTo>
                  <a:pt x="391" y="81"/>
                </a:lnTo>
                <a:lnTo>
                  <a:pt x="381" y="81"/>
                </a:lnTo>
                <a:lnTo>
                  <a:pt x="336" y="64"/>
                </a:lnTo>
                <a:lnTo>
                  <a:pt x="336" y="58"/>
                </a:lnTo>
                <a:lnTo>
                  <a:pt x="306" y="56"/>
                </a:lnTo>
                <a:lnTo>
                  <a:pt x="296" y="49"/>
                </a:lnTo>
                <a:lnTo>
                  <a:pt x="288" y="49"/>
                </a:lnTo>
                <a:lnTo>
                  <a:pt x="268" y="33"/>
                </a:lnTo>
                <a:lnTo>
                  <a:pt x="262" y="33"/>
                </a:lnTo>
                <a:lnTo>
                  <a:pt x="224" y="16"/>
                </a:lnTo>
                <a:lnTo>
                  <a:pt x="215" y="16"/>
                </a:lnTo>
                <a:lnTo>
                  <a:pt x="201" y="7"/>
                </a:lnTo>
                <a:lnTo>
                  <a:pt x="192" y="7"/>
                </a:lnTo>
                <a:lnTo>
                  <a:pt x="192" y="3"/>
                </a:lnTo>
                <a:lnTo>
                  <a:pt x="150" y="3"/>
                </a:lnTo>
                <a:lnTo>
                  <a:pt x="150" y="0"/>
                </a:lnTo>
                <a:lnTo>
                  <a:pt x="0" y="0"/>
                </a:lnTo>
              </a:path>
            </a:pathLst>
          </a:custGeom>
          <a:noFill/>
          <a:ln w="33338"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43014" name="Freeform 6"/>
          <p:cNvSpPr>
            <a:spLocks/>
          </p:cNvSpPr>
          <p:nvPr/>
        </p:nvSpPr>
        <p:spPr bwMode="auto">
          <a:xfrm>
            <a:off x="1644650" y="1430338"/>
            <a:ext cx="3924300" cy="482600"/>
          </a:xfrm>
          <a:custGeom>
            <a:avLst/>
            <a:gdLst>
              <a:gd name="T0" fmla="*/ 2147483647 w 351"/>
              <a:gd name="T1" fmla="*/ 2147483647 h 39"/>
              <a:gd name="T2" fmla="*/ 2147483647 w 351"/>
              <a:gd name="T3" fmla="*/ 2147483647 h 39"/>
              <a:gd name="T4" fmla="*/ 2147483647 w 351"/>
              <a:gd name="T5" fmla="*/ 2147483647 h 39"/>
              <a:gd name="T6" fmla="*/ 2147483647 w 351"/>
              <a:gd name="T7" fmla="*/ 2147483647 h 39"/>
              <a:gd name="T8" fmla="*/ 2147483647 w 351"/>
              <a:gd name="T9" fmla="*/ 2147483647 h 39"/>
              <a:gd name="T10" fmla="*/ 2147483647 w 351"/>
              <a:gd name="T11" fmla="*/ 2147483647 h 39"/>
              <a:gd name="T12" fmla="*/ 2147483647 w 351"/>
              <a:gd name="T13" fmla="*/ 2147483647 h 39"/>
              <a:gd name="T14" fmla="*/ 2147483647 w 351"/>
              <a:gd name="T15" fmla="*/ 2147483647 h 39"/>
              <a:gd name="T16" fmla="*/ 2147483647 w 351"/>
              <a:gd name="T17" fmla="*/ 2147483647 h 39"/>
              <a:gd name="T18" fmla="*/ 2147483647 w 351"/>
              <a:gd name="T19" fmla="*/ 2147483647 h 39"/>
              <a:gd name="T20" fmla="*/ 2147483647 w 351"/>
              <a:gd name="T21" fmla="*/ 2147483647 h 39"/>
              <a:gd name="T22" fmla="*/ 2147483647 w 351"/>
              <a:gd name="T23" fmla="*/ 2147483647 h 39"/>
              <a:gd name="T24" fmla="*/ 2147483647 w 351"/>
              <a:gd name="T25" fmla="*/ 2147483647 h 39"/>
              <a:gd name="T26" fmla="*/ 2147483647 w 351"/>
              <a:gd name="T27" fmla="*/ 2147483647 h 39"/>
              <a:gd name="T28" fmla="*/ 2147483647 w 351"/>
              <a:gd name="T29" fmla="*/ 2147483647 h 39"/>
              <a:gd name="T30" fmla="*/ 2147483647 w 351"/>
              <a:gd name="T31" fmla="*/ 2147483647 h 39"/>
              <a:gd name="T32" fmla="*/ 2147483647 w 351"/>
              <a:gd name="T33" fmla="*/ 2147483647 h 39"/>
              <a:gd name="T34" fmla="*/ 2147483647 w 351"/>
              <a:gd name="T35" fmla="*/ 0 h 39"/>
              <a:gd name="T36" fmla="*/ 0 w 351"/>
              <a:gd name="T37" fmla="*/ 0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1"/>
              <a:gd name="T58" fmla="*/ 0 h 39"/>
              <a:gd name="T59" fmla="*/ 351 w 351"/>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1" h="39">
                <a:moveTo>
                  <a:pt x="351" y="39"/>
                </a:moveTo>
                <a:lnTo>
                  <a:pt x="351" y="30"/>
                </a:lnTo>
                <a:lnTo>
                  <a:pt x="336" y="30"/>
                </a:lnTo>
                <a:lnTo>
                  <a:pt x="336" y="25"/>
                </a:lnTo>
                <a:lnTo>
                  <a:pt x="316" y="25"/>
                </a:lnTo>
                <a:lnTo>
                  <a:pt x="316" y="22"/>
                </a:lnTo>
                <a:lnTo>
                  <a:pt x="301" y="22"/>
                </a:lnTo>
                <a:lnTo>
                  <a:pt x="301" y="20"/>
                </a:lnTo>
                <a:lnTo>
                  <a:pt x="281" y="20"/>
                </a:lnTo>
                <a:lnTo>
                  <a:pt x="281" y="16"/>
                </a:lnTo>
                <a:lnTo>
                  <a:pt x="269" y="16"/>
                </a:lnTo>
                <a:lnTo>
                  <a:pt x="269" y="11"/>
                </a:lnTo>
                <a:lnTo>
                  <a:pt x="232" y="11"/>
                </a:lnTo>
                <a:lnTo>
                  <a:pt x="232" y="9"/>
                </a:lnTo>
                <a:lnTo>
                  <a:pt x="217" y="9"/>
                </a:lnTo>
                <a:lnTo>
                  <a:pt x="204" y="2"/>
                </a:lnTo>
                <a:lnTo>
                  <a:pt x="149" y="2"/>
                </a:lnTo>
                <a:lnTo>
                  <a:pt x="149" y="0"/>
                </a:lnTo>
                <a:lnTo>
                  <a:pt x="0" y="0"/>
                </a:lnTo>
              </a:path>
            </a:pathLst>
          </a:custGeom>
          <a:noFill/>
          <a:ln w="33338" cap="rnd">
            <a:solidFill>
              <a:srgbClr val="FFCC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43015" name="Freeform 7"/>
          <p:cNvSpPr>
            <a:spLocks/>
          </p:cNvSpPr>
          <p:nvPr/>
        </p:nvSpPr>
        <p:spPr bwMode="auto">
          <a:xfrm>
            <a:off x="1644650" y="1435100"/>
            <a:ext cx="2962275" cy="279400"/>
          </a:xfrm>
          <a:custGeom>
            <a:avLst/>
            <a:gdLst>
              <a:gd name="T0" fmla="*/ 0 w 265"/>
              <a:gd name="T1" fmla="*/ 0 h 22"/>
              <a:gd name="T2" fmla="*/ 2147483647 w 265"/>
              <a:gd name="T3" fmla="*/ 0 h 22"/>
              <a:gd name="T4" fmla="*/ 2147483647 w 265"/>
              <a:gd name="T5" fmla="*/ 2147483647 h 22"/>
              <a:gd name="T6" fmla="*/ 2147483647 w 265"/>
              <a:gd name="T7" fmla="*/ 2147483647 h 22"/>
              <a:gd name="T8" fmla="*/ 2147483647 w 265"/>
              <a:gd name="T9" fmla="*/ 2147483647 h 22"/>
              <a:gd name="T10" fmla="*/ 2147483647 w 265"/>
              <a:gd name="T11" fmla="*/ 2147483647 h 22"/>
              <a:gd name="T12" fmla="*/ 2147483647 w 265"/>
              <a:gd name="T13" fmla="*/ 2147483647 h 22"/>
              <a:gd name="T14" fmla="*/ 0 60000 65536"/>
              <a:gd name="T15" fmla="*/ 0 60000 65536"/>
              <a:gd name="T16" fmla="*/ 0 60000 65536"/>
              <a:gd name="T17" fmla="*/ 0 60000 65536"/>
              <a:gd name="T18" fmla="*/ 0 60000 65536"/>
              <a:gd name="T19" fmla="*/ 0 60000 65536"/>
              <a:gd name="T20" fmla="*/ 0 60000 65536"/>
              <a:gd name="T21" fmla="*/ 0 w 265"/>
              <a:gd name="T22" fmla="*/ 0 h 22"/>
              <a:gd name="T23" fmla="*/ 265 w 265"/>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5" h="22">
                <a:moveTo>
                  <a:pt x="0" y="0"/>
                </a:moveTo>
                <a:lnTo>
                  <a:pt x="253" y="0"/>
                </a:lnTo>
                <a:lnTo>
                  <a:pt x="253" y="10"/>
                </a:lnTo>
                <a:lnTo>
                  <a:pt x="259" y="10"/>
                </a:lnTo>
                <a:lnTo>
                  <a:pt x="259" y="17"/>
                </a:lnTo>
                <a:lnTo>
                  <a:pt x="265" y="17"/>
                </a:lnTo>
                <a:lnTo>
                  <a:pt x="265" y="22"/>
                </a:lnTo>
              </a:path>
            </a:pathLst>
          </a:custGeom>
          <a:noFill/>
          <a:ln w="33338" cap="rnd">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solidFill>
            </a:endParaRPr>
          </a:p>
        </p:txBody>
      </p:sp>
      <p:sp>
        <p:nvSpPr>
          <p:cNvPr id="43016" name="Text Box 8"/>
          <p:cNvSpPr txBox="1">
            <a:spLocks noChangeArrowheads="1"/>
          </p:cNvSpPr>
          <p:nvPr/>
        </p:nvSpPr>
        <p:spPr bwMode="auto">
          <a:xfrm>
            <a:off x="3097213" y="5715000"/>
            <a:ext cx="29225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solidFill>
                  <a:schemeClr val="bg1"/>
                </a:solidFill>
                <a:ea typeface="ＭＳ Ｐゴシック" pitchFamily="64" charset="-128"/>
              </a:rPr>
              <a:t>Diabetes Duration at Death (years)</a:t>
            </a:r>
          </a:p>
        </p:txBody>
      </p:sp>
      <p:sp>
        <p:nvSpPr>
          <p:cNvPr id="43017" name="Text Box 9"/>
          <p:cNvSpPr txBox="1">
            <a:spLocks noChangeArrowheads="1"/>
          </p:cNvSpPr>
          <p:nvPr/>
        </p:nvSpPr>
        <p:spPr bwMode="auto">
          <a:xfrm>
            <a:off x="1524000" y="54229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solidFill>
                  <a:schemeClr val="bg1"/>
                </a:solidFill>
                <a:ea typeface="ＭＳ Ｐゴシック" pitchFamily="64" charset="-128"/>
              </a:rPr>
              <a:t>0</a:t>
            </a:r>
          </a:p>
        </p:txBody>
      </p:sp>
      <p:sp>
        <p:nvSpPr>
          <p:cNvPr id="43018" name="Text Box 10"/>
          <p:cNvSpPr txBox="1">
            <a:spLocks noChangeArrowheads="1"/>
          </p:cNvSpPr>
          <p:nvPr/>
        </p:nvSpPr>
        <p:spPr bwMode="auto">
          <a:xfrm>
            <a:off x="2790825" y="542925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solidFill>
                  <a:schemeClr val="bg1"/>
                </a:solidFill>
                <a:ea typeface="ＭＳ Ｐゴシック" pitchFamily="64" charset="-128"/>
              </a:rPr>
              <a:t>10</a:t>
            </a:r>
          </a:p>
        </p:txBody>
      </p:sp>
      <p:sp>
        <p:nvSpPr>
          <p:cNvPr id="43019" name="Text Box 11"/>
          <p:cNvSpPr txBox="1">
            <a:spLocks noChangeArrowheads="1"/>
          </p:cNvSpPr>
          <p:nvPr/>
        </p:nvSpPr>
        <p:spPr bwMode="auto">
          <a:xfrm>
            <a:off x="4133850" y="5424488"/>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solidFill>
                  <a:schemeClr val="bg1"/>
                </a:solidFill>
                <a:ea typeface="ＭＳ Ｐゴシック" pitchFamily="64" charset="-128"/>
              </a:rPr>
              <a:t>20</a:t>
            </a:r>
          </a:p>
        </p:txBody>
      </p:sp>
      <p:sp>
        <p:nvSpPr>
          <p:cNvPr id="43020" name="Text Box 12"/>
          <p:cNvSpPr txBox="1">
            <a:spLocks noChangeArrowheads="1"/>
          </p:cNvSpPr>
          <p:nvPr/>
        </p:nvSpPr>
        <p:spPr bwMode="auto">
          <a:xfrm>
            <a:off x="5467350" y="5424488"/>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solidFill>
                  <a:schemeClr val="bg1"/>
                </a:solidFill>
                <a:ea typeface="ＭＳ Ｐゴシック" pitchFamily="64" charset="-128"/>
              </a:rPr>
              <a:t>30</a:t>
            </a:r>
          </a:p>
        </p:txBody>
      </p:sp>
      <p:sp>
        <p:nvSpPr>
          <p:cNvPr id="43021" name="Text Box 13"/>
          <p:cNvSpPr txBox="1">
            <a:spLocks noChangeArrowheads="1"/>
          </p:cNvSpPr>
          <p:nvPr/>
        </p:nvSpPr>
        <p:spPr bwMode="auto">
          <a:xfrm>
            <a:off x="6800850" y="5424488"/>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solidFill>
                  <a:schemeClr val="bg1"/>
                </a:solidFill>
                <a:ea typeface="ＭＳ Ｐゴシック" pitchFamily="64" charset="-128"/>
              </a:rPr>
              <a:t>40</a:t>
            </a:r>
          </a:p>
        </p:txBody>
      </p:sp>
      <p:sp>
        <p:nvSpPr>
          <p:cNvPr id="43022" name="Text Box 14"/>
          <p:cNvSpPr txBox="1">
            <a:spLocks noChangeArrowheads="1"/>
          </p:cNvSpPr>
          <p:nvPr/>
        </p:nvSpPr>
        <p:spPr bwMode="auto">
          <a:xfrm>
            <a:off x="8153400" y="542925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solidFill>
                  <a:schemeClr val="bg1"/>
                </a:solidFill>
                <a:ea typeface="ＭＳ Ｐゴシック" pitchFamily="64" charset="-128"/>
              </a:rPr>
              <a:t>50</a:t>
            </a:r>
          </a:p>
        </p:txBody>
      </p:sp>
      <p:sp>
        <p:nvSpPr>
          <p:cNvPr id="43023" name="Text Box 15"/>
          <p:cNvSpPr txBox="1">
            <a:spLocks noChangeArrowheads="1"/>
          </p:cNvSpPr>
          <p:nvPr/>
        </p:nvSpPr>
        <p:spPr bwMode="auto">
          <a:xfrm>
            <a:off x="1128713" y="5129213"/>
            <a:ext cx="395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solidFill>
                  <a:schemeClr val="bg1"/>
                </a:solidFill>
                <a:ea typeface="ＭＳ Ｐゴシック" pitchFamily="64" charset="-128"/>
              </a:rPr>
              <a:t>0.1</a:t>
            </a:r>
          </a:p>
        </p:txBody>
      </p:sp>
      <p:sp>
        <p:nvSpPr>
          <p:cNvPr id="43024" name="Text Box 16"/>
          <p:cNvSpPr txBox="1">
            <a:spLocks noChangeArrowheads="1"/>
          </p:cNvSpPr>
          <p:nvPr/>
        </p:nvSpPr>
        <p:spPr bwMode="auto">
          <a:xfrm>
            <a:off x="1130300" y="4725988"/>
            <a:ext cx="395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solidFill>
                  <a:schemeClr val="bg1"/>
                </a:solidFill>
                <a:ea typeface="ＭＳ Ｐゴシック" pitchFamily="64" charset="-128"/>
              </a:rPr>
              <a:t>0.2</a:t>
            </a:r>
          </a:p>
        </p:txBody>
      </p:sp>
      <p:sp>
        <p:nvSpPr>
          <p:cNvPr id="43025" name="Text Box 17"/>
          <p:cNvSpPr txBox="1">
            <a:spLocks noChangeArrowheads="1"/>
          </p:cNvSpPr>
          <p:nvPr/>
        </p:nvSpPr>
        <p:spPr bwMode="auto">
          <a:xfrm>
            <a:off x="1130300" y="4294188"/>
            <a:ext cx="395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solidFill>
                  <a:schemeClr val="bg1"/>
                </a:solidFill>
                <a:ea typeface="ＭＳ Ｐゴシック" pitchFamily="64" charset="-128"/>
              </a:rPr>
              <a:t>0.3</a:t>
            </a:r>
          </a:p>
        </p:txBody>
      </p:sp>
      <p:sp>
        <p:nvSpPr>
          <p:cNvPr id="43026" name="Text Box 18"/>
          <p:cNvSpPr txBox="1">
            <a:spLocks noChangeArrowheads="1"/>
          </p:cNvSpPr>
          <p:nvPr/>
        </p:nvSpPr>
        <p:spPr bwMode="auto">
          <a:xfrm>
            <a:off x="1130300" y="3881438"/>
            <a:ext cx="395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solidFill>
                  <a:schemeClr val="bg1"/>
                </a:solidFill>
                <a:ea typeface="ＭＳ Ｐゴシック" pitchFamily="64" charset="-128"/>
              </a:rPr>
              <a:t>0.4</a:t>
            </a:r>
          </a:p>
        </p:txBody>
      </p:sp>
      <p:sp>
        <p:nvSpPr>
          <p:cNvPr id="43027" name="Text Box 19"/>
          <p:cNvSpPr txBox="1">
            <a:spLocks noChangeArrowheads="1"/>
          </p:cNvSpPr>
          <p:nvPr/>
        </p:nvSpPr>
        <p:spPr bwMode="auto">
          <a:xfrm>
            <a:off x="1128713" y="3443288"/>
            <a:ext cx="395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solidFill>
                  <a:schemeClr val="bg1"/>
                </a:solidFill>
                <a:ea typeface="ＭＳ Ｐゴシック" pitchFamily="64" charset="-128"/>
              </a:rPr>
              <a:t>0.5</a:t>
            </a:r>
          </a:p>
        </p:txBody>
      </p:sp>
      <p:sp>
        <p:nvSpPr>
          <p:cNvPr id="43028" name="Text Box 20"/>
          <p:cNvSpPr txBox="1">
            <a:spLocks noChangeArrowheads="1"/>
          </p:cNvSpPr>
          <p:nvPr/>
        </p:nvSpPr>
        <p:spPr bwMode="auto">
          <a:xfrm>
            <a:off x="1128713" y="3017838"/>
            <a:ext cx="395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solidFill>
                  <a:schemeClr val="bg1"/>
                </a:solidFill>
                <a:ea typeface="ＭＳ Ｐゴシック" pitchFamily="64" charset="-128"/>
              </a:rPr>
              <a:t>0.6</a:t>
            </a:r>
          </a:p>
        </p:txBody>
      </p:sp>
      <p:sp>
        <p:nvSpPr>
          <p:cNvPr id="43029" name="Text Box 21"/>
          <p:cNvSpPr txBox="1">
            <a:spLocks noChangeArrowheads="1"/>
          </p:cNvSpPr>
          <p:nvPr/>
        </p:nvSpPr>
        <p:spPr bwMode="auto">
          <a:xfrm>
            <a:off x="1122363" y="2598738"/>
            <a:ext cx="395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solidFill>
                  <a:schemeClr val="bg1"/>
                </a:solidFill>
                <a:ea typeface="ＭＳ Ｐゴシック" pitchFamily="64" charset="-128"/>
              </a:rPr>
              <a:t>0.7</a:t>
            </a:r>
          </a:p>
        </p:txBody>
      </p:sp>
      <p:sp>
        <p:nvSpPr>
          <p:cNvPr id="43030" name="Text Box 22"/>
          <p:cNvSpPr txBox="1">
            <a:spLocks noChangeArrowheads="1"/>
          </p:cNvSpPr>
          <p:nvPr/>
        </p:nvSpPr>
        <p:spPr bwMode="auto">
          <a:xfrm>
            <a:off x="1122363" y="2179638"/>
            <a:ext cx="395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solidFill>
                  <a:schemeClr val="bg1"/>
                </a:solidFill>
                <a:ea typeface="ＭＳ Ｐゴシック" pitchFamily="64" charset="-128"/>
              </a:rPr>
              <a:t>0.8</a:t>
            </a:r>
          </a:p>
        </p:txBody>
      </p:sp>
      <p:sp>
        <p:nvSpPr>
          <p:cNvPr id="43031" name="Text Box 23"/>
          <p:cNvSpPr txBox="1">
            <a:spLocks noChangeArrowheads="1"/>
          </p:cNvSpPr>
          <p:nvPr/>
        </p:nvSpPr>
        <p:spPr bwMode="auto">
          <a:xfrm>
            <a:off x="1122363" y="1741488"/>
            <a:ext cx="395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solidFill>
                  <a:schemeClr val="bg1"/>
                </a:solidFill>
                <a:ea typeface="ＭＳ Ｐゴシック" pitchFamily="64" charset="-128"/>
              </a:rPr>
              <a:t>0.9</a:t>
            </a:r>
          </a:p>
        </p:txBody>
      </p:sp>
      <p:sp>
        <p:nvSpPr>
          <p:cNvPr id="43032" name="Text Box 24"/>
          <p:cNvSpPr txBox="1">
            <a:spLocks noChangeArrowheads="1"/>
          </p:cNvSpPr>
          <p:nvPr/>
        </p:nvSpPr>
        <p:spPr bwMode="auto">
          <a:xfrm>
            <a:off x="1123950" y="1309688"/>
            <a:ext cx="395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solidFill>
                  <a:schemeClr val="bg1"/>
                </a:solidFill>
                <a:ea typeface="ＭＳ Ｐゴシック" pitchFamily="64" charset="-128"/>
              </a:rPr>
              <a:t>1.0</a:t>
            </a:r>
          </a:p>
        </p:txBody>
      </p:sp>
      <p:sp>
        <p:nvSpPr>
          <p:cNvPr id="43033" name="Text Box 25"/>
          <p:cNvSpPr txBox="1">
            <a:spLocks noChangeArrowheads="1"/>
          </p:cNvSpPr>
          <p:nvPr/>
        </p:nvSpPr>
        <p:spPr bwMode="auto">
          <a:xfrm rot="-5400000">
            <a:off x="-52387" y="3338513"/>
            <a:ext cx="175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solidFill>
                  <a:schemeClr val="bg1"/>
                </a:solidFill>
                <a:ea typeface="ＭＳ Ｐゴシック" pitchFamily="64" charset="-128"/>
              </a:rPr>
              <a:t>Cumulative Survival</a:t>
            </a:r>
          </a:p>
        </p:txBody>
      </p:sp>
      <p:sp>
        <p:nvSpPr>
          <p:cNvPr id="43034" name="Line 26"/>
          <p:cNvSpPr>
            <a:spLocks noChangeShapeType="1"/>
          </p:cNvSpPr>
          <p:nvPr/>
        </p:nvSpPr>
        <p:spPr bwMode="auto">
          <a:xfrm>
            <a:off x="1530350" y="5268913"/>
            <a:ext cx="88900" cy="1587"/>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43035" name="Rectangle 27"/>
          <p:cNvSpPr>
            <a:spLocks noChangeArrowheads="1"/>
          </p:cNvSpPr>
          <p:nvPr/>
        </p:nvSpPr>
        <p:spPr bwMode="auto">
          <a:xfrm>
            <a:off x="1608138" y="1412875"/>
            <a:ext cx="22225" cy="3925888"/>
          </a:xfrm>
          <a:prstGeom prst="rect">
            <a:avLst/>
          </a:prstGeom>
          <a:solidFill>
            <a:schemeClr val="tx1"/>
          </a:solidFill>
          <a:ln w="9525">
            <a:solidFill>
              <a:schemeClr val="bg1"/>
            </a:solidFill>
            <a:miter lim="800000"/>
            <a:headEnd/>
            <a:tailEnd/>
          </a:ln>
        </p:spPr>
        <p:txBody>
          <a:bodyPr/>
          <a:lstStyle/>
          <a:p>
            <a:endParaRPr lang="en-US">
              <a:solidFill>
                <a:schemeClr val="bg1"/>
              </a:solidFill>
              <a:ea typeface="ＭＳ Ｐゴシック" pitchFamily="64" charset="-128"/>
            </a:endParaRPr>
          </a:p>
        </p:txBody>
      </p:sp>
      <p:sp>
        <p:nvSpPr>
          <p:cNvPr id="43036" name="Line 28"/>
          <p:cNvSpPr>
            <a:spLocks noChangeShapeType="1"/>
          </p:cNvSpPr>
          <p:nvPr/>
        </p:nvSpPr>
        <p:spPr bwMode="auto">
          <a:xfrm>
            <a:off x="1530350" y="1870075"/>
            <a:ext cx="88900" cy="1588"/>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43037" name="Line 29"/>
          <p:cNvSpPr>
            <a:spLocks noChangeShapeType="1"/>
          </p:cNvSpPr>
          <p:nvPr/>
        </p:nvSpPr>
        <p:spPr bwMode="auto">
          <a:xfrm>
            <a:off x="1530350" y="1436688"/>
            <a:ext cx="88900" cy="1587"/>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43038" name="Line 30"/>
          <p:cNvSpPr>
            <a:spLocks noChangeShapeType="1"/>
          </p:cNvSpPr>
          <p:nvPr/>
        </p:nvSpPr>
        <p:spPr bwMode="auto">
          <a:xfrm>
            <a:off x="1530350" y="3148013"/>
            <a:ext cx="88900" cy="1587"/>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43039" name="Line 31"/>
          <p:cNvSpPr>
            <a:spLocks noChangeShapeType="1"/>
          </p:cNvSpPr>
          <p:nvPr/>
        </p:nvSpPr>
        <p:spPr bwMode="auto">
          <a:xfrm>
            <a:off x="1530350" y="2725738"/>
            <a:ext cx="88900" cy="1587"/>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43040" name="Line 32"/>
          <p:cNvSpPr>
            <a:spLocks noChangeShapeType="1"/>
          </p:cNvSpPr>
          <p:nvPr/>
        </p:nvSpPr>
        <p:spPr bwMode="auto">
          <a:xfrm>
            <a:off x="1530350" y="2303463"/>
            <a:ext cx="88900" cy="1587"/>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43041" name="Line 33"/>
          <p:cNvSpPr>
            <a:spLocks noChangeShapeType="1"/>
          </p:cNvSpPr>
          <p:nvPr/>
        </p:nvSpPr>
        <p:spPr bwMode="auto">
          <a:xfrm>
            <a:off x="1530350" y="3570288"/>
            <a:ext cx="88900" cy="1587"/>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43042" name="Line 34"/>
          <p:cNvSpPr>
            <a:spLocks noChangeShapeType="1"/>
          </p:cNvSpPr>
          <p:nvPr/>
        </p:nvSpPr>
        <p:spPr bwMode="auto">
          <a:xfrm>
            <a:off x="1530350" y="4014788"/>
            <a:ext cx="88900" cy="1587"/>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43043" name="Line 35"/>
          <p:cNvSpPr>
            <a:spLocks noChangeShapeType="1"/>
          </p:cNvSpPr>
          <p:nvPr/>
        </p:nvSpPr>
        <p:spPr bwMode="auto">
          <a:xfrm>
            <a:off x="1530350" y="4424363"/>
            <a:ext cx="88900" cy="1587"/>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43044" name="Line 36"/>
          <p:cNvSpPr>
            <a:spLocks noChangeShapeType="1"/>
          </p:cNvSpPr>
          <p:nvPr/>
        </p:nvSpPr>
        <p:spPr bwMode="auto">
          <a:xfrm>
            <a:off x="1530350" y="4859338"/>
            <a:ext cx="88900" cy="1587"/>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43045" name="Line 37"/>
          <p:cNvSpPr>
            <a:spLocks noChangeShapeType="1"/>
          </p:cNvSpPr>
          <p:nvPr/>
        </p:nvSpPr>
        <p:spPr bwMode="auto">
          <a:xfrm>
            <a:off x="1530350" y="5268913"/>
            <a:ext cx="88900" cy="1587"/>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43046" name="Line 38"/>
          <p:cNvSpPr>
            <a:spLocks noChangeShapeType="1"/>
          </p:cNvSpPr>
          <p:nvPr/>
        </p:nvSpPr>
        <p:spPr bwMode="auto">
          <a:xfrm flipV="1">
            <a:off x="1654175" y="5338763"/>
            <a:ext cx="1588" cy="82550"/>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43047" name="Line 39"/>
          <p:cNvSpPr>
            <a:spLocks noChangeShapeType="1"/>
          </p:cNvSpPr>
          <p:nvPr/>
        </p:nvSpPr>
        <p:spPr bwMode="auto">
          <a:xfrm flipV="1">
            <a:off x="2984500" y="5338763"/>
            <a:ext cx="1588" cy="82550"/>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43048" name="Line 40"/>
          <p:cNvSpPr>
            <a:spLocks noChangeShapeType="1"/>
          </p:cNvSpPr>
          <p:nvPr/>
        </p:nvSpPr>
        <p:spPr bwMode="auto">
          <a:xfrm flipV="1">
            <a:off x="4327525" y="5338763"/>
            <a:ext cx="1588" cy="82550"/>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43049" name="Line 41"/>
          <p:cNvSpPr>
            <a:spLocks noChangeShapeType="1"/>
          </p:cNvSpPr>
          <p:nvPr/>
        </p:nvSpPr>
        <p:spPr bwMode="auto">
          <a:xfrm flipV="1">
            <a:off x="5668963" y="5338763"/>
            <a:ext cx="1587" cy="82550"/>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43050" name="Line 42"/>
          <p:cNvSpPr>
            <a:spLocks noChangeShapeType="1"/>
          </p:cNvSpPr>
          <p:nvPr/>
        </p:nvSpPr>
        <p:spPr bwMode="auto">
          <a:xfrm flipV="1">
            <a:off x="7000875" y="5338763"/>
            <a:ext cx="1588" cy="82550"/>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43051" name="Line 43"/>
          <p:cNvSpPr>
            <a:spLocks noChangeShapeType="1"/>
          </p:cNvSpPr>
          <p:nvPr/>
        </p:nvSpPr>
        <p:spPr bwMode="auto">
          <a:xfrm flipV="1">
            <a:off x="8342313" y="5338763"/>
            <a:ext cx="1587" cy="82550"/>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43052" name="Rectangle 44"/>
          <p:cNvSpPr>
            <a:spLocks noChangeArrowheads="1"/>
          </p:cNvSpPr>
          <p:nvPr/>
        </p:nvSpPr>
        <p:spPr bwMode="auto">
          <a:xfrm>
            <a:off x="1619250" y="5327650"/>
            <a:ext cx="6745288" cy="23813"/>
          </a:xfrm>
          <a:prstGeom prst="rect">
            <a:avLst/>
          </a:prstGeom>
          <a:solidFill>
            <a:schemeClr val="tx1"/>
          </a:solidFill>
          <a:ln w="9525">
            <a:solidFill>
              <a:schemeClr val="bg1"/>
            </a:solidFill>
            <a:miter lim="800000"/>
            <a:headEnd/>
            <a:tailEnd/>
          </a:ln>
        </p:spPr>
        <p:txBody>
          <a:bodyPr/>
          <a:lstStyle/>
          <a:p>
            <a:endParaRPr lang="en-US">
              <a:solidFill>
                <a:schemeClr val="bg1"/>
              </a:solidFill>
              <a:ea typeface="ＭＳ Ｐゴシック" pitchFamily="64" charset="-128"/>
            </a:endParaRPr>
          </a:p>
        </p:txBody>
      </p:sp>
      <p:sp>
        <p:nvSpPr>
          <p:cNvPr id="74797" name="Text Box 45"/>
          <p:cNvSpPr txBox="1">
            <a:spLocks noChangeArrowheads="1"/>
          </p:cNvSpPr>
          <p:nvPr/>
        </p:nvSpPr>
        <p:spPr bwMode="auto">
          <a:xfrm>
            <a:off x="6997596" y="1143000"/>
            <a:ext cx="1301958" cy="193899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dirty="0">
                <a:solidFill>
                  <a:schemeClr val="bg1"/>
                </a:solidFill>
                <a:latin typeface="Calibri" pitchFamily="34" charset="0"/>
                <a:ea typeface="ＭＳ Ｐゴシック" pitchFamily="64" charset="-128"/>
                <a:cs typeface="Calibri" pitchFamily="34" charset="0"/>
              </a:rPr>
              <a:t>Diagnosis</a:t>
            </a:r>
          </a:p>
          <a:p>
            <a:pPr algn="ctr"/>
            <a:r>
              <a:rPr lang="en-US" sz="2000" b="1" i="1" dirty="0">
                <a:solidFill>
                  <a:srgbClr val="0000FF"/>
                </a:solidFill>
                <a:latin typeface="Calibri" pitchFamily="34" charset="0"/>
                <a:ea typeface="ＭＳ Ｐゴシック" pitchFamily="64" charset="-128"/>
                <a:cs typeface="Calibri" pitchFamily="34" charset="0"/>
              </a:rPr>
              <a:t>1975-1980</a:t>
            </a:r>
          </a:p>
          <a:p>
            <a:pPr algn="ctr"/>
            <a:r>
              <a:rPr lang="en-US" sz="2000" b="1" i="1" dirty="0">
                <a:solidFill>
                  <a:srgbClr val="FFCC99"/>
                </a:solidFill>
                <a:latin typeface="Calibri" pitchFamily="34" charset="0"/>
                <a:ea typeface="ＭＳ Ｐゴシック" pitchFamily="64" charset="-128"/>
                <a:cs typeface="Calibri" pitchFamily="34" charset="0"/>
              </a:rPr>
              <a:t>1970-1974</a:t>
            </a:r>
          </a:p>
          <a:p>
            <a:pPr algn="ctr"/>
            <a:r>
              <a:rPr lang="en-US" sz="2000" b="1" i="1" dirty="0">
                <a:solidFill>
                  <a:srgbClr val="FF0000"/>
                </a:solidFill>
                <a:latin typeface="Calibri" pitchFamily="34" charset="0"/>
                <a:ea typeface="ＭＳ Ｐゴシック" pitchFamily="64" charset="-128"/>
                <a:cs typeface="Calibri" pitchFamily="34" charset="0"/>
              </a:rPr>
              <a:t>1965-1969</a:t>
            </a:r>
          </a:p>
          <a:p>
            <a:pPr algn="ctr"/>
            <a:r>
              <a:rPr lang="en-US" sz="2000" b="1" i="1" dirty="0">
                <a:solidFill>
                  <a:srgbClr val="008000"/>
                </a:solidFill>
                <a:latin typeface="Calibri" pitchFamily="34" charset="0"/>
                <a:ea typeface="ＭＳ Ｐゴシック" pitchFamily="64" charset="-128"/>
                <a:cs typeface="Calibri" pitchFamily="34" charset="0"/>
              </a:rPr>
              <a:t>1960-1964</a:t>
            </a:r>
          </a:p>
          <a:p>
            <a:pPr algn="ctr"/>
            <a:r>
              <a:rPr lang="en-US" sz="2000" b="1" i="1" dirty="0">
                <a:solidFill>
                  <a:srgbClr val="9900FF"/>
                </a:solidFill>
                <a:latin typeface="Calibri" pitchFamily="34" charset="0"/>
                <a:ea typeface="ＭＳ Ｐゴシック" pitchFamily="64" charset="-128"/>
                <a:cs typeface="Calibri" pitchFamily="34" charset="0"/>
              </a:rPr>
              <a:t>1950-1959</a:t>
            </a:r>
          </a:p>
        </p:txBody>
      </p:sp>
      <p:sp>
        <p:nvSpPr>
          <p:cNvPr id="43054" name="Text Box 46"/>
          <p:cNvSpPr txBox="1">
            <a:spLocks noChangeArrowheads="1"/>
          </p:cNvSpPr>
          <p:nvPr/>
        </p:nvSpPr>
        <p:spPr bwMode="auto">
          <a:xfrm>
            <a:off x="1733550" y="3351213"/>
            <a:ext cx="28321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a:solidFill>
                  <a:schemeClr val="bg1"/>
                </a:solidFill>
                <a:ea typeface="ＭＳ Ｐゴシック" pitchFamily="64" charset="-128"/>
              </a:rPr>
              <a:t>Reduction</a:t>
            </a:r>
          </a:p>
          <a:p>
            <a:pPr algn="ctr"/>
            <a:r>
              <a:rPr lang="en-US" sz="1600">
                <a:solidFill>
                  <a:schemeClr val="bg1"/>
                </a:solidFill>
                <a:ea typeface="ＭＳ Ｐゴシック" pitchFamily="64" charset="-128"/>
              </a:rPr>
              <a:t>in mortality</a:t>
            </a:r>
          </a:p>
          <a:p>
            <a:pPr algn="ctr"/>
            <a:r>
              <a:rPr lang="en-US" sz="1600">
                <a:solidFill>
                  <a:schemeClr val="bg1"/>
                </a:solidFill>
                <a:ea typeface="ＭＳ Ｐゴシック" pitchFamily="64" charset="-128"/>
              </a:rPr>
              <a:t>compared to </a:t>
            </a:r>
          </a:p>
          <a:p>
            <a:pPr algn="ctr"/>
            <a:r>
              <a:rPr lang="en-US" sz="1600">
                <a:solidFill>
                  <a:schemeClr val="bg1"/>
                </a:solidFill>
                <a:ea typeface="ＭＳ Ｐゴシック" pitchFamily="64" charset="-128"/>
              </a:rPr>
              <a:t>1950-1959 cohort</a:t>
            </a:r>
          </a:p>
        </p:txBody>
      </p:sp>
      <p:sp>
        <p:nvSpPr>
          <p:cNvPr id="43055" name="Text Box 47"/>
          <p:cNvSpPr txBox="1">
            <a:spLocks noChangeArrowheads="1"/>
          </p:cNvSpPr>
          <p:nvPr/>
        </p:nvSpPr>
        <p:spPr bwMode="auto">
          <a:xfrm>
            <a:off x="4806950" y="5424488"/>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solidFill>
                  <a:schemeClr val="bg1"/>
                </a:solidFill>
                <a:ea typeface="ＭＳ Ｐゴシック" pitchFamily="64" charset="-128"/>
              </a:rPr>
              <a:t>25</a:t>
            </a:r>
          </a:p>
        </p:txBody>
      </p:sp>
      <p:sp>
        <p:nvSpPr>
          <p:cNvPr id="43056" name="Line 48"/>
          <p:cNvSpPr>
            <a:spLocks noChangeShapeType="1"/>
          </p:cNvSpPr>
          <p:nvPr/>
        </p:nvSpPr>
        <p:spPr bwMode="auto">
          <a:xfrm flipV="1">
            <a:off x="4057650" y="2339975"/>
            <a:ext cx="228600" cy="246063"/>
          </a:xfrm>
          <a:prstGeom prst="line">
            <a:avLst/>
          </a:prstGeom>
          <a:noFill/>
          <a:ln w="9525">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43057" name="Line 49"/>
          <p:cNvSpPr>
            <a:spLocks noChangeShapeType="1"/>
          </p:cNvSpPr>
          <p:nvPr/>
        </p:nvSpPr>
        <p:spPr bwMode="auto">
          <a:xfrm flipV="1">
            <a:off x="4325938" y="1446213"/>
            <a:ext cx="0" cy="39084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43058" name="Line 50"/>
          <p:cNvSpPr>
            <a:spLocks noChangeShapeType="1"/>
          </p:cNvSpPr>
          <p:nvPr/>
        </p:nvSpPr>
        <p:spPr bwMode="auto">
          <a:xfrm flipH="1">
            <a:off x="4324350" y="1143000"/>
            <a:ext cx="228600" cy="246063"/>
          </a:xfrm>
          <a:prstGeom prst="line">
            <a:avLst/>
          </a:prstGeom>
          <a:noFill/>
          <a:ln w="9525">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43059" name="Text Box 51"/>
          <p:cNvSpPr txBox="1">
            <a:spLocks noChangeArrowheads="1"/>
          </p:cNvSpPr>
          <p:nvPr/>
        </p:nvSpPr>
        <p:spPr bwMode="auto">
          <a:xfrm>
            <a:off x="3733800" y="2586038"/>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b="1" i="1">
                <a:solidFill>
                  <a:schemeClr val="bg1"/>
                </a:solidFill>
                <a:ea typeface="ＭＳ Ｐゴシック" pitchFamily="64" charset="-128"/>
              </a:rPr>
              <a:t>84%</a:t>
            </a:r>
          </a:p>
        </p:txBody>
      </p:sp>
      <p:sp>
        <p:nvSpPr>
          <p:cNvPr id="43060" name="Line 52"/>
          <p:cNvSpPr>
            <a:spLocks noChangeShapeType="1"/>
          </p:cNvSpPr>
          <p:nvPr/>
        </p:nvSpPr>
        <p:spPr bwMode="auto">
          <a:xfrm flipV="1">
            <a:off x="4997450" y="1676400"/>
            <a:ext cx="0" cy="36957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43061" name="Line 53"/>
          <p:cNvSpPr>
            <a:spLocks noChangeShapeType="1"/>
          </p:cNvSpPr>
          <p:nvPr/>
        </p:nvSpPr>
        <p:spPr bwMode="auto">
          <a:xfrm flipV="1">
            <a:off x="4725988" y="2844800"/>
            <a:ext cx="228600" cy="236538"/>
          </a:xfrm>
          <a:prstGeom prst="line">
            <a:avLst/>
          </a:prstGeom>
          <a:noFill/>
          <a:ln w="9525">
            <a:solidFill>
              <a:srgbClr val="FFCC99"/>
            </a:solidFill>
            <a:round/>
            <a:headEnd/>
            <a:tailEnd type="triangle" w="lg" len="lg"/>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74806" name="Text Box 54"/>
          <p:cNvSpPr txBox="1">
            <a:spLocks noChangeArrowheads="1"/>
          </p:cNvSpPr>
          <p:nvPr/>
        </p:nvSpPr>
        <p:spPr bwMode="auto">
          <a:xfrm>
            <a:off x="4419600" y="3114675"/>
            <a:ext cx="590550" cy="33655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b="1" i="1">
                <a:solidFill>
                  <a:schemeClr val="bg1"/>
                </a:solidFill>
                <a:ea typeface="ＭＳ Ｐゴシック" pitchFamily="64" charset="-128"/>
              </a:rPr>
              <a:t>80%</a:t>
            </a:r>
          </a:p>
        </p:txBody>
      </p:sp>
      <p:sp>
        <p:nvSpPr>
          <p:cNvPr id="43063" name="Line 55"/>
          <p:cNvSpPr>
            <a:spLocks noChangeShapeType="1"/>
          </p:cNvSpPr>
          <p:nvPr/>
        </p:nvSpPr>
        <p:spPr bwMode="auto">
          <a:xfrm flipH="1">
            <a:off x="5010150" y="1420813"/>
            <a:ext cx="228600" cy="234950"/>
          </a:xfrm>
          <a:prstGeom prst="line">
            <a:avLst/>
          </a:prstGeom>
          <a:noFill/>
          <a:ln w="9525">
            <a:solidFill>
              <a:srgbClr val="FFCC99"/>
            </a:solidFill>
            <a:round/>
            <a:headEnd/>
            <a:tailEnd type="triangle" w="lg" len="lg"/>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43064" name="Line 56"/>
          <p:cNvSpPr>
            <a:spLocks noChangeShapeType="1"/>
          </p:cNvSpPr>
          <p:nvPr/>
        </p:nvSpPr>
        <p:spPr bwMode="auto">
          <a:xfrm flipH="1" flipV="1">
            <a:off x="5664200" y="2286000"/>
            <a:ext cx="6350" cy="30829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43065" name="Line 57"/>
          <p:cNvSpPr>
            <a:spLocks noChangeShapeType="1"/>
          </p:cNvSpPr>
          <p:nvPr/>
        </p:nvSpPr>
        <p:spPr bwMode="auto">
          <a:xfrm flipV="1">
            <a:off x="5410200" y="3176588"/>
            <a:ext cx="228600" cy="236537"/>
          </a:xfrm>
          <a:prstGeom prst="line">
            <a:avLst/>
          </a:prstGeom>
          <a:noFill/>
          <a:ln w="952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43066" name="Text Box 58"/>
          <p:cNvSpPr txBox="1">
            <a:spLocks noChangeArrowheads="1"/>
          </p:cNvSpPr>
          <p:nvPr/>
        </p:nvSpPr>
        <p:spPr bwMode="auto">
          <a:xfrm>
            <a:off x="5105400" y="3373438"/>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b="1" i="1">
                <a:solidFill>
                  <a:schemeClr val="bg1"/>
                </a:solidFill>
                <a:ea typeface="ＭＳ Ｐゴシック" pitchFamily="64" charset="-128"/>
              </a:rPr>
              <a:t>41%</a:t>
            </a:r>
          </a:p>
        </p:txBody>
      </p:sp>
      <p:sp>
        <p:nvSpPr>
          <p:cNvPr id="43067" name="Line 59"/>
          <p:cNvSpPr>
            <a:spLocks noChangeShapeType="1"/>
          </p:cNvSpPr>
          <p:nvPr/>
        </p:nvSpPr>
        <p:spPr bwMode="auto">
          <a:xfrm flipH="1">
            <a:off x="5689600" y="2038350"/>
            <a:ext cx="228600" cy="236538"/>
          </a:xfrm>
          <a:prstGeom prst="line">
            <a:avLst/>
          </a:prstGeom>
          <a:noFill/>
          <a:ln w="952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43068" name="Text Box 60"/>
          <p:cNvSpPr txBox="1">
            <a:spLocks noChangeArrowheads="1"/>
          </p:cNvSpPr>
          <p:nvPr/>
        </p:nvSpPr>
        <p:spPr bwMode="auto">
          <a:xfrm>
            <a:off x="-685800" y="5867400"/>
            <a:ext cx="3200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900">
                <a:latin typeface="Times New Roman" pitchFamily="18" charset="0"/>
                <a:ea typeface="ＭＳ Ｐゴシック" pitchFamily="64" charset="-128"/>
              </a:rPr>
              <a:t>Figure adapted from </a:t>
            </a:r>
            <a:r>
              <a:rPr lang="en-US" sz="900" i="1">
                <a:latin typeface="Times New Roman" pitchFamily="18" charset="0"/>
                <a:ea typeface="ＭＳ Ｐゴシック" pitchFamily="64" charset="-128"/>
              </a:rPr>
              <a:t>Diabetes</a:t>
            </a:r>
            <a:r>
              <a:rPr lang="en-US" sz="900">
                <a:latin typeface="Times New Roman" pitchFamily="18" charset="0"/>
                <a:ea typeface="ＭＳ Ｐゴシック" pitchFamily="64" charset="-128"/>
              </a:rPr>
              <a:t> 55: 1463-1469, 2006</a:t>
            </a:r>
          </a:p>
        </p:txBody>
      </p:sp>
      <p:sp>
        <p:nvSpPr>
          <p:cNvPr id="62" name="Text Box 60"/>
          <p:cNvSpPr txBox="1">
            <a:spLocks noChangeArrowheads="1"/>
          </p:cNvSpPr>
          <p:nvPr/>
        </p:nvSpPr>
        <p:spPr bwMode="auto">
          <a:xfrm>
            <a:off x="228600" y="6078379"/>
            <a:ext cx="3200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000" dirty="0">
                <a:solidFill>
                  <a:schemeClr val="bg1"/>
                </a:solidFill>
                <a:latin typeface="Arial" pitchFamily="34" charset="0"/>
                <a:ea typeface="ＭＳ Ｐゴシック" pitchFamily="64" charset="-128"/>
                <a:cs typeface="Arial" pitchFamily="34" charset="0"/>
              </a:rPr>
              <a:t>Figure adapted from </a:t>
            </a:r>
            <a:r>
              <a:rPr lang="en-US" sz="1000" i="1" dirty="0">
                <a:solidFill>
                  <a:schemeClr val="bg1"/>
                </a:solidFill>
                <a:latin typeface="Arial" pitchFamily="34" charset="0"/>
                <a:ea typeface="ＭＳ Ｐゴシック" pitchFamily="64" charset="-128"/>
                <a:cs typeface="Arial" pitchFamily="34" charset="0"/>
              </a:rPr>
              <a:t>Diabetes</a:t>
            </a:r>
            <a:r>
              <a:rPr lang="en-US" sz="1000" dirty="0">
                <a:solidFill>
                  <a:schemeClr val="bg1"/>
                </a:solidFill>
                <a:latin typeface="Arial" pitchFamily="34" charset="0"/>
                <a:ea typeface="ＭＳ Ｐゴシック" pitchFamily="64" charset="-128"/>
                <a:cs typeface="Arial" pitchFamily="34" charset="0"/>
              </a:rPr>
              <a:t> 55: 1463-1469, 2006</a:t>
            </a:r>
          </a:p>
        </p:txBody>
      </p:sp>
    </p:spTree>
    <p:extLst>
      <p:ext uri="{BB962C8B-B14F-4D97-AF65-F5344CB8AC3E}">
        <p14:creationId xmlns:p14="http://schemas.microsoft.com/office/powerpoint/2010/main" val="897333154"/>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DRF Blue Grad Template">
  <a:themeElements>
    <a:clrScheme name="Edifice">
      <a:dk1>
        <a:srgbClr val="2A2723"/>
      </a:dk1>
      <a:lt1>
        <a:srgbClr val="FFFFFF"/>
      </a:lt1>
      <a:dk2>
        <a:srgbClr val="2A2723"/>
      </a:dk2>
      <a:lt2>
        <a:srgbClr val="FCFCFC"/>
      </a:lt2>
      <a:accent1>
        <a:srgbClr val="003846"/>
      </a:accent1>
      <a:accent2>
        <a:srgbClr val="FF5A00"/>
      </a:accent2>
      <a:accent3>
        <a:srgbClr val="002C76"/>
      </a:accent3>
      <a:accent4>
        <a:srgbClr val="66BC29"/>
      </a:accent4>
      <a:accent5>
        <a:srgbClr val="2C95B5"/>
      </a:accent5>
      <a:accent6>
        <a:srgbClr val="2A2723"/>
      </a:accent6>
      <a:hlink>
        <a:srgbClr val="002C76"/>
      </a:hlink>
      <a:folHlink>
        <a:srgbClr val="003846"/>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13084</TotalTime>
  <Words>836</Words>
  <Application>Microsoft Office PowerPoint</Application>
  <PresentationFormat>Letter Paper (8.5x11 in)</PresentationFormat>
  <Paragraphs>134</Paragraphs>
  <Slides>9</Slides>
  <Notes>6</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JDRF Blue Grad Template</vt:lpstr>
      <vt:lpstr>1_Blank Presentation</vt:lpstr>
      <vt:lpstr>PowerPoint Presentation</vt:lpstr>
      <vt:lpstr>JDRF Mission</vt:lpstr>
      <vt:lpstr>PowerPoint Presentation</vt:lpstr>
      <vt:lpstr>PowerPoint Presentation</vt:lpstr>
      <vt:lpstr>How does your organization set goals?</vt:lpstr>
      <vt:lpstr>How does your organization assess whether it is meeting its goals?</vt:lpstr>
      <vt:lpstr>Communicating results</vt:lpstr>
      <vt:lpstr>PowerPoint Presentation</vt:lpstr>
      <vt:lpstr>PowerPoint Presentation</vt:lpstr>
    </vt:vector>
  </TitlesOfParts>
  <Company>Tim Walker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Walker</dc:creator>
  <cp:lastModifiedBy>Nierras, Concepcion R.</cp:lastModifiedBy>
  <cp:revision>538</cp:revision>
  <cp:lastPrinted>2012-07-19T16:15:35Z</cp:lastPrinted>
  <dcterms:created xsi:type="dcterms:W3CDTF">2009-02-06T21:14:19Z</dcterms:created>
  <dcterms:modified xsi:type="dcterms:W3CDTF">2013-10-23T19:02:45Z</dcterms:modified>
</cp:coreProperties>
</file>