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3" r:id="rId1"/>
  </p:sldMasterIdLst>
  <p:notesMasterIdLst>
    <p:notesMasterId r:id="rId21"/>
  </p:notesMasterIdLst>
  <p:sldIdLst>
    <p:sldId id="260" r:id="rId2"/>
    <p:sldId id="301" r:id="rId3"/>
    <p:sldId id="304" r:id="rId4"/>
    <p:sldId id="302" r:id="rId5"/>
    <p:sldId id="264" r:id="rId6"/>
    <p:sldId id="265" r:id="rId7"/>
    <p:sldId id="262" r:id="rId8"/>
    <p:sldId id="303" r:id="rId9"/>
    <p:sldId id="281" r:id="rId10"/>
    <p:sldId id="273" r:id="rId11"/>
    <p:sldId id="263" r:id="rId12"/>
    <p:sldId id="298" r:id="rId13"/>
    <p:sldId id="300" r:id="rId14"/>
    <p:sldId id="285" r:id="rId15"/>
    <p:sldId id="309" r:id="rId16"/>
    <p:sldId id="310" r:id="rId17"/>
    <p:sldId id="305" r:id="rId18"/>
    <p:sldId id="294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7E7"/>
    <a:srgbClr val="EDE7E7"/>
    <a:srgbClr val="F7E88B"/>
    <a:srgbClr val="F7FF97"/>
    <a:srgbClr val="FFFF97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1" autoAdjust="0"/>
  </p:normalViewPr>
  <p:slideViewPr>
    <p:cSldViewPr snapToObjects="1">
      <p:cViewPr>
        <p:scale>
          <a:sx n="100" d="100"/>
          <a:sy n="100" d="100"/>
        </p:scale>
        <p:origin x="-21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F200B-140E-C14F-AB72-6B4D00886044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605D-0BA4-234E-A119-EF247523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7C9ED2-7255-684F-AE15-B463AB5088BD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latin typeface="Times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F330B-59C1-DC4E-9C33-611448EA0B57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0605D-0BA4-234E-A119-EF247523B8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DB25F70-5B41-FB49-AD95-FA3B09E6DAFF}" type="slidenum">
              <a:rPr lang="en-US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latin typeface="Times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45E52A6-A337-314D-AABE-58376B89C012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A38E7B-3083-D449-BB53-375A054E05C4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440D2-0E10-1241-90CE-276C261D2F5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743C656-12B1-8449-881D-A789804AA93D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F330B-59C1-DC4E-9C33-611448EA0B57}" type="slidenum">
              <a:rPr lang="en-US"/>
              <a:pPr/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F330B-59C1-DC4E-9C33-611448EA0B57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latin typeface="Times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2DE678-7604-C942-B327-3FC40A6D0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1793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1CFF51-F2EA-2F49-B356-A73EE16E4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E0B0F01-993A-E445-B3B6-D3450AFBB64C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FB090F-7357-8446-82AC-CDC53E5AD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7488"/>
            <a:ext cx="80819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7A754C"/>
                </a:solidFill>
                <a:ea typeface="Tahoma" pitchFamily="-110" charset="0"/>
                <a:cs typeface="Tahoma" pitchFamily="-110" charset="0"/>
              </a:rPr>
              <a:t>Howard Hughes Medical Institute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4513" y="1401762"/>
            <a:ext cx="4075112" cy="52276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ts val="2800"/>
              </a:lnSpc>
              <a:spcBef>
                <a:spcPts val="900"/>
              </a:spcBef>
              <a:buClr>
                <a:srgbClr val="7A754C"/>
              </a:buClr>
            </a:pPr>
            <a:r>
              <a:rPr lang="en-US" sz="2200" b="1" dirty="0" smtClean="0"/>
              <a:t>A science philanthropy whose mission is to advance biomedical research and science education for the benefit of humanity.</a:t>
            </a:r>
            <a:endParaRPr lang="en-US" sz="2200" b="1" dirty="0"/>
          </a:p>
          <a:p>
            <a:pPr eaLnBrk="1" hangingPunct="1">
              <a:lnSpc>
                <a:spcPts val="2800"/>
              </a:lnSpc>
              <a:spcBef>
                <a:spcPts val="900"/>
              </a:spcBef>
              <a:buClr>
                <a:srgbClr val="7A754C"/>
              </a:buClr>
            </a:pPr>
            <a:r>
              <a:rPr lang="en-US" sz="2200" dirty="0" smtClean="0"/>
              <a:t>$7.1 </a:t>
            </a:r>
            <a:r>
              <a:rPr lang="en-US" sz="2200" dirty="0"/>
              <a:t>billion invested in</a:t>
            </a:r>
            <a:br>
              <a:rPr lang="en-US" sz="2200" dirty="0"/>
            </a:br>
            <a:r>
              <a:rPr lang="en-US" sz="2200" dirty="0"/>
              <a:t>research and science</a:t>
            </a:r>
            <a:br>
              <a:rPr lang="en-US" sz="2200" dirty="0"/>
            </a:br>
            <a:r>
              <a:rPr lang="en-US" sz="2200" dirty="0"/>
              <a:t>education since </a:t>
            </a:r>
            <a:r>
              <a:rPr lang="en-US" sz="2200" dirty="0" smtClean="0"/>
              <a:t>2003</a:t>
            </a:r>
            <a:endParaRPr lang="en-US" sz="2200" dirty="0"/>
          </a:p>
          <a:p>
            <a:pPr marL="635000" lvl="1" indent="-234950" eaLnBrk="1" hangingPunct="1">
              <a:lnSpc>
                <a:spcPts val="2800"/>
              </a:lnSpc>
              <a:spcBef>
                <a:spcPts val="900"/>
              </a:spcBef>
              <a:buClr>
                <a:srgbClr val="B3A18A"/>
              </a:buClr>
              <a:buSzPct val="85000"/>
              <a:buFont typeface="Arial" pitchFamily="-110" charset="0"/>
              <a:buChar char="-"/>
            </a:pPr>
            <a:r>
              <a:rPr lang="en-US" sz="2200" dirty="0" smtClean="0">
                <a:ea typeface="Tahoma" pitchFamily="-110" charset="0"/>
                <a:cs typeface="Tahoma" pitchFamily="-110" charset="0"/>
              </a:rPr>
              <a:t>$695 million </a:t>
            </a:r>
            <a:r>
              <a:rPr lang="en-US" sz="2200" dirty="0">
                <a:ea typeface="Tahoma" pitchFamily="-110" charset="0"/>
                <a:cs typeface="Tahoma" pitchFamily="-110" charset="0"/>
              </a:rPr>
              <a:t>for research</a:t>
            </a:r>
            <a:br>
              <a:rPr lang="en-US" sz="2200" dirty="0">
                <a:ea typeface="Tahoma" pitchFamily="-110" charset="0"/>
                <a:cs typeface="Tahoma" pitchFamily="-110" charset="0"/>
              </a:rPr>
            </a:br>
            <a:r>
              <a:rPr lang="en-US" sz="2200" dirty="0">
                <a:ea typeface="Tahoma" pitchFamily="-110" charset="0"/>
                <a:cs typeface="Tahoma" pitchFamily="-110" charset="0"/>
              </a:rPr>
              <a:t>and research </a:t>
            </a:r>
            <a:r>
              <a:rPr lang="en-US" sz="2200" dirty="0" smtClean="0">
                <a:ea typeface="Tahoma" pitchFamily="-110" charset="0"/>
                <a:cs typeface="Tahoma" pitchFamily="-110" charset="0"/>
              </a:rPr>
              <a:t>support in 2012</a:t>
            </a:r>
            <a:endParaRPr lang="en-US" sz="2200" dirty="0">
              <a:ea typeface="Tahoma" pitchFamily="-110" charset="0"/>
              <a:cs typeface="Tahoma" pitchFamily="-110" charset="0"/>
            </a:endParaRPr>
          </a:p>
          <a:p>
            <a:pPr marL="635000" lvl="1" indent="-234950" eaLnBrk="1" hangingPunct="1">
              <a:lnSpc>
                <a:spcPts val="2800"/>
              </a:lnSpc>
              <a:spcBef>
                <a:spcPts val="900"/>
              </a:spcBef>
              <a:buClr>
                <a:srgbClr val="B3A18A"/>
              </a:buClr>
              <a:buSzPct val="85000"/>
              <a:buFont typeface="Arial" pitchFamily="-110" charset="0"/>
              <a:buChar char="-"/>
            </a:pPr>
            <a:r>
              <a:rPr lang="en-US" sz="2200" dirty="0" smtClean="0">
                <a:ea typeface="Tahoma" pitchFamily="-110" charset="0"/>
                <a:cs typeface="Tahoma" pitchFamily="-110" charset="0"/>
              </a:rPr>
              <a:t>$114 million </a:t>
            </a:r>
            <a:r>
              <a:rPr lang="en-US" sz="2200" dirty="0">
                <a:ea typeface="Tahoma" pitchFamily="-110" charset="0"/>
                <a:cs typeface="Tahoma" pitchFamily="-110" charset="0"/>
              </a:rPr>
              <a:t>for science</a:t>
            </a:r>
            <a:br>
              <a:rPr lang="en-US" sz="2200" dirty="0">
                <a:ea typeface="Tahoma" pitchFamily="-110" charset="0"/>
                <a:cs typeface="Tahoma" pitchFamily="-110" charset="0"/>
              </a:rPr>
            </a:br>
            <a:r>
              <a:rPr lang="en-US" sz="2200" dirty="0">
                <a:ea typeface="Tahoma" pitchFamily="-110" charset="0"/>
                <a:cs typeface="Tahoma" pitchFamily="-110" charset="0"/>
              </a:rPr>
              <a:t>education, international</a:t>
            </a:r>
            <a:br>
              <a:rPr lang="en-US" sz="2200" dirty="0">
                <a:ea typeface="Tahoma" pitchFamily="-110" charset="0"/>
                <a:cs typeface="Tahoma" pitchFamily="-110" charset="0"/>
              </a:rPr>
            </a:br>
            <a:r>
              <a:rPr lang="en-US" sz="2200" dirty="0" smtClean="0">
                <a:ea typeface="Tahoma" pitchFamily="-110" charset="0"/>
                <a:cs typeface="Tahoma" pitchFamily="-110" charset="0"/>
              </a:rPr>
              <a:t>research in 2012</a:t>
            </a:r>
            <a:endParaRPr lang="en-US" sz="2200" dirty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buClr>
                <a:srgbClr val="7A754C"/>
              </a:buClr>
            </a:pPr>
            <a:r>
              <a:rPr lang="en-US" sz="2200" dirty="0"/>
              <a:t> </a:t>
            </a:r>
            <a:r>
              <a:rPr lang="en-US" sz="2200" dirty="0" smtClean="0"/>
              <a:t>Current endowment </a:t>
            </a:r>
            <a:r>
              <a:rPr lang="en-US" sz="2200" dirty="0"/>
              <a:t>of </a:t>
            </a:r>
            <a:r>
              <a:rPr lang="en-US" sz="2200" dirty="0" smtClean="0"/>
              <a:t>$</a:t>
            </a:r>
            <a:r>
              <a:rPr lang="en-US" sz="2200" smtClean="0"/>
              <a:t>16.1 billion</a:t>
            </a:r>
            <a:endParaRPr lang="en-US" sz="2200" dirty="0"/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>
                <a:srgbClr val="7A754C"/>
              </a:buClr>
              <a:buFont typeface="Wingdings" pitchFamily="-110" charset="2"/>
              <a:buNone/>
            </a:pPr>
            <a:r>
              <a:rPr lang="en-US" sz="1400" i="1" dirty="0">
                <a:solidFill>
                  <a:srgbClr val="8E8254"/>
                </a:solidFill>
              </a:rPr>
              <a:t>	</a:t>
            </a:r>
          </a:p>
        </p:txBody>
      </p:sp>
      <p:sp>
        <p:nvSpPr>
          <p:cNvPr id="5126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fld id="{E1B50847-9756-4C4F-A303-2921C04B04AD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003145.tif"/>
          <p:cNvPicPr>
            <a:picLocks noChangeAspect="1"/>
          </p:cNvPicPr>
          <p:nvPr/>
        </p:nvPicPr>
        <p:blipFill>
          <a:blip r:embed="rId3"/>
          <a:srcRect t="6659" r="5540"/>
          <a:stretch>
            <a:fillRect/>
          </a:stretch>
        </p:blipFill>
        <p:spPr bwMode="auto">
          <a:xfrm>
            <a:off x="5030788" y="1447800"/>
            <a:ext cx="4113212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7800" y="6121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0238" y="1676400"/>
            <a:ext cx="7827962" cy="3276600"/>
          </a:xfrm>
        </p:spPr>
        <p:txBody>
          <a:bodyPr>
            <a:noAutofit/>
          </a:bodyPr>
          <a:lstStyle/>
          <a:p>
            <a:pPr eaLnBrk="1" hangingPunct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of 2013: 172 (out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354 investigators and early career scientists)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1994, HHMI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investigators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</a:t>
            </a:r>
          </a:p>
          <a:p>
            <a:pPr lvl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19%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all new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 members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ciences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of the Institute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0238" y="109519"/>
            <a:ext cx="7294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Tahoma" pitchFamily="-110" charset="0"/>
              </a:rPr>
              <a:t>Members of the National Academy of Science </a:t>
            </a:r>
            <a:endParaRPr lang="en-US" sz="2800" i="1" dirty="0" smtClean="0">
              <a:latin typeface="Tahoma" pitchFamily="-110" charset="0"/>
            </a:endParaRPr>
          </a:p>
          <a:p>
            <a:pPr algn="ctr"/>
            <a:r>
              <a:rPr lang="en-US" sz="2800" i="1" dirty="0" smtClean="0">
                <a:latin typeface="Tahoma" pitchFamily="-110" charset="0"/>
              </a:rPr>
              <a:t>(</a:t>
            </a:r>
            <a:r>
              <a:rPr lang="en-US" sz="2800" i="1" dirty="0">
                <a:latin typeface="Tahoma" pitchFamily="-110" charset="0"/>
              </a:rPr>
              <a:t>NAS)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69913" y="-100012"/>
            <a:ext cx="82343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62" tIns="48431" rIns="96862" bIns="48431"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baseline="0" dirty="0">
                <a:solidFill>
                  <a:srgbClr val="7A754C"/>
                </a:solidFill>
                <a:latin typeface="Arial" pitchFamily="-110" charset="0"/>
              </a:rPr>
              <a:t>A Model That Fosters Invention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905000"/>
            <a:ext cx="4813300" cy="3810000"/>
          </a:xfrm>
          <a:noFill/>
        </p:spPr>
        <p:txBody>
          <a:bodyPr lIns="91428" tIns="45714" rIns="91428" bIns="45714"/>
          <a:lstStyle/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dirty="0"/>
              <a:t>2,477 inventions</a:t>
            </a:r>
          </a:p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dirty="0"/>
              <a:t>1,270  active licenses</a:t>
            </a:r>
          </a:p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dirty="0"/>
              <a:t>1,242 patents</a:t>
            </a:r>
          </a:p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dirty="0"/>
              <a:t>976 pending patent applications</a:t>
            </a:r>
          </a:p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dirty="0"/>
              <a:t>100+ </a:t>
            </a:r>
            <a:r>
              <a:rPr lang="en-US" dirty="0" smtClean="0"/>
              <a:t>startup companies</a:t>
            </a:r>
          </a:p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sz="1800" dirty="0" smtClean="0"/>
              <a:t>As of 2012</a:t>
            </a:r>
            <a:endParaRPr lang="en-US" sz="1800" dirty="0"/>
          </a:p>
        </p:txBody>
      </p:sp>
      <p:pic>
        <p:nvPicPr>
          <p:cNvPr id="8196" name="Picture 5" descr="7_man_w_c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331" y="1371600"/>
            <a:ext cx="3472619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7225" y="954087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618" y="2286000"/>
            <a:ext cx="616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Does Our Review Process Retain Only the Best People?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677" y="958334"/>
            <a:ext cx="6152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Reviewing the HHMI Investigator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6269" y="1543109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819" y="3581400"/>
            <a:ext cx="731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“The most important single task that Jack Dixon and I have at HHMI is to review the </a:t>
            </a:r>
          </a:p>
          <a:p>
            <a:pPr algn="ctr"/>
            <a:r>
              <a:rPr lang="en-US" i="1" dirty="0" smtClean="0"/>
              <a:t>reviewers.” </a:t>
            </a:r>
          </a:p>
          <a:p>
            <a:pPr algn="ctr"/>
            <a:r>
              <a:rPr lang="en-US" i="1" dirty="0" smtClean="0"/>
              <a:t>Robert </a:t>
            </a:r>
            <a:r>
              <a:rPr lang="en-US" i="1" dirty="0" err="1" smtClean="0"/>
              <a:t>Tjian</a:t>
            </a:r>
            <a:r>
              <a:rPr lang="en-US" i="1" dirty="0" smtClean="0"/>
              <a:t>, President of HHMI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257" y="1459974"/>
            <a:ext cx="88243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“The Howard Hughes Medical Institute expects not only that its investigators be talented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productive scientists, but also that they demonstrate some combination of the following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attributes to an extent that clearly distinguishes them from other highly competent researchers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their field: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(1) They identify and pursue significant biological questions in a rigorous and deep manner.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(2) They push their chosen research field into new areas of inquiry, being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consistently at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its forefront. 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(3) They develop new tools and methods that enable creative experimental approaches to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biological questions, bringing to bear, when necessary, concepts or techniques from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other disciplines.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(4) They forge links between basic biology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medicine. </a:t>
            </a:r>
          </a:p>
          <a:p>
            <a:pPr marL="0" marR="0" lvl="0" indent="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(5) They demonstrate great promise of future original and innovative contributions.”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4933"/>
            <a:ext cx="668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criteria for an investigator review?</a:t>
            </a: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7045" y="978932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5398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i="1" dirty="0">
                <a:solidFill>
                  <a:srgbClr val="7A754C"/>
                </a:solidFill>
                <a:latin typeface="Tahoma" pitchFamily="-110" charset="0"/>
              </a:rPr>
              <a:t>Scientific Review</a:t>
            </a:r>
            <a:endParaRPr lang="en-US" sz="2800" i="1" dirty="0">
              <a:solidFill>
                <a:srgbClr val="7A754C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313" y="1279525"/>
            <a:ext cx="7737475" cy="5349875"/>
          </a:xfrm>
        </p:spPr>
        <p:txBody>
          <a:bodyPr>
            <a:noAutofit/>
          </a:bodyPr>
          <a:lstStyle/>
          <a:p>
            <a:pPr eaLnBrk="1" hangingPunct="1">
              <a:lnSpc>
                <a:spcPts val="3600"/>
              </a:lnSpc>
              <a:spcBef>
                <a:spcPts val="1200"/>
              </a:spcBef>
              <a:buFontTx/>
              <a:buNone/>
              <a:tabLst>
                <a:tab pos="342900" algn="l"/>
                <a:tab pos="914400" algn="l"/>
                <a:tab pos="1092200" algn="l"/>
              </a:tabLst>
            </a:pPr>
            <a:r>
              <a:rPr lang="en-US" sz="1600" b="1" u="sng" dirty="0">
                <a:latin typeface="Arial" pitchFamily="34" charset="0"/>
                <a:cs typeface="Arial" pitchFamily="34" charset="0"/>
              </a:rPr>
              <a:t>The Review Process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Reviews take place every 5 years; no review for ECS (a six year appointment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All reviewer panel votes are counted for each investigator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 progress reports are required between formal reviews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FontTx/>
              <a:buNone/>
              <a:tabLst>
                <a:tab pos="342900" algn="l"/>
                <a:tab pos="914400" algn="l"/>
                <a:tab pos="1092200" algn="l"/>
              </a:tabLst>
            </a:pPr>
            <a:r>
              <a:rPr lang="en-US" sz="1600" b="1" u="sng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Reviewers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mixture of experts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specific field and “knowledgeable generalists”</a:t>
            </a:r>
          </a:p>
          <a:p>
            <a:pPr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Especially important to include skilled evaluators of scientific talent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  <a:spcBef>
                <a:spcPts val="1200"/>
              </a:spcBef>
              <a:buClr>
                <a:srgbClr val="7A754C"/>
              </a:buClr>
              <a:buFont typeface="Wingdings" pitchFamily="-110" charset="2"/>
              <a:buChar char="n"/>
              <a:tabLst>
                <a:tab pos="342900" algn="l"/>
                <a:tab pos="914400" algn="l"/>
                <a:tab pos="1092200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Members of the Scientific Review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Board,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Medical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Advisory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Board and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ad hoc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distinguished scientists 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No HHMI Investigators participate in the review)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20651"/>
            <a:ext cx="7639050" cy="1371601"/>
          </a:xfrm>
        </p:spPr>
        <p:txBody>
          <a:bodyPr/>
          <a:lstStyle/>
          <a:p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HHMI Investigator Reviews		</a:t>
            </a:r>
            <a:b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Submitted in Advance of the Review Meeting</a:t>
            </a:r>
            <a:endParaRPr lang="en-US" sz="2400" i="1" dirty="0">
              <a:solidFill>
                <a:srgbClr val="7A75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313" y="1279525"/>
            <a:ext cx="7737475" cy="5349875"/>
          </a:xfrm>
        </p:spPr>
        <p:txBody>
          <a:bodyPr>
            <a:noAutofit/>
          </a:bodyPr>
          <a:lstStyle/>
          <a:p>
            <a:pPr lvl="0"/>
            <a:r>
              <a:rPr lang="en-US" sz="18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Curriculum </a:t>
            </a:r>
            <a:r>
              <a:rPr lang="en-US" sz="1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vitae</a:t>
            </a: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Bibliography, in reverse chronological order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Information about all graduate students and postdoctoral fellows affiliated with the investigator’s research group during the past 10 years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Description of research performed during the current appointment term, as well as a description of future goals and plans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PDF’s of the five most significant publications during the current appointment term, and a statement describing the impact and significance of each publication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Investigators are encouraged to update their laboratory web site as well as their HHMI public web site pages, well in advance of the review.</a:t>
            </a:r>
          </a:p>
          <a:p>
            <a:pPr eaLnBrk="1" hangingPunct="1">
              <a:lnSpc>
                <a:spcPts val="3600"/>
              </a:lnSpc>
              <a:spcBef>
                <a:spcPts val="1200"/>
              </a:spcBef>
              <a:buFontTx/>
              <a:buNone/>
              <a:tabLst>
                <a:tab pos="342900" algn="l"/>
                <a:tab pos="914400" algn="l"/>
                <a:tab pos="1092200" algn="l"/>
              </a:tabLst>
            </a:pPr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3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44" y="-92076"/>
            <a:ext cx="7639050" cy="1371601"/>
          </a:xfrm>
        </p:spPr>
        <p:txBody>
          <a:bodyPr/>
          <a:lstStyle/>
          <a:p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 - at HHMI Headquarters in Chevy Chase, Maryland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400" i="1" dirty="0">
              <a:solidFill>
                <a:srgbClr val="7A75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313" y="1279525"/>
            <a:ext cx="7737475" cy="534987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Investigator Presentation – 35 minutes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Discussion – 20 minutes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Session and Development of Recommendation for Appointment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Decision made by HHMI Science Department and the President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Reappointment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Renewable Five-Year Term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	Nonrenewable Appointment for a Two-Year Term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Investigator </a:t>
            </a:r>
            <a:r>
              <a:rPr lang="en-US" dirty="0">
                <a:latin typeface="Arial" charset="0"/>
                <a:ea typeface="ＭＳ Ｐゴシック" charset="0"/>
              </a:rPr>
              <a:t>Review Outcomes: 2000 </a:t>
            </a:r>
            <a:r>
              <a:rPr lang="en-US" dirty="0" smtClean="0">
                <a:latin typeface="Arial" charset="0"/>
                <a:ea typeface="ＭＳ Ｐゴシック" charset="0"/>
              </a:rPr>
              <a:t>– 2012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002855"/>
              </p:ext>
            </p:extLst>
          </p:nvPr>
        </p:nvGraphicFramePr>
        <p:xfrm>
          <a:off x="1004888" y="1336675"/>
          <a:ext cx="707231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415"/>
                <a:gridCol w="2060741"/>
                <a:gridCol w="1768078"/>
                <a:gridCol w="1768078"/>
              </a:tblGrid>
              <a:tr h="339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 marL="91434" marR="91434" anchor="ctr">
                    <a:solidFill>
                      <a:srgbClr val="8E82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Reviews</a:t>
                      </a:r>
                      <a:endParaRPr lang="en-US" sz="1800" dirty="0"/>
                    </a:p>
                  </a:txBody>
                  <a:tcPr marL="91434" marR="91434" anchor="ctr">
                    <a:solidFill>
                      <a:srgbClr val="8E82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Terminated</a:t>
                      </a:r>
                      <a:endParaRPr lang="en-US" sz="1800" dirty="0"/>
                    </a:p>
                  </a:txBody>
                  <a:tcPr marL="91434" marR="91434" anchor="ctr">
                    <a:solidFill>
                      <a:srgbClr val="8E82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Terminated</a:t>
                      </a:r>
                      <a:endParaRPr lang="en-US" sz="1800" dirty="0"/>
                    </a:p>
                  </a:txBody>
                  <a:tcPr marL="91434" marR="91434" anchor="ctr">
                    <a:solidFill>
                      <a:srgbClr val="8E8254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2001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91434" marR="91434" anchor="ctr"/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2002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2003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91434" marR="91434" anchor="ctr"/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91434" marR="91434" anchor="ctr"/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2006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2007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91434" marR="91434" anchor="ctr"/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2008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2009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91434" marR="91434" anchor="ctr"/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</a:p>
                  </a:txBody>
                  <a:tcPr marL="91434" marR="91434" anchor="ctr"/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</a:p>
                  </a:txBody>
                  <a:tcPr marL="91434" marR="91434" anchor="ctr">
                    <a:solidFill>
                      <a:srgbClr val="F7E88B"/>
                    </a:solidFill>
                  </a:tcPr>
                </a:tc>
              </a:tr>
              <a:tr h="3111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91434" marR="91434" anchor="ctr">
                    <a:solidFill>
                      <a:srgbClr val="F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670</a:t>
                      </a:r>
                      <a:endParaRPr lang="en-US" sz="1600" b="1" dirty="0"/>
                    </a:p>
                  </a:txBody>
                  <a:tcPr marL="91434" marR="91434" anchor="ctr">
                    <a:solidFill>
                      <a:srgbClr val="F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132</a:t>
                      </a:r>
                      <a:endParaRPr lang="en-US" sz="1600" b="1" dirty="0"/>
                    </a:p>
                  </a:txBody>
                  <a:tcPr marL="91434" marR="91434" anchor="ctr">
                    <a:solidFill>
                      <a:srgbClr val="F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en-US" sz="1600" b="1" dirty="0"/>
                    </a:p>
                  </a:txBody>
                  <a:tcPr marL="91434" marR="91434" anchor="ctr">
                    <a:solidFill>
                      <a:srgbClr val="F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1295400" y="914400"/>
            <a:ext cx="6472053" cy="5032177"/>
            <a:chOff x="762000" y="1143000"/>
            <a:chExt cx="7005453" cy="5489377"/>
          </a:xfrm>
        </p:grpSpPr>
        <p:grpSp>
          <p:nvGrpSpPr>
            <p:cNvPr id="3" name="Group 25"/>
            <p:cNvGrpSpPr/>
            <p:nvPr/>
          </p:nvGrpSpPr>
          <p:grpSpPr>
            <a:xfrm>
              <a:off x="762000" y="1143000"/>
              <a:ext cx="6934200" cy="5181600"/>
              <a:chOff x="762000" y="685800"/>
              <a:chExt cx="7543800" cy="5562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5400000">
                <a:off x="-1562100" y="3467100"/>
                <a:ext cx="5562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219200" y="6248400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19200" y="55794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219200" y="49698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219200" y="42840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219200" y="35982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19200" y="29886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19200" y="23790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219200" y="1693277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62000" y="15240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70</a:t>
                </a:r>
                <a:endParaRPr lang="en-US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2000" y="22098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60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" y="28194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50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000" y="34290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40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2000" y="41148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30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2000" y="48006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20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62000" y="54102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</a:t>
                </a:r>
                <a:endParaRPr lang="en-US" sz="16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219200" y="990600"/>
                <a:ext cx="7086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62000" y="8382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80</a:t>
                </a:r>
                <a:endParaRPr lang="en-US" sz="16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905000" y="6324600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&lt;5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43200" y="6324600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5-9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81400" y="632460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10-14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5800" y="632460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15-19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10200" y="632460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20-24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4600" y="632460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25-29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2800" y="632460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30-34</a:t>
              </a:r>
              <a:endParaRPr lang="en-US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76400" y="1143000"/>
              <a:ext cx="228600" cy="51816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3810000"/>
              <a:ext cx="228600" cy="25146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81400" y="2819400"/>
              <a:ext cx="228600" cy="35052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5800" y="3581400"/>
              <a:ext cx="228600" cy="27432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10200" y="3733800"/>
              <a:ext cx="228600" cy="2590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24600" y="6172200"/>
              <a:ext cx="228600" cy="1524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62800" y="6248400"/>
              <a:ext cx="228600" cy="762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05000" y="4648200"/>
              <a:ext cx="228600" cy="1676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95600" y="5562600"/>
              <a:ext cx="228600" cy="762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0" y="4572000"/>
              <a:ext cx="228600" cy="17526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24400" y="6248400"/>
              <a:ext cx="228600" cy="762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800" y="6096000"/>
              <a:ext cx="228600" cy="2286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66800" y="304800"/>
            <a:ext cx="56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2012: length of HHMI appointment periods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343400" y="6019800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Years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2971800"/>
            <a:ext cx="131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Investigators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21261" y="1445493"/>
            <a:ext cx="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161108" y="1846447"/>
            <a:ext cx="83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100956" y="1557884"/>
            <a:ext cx="215765" cy="144549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100956" y="1991532"/>
            <a:ext cx="215765" cy="14454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89064"/>
            <a:ext cx="6762750" cy="667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9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143000"/>
            <a:ext cx="89725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Kurt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L.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Schmoke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Esq.,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Chairman.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Howard University School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Law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James A. Baker, III, Esq.,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Senior Partner, Baker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Botts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L.L.P.; former U.S. Secy. of State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Ambassador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Charlene Barshefsky,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Esq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Senior International Partner Wilmer Hale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Susan Desmond-Hellman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M.D.,M.P.H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., Chancellor, University of California, San Francisco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Joseph L. Goldstein, M.D.,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Regental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Professor and Chairman, Department of Molecular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Genetics, University of Texas Southwestern Medical Center at Dallas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Garnett L. Keith,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Chairman,SeaBridge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Investment Advisors, L.L.C.; Former Vice Chairman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and Chief Investment Officer, The Prudential Insurance Company of America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Fred R. Lummis,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Chairman and CEO, Platform Partners LLC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Sir Paul Nurse, F.R.S.,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President, The Royal Society,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Director,The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Francis Crick Institute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Dame Alison Richard, Ph.D.,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Senior Research Scientist and Professor Emerita, Yale University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Clayton S. Rose, Ph.D.,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Senior Lecturer of Business Administration, Harvard University;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Former Head of Global Investment Banking, J.P. Morgan &amp; Co.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Anne M.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Tatlock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Director, Retired Chairman and CEO, Fiduciary Trust Company International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701387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52600" y="76199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HHMI Board of Trustees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295400"/>
            <a:ext cx="4007916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Robert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Ph.D.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President, HHMI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Professor of Biochemistry &amp;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Molecular Biology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University of California-Berkeley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Erin O’Shea, Ph.D.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Vice President and Chief Scientific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Officer, HHMI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Paul C.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Mangelsdorf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Professor,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Molecular and Cellular Biology,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 Chemistry and Chemical Biology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Harvard University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44269"/>
            <a:ext cx="5271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Senior Scientific Leadership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902" y="1295400"/>
            <a:ext cx="43246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Gerald M. Rubin, Ph.D.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Vice President and Director,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Janelia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Farm Research Campus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Sean Carroll, Ph.D.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Vice President for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Scientific Education, HHMI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Allan Wilson Professor of Molecular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Biology, Genetics, and Medical Genetics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University of Wisconsin-Madison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94" y="400110"/>
            <a:ext cx="866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Medical Advisory Board: A Committee Guiding Scientific Review and Policy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7921" y="830997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1" y="1033047"/>
            <a:ext cx="396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David Baltimore,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President Emeritus and Robert Andrews Millikan Professor of Biology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California Institute of Technology</a:t>
            </a:r>
          </a:p>
          <a:p>
            <a:endParaRPr lang="de-DE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J. Michael Bishop, M.D.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Director, G.W. Hooper Foundation and University Professor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University of California, San Francisco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Michael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Botchan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Richard and Rhoda Goldman Distinguished Professor of Biochemistry and Co-Chair of the Department of Molecular and Cell Biology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University of California, Berkeley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Gerry Fink,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Herman and Margaret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Sokol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Professor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Whitehead Institute for Biomedical Research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Massachusetts Institute of Technology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Carol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Greider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Daniel Nathans Professor &amp; Director</a:t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Molecular Biology &amp; Genetics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Johns Hopkins University School of Medicine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Rowena Matthews,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G. Robert Greenberg Professor Emeritus of Biological Chemistry 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and Research Professor  Emeritus, Life Sciences Institute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University of Michigan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033046"/>
            <a:ext cx="4285379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Elizabeth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Nabel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M.D.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President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Brigham and Women's/Faulkner Hospitals, Boston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Janet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Rossant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Ph.D., F.R.S.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University Professor of Molecular Genetics and of 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Obstetrics and Gynecology, University of Toronto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Chief of Research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Hospital for Sick Children, Toronto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Phillip Sharp,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Institute Professor, Koch Institute for Integrative Cancer Research 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Massachusetts Institute of Technology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Bruce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Stillman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Ph.D., F.R.S.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President, Cold Spring Harbor Laboratory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Marc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Tessier-Lavigne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Ph.D.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President,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Rockfeller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University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Craig Thompson, M.D.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President and Chief Executive Officer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Memorial Sloan-Kettering Cancer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8573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7A754C"/>
                </a:solidFill>
              </a:rPr>
              <a:t>HHMI’s Major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76400"/>
            <a:ext cx="8686799" cy="4571999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2400"/>
              </a:spcBef>
              <a:buClr>
                <a:srgbClr val="7A754C"/>
              </a:buClr>
              <a:tabLst>
                <a:tab pos="342900" algn="l"/>
              </a:tabLst>
            </a:pPr>
            <a:r>
              <a:rPr lang="en-US" dirty="0" smtClean="0"/>
              <a:t>HHMI Investigators and Early Career Scientists</a:t>
            </a:r>
          </a:p>
          <a:p>
            <a:pPr eaLnBrk="1" hangingPunct="1">
              <a:lnSpc>
                <a:spcPts val="2800"/>
              </a:lnSpc>
              <a:spcBef>
                <a:spcPts val="2400"/>
              </a:spcBef>
              <a:buClr>
                <a:srgbClr val="7A754C"/>
              </a:buClr>
              <a:tabLst>
                <a:tab pos="342900" algn="l"/>
              </a:tabLst>
            </a:pPr>
            <a:r>
              <a:rPr lang="en-US" smtClean="0"/>
              <a:t>Janelia</a:t>
            </a:r>
            <a:r>
              <a:rPr lang="en-US" dirty="0" smtClean="0"/>
              <a:t> Farm Research Campus</a:t>
            </a:r>
          </a:p>
          <a:p>
            <a:pPr eaLnBrk="1" hangingPunct="1">
              <a:lnSpc>
                <a:spcPts val="2800"/>
              </a:lnSpc>
              <a:spcBef>
                <a:spcPts val="2400"/>
              </a:spcBef>
              <a:buClr>
                <a:srgbClr val="7A754C"/>
              </a:buClr>
              <a:tabLst>
                <a:tab pos="342900" algn="l"/>
              </a:tabLst>
            </a:pPr>
            <a:r>
              <a:rPr lang="en-US" dirty="0" smtClean="0"/>
              <a:t>International Research</a:t>
            </a:r>
          </a:p>
          <a:p>
            <a:pPr eaLnBrk="1" hangingPunct="1">
              <a:lnSpc>
                <a:spcPts val="2800"/>
              </a:lnSpc>
              <a:spcBef>
                <a:spcPts val="2400"/>
              </a:spcBef>
              <a:buClr>
                <a:srgbClr val="7A754C"/>
              </a:buClr>
              <a:tabLst>
                <a:tab pos="342900" algn="l"/>
              </a:tabLst>
            </a:pPr>
            <a:r>
              <a:rPr lang="en-US" dirty="0" smtClean="0"/>
              <a:t>Science </a:t>
            </a:r>
            <a:r>
              <a:rPr lang="en-US" dirty="0"/>
              <a:t>Education</a:t>
            </a:r>
          </a:p>
          <a:p>
            <a:pPr eaLnBrk="1" hangingPunct="1">
              <a:lnSpc>
                <a:spcPts val="2800"/>
              </a:lnSpc>
              <a:spcBef>
                <a:spcPts val="2400"/>
              </a:spcBef>
              <a:buClr>
                <a:srgbClr val="7A754C"/>
              </a:buClr>
              <a:tabLst>
                <a:tab pos="342900" algn="l"/>
              </a:tabLst>
            </a:pPr>
            <a:endParaRPr lang="en-US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003168.tif"/>
          <p:cNvPicPr>
            <a:picLocks noChangeAspect="1"/>
          </p:cNvPicPr>
          <p:nvPr/>
        </p:nvPicPr>
        <p:blipFill>
          <a:blip r:embed="rId3"/>
          <a:srcRect l="2809" t="1674" r="2625" b="2074"/>
          <a:stretch>
            <a:fillRect/>
          </a:stretch>
        </p:blipFill>
        <p:spPr bwMode="auto">
          <a:xfrm>
            <a:off x="6514602" y="1438275"/>
            <a:ext cx="24984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0_Hob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788" y="1290638"/>
            <a:ext cx="6526212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338" y="1720850"/>
            <a:ext cx="4570412" cy="2927350"/>
          </a:xfrm>
          <a:noFill/>
        </p:spPr>
        <p:txBody>
          <a:bodyPr lIns="91428" tIns="45714" rIns="91428" bIns="45714">
            <a:noAutofit/>
          </a:bodyPr>
          <a:lstStyle/>
          <a:p>
            <a:pPr>
              <a:lnSpc>
                <a:spcPts val="2800"/>
              </a:lnSpc>
              <a:spcBef>
                <a:spcPts val="2800"/>
              </a:spcBef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People, </a:t>
            </a:r>
            <a:r>
              <a:rPr lang="en-US" dirty="0">
                <a:solidFill>
                  <a:schemeClr val="tx1"/>
                </a:solidFill>
              </a:rPr>
              <a:t>not projects”</a:t>
            </a:r>
          </a:p>
          <a:p>
            <a:pPr>
              <a:lnSpc>
                <a:spcPts val="2800"/>
              </a:lnSpc>
              <a:spcBef>
                <a:spcPts val="2800"/>
              </a:spcBef>
            </a:pPr>
            <a:r>
              <a:rPr lang="en-US" dirty="0">
                <a:solidFill>
                  <a:schemeClr val="tx1"/>
                </a:solidFill>
              </a:rPr>
              <a:t>Transforming discoveries </a:t>
            </a:r>
          </a:p>
          <a:p>
            <a:pPr>
              <a:lnSpc>
                <a:spcPts val="2800"/>
              </a:lnSpc>
              <a:spcBef>
                <a:spcPts val="2800"/>
              </a:spcBef>
            </a:pPr>
            <a:r>
              <a:rPr lang="en-US" dirty="0">
                <a:solidFill>
                  <a:schemeClr val="tx1"/>
                </a:solidFill>
              </a:rPr>
              <a:t>High risk, high reward</a:t>
            </a:r>
          </a:p>
          <a:p>
            <a:pPr>
              <a:lnSpc>
                <a:spcPts val="2800"/>
              </a:lnSpc>
              <a:spcBef>
                <a:spcPts val="2800"/>
              </a:spcBef>
            </a:pPr>
            <a:r>
              <a:rPr lang="en-US" dirty="0" smtClean="0">
                <a:solidFill>
                  <a:schemeClr val="tx1"/>
                </a:solidFill>
              </a:rPr>
              <a:t>Flexible, generous </a:t>
            </a:r>
            <a:r>
              <a:rPr lang="en-US" dirty="0">
                <a:solidFill>
                  <a:schemeClr val="tx1"/>
                </a:solidFill>
              </a:rPr>
              <a:t>funding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0238" y="99060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7117" y="286434"/>
            <a:ext cx="5469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A754C"/>
                </a:solidFill>
                <a:latin typeface="Arial" pitchFamily="-110" charset="0"/>
              </a:rPr>
              <a:t>HHMI Investigator Program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520113" cy="3810000"/>
          </a:xfrm>
          <a:noFill/>
        </p:spPr>
        <p:txBody>
          <a:bodyPr lIns="91428" tIns="45714" rIns="91428" bIns="45714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Science department budget: ~$650M/year (exclusive of </a:t>
            </a:r>
            <a:r>
              <a:rPr lang="en-US" dirty="0" err="1" smtClean="0">
                <a:latin typeface="Arial"/>
                <a:cs typeface="Arial"/>
              </a:rPr>
              <a:t>Janelia</a:t>
            </a:r>
            <a:r>
              <a:rPr lang="en-US" dirty="0" smtClean="0">
                <a:latin typeface="Arial"/>
                <a:cs typeface="Arial"/>
              </a:rPr>
              <a:t> Farm)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~$1.4M per investigator, although the individual amounts vary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312 Investigators (12 others to be appointed in 2013)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40 </a:t>
            </a:r>
            <a:r>
              <a:rPr lang="en-US" dirty="0">
                <a:latin typeface="Arial"/>
                <a:cs typeface="Arial"/>
              </a:rPr>
              <a:t>Early Career Scientists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"/>
                <a:cs typeface="Arial"/>
              </a:rPr>
              <a:t>41 </a:t>
            </a:r>
            <a:r>
              <a:rPr lang="en-US" dirty="0" err="1">
                <a:latin typeface="Arial"/>
                <a:cs typeface="Arial"/>
              </a:rPr>
              <a:t>Janelia</a:t>
            </a:r>
            <a:r>
              <a:rPr lang="en-US" dirty="0">
                <a:latin typeface="Arial"/>
                <a:cs typeface="Arial"/>
              </a:rPr>
              <a:t> Farm </a:t>
            </a:r>
            <a:r>
              <a:rPr lang="en-US" dirty="0" smtClean="0">
                <a:latin typeface="Arial"/>
                <a:cs typeface="Arial"/>
              </a:rPr>
              <a:t>Laboratory Groups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70 Host Institution Sites </a:t>
            </a:r>
            <a:r>
              <a:rPr lang="en-US" dirty="0">
                <a:latin typeface="Arial"/>
                <a:cs typeface="Arial"/>
              </a:rPr>
              <a:t>+ </a:t>
            </a:r>
            <a:r>
              <a:rPr lang="en-US" dirty="0" err="1">
                <a:latin typeface="Arial"/>
                <a:cs typeface="Arial"/>
              </a:rPr>
              <a:t>Janelia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Farm Campus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450" y="736312"/>
            <a:ext cx="531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HHMI Investigator Program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0238" y="151382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612" y="609600"/>
            <a:ext cx="873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to maximize an HHMI investigator’s impact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86" y="1948696"/>
            <a:ext cx="87398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lvl="1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1.  “People, not projects” -  promote freedom to focus on projects driven by passion, </a:t>
            </a:r>
          </a:p>
          <a:p>
            <a:pPr marL="365760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		incentive to emphasize creativity and a sense of responsibility to harness resources to</a:t>
            </a:r>
          </a:p>
          <a:p>
            <a:pPr marL="365760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		study risky but high-impact questions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  <a:buAutoNum type="arabicPeriod" startAt="2"/>
            </a:pPr>
            <a:r>
              <a:rPr lang="en-US" dirty="0" smtClean="0"/>
              <a:t>Minimize non-research requirements; 75% of time to be spent on</a:t>
            </a:r>
          </a:p>
          <a:p>
            <a:pPr marL="365760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	     “active conduct of research”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  <a:buAutoNum type="arabicPeriod" startAt="3"/>
            </a:pPr>
            <a:r>
              <a:rPr lang="en-US" dirty="0" smtClean="0"/>
              <a:t>Provide extensive administrative, legal, operational and scientific assistance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  <a:buAutoNum type="arabicPeriod" startAt="3"/>
            </a:pPr>
            <a:r>
              <a:rPr lang="en-US" dirty="0" smtClean="0"/>
              <a:t>Provide complete salary and benefits for investigators and other employees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  <a:buAutoNum type="arabicPeriod" startAt="3"/>
            </a:pPr>
            <a:r>
              <a:rPr lang="en-US" dirty="0" smtClean="0"/>
              <a:t>Investigator controls generous budgets for laboratory personnel and supplies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  <a:buAutoNum type="arabicPeriod" startAt="3"/>
            </a:pPr>
            <a:r>
              <a:rPr lang="en-US" dirty="0" smtClean="0"/>
              <a:t>Investigators can apply for equipment purchases during four rounds of 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	capital funding annually</a:t>
            </a:r>
          </a:p>
          <a:p>
            <a:pPr marL="708660" indent="-342900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8.	Annual scientific meetings foster critical review and scientific collaborations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0238" y="1285220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30238" y="2060575"/>
            <a:ext cx="7891462" cy="73025"/>
          </a:xfrm>
          <a:prstGeom prst="rect">
            <a:avLst/>
          </a:prstGeom>
          <a:gradFill rotWithShape="0">
            <a:gsLst>
              <a:gs pos="0">
                <a:srgbClr val="7A754C"/>
              </a:gs>
              <a:gs pos="100000">
                <a:srgbClr val="383623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4963" y="2133600"/>
            <a:ext cx="5934075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Current Investigators				Year of Award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Susumu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Tonegawa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1987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Thomas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Cech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1989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Eric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Wieschaus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1995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Gunter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Blobel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1999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Eric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Kandel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2000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Robert Horvitz						2002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Roderick MacKinnon				2003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Linda Buck						2004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Richard Axel						2004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Craig Mello						2006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Mario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Capecchi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2007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Roger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Tsien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2008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Jack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Szostak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2009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Thomas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Steitz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2009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Robert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Lefkowitz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2012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Randy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Shekman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2013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Thomas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Sudhof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2013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And six alumni investigators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709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421</TotalTime>
  <Words>1262</Words>
  <Application>Microsoft Macintosh PowerPoint</Application>
  <PresentationFormat>On-screen Show (4:3)</PresentationFormat>
  <Paragraphs>293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Howard Hughes Medical Institute</vt:lpstr>
      <vt:lpstr>PowerPoint Presentation</vt:lpstr>
      <vt:lpstr>PowerPoint Presentation</vt:lpstr>
      <vt:lpstr>PowerPoint Presentation</vt:lpstr>
      <vt:lpstr>HHMI’s Major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Review</vt:lpstr>
      <vt:lpstr>HHMI Investigator Reviews   Materials Submitted in Advance of the Review Meeting</vt:lpstr>
      <vt:lpstr> Review Meeting - at HHMI Headquarters in Chevy Chase, Maryland  </vt:lpstr>
      <vt:lpstr> Investigator Review Outcomes: 2000 – 2012 </vt:lpstr>
      <vt:lpstr>PowerPoint Presentation</vt:lpstr>
      <vt:lpstr>PowerPoint Presentation</vt:lpstr>
    </vt:vector>
  </TitlesOfParts>
  <Company>HHMI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CASIMIR</dc:title>
  <dc:creator>Dennis McKearin</dc:creator>
  <cp:lastModifiedBy>Rhodes PhD, Carl</cp:lastModifiedBy>
  <cp:revision>156</cp:revision>
  <dcterms:created xsi:type="dcterms:W3CDTF">2010-05-17T14:10:40Z</dcterms:created>
  <dcterms:modified xsi:type="dcterms:W3CDTF">2013-10-22T14:19:05Z</dcterms:modified>
</cp:coreProperties>
</file>