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60" r:id="rId2"/>
    <p:sldId id="455" r:id="rId3"/>
    <p:sldId id="489" r:id="rId4"/>
    <p:sldId id="487" r:id="rId5"/>
    <p:sldId id="501" r:id="rId6"/>
    <p:sldId id="473" r:id="rId7"/>
    <p:sldId id="496" r:id="rId8"/>
    <p:sldId id="483" r:id="rId9"/>
    <p:sldId id="490" r:id="rId10"/>
    <p:sldId id="482" r:id="rId11"/>
    <p:sldId id="485" r:id="rId12"/>
    <p:sldId id="486" r:id="rId13"/>
    <p:sldId id="499" r:id="rId14"/>
    <p:sldId id="500" r:id="rId15"/>
    <p:sldId id="491" r:id="rId16"/>
    <p:sldId id="495" r:id="rId17"/>
    <p:sldId id="467" r:id="rId18"/>
    <p:sldId id="475" r:id="rId19"/>
    <p:sldId id="488" r:id="rId20"/>
    <p:sldId id="494" r:id="rId21"/>
    <p:sldId id="492" r:id="rId22"/>
    <p:sldId id="478" r:id="rId23"/>
    <p:sldId id="493" r:id="rId24"/>
    <p:sldId id="498" r:id="rId25"/>
    <p:sldId id="474"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orgejil" initials="g"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2" autoAdjust="0"/>
    <p:restoredTop sz="89510" autoAdjust="0"/>
  </p:normalViewPr>
  <p:slideViewPr>
    <p:cSldViewPr showGuides="1">
      <p:cViewPr>
        <p:scale>
          <a:sx n="60" d="100"/>
          <a:sy n="60" d="100"/>
        </p:scale>
        <p:origin x="-858" y="-432"/>
      </p:cViewPr>
      <p:guideLst>
        <p:guide orient="horz" pos="3120"/>
        <p:guide pos="192"/>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0936A10-F0D5-44DA-87E9-780A9D7BEE8C}" type="datetimeFigureOut">
              <a:rPr lang="en-US" smtClean="0"/>
              <a:t>12/17/2013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4545041-81AE-47EF-B84C-D9F0E7AC0BCD}" type="slidenum">
              <a:rPr lang="en-US" smtClean="0"/>
              <a:t>‹#›</a:t>
            </a:fld>
            <a:endParaRPr lang="en-US"/>
          </a:p>
        </p:txBody>
      </p:sp>
    </p:spTree>
    <p:extLst>
      <p:ext uri="{BB962C8B-B14F-4D97-AF65-F5344CB8AC3E}">
        <p14:creationId xmlns:p14="http://schemas.microsoft.com/office/powerpoint/2010/main" val="3132721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17289D6E-A82C-43EC-BEFC-DB8E7CA43E93}" type="datetimeFigureOut">
              <a:rPr lang="en-US"/>
              <a:pPr>
                <a:defRPr/>
              </a:pPr>
              <a:t>12/17/2013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483879E4-781E-43F3-B5D9-DAB80317A154}" type="slidenum">
              <a:rPr lang="en-US"/>
              <a:pPr>
                <a:defRPr/>
              </a:pPr>
              <a:t>‹#›</a:t>
            </a:fld>
            <a:endParaRPr lang="en-US"/>
          </a:p>
        </p:txBody>
      </p:sp>
    </p:spTree>
    <p:extLst>
      <p:ext uri="{BB962C8B-B14F-4D97-AF65-F5344CB8AC3E}">
        <p14:creationId xmlns:p14="http://schemas.microsoft.com/office/powerpoint/2010/main" val="27183312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A7586D-47BE-41BE-9BA8-DE8ECC10DB15}"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1585920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51C3D7C4-C91C-2C42-A788-BCD89C08311A}" type="slidenum">
              <a:rPr lang="en-US">
                <a:latin typeface="Calibri" charset="0"/>
                <a:ea typeface="ＭＳ Ｐゴシック" charset="-128"/>
                <a:cs typeface="ＭＳ Ｐゴシック" charset="-128"/>
              </a:rPr>
              <a:pPr/>
              <a:t>15</a:t>
            </a:fld>
            <a:endParaRPr lang="en-US">
              <a:latin typeface="Calibri"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charset="-128"/>
                <a:cs typeface="ＭＳ Ｐゴシック" charset="-128"/>
              </a:rPr>
              <a:t>Pipeline</a:t>
            </a:r>
            <a:r>
              <a:rPr lang="en-US" baseline="0" dirty="0" smtClean="0">
                <a:latin typeface="Arial" charset="0"/>
                <a:ea typeface="ＭＳ Ｐゴシック" charset="-128"/>
                <a:cs typeface="ＭＳ Ｐゴシック" charset="-128"/>
              </a:rPr>
              <a:t>; mentoring; infrastructure; fairness of peer review</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defRPr/>
            </a:pPr>
            <a:r>
              <a:rPr lang="en-US" sz="2800" dirty="0" smtClean="0"/>
              <a:t>Office of Science Education</a:t>
            </a:r>
          </a:p>
          <a:p>
            <a:pPr lvl="2">
              <a:defRPr/>
            </a:pPr>
            <a:r>
              <a:rPr lang="en-US" dirty="0" smtClean="0"/>
              <a:t>Curriculum supplements for K-12 science teachers</a:t>
            </a:r>
          </a:p>
          <a:p>
            <a:pPr lvl="2">
              <a:defRPr/>
            </a:pPr>
            <a:r>
              <a:rPr lang="en-US" dirty="0" smtClean="0"/>
              <a:t>Supplements can be freely accessed online </a:t>
            </a:r>
          </a:p>
          <a:p>
            <a:endParaRPr lang="en-US" dirty="0"/>
          </a:p>
        </p:txBody>
      </p:sp>
      <p:sp>
        <p:nvSpPr>
          <p:cNvPr id="4" name="Slide Number Placeholder 3"/>
          <p:cNvSpPr>
            <a:spLocks noGrp="1"/>
          </p:cNvSpPr>
          <p:nvPr>
            <p:ph type="sldNum" sz="quarter" idx="10"/>
          </p:nvPr>
        </p:nvSpPr>
        <p:spPr/>
        <p:txBody>
          <a:bodyPr/>
          <a:lstStyle/>
          <a:p>
            <a:pPr>
              <a:defRPr/>
            </a:pPr>
            <a:fld id="{483879E4-781E-43F3-B5D9-DAB80317A154}" type="slidenum">
              <a:rPr lang="en-US" smtClean="0"/>
              <a:pPr>
                <a:defRPr/>
              </a:pPr>
              <a:t>17</a:t>
            </a:fld>
            <a:endParaRPr lang="en-US"/>
          </a:p>
        </p:txBody>
      </p:sp>
    </p:spTree>
    <p:extLst>
      <p:ext uri="{BB962C8B-B14F-4D97-AF65-F5344CB8AC3E}">
        <p14:creationId xmlns:p14="http://schemas.microsoft.com/office/powerpoint/2010/main" val="786254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defRPr/>
            </a:pPr>
            <a:r>
              <a:rPr lang="en-US" sz="2800" dirty="0" smtClean="0"/>
              <a:t>Office of Science Education</a:t>
            </a:r>
          </a:p>
          <a:p>
            <a:pPr lvl="2">
              <a:defRPr/>
            </a:pPr>
            <a:r>
              <a:rPr lang="en-US" dirty="0" smtClean="0"/>
              <a:t>Curriculum supplements for K-12 science teachers</a:t>
            </a:r>
          </a:p>
          <a:p>
            <a:pPr lvl="2">
              <a:defRPr/>
            </a:pPr>
            <a:r>
              <a:rPr lang="en-US" dirty="0" smtClean="0"/>
              <a:t>Supplements can be freely accessed online </a:t>
            </a:r>
          </a:p>
          <a:p>
            <a:endParaRPr lang="en-US" dirty="0"/>
          </a:p>
        </p:txBody>
      </p:sp>
      <p:sp>
        <p:nvSpPr>
          <p:cNvPr id="4" name="Slide Number Placeholder 3"/>
          <p:cNvSpPr>
            <a:spLocks noGrp="1"/>
          </p:cNvSpPr>
          <p:nvPr>
            <p:ph type="sldNum" sz="quarter" idx="10"/>
          </p:nvPr>
        </p:nvSpPr>
        <p:spPr/>
        <p:txBody>
          <a:bodyPr/>
          <a:lstStyle/>
          <a:p>
            <a:pPr>
              <a:defRPr/>
            </a:pPr>
            <a:fld id="{483879E4-781E-43F3-B5D9-DAB80317A154}" type="slidenum">
              <a:rPr lang="en-US" smtClean="0"/>
              <a:pPr>
                <a:defRPr/>
              </a:pPr>
              <a:t>18</a:t>
            </a:fld>
            <a:endParaRPr lang="en-US"/>
          </a:p>
        </p:txBody>
      </p:sp>
    </p:spTree>
    <p:extLst>
      <p:ext uri="{BB962C8B-B14F-4D97-AF65-F5344CB8AC3E}">
        <p14:creationId xmlns:p14="http://schemas.microsoft.com/office/powerpoint/2010/main" val="786254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None/>
              <a:defRPr/>
            </a:pPr>
            <a:r>
              <a:rPr lang="en-US" sz="2800" dirty="0" smtClean="0"/>
              <a:t>NIH</a:t>
            </a:r>
            <a:r>
              <a:rPr lang="en-US" sz="2800" baseline="0" dirty="0" smtClean="0"/>
              <a:t> Curriculum Supplement Series targets students in:</a:t>
            </a:r>
          </a:p>
          <a:p>
            <a:pPr marL="628650" lvl="1" indent="-171450">
              <a:buFont typeface="Arial" panose="020B0604020202020204" pitchFamily="34" charset="0"/>
              <a:buChar char="•"/>
              <a:defRPr/>
            </a:pPr>
            <a:r>
              <a:rPr lang="en-US" sz="2800" baseline="0" dirty="0" smtClean="0"/>
              <a:t>Elementary school</a:t>
            </a:r>
          </a:p>
          <a:p>
            <a:pPr marL="628650" lvl="1" indent="-171450">
              <a:buFont typeface="Arial" panose="020B0604020202020204" pitchFamily="34" charset="0"/>
              <a:buChar char="•"/>
              <a:defRPr/>
            </a:pPr>
            <a:r>
              <a:rPr lang="en-US" sz="2800" baseline="0" dirty="0" smtClean="0"/>
              <a:t>Middle school</a:t>
            </a:r>
          </a:p>
          <a:p>
            <a:pPr marL="628650" lvl="1" indent="-171450">
              <a:buFont typeface="Arial" panose="020B0604020202020204" pitchFamily="34" charset="0"/>
              <a:buChar char="•"/>
              <a:defRPr/>
            </a:pPr>
            <a:r>
              <a:rPr lang="en-US" sz="2800" baseline="0" dirty="0" smtClean="0"/>
              <a:t>High school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83879E4-781E-43F3-B5D9-DAB80317A154}" type="slidenum">
              <a:rPr lang="en-US" smtClean="0"/>
              <a:pPr>
                <a:defRPr/>
              </a:pPr>
              <a:t>19</a:t>
            </a:fld>
            <a:endParaRPr lang="en-US"/>
          </a:p>
        </p:txBody>
      </p:sp>
    </p:spTree>
    <p:extLst>
      <p:ext uri="{BB962C8B-B14F-4D97-AF65-F5344CB8AC3E}">
        <p14:creationId xmlns:p14="http://schemas.microsoft.com/office/powerpoint/2010/main" val="786254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NIDA</a:t>
            </a:r>
            <a:r>
              <a:rPr lang="en-US" baseline="0" dirty="0" smtClean="0"/>
              <a:t> literature aimed at teens</a:t>
            </a:r>
            <a:endParaRPr lang="en-US" dirty="0"/>
          </a:p>
        </p:txBody>
      </p:sp>
      <p:sp>
        <p:nvSpPr>
          <p:cNvPr id="4" name="Slide Number Placeholder 3"/>
          <p:cNvSpPr>
            <a:spLocks noGrp="1"/>
          </p:cNvSpPr>
          <p:nvPr>
            <p:ph type="sldNum" sz="quarter" idx="10"/>
          </p:nvPr>
        </p:nvSpPr>
        <p:spPr/>
        <p:txBody>
          <a:bodyPr/>
          <a:lstStyle/>
          <a:p>
            <a:pPr>
              <a:defRPr/>
            </a:pPr>
            <a:fld id="{483879E4-781E-43F3-B5D9-DAB80317A154}" type="slidenum">
              <a:rPr lang="en-US" smtClean="0"/>
              <a:pPr>
                <a:defRPr/>
              </a:pPr>
              <a:t>20</a:t>
            </a:fld>
            <a:endParaRPr lang="en-US"/>
          </a:p>
        </p:txBody>
      </p:sp>
    </p:spTree>
    <p:extLst>
      <p:ext uri="{BB962C8B-B14F-4D97-AF65-F5344CB8AC3E}">
        <p14:creationId xmlns:p14="http://schemas.microsoft.com/office/powerpoint/2010/main" val="786254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51C3D7C4-C91C-2C42-A788-BCD89C08311A}" type="slidenum">
              <a:rPr lang="en-US">
                <a:latin typeface="Calibri" charset="0"/>
                <a:ea typeface="ＭＳ Ｐゴシック" charset="-128"/>
                <a:cs typeface="ＭＳ Ｐゴシック" charset="-128"/>
              </a:rPr>
              <a:pPr/>
              <a:t>21</a:t>
            </a:fld>
            <a:endParaRPr lang="en-US">
              <a:latin typeface="Calibri"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charset="-128"/>
                <a:cs typeface="ＭＳ Ｐゴシック" charset="-128"/>
              </a:rPr>
              <a:t>Pipeline</a:t>
            </a:r>
            <a:r>
              <a:rPr lang="en-US" baseline="0" dirty="0" smtClean="0">
                <a:latin typeface="Arial" charset="0"/>
                <a:ea typeface="ＭＳ Ｐゴシック" charset="-128"/>
                <a:cs typeface="ＭＳ Ｐゴシック" charset="-128"/>
              </a:rPr>
              <a:t>; mentoring; infrastructure; fairness of peer review</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FABE23-DC57-493D-AA1D-81D403AD9DAE}" type="slidenum">
              <a:rPr lang="en-US" smtClean="0">
                <a:solidFill>
                  <a:srgbClr val="000000"/>
                </a:solidFill>
              </a:rPr>
              <a:pPr fontAlgn="base">
                <a:spcBef>
                  <a:spcPct val="0"/>
                </a:spcBef>
                <a:spcAft>
                  <a:spcPct val="0"/>
                </a:spcAft>
                <a:defRPr/>
              </a:pPr>
              <a:t>25</a:t>
            </a:fld>
            <a:endParaRPr lang="en-US" smtClean="0">
              <a:solidFill>
                <a:srgbClr val="000000"/>
              </a:solidFill>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xfrm>
            <a:off x="933099" y="4415790"/>
            <a:ext cx="5144206" cy="4184994"/>
          </a:xfrm>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51C3D7C4-C91C-2C42-A788-BCD89C08311A}" type="slidenum">
              <a:rPr lang="en-US">
                <a:latin typeface="Calibri" charset="0"/>
                <a:ea typeface="ＭＳ Ｐゴシック" charset="-128"/>
                <a:cs typeface="ＭＳ Ｐゴシック" charset="-128"/>
              </a:rPr>
              <a:pPr/>
              <a:t>2</a:t>
            </a:fld>
            <a:endParaRPr lang="en-US">
              <a:latin typeface="Calibri"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charset="-128"/>
                <a:cs typeface="ＭＳ Ｐゴシック" charset="-128"/>
              </a:rPr>
              <a:t>Pipeline</a:t>
            </a:r>
            <a:r>
              <a:rPr lang="en-US" baseline="0" dirty="0" smtClean="0">
                <a:latin typeface="Arial" charset="0"/>
                <a:ea typeface="ＭＳ Ｐゴシック" charset="-128"/>
                <a:cs typeface="ＭＳ Ｐゴシック" charset="-128"/>
              </a:rPr>
              <a:t>; mentoring; infrastructure; fairness of peer review</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51C3D7C4-C91C-2C42-A788-BCD89C08311A}" type="slidenum">
              <a:rPr lang="en-US">
                <a:latin typeface="Calibri" charset="0"/>
                <a:ea typeface="ＭＳ Ｐゴシック" charset="-128"/>
                <a:cs typeface="ＭＳ Ｐゴシック" charset="-128"/>
              </a:rPr>
              <a:pPr/>
              <a:t>3</a:t>
            </a:fld>
            <a:endParaRPr lang="en-US">
              <a:latin typeface="Calibri"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charset="-128"/>
                <a:cs typeface="ＭＳ Ｐゴシック" charset="-128"/>
              </a:rPr>
              <a:t>Pipeline</a:t>
            </a:r>
            <a:r>
              <a:rPr lang="en-US" baseline="0" dirty="0" smtClean="0">
                <a:latin typeface="Arial" charset="0"/>
                <a:ea typeface="ＭＳ Ｐゴシック" charset="-128"/>
                <a:cs typeface="ＭＳ Ｐゴシック" charset="-128"/>
              </a:rPr>
              <a:t>; mentoring; infrastructure; fairness of peer review</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departments and agencies are represented on the </a:t>
            </a:r>
            <a:r>
              <a:rPr lang="en-US" dirty="0" err="1" smtClean="0"/>
              <a:t>CoSTEM</a:t>
            </a:r>
            <a:r>
              <a:rPr lang="en-US" dirty="0" smtClean="0"/>
              <a:t>: </a:t>
            </a:r>
          </a:p>
          <a:p>
            <a:r>
              <a:rPr lang="en-US" dirty="0" smtClean="0"/>
              <a:t>Department of Agriculture; </a:t>
            </a:r>
          </a:p>
          <a:p>
            <a:r>
              <a:rPr lang="en-US" dirty="0" smtClean="0"/>
              <a:t>Department of Commerce; </a:t>
            </a:r>
          </a:p>
          <a:p>
            <a:r>
              <a:rPr lang="en-US" dirty="0" smtClean="0"/>
              <a:t>Department of Defense; </a:t>
            </a:r>
          </a:p>
          <a:p>
            <a:r>
              <a:rPr lang="en-US" dirty="0" smtClean="0"/>
              <a:t>Department of Education; </a:t>
            </a:r>
          </a:p>
          <a:p>
            <a:r>
              <a:rPr lang="en-US" dirty="0" smtClean="0"/>
              <a:t>Department of Energy; </a:t>
            </a:r>
          </a:p>
          <a:p>
            <a:r>
              <a:rPr lang="en-US" dirty="0" smtClean="0"/>
              <a:t>Department of Health and Human Services; </a:t>
            </a:r>
          </a:p>
          <a:p>
            <a:r>
              <a:rPr lang="en-US" dirty="0" smtClean="0"/>
              <a:t>Department of the Interior; </a:t>
            </a:r>
          </a:p>
          <a:p>
            <a:r>
              <a:rPr lang="en-US" dirty="0" smtClean="0"/>
              <a:t>Department of Transportation; </a:t>
            </a:r>
          </a:p>
          <a:p>
            <a:r>
              <a:rPr lang="en-US" dirty="0" smtClean="0"/>
              <a:t>Environmental Protection Agency; </a:t>
            </a:r>
          </a:p>
          <a:p>
            <a:r>
              <a:rPr lang="en-US" dirty="0" smtClean="0"/>
              <a:t>National Aeronautics and Space Administration; and </a:t>
            </a:r>
          </a:p>
          <a:p>
            <a:r>
              <a:rPr lang="en-US" dirty="0" smtClean="0"/>
              <a:t>National Science Foundation. </a:t>
            </a:r>
          </a:p>
          <a:p>
            <a:r>
              <a:rPr lang="en-US" dirty="0" smtClean="0"/>
              <a:t>The following organizations in the Executive Office of the President are also represented on the </a:t>
            </a:r>
            <a:r>
              <a:rPr lang="en-US" dirty="0" err="1" smtClean="0"/>
              <a:t>CoSTEM</a:t>
            </a:r>
            <a:r>
              <a:rPr lang="en-US" dirty="0" smtClean="0"/>
              <a:t>: </a:t>
            </a:r>
          </a:p>
          <a:p>
            <a:r>
              <a:rPr lang="en-US" dirty="0" smtClean="0"/>
              <a:t>Domestic Policy Council; </a:t>
            </a:r>
          </a:p>
          <a:p>
            <a:r>
              <a:rPr lang="en-US" dirty="0" smtClean="0"/>
              <a:t>National Economic Council; </a:t>
            </a:r>
          </a:p>
          <a:p>
            <a:r>
              <a:rPr lang="en-US" dirty="0" smtClean="0"/>
              <a:t>Office of Management and Budget; </a:t>
            </a:r>
          </a:p>
          <a:p>
            <a:r>
              <a:rPr lang="en-US" dirty="0" smtClean="0"/>
              <a:t>Office of Science and Technology Policy</a:t>
            </a:r>
          </a:p>
          <a:p>
            <a:endParaRPr lang="en-US" dirty="0"/>
          </a:p>
        </p:txBody>
      </p:sp>
      <p:sp>
        <p:nvSpPr>
          <p:cNvPr id="4" name="Slide Number Placeholder 3"/>
          <p:cNvSpPr>
            <a:spLocks noGrp="1"/>
          </p:cNvSpPr>
          <p:nvPr>
            <p:ph type="sldNum" sz="quarter" idx="10"/>
          </p:nvPr>
        </p:nvSpPr>
        <p:spPr/>
        <p:txBody>
          <a:bodyPr/>
          <a:lstStyle/>
          <a:p>
            <a:fld id="{899B561B-E787-4B06-842D-27E6ED010754}" type="slidenum">
              <a:rPr lang="en-US" smtClean="0"/>
              <a:pPr/>
              <a:t>6</a:t>
            </a:fld>
            <a:endParaRPr lang="en-US"/>
          </a:p>
        </p:txBody>
      </p:sp>
    </p:spTree>
    <p:extLst>
      <p:ext uri="{BB962C8B-B14F-4D97-AF65-F5344CB8AC3E}">
        <p14:creationId xmlns:p14="http://schemas.microsoft.com/office/powerpoint/2010/main" val="1006740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B561B-E787-4B06-842D-27E6ED010754}" type="slidenum">
              <a:rPr lang="en-US" smtClean="0"/>
              <a:pPr/>
              <a:t>8</a:t>
            </a:fld>
            <a:endParaRPr lang="en-US"/>
          </a:p>
        </p:txBody>
      </p:sp>
    </p:spTree>
    <p:extLst>
      <p:ext uri="{BB962C8B-B14F-4D97-AF65-F5344CB8AC3E}">
        <p14:creationId xmlns:p14="http://schemas.microsoft.com/office/powerpoint/2010/main" val="1006740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51C3D7C4-C91C-2C42-A788-BCD89C08311A}" type="slidenum">
              <a:rPr lang="en-US">
                <a:latin typeface="Calibri" charset="0"/>
                <a:ea typeface="ＭＳ Ｐゴシック" charset="-128"/>
                <a:cs typeface="ＭＳ Ｐゴシック" charset="-128"/>
              </a:rPr>
              <a:pPr/>
              <a:t>9</a:t>
            </a:fld>
            <a:endParaRPr lang="en-US">
              <a:latin typeface="Calibri"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charset="-128"/>
                <a:cs typeface="ＭＳ Ｐゴシック" charset="-128"/>
              </a:rPr>
              <a:t>Pipeline</a:t>
            </a:r>
            <a:r>
              <a:rPr lang="en-US" baseline="0" dirty="0" smtClean="0">
                <a:latin typeface="Arial" charset="0"/>
                <a:ea typeface="ＭＳ Ｐゴシック" charset="-128"/>
                <a:cs typeface="ＭＳ Ｐゴシック" charset="-128"/>
              </a:rPr>
              <a:t>; mentoring; infrastructure; fairness of peer review</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departments and agencies are represented on the </a:t>
            </a:r>
            <a:r>
              <a:rPr lang="en-US" dirty="0" err="1" smtClean="0"/>
              <a:t>CoSTEM</a:t>
            </a:r>
            <a:r>
              <a:rPr lang="en-US" dirty="0" smtClean="0"/>
              <a:t>: </a:t>
            </a:r>
          </a:p>
          <a:p>
            <a:r>
              <a:rPr lang="en-US" dirty="0" smtClean="0"/>
              <a:t>Department of Agriculture; </a:t>
            </a:r>
          </a:p>
          <a:p>
            <a:r>
              <a:rPr lang="en-US" dirty="0" smtClean="0"/>
              <a:t>Department of Commerce; </a:t>
            </a:r>
          </a:p>
          <a:p>
            <a:r>
              <a:rPr lang="en-US" dirty="0" smtClean="0"/>
              <a:t>Department of Defense; </a:t>
            </a:r>
          </a:p>
          <a:p>
            <a:r>
              <a:rPr lang="en-US" dirty="0" smtClean="0"/>
              <a:t>Department of Education; </a:t>
            </a:r>
          </a:p>
          <a:p>
            <a:r>
              <a:rPr lang="en-US" dirty="0" smtClean="0"/>
              <a:t>Department of Energy; </a:t>
            </a:r>
          </a:p>
          <a:p>
            <a:r>
              <a:rPr lang="en-US" dirty="0" smtClean="0"/>
              <a:t>Department of Health and Human Services; </a:t>
            </a:r>
          </a:p>
          <a:p>
            <a:r>
              <a:rPr lang="en-US" dirty="0" smtClean="0"/>
              <a:t>Department of the Interior; </a:t>
            </a:r>
          </a:p>
          <a:p>
            <a:r>
              <a:rPr lang="en-US" dirty="0" smtClean="0"/>
              <a:t>Department of Transportation; </a:t>
            </a:r>
          </a:p>
          <a:p>
            <a:r>
              <a:rPr lang="en-US" dirty="0" smtClean="0"/>
              <a:t>Environmental Protection Agency; </a:t>
            </a:r>
          </a:p>
          <a:p>
            <a:r>
              <a:rPr lang="en-US" dirty="0" smtClean="0"/>
              <a:t>National Aeronautics and Space Administration; and </a:t>
            </a:r>
          </a:p>
          <a:p>
            <a:r>
              <a:rPr lang="en-US" dirty="0" smtClean="0"/>
              <a:t>National Science Foundation. </a:t>
            </a:r>
          </a:p>
          <a:p>
            <a:r>
              <a:rPr lang="en-US" dirty="0" smtClean="0"/>
              <a:t>The following organizations in the Executive Office of the President are also represented on the </a:t>
            </a:r>
            <a:r>
              <a:rPr lang="en-US" dirty="0" err="1" smtClean="0"/>
              <a:t>CoSTEM</a:t>
            </a:r>
            <a:r>
              <a:rPr lang="en-US" dirty="0" smtClean="0"/>
              <a:t>: </a:t>
            </a:r>
          </a:p>
          <a:p>
            <a:r>
              <a:rPr lang="en-US" dirty="0" smtClean="0"/>
              <a:t>Domestic Policy Council; </a:t>
            </a:r>
          </a:p>
          <a:p>
            <a:r>
              <a:rPr lang="en-US" dirty="0" smtClean="0"/>
              <a:t>National Economic Council; </a:t>
            </a:r>
          </a:p>
          <a:p>
            <a:r>
              <a:rPr lang="en-US" dirty="0" smtClean="0"/>
              <a:t>Office of Management and Budget; </a:t>
            </a:r>
          </a:p>
          <a:p>
            <a:r>
              <a:rPr lang="en-US" dirty="0" smtClean="0"/>
              <a:t>Office of Science and Technology Policy</a:t>
            </a:r>
          </a:p>
          <a:p>
            <a:endParaRPr lang="en-US" dirty="0"/>
          </a:p>
        </p:txBody>
      </p:sp>
      <p:sp>
        <p:nvSpPr>
          <p:cNvPr id="4" name="Slide Number Placeholder 3"/>
          <p:cNvSpPr>
            <a:spLocks noGrp="1"/>
          </p:cNvSpPr>
          <p:nvPr>
            <p:ph type="sldNum" sz="quarter" idx="10"/>
          </p:nvPr>
        </p:nvSpPr>
        <p:spPr/>
        <p:txBody>
          <a:bodyPr/>
          <a:lstStyle/>
          <a:p>
            <a:fld id="{899B561B-E787-4B06-842D-27E6ED010754}" type="slidenum">
              <a:rPr lang="en-US" smtClean="0"/>
              <a:pPr/>
              <a:t>10</a:t>
            </a:fld>
            <a:endParaRPr lang="en-US"/>
          </a:p>
        </p:txBody>
      </p:sp>
    </p:spTree>
    <p:extLst>
      <p:ext uri="{BB962C8B-B14F-4D97-AF65-F5344CB8AC3E}">
        <p14:creationId xmlns:p14="http://schemas.microsoft.com/office/powerpoint/2010/main" val="1006740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departments and agencies are represented on the </a:t>
            </a:r>
            <a:r>
              <a:rPr lang="en-US" dirty="0" err="1" smtClean="0"/>
              <a:t>CoSTEM</a:t>
            </a:r>
            <a:r>
              <a:rPr lang="en-US" dirty="0" smtClean="0"/>
              <a:t>: </a:t>
            </a:r>
          </a:p>
          <a:p>
            <a:r>
              <a:rPr lang="en-US" dirty="0" smtClean="0"/>
              <a:t>Department of Agriculture; </a:t>
            </a:r>
          </a:p>
          <a:p>
            <a:r>
              <a:rPr lang="en-US" dirty="0" smtClean="0"/>
              <a:t>Department of Commerce; </a:t>
            </a:r>
          </a:p>
          <a:p>
            <a:r>
              <a:rPr lang="en-US" dirty="0" smtClean="0"/>
              <a:t>Department of Defense; </a:t>
            </a:r>
          </a:p>
          <a:p>
            <a:r>
              <a:rPr lang="en-US" dirty="0" smtClean="0"/>
              <a:t>Department of Education; </a:t>
            </a:r>
          </a:p>
          <a:p>
            <a:r>
              <a:rPr lang="en-US" dirty="0" smtClean="0"/>
              <a:t>Department of Energy; </a:t>
            </a:r>
          </a:p>
          <a:p>
            <a:r>
              <a:rPr lang="en-US" dirty="0" smtClean="0"/>
              <a:t>Department of Health and Human Services; </a:t>
            </a:r>
          </a:p>
          <a:p>
            <a:r>
              <a:rPr lang="en-US" dirty="0" smtClean="0"/>
              <a:t>Department of the Interior; </a:t>
            </a:r>
          </a:p>
          <a:p>
            <a:r>
              <a:rPr lang="en-US" dirty="0" smtClean="0"/>
              <a:t>Department of Transportation; </a:t>
            </a:r>
          </a:p>
          <a:p>
            <a:r>
              <a:rPr lang="en-US" dirty="0" smtClean="0"/>
              <a:t>Environmental Protection Agency; </a:t>
            </a:r>
          </a:p>
          <a:p>
            <a:r>
              <a:rPr lang="en-US" dirty="0" smtClean="0"/>
              <a:t>National Aeronautics and Space Administration; and </a:t>
            </a:r>
          </a:p>
          <a:p>
            <a:r>
              <a:rPr lang="en-US" dirty="0" smtClean="0"/>
              <a:t>National Science Foundation. </a:t>
            </a:r>
          </a:p>
          <a:p>
            <a:r>
              <a:rPr lang="en-US" dirty="0" smtClean="0"/>
              <a:t>The following organizations in the Executive Office of the President are also represented on the </a:t>
            </a:r>
            <a:r>
              <a:rPr lang="en-US" dirty="0" err="1" smtClean="0"/>
              <a:t>CoSTEM</a:t>
            </a:r>
            <a:r>
              <a:rPr lang="en-US" dirty="0" smtClean="0"/>
              <a:t>: </a:t>
            </a:r>
          </a:p>
          <a:p>
            <a:r>
              <a:rPr lang="en-US" dirty="0" smtClean="0"/>
              <a:t>Domestic Policy Council; </a:t>
            </a:r>
          </a:p>
          <a:p>
            <a:r>
              <a:rPr lang="en-US" dirty="0" smtClean="0"/>
              <a:t>National Economic Council; </a:t>
            </a:r>
          </a:p>
          <a:p>
            <a:r>
              <a:rPr lang="en-US" dirty="0" smtClean="0"/>
              <a:t>Office of Management and Budget; </a:t>
            </a:r>
          </a:p>
          <a:p>
            <a:r>
              <a:rPr lang="en-US" dirty="0" smtClean="0"/>
              <a:t>Office of Science and Technology Policy</a:t>
            </a:r>
          </a:p>
          <a:p>
            <a:endParaRPr lang="en-US" dirty="0"/>
          </a:p>
        </p:txBody>
      </p:sp>
      <p:sp>
        <p:nvSpPr>
          <p:cNvPr id="4" name="Slide Number Placeholder 3"/>
          <p:cNvSpPr>
            <a:spLocks noGrp="1"/>
          </p:cNvSpPr>
          <p:nvPr>
            <p:ph type="sldNum" sz="quarter" idx="10"/>
          </p:nvPr>
        </p:nvSpPr>
        <p:spPr/>
        <p:txBody>
          <a:bodyPr/>
          <a:lstStyle/>
          <a:p>
            <a:fld id="{899B561B-E787-4B06-842D-27E6ED010754}" type="slidenum">
              <a:rPr lang="en-US" smtClean="0"/>
              <a:pPr/>
              <a:t>11</a:t>
            </a:fld>
            <a:endParaRPr lang="en-US"/>
          </a:p>
        </p:txBody>
      </p:sp>
    </p:spTree>
    <p:extLst>
      <p:ext uri="{BB962C8B-B14F-4D97-AF65-F5344CB8AC3E}">
        <p14:creationId xmlns:p14="http://schemas.microsoft.com/office/powerpoint/2010/main" val="1006740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departments and agencies are represented on the </a:t>
            </a:r>
            <a:r>
              <a:rPr lang="en-US" dirty="0" err="1" smtClean="0"/>
              <a:t>CoSTEM</a:t>
            </a:r>
            <a:r>
              <a:rPr lang="en-US" dirty="0" smtClean="0"/>
              <a:t>: </a:t>
            </a:r>
          </a:p>
          <a:p>
            <a:r>
              <a:rPr lang="en-US" dirty="0" smtClean="0"/>
              <a:t>Department of Agriculture; </a:t>
            </a:r>
          </a:p>
          <a:p>
            <a:r>
              <a:rPr lang="en-US" dirty="0" smtClean="0"/>
              <a:t>Department of Commerce; </a:t>
            </a:r>
          </a:p>
          <a:p>
            <a:r>
              <a:rPr lang="en-US" dirty="0" smtClean="0"/>
              <a:t>Department of Defense; </a:t>
            </a:r>
          </a:p>
          <a:p>
            <a:r>
              <a:rPr lang="en-US" dirty="0" smtClean="0"/>
              <a:t>Department of Education; </a:t>
            </a:r>
          </a:p>
          <a:p>
            <a:r>
              <a:rPr lang="en-US" dirty="0" smtClean="0"/>
              <a:t>Department of Energy; </a:t>
            </a:r>
          </a:p>
          <a:p>
            <a:r>
              <a:rPr lang="en-US" dirty="0" smtClean="0"/>
              <a:t>Department of Health and Human Services; </a:t>
            </a:r>
          </a:p>
          <a:p>
            <a:r>
              <a:rPr lang="en-US" dirty="0" smtClean="0"/>
              <a:t>Department of the Interior; </a:t>
            </a:r>
          </a:p>
          <a:p>
            <a:r>
              <a:rPr lang="en-US" dirty="0" smtClean="0"/>
              <a:t>Department of Transportation; </a:t>
            </a:r>
          </a:p>
          <a:p>
            <a:r>
              <a:rPr lang="en-US" dirty="0" smtClean="0"/>
              <a:t>Environmental Protection Agency; </a:t>
            </a:r>
          </a:p>
          <a:p>
            <a:r>
              <a:rPr lang="en-US" dirty="0" smtClean="0"/>
              <a:t>National Aeronautics and Space Administration; and </a:t>
            </a:r>
          </a:p>
          <a:p>
            <a:r>
              <a:rPr lang="en-US" dirty="0" smtClean="0"/>
              <a:t>National Science Foundation. </a:t>
            </a:r>
          </a:p>
          <a:p>
            <a:r>
              <a:rPr lang="en-US" dirty="0" smtClean="0"/>
              <a:t>The following organizations in the Executive Office of the President are also represented on the </a:t>
            </a:r>
            <a:r>
              <a:rPr lang="en-US" dirty="0" err="1" smtClean="0"/>
              <a:t>CoSTEM</a:t>
            </a:r>
            <a:r>
              <a:rPr lang="en-US" dirty="0" smtClean="0"/>
              <a:t>: </a:t>
            </a:r>
          </a:p>
          <a:p>
            <a:r>
              <a:rPr lang="en-US" dirty="0" smtClean="0"/>
              <a:t>Domestic Policy Council; </a:t>
            </a:r>
          </a:p>
          <a:p>
            <a:r>
              <a:rPr lang="en-US" dirty="0" smtClean="0"/>
              <a:t>National Economic Council; </a:t>
            </a:r>
          </a:p>
          <a:p>
            <a:r>
              <a:rPr lang="en-US" dirty="0" smtClean="0"/>
              <a:t>Office of Management and Budget; </a:t>
            </a:r>
          </a:p>
          <a:p>
            <a:r>
              <a:rPr lang="en-US" dirty="0" smtClean="0"/>
              <a:t>Office of Science and Technology Policy</a:t>
            </a:r>
          </a:p>
          <a:p>
            <a:endParaRPr lang="en-US" dirty="0"/>
          </a:p>
        </p:txBody>
      </p:sp>
      <p:sp>
        <p:nvSpPr>
          <p:cNvPr id="4" name="Slide Number Placeholder 3"/>
          <p:cNvSpPr>
            <a:spLocks noGrp="1"/>
          </p:cNvSpPr>
          <p:nvPr>
            <p:ph type="sldNum" sz="quarter" idx="10"/>
          </p:nvPr>
        </p:nvSpPr>
        <p:spPr/>
        <p:txBody>
          <a:bodyPr/>
          <a:lstStyle/>
          <a:p>
            <a:fld id="{899B561B-E787-4B06-842D-27E6ED010754}" type="slidenum">
              <a:rPr lang="en-US" smtClean="0"/>
              <a:pPr/>
              <a:t>12</a:t>
            </a:fld>
            <a:endParaRPr lang="en-US"/>
          </a:p>
        </p:txBody>
      </p:sp>
    </p:spTree>
    <p:extLst>
      <p:ext uri="{BB962C8B-B14F-4D97-AF65-F5344CB8AC3E}">
        <p14:creationId xmlns:p14="http://schemas.microsoft.com/office/powerpoint/2010/main" val="1006740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AA2C1B1-09EC-4E0D-A085-68298AA0308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85976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03FBA8B-F769-498E-8772-FAE33987960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833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96D8A87-0DAB-4057-AC22-62798CE6D73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7625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Rectangle 9"/>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Rectangle 10"/>
          <p:cNvSpPr>
            <a:spLocks noGrp="1" noChangeArrowheads="1"/>
          </p:cNvSpPr>
          <p:nvPr>
            <p:ph type="sldNum" sz="quarter" idx="12"/>
          </p:nvPr>
        </p:nvSpPr>
        <p:spPr/>
        <p:txBody>
          <a:bodyPr/>
          <a:lstStyle>
            <a:lvl1pPr>
              <a:defRPr/>
            </a:lvl1pPr>
          </a:lstStyle>
          <a:p>
            <a:fld id="{42046E60-7319-40B2-A2B0-A8CEC603F8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812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tx2"/>
              </a:buClr>
              <a:buFont typeface="Wingdings" panose="05000000000000000000" pitchFamily="2" charset="2"/>
              <a:buChar char="§"/>
              <a:defRPr sz="2400"/>
            </a:lvl1pPr>
            <a:lvl2pPr marL="742950" indent="-285750">
              <a:buClr>
                <a:schemeClr val="accent1"/>
              </a:buClr>
              <a:buFont typeface="Wingdings" panose="05000000000000000000" pitchFamily="2" charset="2"/>
              <a:buChar char="§"/>
              <a:defRPr sz="2400"/>
            </a:lvl2pPr>
            <a:lvl3pPr marL="1143000" indent="-228600">
              <a:buClr>
                <a:schemeClr val="tx2"/>
              </a:buClr>
              <a:buFont typeface="Wingdings" panose="05000000000000000000" pitchFamily="2" charset="2"/>
              <a:buChar char="§"/>
              <a:defRPr/>
            </a:lvl3pPr>
            <a:lvl4pPr marL="1600200" indent="-228600">
              <a:buClr>
                <a:schemeClr val="accent1"/>
              </a:buClr>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A2061D4-635D-45EE-8B2A-61C9DFA829F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30641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DCA5372-8FF6-48BA-84A9-4AEAA3439B0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6782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8F9646F-2DB3-4BED-8329-5884B44B561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7457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C392C6C-2A4B-431F-9062-F2AFCF8C170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2081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E4AA2C3-B7AB-470B-A32B-83A99DBD8D0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220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EE624C41-8BA4-439B-8F3D-93E56C74741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34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F2E2F40-1B54-4AB7-9FD0-726A3456E10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416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982BBBC-E9F4-4A32-9284-A0090247C8C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91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9A64E40-3FF0-4206-8394-9572DA62A53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7161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defTabSz="914400" rtl="0" eaLnBrk="1" latinLnBrk="0" hangingPunct="1">
        <a:spcBef>
          <a:spcPct val="0"/>
        </a:spcBef>
        <a:buNone/>
        <a:defRPr lang="en-US" sz="3600" kern="1200" dirty="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gif"/><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2.png"/><Relationship Id="rId2" Type="http://schemas.openxmlformats.org/officeDocument/2006/relationships/notesSlide" Target="../notesSlides/notesSlide9.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14.png"/><Relationship Id="rId15" Type="http://schemas.openxmlformats.org/officeDocument/2006/relationships/image" Target="../media/image25.jpeg"/><Relationship Id="rId10"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19.gif"/><Relationship Id="rId1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jpeg"/><Relationship Id="rId10" Type="http://schemas.openxmlformats.org/officeDocument/2006/relationships/image" Target="../media/image33.gif"/><Relationship Id="rId4" Type="http://schemas.openxmlformats.org/officeDocument/2006/relationships/image" Target="../media/image27.jpeg"/><Relationship Id="rId9"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3.gif"/><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hyperlink" Target="http://www.drugabuse.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png"/><Relationship Id="rId12"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www.oecd.org/pis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2639159"/>
          </a:xfrm>
        </p:spPr>
        <p:txBody>
          <a:bodyPr>
            <a:normAutofit/>
          </a:bodyPr>
          <a:lstStyle/>
          <a:p>
            <a:pPr>
              <a:spcBef>
                <a:spcPts val="3000"/>
              </a:spcBef>
            </a:pPr>
            <a:r>
              <a:rPr lang="en-US" sz="4000" b="1" dirty="0" smtClean="0">
                <a:latin typeface="+mn-lt"/>
              </a:rPr>
              <a:t>SMRB STEM Charge</a:t>
            </a:r>
            <a:r>
              <a:rPr lang="en-US" sz="4000" dirty="0" smtClean="0">
                <a:latin typeface="+mn-lt"/>
              </a:rPr>
              <a:t/>
            </a:r>
            <a:br>
              <a:rPr lang="en-US" sz="4000" dirty="0" smtClean="0">
                <a:latin typeface="+mn-lt"/>
              </a:rPr>
            </a:br>
            <a:r>
              <a:rPr lang="en-US" sz="2700" dirty="0" smtClean="0">
                <a:solidFill>
                  <a:schemeClr val="tx1"/>
                </a:solidFill>
                <a:latin typeface="+mn-lt"/>
              </a:rPr>
              <a:t/>
            </a:r>
            <a:br>
              <a:rPr lang="en-US" sz="2700" dirty="0" smtClean="0">
                <a:solidFill>
                  <a:schemeClr val="tx1"/>
                </a:solidFill>
                <a:latin typeface="+mn-lt"/>
              </a:rPr>
            </a:br>
            <a:endParaRPr lang="en-US" sz="3200" dirty="0">
              <a:solidFill>
                <a:schemeClr val="tx1"/>
              </a:solidFill>
              <a:latin typeface="+mn-lt"/>
            </a:endParaRPr>
          </a:p>
        </p:txBody>
      </p:sp>
      <p:sp>
        <p:nvSpPr>
          <p:cNvPr id="3" name="Subtitle 2"/>
          <p:cNvSpPr>
            <a:spLocks noGrp="1"/>
          </p:cNvSpPr>
          <p:nvPr>
            <p:ph type="subTitle" idx="1"/>
          </p:nvPr>
        </p:nvSpPr>
        <p:spPr>
          <a:xfrm>
            <a:off x="1371600" y="4428683"/>
            <a:ext cx="6400800" cy="1752600"/>
          </a:xfrm>
        </p:spPr>
        <p:txBody>
          <a:bodyPr>
            <a:noAutofit/>
          </a:bodyPr>
          <a:lstStyle/>
          <a:p>
            <a:r>
              <a:rPr lang="en-US" sz="2400" b="1" dirty="0" smtClean="0">
                <a:solidFill>
                  <a:schemeClr val="tx1"/>
                </a:solidFill>
              </a:rPr>
              <a:t>Lawrence A. Tabak, DDS, PhD</a:t>
            </a:r>
          </a:p>
          <a:p>
            <a:r>
              <a:rPr lang="en-US" sz="2400" b="1" dirty="0" smtClean="0">
                <a:solidFill>
                  <a:schemeClr val="tx1"/>
                </a:solidFill>
              </a:rPr>
              <a:t>Principal Deputy Director</a:t>
            </a:r>
          </a:p>
          <a:p>
            <a:r>
              <a:rPr lang="en-US" sz="2400" b="1" dirty="0">
                <a:solidFill>
                  <a:schemeClr val="tx1"/>
                </a:solidFill>
                <a:ea typeface="ＭＳ Ｐゴシック" pitchFamily="34" charset="-128"/>
              </a:rPr>
              <a:t>Department of Health and Human Services</a:t>
            </a:r>
          </a:p>
          <a:p>
            <a:r>
              <a:rPr lang="en-US" sz="2400" b="1" dirty="0" smtClean="0">
                <a:solidFill>
                  <a:schemeClr val="tx1"/>
                </a:solidFill>
              </a:rPr>
              <a:t>r, NIH</a:t>
            </a:r>
          </a:p>
        </p:txBody>
      </p:sp>
      <p:pic>
        <p:nvPicPr>
          <p:cNvPr id="9" name="Picture 9" descr="dhhs_15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7029" y="5714999"/>
            <a:ext cx="1053343"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3629" y="5843745"/>
            <a:ext cx="404161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19399"/>
            <a:ext cx="9144000" cy="147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26733" y="2133600"/>
            <a:ext cx="2890535" cy="461665"/>
          </a:xfrm>
          <a:prstGeom prst="rect">
            <a:avLst/>
          </a:prstGeom>
        </p:spPr>
        <p:txBody>
          <a:bodyPr wrap="none">
            <a:spAutoFit/>
          </a:bodyPr>
          <a:lstStyle/>
          <a:p>
            <a:r>
              <a:rPr lang="en-US" sz="2400" dirty="0" smtClean="0"/>
              <a:t>December 18, </a:t>
            </a:r>
            <a:r>
              <a:rPr lang="en-US" sz="2400" dirty="0"/>
              <a:t>2013</a:t>
            </a:r>
          </a:p>
        </p:txBody>
      </p:sp>
      <p:sp>
        <p:nvSpPr>
          <p:cNvPr id="5" name="TextBox 4"/>
          <p:cNvSpPr txBox="1"/>
          <p:nvPr/>
        </p:nvSpPr>
        <p:spPr>
          <a:xfrm>
            <a:off x="3614013" y="76200"/>
            <a:ext cx="1945789" cy="369332"/>
          </a:xfrm>
          <a:prstGeom prst="rect">
            <a:avLst/>
          </a:prstGeom>
          <a:solidFill>
            <a:srgbClr val="FF0000"/>
          </a:solidFill>
        </p:spPr>
        <p:txBody>
          <a:bodyPr wrap="none" rtlCol="0">
            <a:spAutoFit/>
          </a:bodyPr>
          <a:lstStyle/>
          <a:p>
            <a:r>
              <a:rPr lang="en-US" b="1" dirty="0" smtClean="0">
                <a:solidFill>
                  <a:schemeClr val="bg1"/>
                </a:solidFill>
              </a:rPr>
              <a:t>ATTACHMENT 8</a:t>
            </a:r>
            <a:endParaRPr lang="en-US" b="1" dirty="0">
              <a:solidFill>
                <a:schemeClr val="bg1"/>
              </a:solidFill>
            </a:endParaRPr>
          </a:p>
        </p:txBody>
      </p:sp>
    </p:spTree>
    <p:extLst>
      <p:ext uri="{BB962C8B-B14F-4D97-AF65-F5344CB8AC3E}">
        <p14:creationId xmlns:p14="http://schemas.microsoft.com/office/powerpoint/2010/main" val="3599436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National Effort to Coordinate STEM Programs: Committee </a:t>
            </a:r>
            <a:r>
              <a:rPr lang="en-US" b="1" dirty="0"/>
              <a:t>on STEM Education (</a:t>
            </a:r>
            <a:r>
              <a:rPr lang="en-US" b="1" dirty="0" err="1"/>
              <a:t>CoSTEM</a:t>
            </a:r>
            <a:r>
              <a:rPr lang="en-US" b="1" dirty="0"/>
              <a:t>)</a:t>
            </a:r>
          </a:p>
        </p:txBody>
      </p:sp>
      <p:sp>
        <p:nvSpPr>
          <p:cNvPr id="3" name="Content Placeholder 2"/>
          <p:cNvSpPr>
            <a:spLocks noGrp="1"/>
          </p:cNvSpPr>
          <p:nvPr>
            <p:ph idx="1"/>
          </p:nvPr>
        </p:nvSpPr>
        <p:spPr/>
        <p:txBody>
          <a:bodyPr>
            <a:noAutofit/>
          </a:bodyPr>
          <a:lstStyle/>
          <a:p>
            <a:r>
              <a:rPr lang="en-US" dirty="0" err="1" smtClean="0"/>
              <a:t>CoSTEM</a:t>
            </a:r>
            <a:r>
              <a:rPr lang="en-US" dirty="0" smtClean="0"/>
              <a:t> was established in 2010 by the National Science and Technology Council to coordinate Federal STEM programs and activities</a:t>
            </a:r>
          </a:p>
          <a:p>
            <a:r>
              <a:rPr lang="en-US" dirty="0" err="1" smtClean="0"/>
              <a:t>CoSTEM</a:t>
            </a:r>
            <a:r>
              <a:rPr lang="en-US" dirty="0" smtClean="0"/>
              <a:t> consists of a wide spectrum of members from Federal departments, agencies, councils, and offices</a:t>
            </a:r>
          </a:p>
          <a:p>
            <a:r>
              <a:rPr lang="en-US" dirty="0" smtClean="0"/>
              <a:t>Functions:</a:t>
            </a:r>
          </a:p>
          <a:p>
            <a:pPr marL="857250" lvl="1" indent="-457200">
              <a:buSzPct val="100000"/>
              <a:buFont typeface="+mj-lt"/>
              <a:buAutoNum type="arabicPeriod"/>
            </a:pPr>
            <a:r>
              <a:rPr lang="en-US" dirty="0" smtClean="0"/>
              <a:t>Ensure effectiveness of STEM </a:t>
            </a:r>
            <a:r>
              <a:rPr lang="en-US" dirty="0"/>
              <a:t>education </a:t>
            </a:r>
            <a:r>
              <a:rPr lang="en-US" dirty="0" smtClean="0"/>
              <a:t>activities and programs</a:t>
            </a:r>
          </a:p>
          <a:p>
            <a:pPr marL="857250" lvl="1" indent="-457200">
              <a:buSzPct val="100000"/>
              <a:buFont typeface="+mj-lt"/>
              <a:buAutoNum type="arabicPeriod"/>
            </a:pPr>
            <a:r>
              <a:rPr lang="en-US" dirty="0" smtClean="0"/>
              <a:t>Coordinate STEM </a:t>
            </a:r>
            <a:r>
              <a:rPr lang="en-US" dirty="0"/>
              <a:t>education activities and </a:t>
            </a:r>
            <a:r>
              <a:rPr lang="en-US" dirty="0" smtClean="0"/>
              <a:t>programs with </a:t>
            </a:r>
            <a:r>
              <a:rPr lang="en-US" dirty="0"/>
              <a:t>the Office of Management and </a:t>
            </a:r>
            <a:r>
              <a:rPr lang="en-US" dirty="0" smtClean="0"/>
              <a:t>Budget </a:t>
            </a:r>
          </a:p>
          <a:p>
            <a:pPr marL="857250" lvl="1" indent="-457200">
              <a:buSzPct val="100000"/>
              <a:buFont typeface="+mj-lt"/>
              <a:buAutoNum type="arabicPeriod"/>
            </a:pPr>
            <a:r>
              <a:rPr lang="en-US" dirty="0" smtClean="0"/>
              <a:t>Develop </a:t>
            </a:r>
            <a:r>
              <a:rPr lang="en-US" dirty="0"/>
              <a:t>and implement through the participating agencies a 5-year STEM education </a:t>
            </a:r>
            <a:r>
              <a:rPr lang="en-US" dirty="0" smtClean="0"/>
              <a:t>strategic </a:t>
            </a:r>
            <a:r>
              <a:rPr lang="en-US" dirty="0"/>
              <a:t>plan, to be updated every 5 years</a:t>
            </a:r>
          </a:p>
        </p:txBody>
      </p:sp>
      <p:sp>
        <p:nvSpPr>
          <p:cNvPr id="4" name="Slide Number Placeholder 10"/>
          <p:cNvSpPr>
            <a:spLocks noGrp="1"/>
          </p:cNvSpPr>
          <p:nvPr>
            <p:ph type="sldNum" sz="quarter" idx="12"/>
          </p:nvPr>
        </p:nvSpPr>
        <p:spPr bwMode="auto">
          <a:xfrm>
            <a:off x="6553200" y="6356350"/>
            <a:ext cx="2133600" cy="365125"/>
          </a:xfrm>
          <a:noFill/>
          <a:ln>
            <a:miter lim="800000"/>
            <a:headEnd/>
            <a:tailEnd/>
          </a:ln>
        </p:spPr>
        <p:txBody>
          <a:bodyPr/>
          <a:lstStyle/>
          <a:p>
            <a:fld id="{448DD71A-3A23-4B44-A3A1-6549387AA923}" type="slidenum">
              <a:rPr lang="en-US" smtClean="0">
                <a:latin typeface="Arial" charset="0"/>
                <a:ea typeface="ＭＳ Ｐゴシック" pitchFamily="34" charset="-128"/>
              </a:rPr>
              <a:pPr/>
              <a:t>10</a:t>
            </a:fld>
            <a:endParaRPr lang="en-US" smtClean="0">
              <a:latin typeface="Arial" charset="0"/>
              <a:ea typeface="ＭＳ Ｐゴシック" pitchFamily="34" charset="-128"/>
            </a:endParaRPr>
          </a:p>
        </p:txBody>
      </p:sp>
    </p:spTree>
    <p:extLst>
      <p:ext uri="{BB962C8B-B14F-4D97-AF65-F5344CB8AC3E}">
        <p14:creationId xmlns:p14="http://schemas.microsoft.com/office/powerpoint/2010/main" val="309786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0" name="Picture 36" descr="http://www.aera.net/Portals/38/images/Publications/AERA%20Highlights/NS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4494" y="3181076"/>
            <a:ext cx="1771924" cy="1771924"/>
          </a:xfrm>
          <a:prstGeom prst="ellipse">
            <a:avLst/>
          </a:prstGeom>
          <a:solidFill>
            <a:schemeClr val="bg1"/>
          </a:solidFill>
        </p:spPr>
      </p:pic>
      <p:sp>
        <p:nvSpPr>
          <p:cNvPr id="2" name="Title 1"/>
          <p:cNvSpPr>
            <a:spLocks noGrp="1"/>
          </p:cNvSpPr>
          <p:nvPr>
            <p:ph type="title"/>
          </p:nvPr>
        </p:nvSpPr>
        <p:spPr>
          <a:xfrm>
            <a:off x="457200" y="304800"/>
            <a:ext cx="8229600" cy="1143000"/>
          </a:xfrm>
        </p:spPr>
        <p:txBody>
          <a:bodyPr>
            <a:normAutofit/>
          </a:bodyPr>
          <a:lstStyle/>
          <a:p>
            <a:r>
              <a:rPr lang="en-US" b="1" dirty="0"/>
              <a:t>Federal Agencies </a:t>
            </a:r>
            <a:r>
              <a:rPr lang="en-US" b="1" dirty="0" smtClean="0"/>
              <a:t>with STEM Programs</a:t>
            </a:r>
            <a:endParaRPr lang="en-US" b="1" dirty="0"/>
          </a:p>
        </p:txBody>
      </p:sp>
      <p:sp>
        <p:nvSpPr>
          <p:cNvPr id="4" name="Slide Number Placeholder 10"/>
          <p:cNvSpPr>
            <a:spLocks noGrp="1"/>
          </p:cNvSpPr>
          <p:nvPr>
            <p:ph type="sldNum" sz="quarter" idx="12"/>
          </p:nvPr>
        </p:nvSpPr>
        <p:spPr bwMode="auto">
          <a:xfrm>
            <a:off x="6553200" y="6356350"/>
            <a:ext cx="2133600" cy="365125"/>
          </a:xfrm>
          <a:noFill/>
          <a:ln>
            <a:miter lim="800000"/>
            <a:headEnd/>
            <a:tailEnd/>
          </a:ln>
        </p:spPr>
        <p:txBody>
          <a:bodyPr/>
          <a:lstStyle/>
          <a:p>
            <a:fld id="{448DD71A-3A23-4B44-A3A1-6549387AA923}" type="slidenum">
              <a:rPr lang="en-US" smtClean="0">
                <a:latin typeface="Arial" charset="0"/>
                <a:ea typeface="ＭＳ Ｐゴシック" pitchFamily="34" charset="-128"/>
              </a:rPr>
              <a:pPr/>
              <a:t>11</a:t>
            </a:fld>
            <a:endParaRPr lang="en-US" smtClean="0">
              <a:latin typeface="Arial" charset="0"/>
              <a:ea typeface="ＭＳ Ｐゴシック" pitchFamily="34" charset="-128"/>
            </a:endParaRPr>
          </a:p>
        </p:txBody>
      </p:sp>
      <p:pic>
        <p:nvPicPr>
          <p:cNvPr id="1032" name="Picture 8" descr="File:United States Department of Defense Seal.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6679" y="5044440"/>
            <a:ext cx="1740267" cy="17373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ile:US-DeptOfCommerce-Seal.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4374" y="5044440"/>
            <a:ext cx="173736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ile:US-DeptOfAgriculture-Seal2.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814" y="5044440"/>
            <a:ext cx="173736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ile:US-DeptOfEducation-Seal.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01413" y="1312210"/>
            <a:ext cx="173736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ile:US-DeptOfHHS-Seal.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06623" y="3181075"/>
            <a:ext cx="1679777" cy="167977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ile:US Department of Homeland Security Seal.sv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2412" y="5044440"/>
            <a:ext cx="1742205" cy="173736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blog.chron.com/txpotomac/files/2012/03/U.S.-Dept.-of-Interior-logo.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0600" y="1312211"/>
            <a:ext cx="1737360" cy="1737360"/>
          </a:xfrm>
          <a:prstGeom prst="ellipse">
            <a:avLst/>
          </a:prstGeom>
          <a:noFill/>
          <a:extLst>
            <a:ext uri="{909E8E84-426E-40DD-AFC4-6F175D3DCCD1}">
              <a14:hiddenFill xmlns:a14="http://schemas.microsoft.com/office/drawing/2010/main">
                <a:solidFill>
                  <a:srgbClr val="FFFFFF"/>
                </a:solidFill>
              </a14:hiddenFill>
            </a:ext>
          </a:extLst>
        </p:spPr>
      </p:pic>
      <p:pic>
        <p:nvPicPr>
          <p:cNvPr id="1052" name="Picture 28" descr="http://upload.wikimedia.org/wikipedia/commons/thumb/3/3c/US-DeptOfTransportation-Seal.svg/200px-US-DeptOfTransportation-Seal.svg.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3177149"/>
            <a:ext cx="1683703" cy="168370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File:Environmental Protection Agency logo.sv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46160" y="1312210"/>
            <a:ext cx="1754726" cy="173736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File:NASA seal.sv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58465" y="1310640"/>
            <a:ext cx="173736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File:US-NuclearRegulatoryCommission-Seal.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40918" y="3181075"/>
            <a:ext cx="1792882" cy="17898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le:US Department of Energy seal.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2400" y="3200400"/>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850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b="1" dirty="0" smtClean="0"/>
              <a:t>WHAT IS NIH’S UNIQUE ROLE?</a:t>
            </a:r>
            <a:endParaRPr lang="en-US" b="1" dirty="0"/>
          </a:p>
        </p:txBody>
      </p:sp>
      <p:pic>
        <p:nvPicPr>
          <p:cNvPr id="19" name="Picture 36" descr="http://www.aera.net/Portals/38/images/Publications/AERA%20Highlights/NS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4494" y="3181076"/>
            <a:ext cx="1771924" cy="1771924"/>
          </a:xfrm>
          <a:prstGeom prst="ellipse">
            <a:avLst/>
          </a:prstGeom>
          <a:solidFill>
            <a:schemeClr val="bg1"/>
          </a:solidFill>
        </p:spPr>
      </p:pic>
      <p:pic>
        <p:nvPicPr>
          <p:cNvPr id="20" name="Picture 8" descr="File:United States Department of Defense Seal.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6679" y="5044440"/>
            <a:ext cx="1740267" cy="17373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File:US-DeptOfCommerce-Seal.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4374" y="5044440"/>
            <a:ext cx="173736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File:US-DeptOfAgriculture-Seal2.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814" y="5044440"/>
            <a:ext cx="173736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File:US-DeptOfEducation-Seal.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01413" y="1312210"/>
            <a:ext cx="173736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8" descr="File:US Department of Homeland Security Seal.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2412" y="5044440"/>
            <a:ext cx="1742205" cy="173736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4" descr="http://blog.chron.com/txpotomac/files/2012/03/U.S.-Dept.-of-Interior-logo.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0600" y="1312211"/>
            <a:ext cx="1737360" cy="1737360"/>
          </a:xfrm>
          <a:prstGeom prst="ellipse">
            <a:avLst/>
          </a:prstGeom>
          <a:noFill/>
          <a:extLst>
            <a:ext uri="{909E8E84-426E-40DD-AFC4-6F175D3DCCD1}">
              <a14:hiddenFill xmlns:a14="http://schemas.microsoft.com/office/drawing/2010/main">
                <a:solidFill>
                  <a:srgbClr val="FFFFFF"/>
                </a:solidFill>
              </a14:hiddenFill>
            </a:ext>
          </a:extLst>
        </p:spPr>
      </p:pic>
      <p:pic>
        <p:nvPicPr>
          <p:cNvPr id="39" name="Picture 28" descr="http://upload.wikimedia.org/wikipedia/commons/thumb/3/3c/US-DeptOfTransportation-Seal.svg/200px-US-DeptOfTransportation-Seal.sv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3177149"/>
            <a:ext cx="1683703" cy="168370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0" descr="File:Environmental Protection Agency logo.sv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46160" y="1312210"/>
            <a:ext cx="1754726" cy="173736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2" descr="File:NASA seal.sv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58465" y="1310640"/>
            <a:ext cx="173736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8" descr="File:US-NuclearRegulatoryCommission-Seal.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40918" y="3181075"/>
            <a:ext cx="1792882" cy="178988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File:US Department of Energy seal.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2400" y="3200400"/>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219200"/>
            <a:ext cx="9144000" cy="558563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10"/>
          <p:cNvSpPr>
            <a:spLocks noGrp="1"/>
          </p:cNvSpPr>
          <p:nvPr>
            <p:ph type="sldNum" sz="quarter" idx="12"/>
          </p:nvPr>
        </p:nvSpPr>
        <p:spPr bwMode="auto">
          <a:xfrm>
            <a:off x="6553200" y="6356350"/>
            <a:ext cx="2133600" cy="365125"/>
          </a:xfrm>
          <a:noFill/>
          <a:ln>
            <a:miter lim="800000"/>
            <a:headEnd/>
            <a:tailEnd/>
          </a:ln>
        </p:spPr>
        <p:txBody>
          <a:bodyPr/>
          <a:lstStyle/>
          <a:p>
            <a:fld id="{448DD71A-3A23-4B44-A3A1-6549387AA923}" type="slidenum">
              <a:rPr lang="en-US" smtClean="0">
                <a:latin typeface="Arial" charset="0"/>
                <a:ea typeface="ＭＳ Ｐゴシック" pitchFamily="34" charset="-128"/>
              </a:rPr>
              <a:pPr/>
              <a:t>12</a:t>
            </a:fld>
            <a:endParaRPr lang="en-US" dirty="0" smtClean="0">
              <a:latin typeface="Arial" charset="0"/>
              <a:ea typeface="ＭＳ Ｐゴシック" pitchFamily="34" charset="-128"/>
            </a:endParaRPr>
          </a:p>
        </p:txBody>
      </p:sp>
      <p:sp>
        <p:nvSpPr>
          <p:cNvPr id="5" name="Isosceles Triangle 4"/>
          <p:cNvSpPr/>
          <p:nvPr/>
        </p:nvSpPr>
        <p:spPr>
          <a:xfrm rot="5400000">
            <a:off x="5010511" y="2914453"/>
            <a:ext cx="1730014" cy="2209093"/>
          </a:xfrm>
          <a:prstGeom prst="triangle">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NIH_Logo"/>
          <p:cNvPicPr>
            <a:picLocks noChangeAspect="1" noChangeArrowheads="1"/>
          </p:cNvPicPr>
          <p:nvPr/>
        </p:nvPicPr>
        <p:blipFill rotWithShape="1">
          <a:blip r:embed="rId15">
            <a:extLst>
              <a:ext uri="{28A0092B-C50C-407E-A947-70E740481C1C}">
                <a14:useLocalDpi xmlns:a14="http://schemas.microsoft.com/office/drawing/2010/main" val="0"/>
              </a:ext>
            </a:extLst>
          </a:blip>
          <a:srcRect l="11421" t="8367" b="37777"/>
          <a:stretch/>
        </p:blipFill>
        <p:spPr bwMode="auto">
          <a:xfrm>
            <a:off x="6068933" y="3579474"/>
            <a:ext cx="1415957" cy="86090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File:US-DeptOfHHS-Seal.sv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806623" y="3181075"/>
            <a:ext cx="1679777" cy="1679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633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NIH Mission and Goals</a:t>
            </a:r>
            <a:endParaRPr lang="en-US" b="1" dirty="0"/>
          </a:p>
        </p:txBody>
      </p:sp>
      <p:sp>
        <p:nvSpPr>
          <p:cNvPr id="3" name="Content Placeholder 2"/>
          <p:cNvSpPr>
            <a:spLocks noGrp="1"/>
          </p:cNvSpPr>
          <p:nvPr>
            <p:ph idx="1"/>
          </p:nvPr>
        </p:nvSpPr>
        <p:spPr>
          <a:xfrm>
            <a:off x="457200" y="1295400"/>
            <a:ext cx="8229600" cy="5334000"/>
          </a:xfrm>
        </p:spPr>
        <p:txBody>
          <a:bodyPr>
            <a:normAutofit fontScale="92500" lnSpcReduction="20000"/>
          </a:bodyPr>
          <a:lstStyle/>
          <a:p>
            <a:r>
              <a:rPr lang="en-US" dirty="0" smtClean="0"/>
              <a:t>NIH’s mission to seek fundamental knowledge about the nature and behavior of living systems and the application of that knowledge to enhance health, lengthen life, and reduce illness and disability is supported by the following goals:</a:t>
            </a:r>
          </a:p>
          <a:p>
            <a:pPr lvl="1">
              <a:spcBef>
                <a:spcPts val="1200"/>
              </a:spcBef>
            </a:pPr>
            <a:r>
              <a:rPr lang="en-US" dirty="0"/>
              <a:t>to foster fundamental creative discoveries, innovative research strategies, and their applications as a basis for ultimately protecting and improving health; </a:t>
            </a:r>
          </a:p>
          <a:p>
            <a:pPr lvl="1">
              <a:spcBef>
                <a:spcPts val="1200"/>
              </a:spcBef>
            </a:pPr>
            <a:r>
              <a:rPr lang="en-US" b="1" dirty="0" smtClean="0">
                <a:solidFill>
                  <a:schemeClr val="accent1">
                    <a:lumMod val="75000"/>
                  </a:schemeClr>
                </a:solidFill>
              </a:rPr>
              <a:t>to </a:t>
            </a:r>
            <a:r>
              <a:rPr lang="en-US" b="1" dirty="0">
                <a:solidFill>
                  <a:schemeClr val="accent1">
                    <a:lumMod val="75000"/>
                  </a:schemeClr>
                </a:solidFill>
              </a:rPr>
              <a:t>develop, maintain, and renew scientific human and physical resources that will ensure the Nation's capability to prevent </a:t>
            </a:r>
            <a:r>
              <a:rPr lang="en-US" b="1" dirty="0" smtClean="0">
                <a:solidFill>
                  <a:schemeClr val="accent1">
                    <a:lumMod val="75000"/>
                  </a:schemeClr>
                </a:solidFill>
              </a:rPr>
              <a:t>disease</a:t>
            </a:r>
          </a:p>
          <a:p>
            <a:pPr lvl="1">
              <a:spcBef>
                <a:spcPts val="1200"/>
              </a:spcBef>
            </a:pPr>
            <a:r>
              <a:rPr lang="en-US" b="1" dirty="0">
                <a:solidFill>
                  <a:schemeClr val="accent1">
                    <a:lumMod val="75000"/>
                  </a:schemeClr>
                </a:solidFill>
              </a:rPr>
              <a:t>to expand the knowledge base in medical and associated sciences in order to enhance the Nation's economic well-being and ensure a continued high return on the public investment in research</a:t>
            </a:r>
            <a:r>
              <a:rPr lang="en-US" dirty="0"/>
              <a:t>; and </a:t>
            </a:r>
            <a:endParaRPr lang="en-US" dirty="0" smtClean="0"/>
          </a:p>
          <a:p>
            <a:pPr lvl="1">
              <a:spcBef>
                <a:spcPts val="1200"/>
              </a:spcBef>
            </a:pPr>
            <a:r>
              <a:rPr lang="en-US" dirty="0"/>
              <a:t>to exemplify and promote the highest level of scientific integrity, public accountability, and social responsibility in the conduct of science.</a:t>
            </a:r>
          </a:p>
        </p:txBody>
      </p:sp>
      <p:sp>
        <p:nvSpPr>
          <p:cNvPr id="4" name="Slide Number Placeholder 3"/>
          <p:cNvSpPr>
            <a:spLocks noGrp="1"/>
          </p:cNvSpPr>
          <p:nvPr>
            <p:ph type="sldNum" sz="quarter" idx="12"/>
          </p:nvPr>
        </p:nvSpPr>
        <p:spPr/>
        <p:txBody>
          <a:bodyPr/>
          <a:lstStyle/>
          <a:p>
            <a:pPr>
              <a:defRPr/>
            </a:pPr>
            <a:fld id="{EA2061D4-635D-45EE-8B2A-61C9DFA829FE}" type="slidenum">
              <a:rPr lang="en-US" smtClean="0">
                <a:solidFill>
                  <a:prstClr val="black">
                    <a:tint val="75000"/>
                  </a:prstClr>
                </a:solidFill>
              </a:rPr>
              <a:pPr>
                <a:defRPr/>
              </a:pPr>
              <a:t>13</a:t>
            </a:fld>
            <a:endParaRPr lang="en-US">
              <a:solidFill>
                <a:prstClr val="black">
                  <a:tint val="75000"/>
                </a:prstClr>
              </a:solidFill>
            </a:endParaRPr>
          </a:p>
        </p:txBody>
      </p:sp>
    </p:spTree>
    <p:extLst>
      <p:ext uri="{BB962C8B-B14F-4D97-AF65-F5344CB8AC3E}">
        <p14:creationId xmlns:p14="http://schemas.microsoft.com/office/powerpoint/2010/main" val="737228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Biomedical Workforce Pipeline</a:t>
            </a:r>
            <a:endParaRPr lang="en-US" b="1" dirty="0"/>
          </a:p>
        </p:txBody>
      </p:sp>
      <p:sp>
        <p:nvSpPr>
          <p:cNvPr id="3" name="Content Placeholder 2"/>
          <p:cNvSpPr>
            <a:spLocks noGrp="1"/>
          </p:cNvSpPr>
          <p:nvPr>
            <p:ph idx="1"/>
          </p:nvPr>
        </p:nvSpPr>
        <p:spPr>
          <a:xfrm>
            <a:off x="457200" y="1219200"/>
            <a:ext cx="8229600" cy="5257800"/>
          </a:xfrm>
        </p:spPr>
        <p:txBody>
          <a:bodyPr>
            <a:normAutofit/>
          </a:bodyPr>
          <a:lstStyle/>
          <a:p>
            <a:r>
              <a:rPr lang="en-US" sz="2300" dirty="0"/>
              <a:t>Growing concerns about waning interest in science among young people </a:t>
            </a:r>
            <a:endParaRPr lang="en-US" sz="2300" dirty="0" smtClean="0"/>
          </a:p>
          <a:p>
            <a:r>
              <a:rPr lang="en-US" sz="2300" dirty="0"/>
              <a:t>Long training times and relatively low early-career salaries when compared to other scientific disciplines and professional careers may make the biomedical research career less attractive to young </a:t>
            </a:r>
            <a:r>
              <a:rPr lang="en-US" sz="2300" dirty="0" smtClean="0"/>
              <a:t>people</a:t>
            </a:r>
          </a:p>
          <a:p>
            <a:r>
              <a:rPr lang="en-US" sz="2300" dirty="0" smtClean="0"/>
              <a:t>Launching </a:t>
            </a:r>
            <a:r>
              <a:rPr lang="en-US" sz="2300" dirty="0"/>
              <a:t>a traditional, independent, academic research career </a:t>
            </a:r>
            <a:r>
              <a:rPr lang="en-US" sz="2300" dirty="0" smtClean="0"/>
              <a:t>is increasingly difficult</a:t>
            </a:r>
          </a:p>
          <a:p>
            <a:r>
              <a:rPr lang="en-US" sz="2300" dirty="0" smtClean="0"/>
              <a:t>Current </a:t>
            </a:r>
            <a:r>
              <a:rPr lang="en-US" sz="2300" dirty="0"/>
              <a:t>training programs do little to prepare people for anything besides an academic research career, despite clear evidence that a declining percentage of graduates find such positions in the </a:t>
            </a:r>
            <a:r>
              <a:rPr lang="en-US" sz="2300" dirty="0" smtClean="0"/>
              <a:t>future</a:t>
            </a:r>
            <a:endParaRPr lang="en-US" sz="2300" dirty="0"/>
          </a:p>
        </p:txBody>
      </p:sp>
      <p:sp>
        <p:nvSpPr>
          <p:cNvPr id="4" name="Slide Number Placeholder 3"/>
          <p:cNvSpPr>
            <a:spLocks noGrp="1"/>
          </p:cNvSpPr>
          <p:nvPr>
            <p:ph type="sldNum" sz="quarter" idx="12"/>
          </p:nvPr>
        </p:nvSpPr>
        <p:spPr/>
        <p:txBody>
          <a:bodyPr/>
          <a:lstStyle/>
          <a:p>
            <a:pPr>
              <a:defRPr/>
            </a:pPr>
            <a:fld id="{EA2061D4-635D-45EE-8B2A-61C9DFA829FE}" type="slidenum">
              <a:rPr lang="en-US" smtClean="0">
                <a:solidFill>
                  <a:prstClr val="black">
                    <a:tint val="75000"/>
                  </a:prstClr>
                </a:solidFill>
              </a:rPr>
              <a:pPr>
                <a:defRPr/>
              </a:pPr>
              <a:t>14</a:t>
            </a:fld>
            <a:endParaRPr lang="en-US">
              <a:solidFill>
                <a:prstClr val="black">
                  <a:tint val="75000"/>
                </a:prstClr>
              </a:solidFill>
            </a:endParaRPr>
          </a:p>
        </p:txBody>
      </p:sp>
    </p:spTree>
    <p:extLst>
      <p:ext uri="{BB962C8B-B14F-4D97-AF65-F5344CB8AC3E}">
        <p14:creationId xmlns:p14="http://schemas.microsoft.com/office/powerpoint/2010/main" val="1653286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title"/>
          </p:nvPr>
        </p:nvSpPr>
        <p:spPr/>
        <p:txBody>
          <a:bodyPr>
            <a:normAutofit fontScale="90000"/>
          </a:bodyPr>
          <a:lstStyle/>
          <a:p>
            <a:r>
              <a:rPr lang="en-US" b="1" dirty="0" smtClean="0"/>
              <a:t/>
            </a:r>
            <a:br>
              <a:rPr lang="en-US" b="1" dirty="0" smtClean="0"/>
            </a:br>
            <a:r>
              <a:rPr lang="en-US" sz="4000" b="1" dirty="0" smtClean="0"/>
              <a:t>Science, Technology, Engineering, and Math (STEM)</a:t>
            </a:r>
            <a:r>
              <a:rPr lang="en-US" sz="4000" b="1" dirty="0"/>
              <a:t/>
            </a:r>
            <a:br>
              <a:rPr lang="en-US" sz="4000" b="1" dirty="0"/>
            </a:br>
            <a:endParaRPr lang="en-US" sz="4000" b="1" dirty="0"/>
          </a:p>
        </p:txBody>
      </p:sp>
      <p:sp>
        <p:nvSpPr>
          <p:cNvPr id="58371" name="Rectangle 7"/>
          <p:cNvSpPr>
            <a:spLocks noGrp="1" noChangeArrowheads="1"/>
          </p:cNvSpPr>
          <p:nvPr>
            <p:ph idx="1"/>
          </p:nvPr>
        </p:nvSpPr>
        <p:spPr>
          <a:xfrm>
            <a:off x="457200" y="1882588"/>
            <a:ext cx="8226425" cy="4975412"/>
          </a:xfrm>
        </p:spPr>
        <p:txBody>
          <a:bodyPr/>
          <a:lstStyle/>
          <a:p>
            <a:pPr>
              <a:spcBef>
                <a:spcPts val="1800"/>
              </a:spcBef>
              <a:buClr>
                <a:srgbClr val="A4B5CE"/>
              </a:buClr>
            </a:pPr>
            <a:r>
              <a:rPr lang="en-US" sz="2800" dirty="0" smtClean="0">
                <a:solidFill>
                  <a:schemeClr val="bg1">
                    <a:lumMod val="75000"/>
                  </a:schemeClr>
                </a:solidFill>
              </a:rPr>
              <a:t>Introduction and Challenges</a:t>
            </a:r>
          </a:p>
          <a:p>
            <a:pPr>
              <a:spcBef>
                <a:spcPts val="1800"/>
              </a:spcBef>
              <a:buClr>
                <a:srgbClr val="A4B5CE"/>
              </a:buClr>
            </a:pPr>
            <a:r>
              <a:rPr lang="en-US" sz="2800" dirty="0">
                <a:solidFill>
                  <a:schemeClr val="bg1">
                    <a:lumMod val="75000"/>
                  </a:schemeClr>
                </a:solidFill>
              </a:rPr>
              <a:t>National Effort to Coordinate STEM Programs</a:t>
            </a:r>
          </a:p>
          <a:p>
            <a:pPr>
              <a:spcBef>
                <a:spcPts val="1800"/>
              </a:spcBef>
            </a:pPr>
            <a:r>
              <a:rPr lang="en-US" sz="2800" dirty="0" smtClean="0"/>
              <a:t>NIH STEM Programs</a:t>
            </a:r>
          </a:p>
          <a:p>
            <a:pPr>
              <a:spcBef>
                <a:spcPts val="1800"/>
              </a:spcBef>
              <a:buClr>
                <a:srgbClr val="A4B5CE"/>
              </a:buClr>
            </a:pPr>
            <a:r>
              <a:rPr lang="en-US" sz="2800" dirty="0">
                <a:solidFill>
                  <a:schemeClr val="bg1">
                    <a:lumMod val="75000"/>
                  </a:schemeClr>
                </a:solidFill>
              </a:rPr>
              <a:t>SMRB Charge</a:t>
            </a:r>
          </a:p>
        </p:txBody>
      </p:sp>
      <p:sp>
        <p:nvSpPr>
          <p:cNvPr id="6" name="Slide Number Placeholder 10"/>
          <p:cNvSpPr>
            <a:spLocks noGrp="1"/>
          </p:cNvSpPr>
          <p:nvPr>
            <p:ph type="sldNum" sz="quarter" idx="12"/>
          </p:nvPr>
        </p:nvSpPr>
        <p:spPr bwMode="auto">
          <a:xfrm>
            <a:off x="6553200" y="6356350"/>
            <a:ext cx="2133600" cy="365125"/>
          </a:xfrm>
          <a:noFill/>
          <a:ln>
            <a:miter lim="800000"/>
            <a:headEnd/>
            <a:tailEnd/>
          </a:ln>
        </p:spPr>
        <p:txBody>
          <a:bodyPr/>
          <a:lstStyle/>
          <a:p>
            <a:fld id="{448DD71A-3A23-4B44-A3A1-6549387AA923}" type="slidenum">
              <a:rPr lang="en-US" smtClean="0">
                <a:latin typeface="Arial" charset="0"/>
                <a:ea typeface="ＭＳ Ｐゴシック" pitchFamily="34" charset="-128"/>
              </a:rPr>
              <a:pPr/>
              <a:t>15</a:t>
            </a:fld>
            <a:endParaRPr lang="en-US" smtClean="0">
              <a:latin typeface="Arial" charset="0"/>
              <a:ea typeface="ＭＳ Ｐゴシック" pitchFamily="34"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686300"/>
            <a:ext cx="32385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517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NIH STEM Programs</a:t>
            </a:r>
            <a:endParaRPr lang="en-US" b="1" dirty="0"/>
          </a:p>
        </p:txBody>
      </p:sp>
      <p:sp>
        <p:nvSpPr>
          <p:cNvPr id="3" name="Content Placeholder 2"/>
          <p:cNvSpPr>
            <a:spLocks noGrp="1"/>
          </p:cNvSpPr>
          <p:nvPr>
            <p:ph idx="1"/>
          </p:nvPr>
        </p:nvSpPr>
        <p:spPr>
          <a:xfrm>
            <a:off x="457200" y="1524000"/>
            <a:ext cx="8610600" cy="4525963"/>
          </a:xfrm>
        </p:spPr>
        <p:txBody>
          <a:bodyPr>
            <a:normAutofit/>
          </a:bodyPr>
          <a:lstStyle/>
          <a:p>
            <a:r>
              <a:rPr lang="en-US" sz="2200" dirty="0" smtClean="0"/>
              <a:t>NIH is uniquely responsible for training and retaining  the biomedical research workforce</a:t>
            </a:r>
          </a:p>
          <a:p>
            <a:pPr>
              <a:spcBef>
                <a:spcPts val="1200"/>
              </a:spcBef>
            </a:pPr>
            <a:r>
              <a:rPr lang="en-US" sz="2200" dirty="0" smtClean="0"/>
              <a:t>STEM education is an important element in both attracting people to, and preparing people for,  careers in biomedical research </a:t>
            </a:r>
            <a:endParaRPr lang="en-US" sz="2200" dirty="0"/>
          </a:p>
          <a:p>
            <a:pPr>
              <a:spcBef>
                <a:spcPts val="1200"/>
              </a:spcBef>
            </a:pPr>
            <a:r>
              <a:rPr lang="en-US" sz="2200" dirty="0" smtClean="0"/>
              <a:t>It </a:t>
            </a:r>
            <a:r>
              <a:rPr lang="en-US" sz="2200" dirty="0"/>
              <a:t>is also important to the mission of NIH </a:t>
            </a:r>
            <a:r>
              <a:rPr lang="en-US" sz="2200" dirty="0" smtClean="0"/>
              <a:t>that the </a:t>
            </a:r>
            <a:r>
              <a:rPr lang="en-US" sz="2200" dirty="0"/>
              <a:t>general public </a:t>
            </a:r>
            <a:r>
              <a:rPr lang="en-US" sz="2200" dirty="0" smtClean="0"/>
              <a:t>is scientifically literate</a:t>
            </a:r>
            <a:endParaRPr lang="en-US" sz="2200" dirty="0"/>
          </a:p>
          <a:p>
            <a:pPr>
              <a:spcBef>
                <a:spcPts val="1200"/>
              </a:spcBef>
            </a:pPr>
            <a:r>
              <a:rPr lang="en-US" sz="2200" dirty="0"/>
              <a:t>The </a:t>
            </a:r>
            <a:r>
              <a:rPr lang="en-US" sz="2200" dirty="0" smtClean="0"/>
              <a:t>U.S. government is </a:t>
            </a:r>
            <a:r>
              <a:rPr lang="en-US" sz="2200" dirty="0"/>
              <a:t>grappling with how best to improve STEM education programs and the pipeline, and NIH must identify its </a:t>
            </a:r>
            <a:r>
              <a:rPr lang="en-US" sz="2200" dirty="0" smtClean="0"/>
              <a:t>role given its unique mission to support and conduct biomedical research</a:t>
            </a:r>
          </a:p>
        </p:txBody>
      </p:sp>
      <p:sp>
        <p:nvSpPr>
          <p:cNvPr id="5" name="Rectangle 4"/>
          <p:cNvSpPr/>
          <p:nvPr/>
        </p:nvSpPr>
        <p:spPr>
          <a:xfrm>
            <a:off x="0" y="5404311"/>
            <a:ext cx="9144000" cy="1453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http://i.huffpost.com/gen/1214212/thumbs/o-STEM-EDUCATION-faceboo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06"/>
          <a:stretch/>
        </p:blipFill>
        <p:spPr bwMode="auto">
          <a:xfrm>
            <a:off x="1905000" y="5522247"/>
            <a:ext cx="1684387" cy="12259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5522247"/>
            <a:ext cx="1638384" cy="12309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U.S. students are becoming more disinterested in STEM careers, a new study shows. Students work in the operating rooms at the University of South Florida's Center for Advanced Medical Learning and Simulations Center in Tampa, Fla.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9327" y="5522247"/>
            <a:ext cx="1800735" cy="12259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http://www.nvdaily.com/news/assets_c/2011/03/sherando_science1_3_18_11-thumb-320xauto-16431.jpg"/>
          <p:cNvPicPr>
            <a:picLocks noChangeAspect="1" noChangeArrowheads="1"/>
          </p:cNvPicPr>
          <p:nvPr/>
        </p:nvPicPr>
        <p:blipFill rotWithShape="1">
          <a:blip r:embed="rId5">
            <a:extLst>
              <a:ext uri="{28A0092B-C50C-407E-A947-70E740481C1C}">
                <a14:useLocalDpi xmlns:a14="http://schemas.microsoft.com/office/drawing/2010/main" val="0"/>
              </a:ext>
            </a:extLst>
          </a:blip>
          <a:srcRect l="6059" r="8124"/>
          <a:stretch/>
        </p:blipFill>
        <p:spPr bwMode="auto">
          <a:xfrm>
            <a:off x="3732262" y="5522247"/>
            <a:ext cx="1609725" cy="12309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http://www.eku.edu/sites/www.eku.edu/files/tanea_reed_lab.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43" r="9726"/>
          <a:stretch/>
        </p:blipFill>
        <p:spPr bwMode="auto">
          <a:xfrm>
            <a:off x="5475337" y="5522247"/>
            <a:ext cx="1581150" cy="123097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EA2061D4-635D-45EE-8B2A-61C9DFA829FE}" type="slidenum">
              <a:rPr lang="en-US" smtClean="0">
                <a:solidFill>
                  <a:schemeClr val="bg1"/>
                </a:solidFill>
              </a:rPr>
              <a:pPr>
                <a:defRPr/>
              </a:pPr>
              <a:t>16</a:t>
            </a:fld>
            <a:endParaRPr lang="en-US" dirty="0">
              <a:solidFill>
                <a:schemeClr val="bg1"/>
              </a:solidFill>
            </a:endParaRPr>
          </a:p>
        </p:txBody>
      </p:sp>
    </p:spTree>
    <p:extLst>
      <p:ext uri="{BB962C8B-B14F-4D97-AF65-F5344CB8AC3E}">
        <p14:creationId xmlns:p14="http://schemas.microsoft.com/office/powerpoint/2010/main" val="2185806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b="1" dirty="0" smtClean="0">
                <a:ea typeface="ＭＳ Ｐゴシック" pitchFamily="34" charset="-128"/>
              </a:rPr>
              <a:t>Examples of NIH STEM Efforts</a:t>
            </a:r>
          </a:p>
        </p:txBody>
      </p:sp>
      <p:sp>
        <p:nvSpPr>
          <p:cNvPr id="3" name="Content Placeholder 2"/>
          <p:cNvSpPr>
            <a:spLocks noGrp="1"/>
          </p:cNvSpPr>
          <p:nvPr>
            <p:ph idx="1"/>
          </p:nvPr>
        </p:nvSpPr>
        <p:spPr>
          <a:xfrm>
            <a:off x="457200" y="1513367"/>
            <a:ext cx="8458200" cy="4525963"/>
          </a:xfrm>
        </p:spPr>
        <p:txBody>
          <a:bodyPr/>
          <a:lstStyle/>
          <a:p>
            <a:pPr marL="342900" lvl="1" indent="-342900">
              <a:buClr>
                <a:schemeClr val="tx2"/>
              </a:buClr>
              <a:defRPr/>
            </a:pPr>
            <a:r>
              <a:rPr lang="en-US" dirty="0"/>
              <a:t>Science Education Partnership Awards (SEPA</a:t>
            </a:r>
            <a:r>
              <a:rPr lang="en-US" dirty="0" smtClean="0"/>
              <a:t>) - OD</a:t>
            </a:r>
            <a:endParaRPr lang="en-US" dirty="0"/>
          </a:p>
          <a:p>
            <a:pPr lvl="1">
              <a:spcBef>
                <a:spcPts val="1200"/>
              </a:spcBef>
              <a:defRPr/>
            </a:pPr>
            <a:r>
              <a:rPr lang="en-US" sz="2200" dirty="0" smtClean="0"/>
              <a:t>Development </a:t>
            </a:r>
            <a:r>
              <a:rPr lang="en-US" sz="2200" dirty="0"/>
              <a:t>and evaluation of innovative research education programs to improve </a:t>
            </a:r>
            <a:r>
              <a:rPr lang="en-US" sz="2200" dirty="0" smtClean="0"/>
              <a:t>pre-K-12 understanding </a:t>
            </a:r>
            <a:r>
              <a:rPr lang="en-US" sz="2200" dirty="0"/>
              <a:t>of </a:t>
            </a:r>
            <a:r>
              <a:rPr lang="en-US" sz="2200" dirty="0" smtClean="0"/>
              <a:t>biomedical </a:t>
            </a:r>
            <a:r>
              <a:rPr lang="en-US" sz="2200" dirty="0"/>
              <a:t>research and </a:t>
            </a:r>
            <a:r>
              <a:rPr lang="en-US" sz="2200" dirty="0" smtClean="0"/>
              <a:t>provide  insights into biomedical research </a:t>
            </a:r>
            <a:r>
              <a:rPr lang="en-US" sz="2200" dirty="0"/>
              <a:t>career opportunities </a:t>
            </a:r>
            <a:endParaRPr lang="en-US" sz="2200" dirty="0" smtClean="0"/>
          </a:p>
          <a:p>
            <a:pPr lvl="1">
              <a:spcBef>
                <a:spcPts val="1200"/>
              </a:spcBef>
              <a:defRPr/>
            </a:pPr>
            <a:r>
              <a:rPr lang="en-US" sz="2200" dirty="0" smtClean="0"/>
              <a:t>NIH will present a new concept clearance about SEPA to  the Council of Councils  early in 2014 and obtain their input on best ways to enhance SEPA</a:t>
            </a:r>
          </a:p>
          <a:p>
            <a:pPr lvl="1">
              <a:spcBef>
                <a:spcPts val="1200"/>
              </a:spcBef>
              <a:defRPr/>
            </a:pPr>
            <a:r>
              <a:rPr lang="en-US" sz="2200" dirty="0" smtClean="0"/>
              <a:t>We anticipate issuing a new funding opportunity for FY 2015 SEPA programs</a:t>
            </a:r>
          </a:p>
          <a:p>
            <a:pPr>
              <a:defRPr/>
            </a:pPr>
            <a:endParaRPr lang="en-US" dirty="0"/>
          </a:p>
        </p:txBody>
      </p:sp>
      <p:sp>
        <p:nvSpPr>
          <p:cNvPr id="5" name="Rectangle 4"/>
          <p:cNvSpPr/>
          <p:nvPr/>
        </p:nvSpPr>
        <p:spPr>
          <a:xfrm>
            <a:off x="0" y="5404311"/>
            <a:ext cx="9144000" cy="1453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http://i.huffpost.com/gen/1214212/thumbs/o-STEM-EDUCATION-faceboo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406"/>
          <a:stretch/>
        </p:blipFill>
        <p:spPr bwMode="auto">
          <a:xfrm>
            <a:off x="1905000" y="5522247"/>
            <a:ext cx="1684387" cy="12259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5522247"/>
            <a:ext cx="1638384" cy="12309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U.S. students are becoming more disinterested in STEM careers, a new study shows. Students work in the operating rooms at the University of South Florida's Center for Advanced Medical Learning and Simulations Center in Tampa, Fla.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9327" y="5522247"/>
            <a:ext cx="1800735" cy="12259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http://www.nvdaily.com/news/assets_c/2011/03/sherando_science1_3_18_11-thumb-320xauto-16431.jpg"/>
          <p:cNvPicPr>
            <a:picLocks noChangeAspect="1" noChangeArrowheads="1"/>
          </p:cNvPicPr>
          <p:nvPr/>
        </p:nvPicPr>
        <p:blipFill rotWithShape="1">
          <a:blip r:embed="rId6">
            <a:extLst>
              <a:ext uri="{28A0092B-C50C-407E-A947-70E740481C1C}">
                <a14:useLocalDpi xmlns:a14="http://schemas.microsoft.com/office/drawing/2010/main" val="0"/>
              </a:ext>
            </a:extLst>
          </a:blip>
          <a:srcRect l="6059" r="8124"/>
          <a:stretch/>
        </p:blipFill>
        <p:spPr bwMode="auto">
          <a:xfrm>
            <a:off x="3732262" y="5522247"/>
            <a:ext cx="1609725" cy="12309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http://www.eku.edu/sites/www.eku.edu/files/tanea_reed_lab.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43" r="9726"/>
          <a:stretch/>
        </p:blipFill>
        <p:spPr bwMode="auto">
          <a:xfrm>
            <a:off x="5475337" y="5522247"/>
            <a:ext cx="1581150" cy="123097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p:cNvSpPr>
            <a:spLocks noGrp="1"/>
          </p:cNvSpPr>
          <p:nvPr>
            <p:ph type="sldNum" sz="quarter" idx="12"/>
          </p:nvPr>
        </p:nvSpPr>
        <p:spPr>
          <a:xfrm>
            <a:off x="6553200" y="6356350"/>
            <a:ext cx="2133600" cy="365125"/>
          </a:xfrm>
        </p:spPr>
        <p:txBody>
          <a:bodyPr/>
          <a:lstStyle/>
          <a:p>
            <a:pPr>
              <a:defRPr/>
            </a:pPr>
            <a:fld id="{EA2061D4-635D-45EE-8B2A-61C9DFA829FE}" type="slidenum">
              <a:rPr lang="en-US" smtClean="0">
                <a:solidFill>
                  <a:schemeClr val="bg1"/>
                </a:solidFill>
              </a:rPr>
              <a:pPr>
                <a:defRPr/>
              </a:pPr>
              <a:t>17</a:t>
            </a:fld>
            <a:endParaRPr lang="en-US" dirty="0">
              <a:solidFill>
                <a:schemeClr val="bg1"/>
              </a:solidFill>
            </a:endParaRPr>
          </a:p>
        </p:txBody>
      </p:sp>
    </p:spTree>
    <p:extLst>
      <p:ext uri="{BB962C8B-B14F-4D97-AF65-F5344CB8AC3E}">
        <p14:creationId xmlns:p14="http://schemas.microsoft.com/office/powerpoint/2010/main" val="361441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1" indent="-342900">
              <a:buClr>
                <a:schemeClr val="tx2"/>
              </a:buClr>
              <a:defRPr/>
            </a:pPr>
            <a:r>
              <a:rPr lang="en-US" dirty="0"/>
              <a:t>NIH Summer Research Experience Programs </a:t>
            </a:r>
            <a:endParaRPr lang="en-US" dirty="0" smtClean="0"/>
          </a:p>
          <a:p>
            <a:pPr lvl="1">
              <a:spcBef>
                <a:spcPts val="1200"/>
              </a:spcBef>
              <a:defRPr/>
            </a:pPr>
            <a:r>
              <a:rPr lang="en-US" sz="2200" dirty="0" smtClean="0"/>
              <a:t>Provides high </a:t>
            </a:r>
            <a:r>
              <a:rPr lang="en-US" sz="2200" dirty="0"/>
              <a:t>quality research </a:t>
            </a:r>
            <a:r>
              <a:rPr lang="en-US" sz="2200" dirty="0" smtClean="0"/>
              <a:t>experiences </a:t>
            </a:r>
            <a:r>
              <a:rPr lang="en-US" sz="2200" dirty="0"/>
              <a:t>for </a:t>
            </a:r>
            <a:r>
              <a:rPr lang="en-US" sz="2200" dirty="0" smtClean="0"/>
              <a:t>college </a:t>
            </a:r>
            <a:r>
              <a:rPr lang="en-US" sz="2200" dirty="0"/>
              <a:t>students and for science teachers during the summer academic </a:t>
            </a:r>
            <a:r>
              <a:rPr lang="en-US" sz="2200" dirty="0" smtClean="0"/>
              <a:t>break</a:t>
            </a:r>
          </a:p>
          <a:p>
            <a:pPr lvl="1">
              <a:spcBef>
                <a:spcPts val="1200"/>
              </a:spcBef>
              <a:defRPr/>
            </a:pPr>
            <a:r>
              <a:rPr lang="en-US" sz="2200" dirty="0"/>
              <a:t>Encourages young students to consider careers in </a:t>
            </a:r>
            <a:r>
              <a:rPr lang="en-US" sz="2200" dirty="0" smtClean="0"/>
              <a:t/>
            </a:r>
            <a:br>
              <a:rPr lang="en-US" sz="2200" dirty="0" smtClean="0"/>
            </a:br>
            <a:r>
              <a:rPr lang="en-US" sz="2200" dirty="0" smtClean="0"/>
              <a:t>science</a:t>
            </a:r>
            <a:r>
              <a:rPr lang="en-US" sz="2200" dirty="0"/>
              <a:t>, gain valuable research experience to prepare </a:t>
            </a:r>
            <a:r>
              <a:rPr lang="en-US" sz="2200" dirty="0" smtClean="0"/>
              <a:t/>
            </a:r>
            <a:br>
              <a:rPr lang="en-US" sz="2200" dirty="0" smtClean="0"/>
            </a:br>
            <a:r>
              <a:rPr lang="en-US" sz="2200" dirty="0" smtClean="0"/>
              <a:t>for </a:t>
            </a:r>
            <a:r>
              <a:rPr lang="en-US" sz="2200" dirty="0"/>
              <a:t>graduate </a:t>
            </a:r>
            <a:r>
              <a:rPr lang="en-US" sz="2200" dirty="0" smtClean="0"/>
              <a:t>school</a:t>
            </a:r>
          </a:p>
          <a:p>
            <a:pPr lvl="1">
              <a:spcBef>
                <a:spcPts val="1200"/>
              </a:spcBef>
              <a:defRPr/>
            </a:pPr>
            <a:r>
              <a:rPr lang="en-US" sz="2200" dirty="0" smtClean="0"/>
              <a:t>Aids science </a:t>
            </a:r>
            <a:r>
              <a:rPr lang="en-US" sz="2200" dirty="0"/>
              <a:t>teachers </a:t>
            </a:r>
            <a:r>
              <a:rPr lang="en-US" sz="2200" dirty="0" smtClean="0"/>
              <a:t>in effectively communicating </a:t>
            </a:r>
            <a:r>
              <a:rPr lang="en-US" sz="2200" dirty="0"/>
              <a:t>the nature of the scientific process to their </a:t>
            </a:r>
            <a:r>
              <a:rPr lang="en-US" sz="2200" dirty="0" smtClean="0"/>
              <a:t>students</a:t>
            </a:r>
          </a:p>
          <a:p>
            <a:pPr marL="457200" lvl="1" indent="0">
              <a:buNone/>
              <a:defRPr/>
            </a:pPr>
            <a:endParaRPr lang="en-US" dirty="0"/>
          </a:p>
        </p:txBody>
      </p:sp>
      <p:sp>
        <p:nvSpPr>
          <p:cNvPr id="6" name="Title 1"/>
          <p:cNvSpPr>
            <a:spLocks noGrp="1"/>
          </p:cNvSpPr>
          <p:nvPr>
            <p:ph type="title"/>
          </p:nvPr>
        </p:nvSpPr>
        <p:spPr>
          <a:xfrm>
            <a:off x="457200" y="274638"/>
            <a:ext cx="8229600" cy="1143000"/>
          </a:xfrm>
        </p:spPr>
        <p:txBody>
          <a:bodyPr/>
          <a:lstStyle/>
          <a:p>
            <a:r>
              <a:rPr lang="en-US" altLang="en-US" b="1" dirty="0" smtClean="0">
                <a:ea typeface="ＭＳ Ｐゴシック" pitchFamily="34" charset="-128"/>
              </a:rPr>
              <a:t>Examples of NIH STEM Efforts</a:t>
            </a:r>
            <a:r>
              <a:rPr lang="en-US" altLang="en-US" sz="2800" b="1" dirty="0" smtClean="0">
                <a:ea typeface="ＭＳ Ｐゴシック" pitchFamily="34" charset="-128"/>
              </a:rPr>
              <a:t> </a:t>
            </a:r>
            <a:r>
              <a:rPr lang="en-US" altLang="en-US" sz="1800" b="1" i="1" dirty="0" smtClean="0"/>
              <a:t>(cont.)</a:t>
            </a:r>
            <a:endParaRPr lang="en-US" altLang="en-US" sz="1800" b="1" i="1" dirty="0"/>
          </a:p>
        </p:txBody>
      </p:sp>
      <p:sp>
        <p:nvSpPr>
          <p:cNvPr id="7" name="Rectangle 6"/>
          <p:cNvSpPr/>
          <p:nvPr/>
        </p:nvSpPr>
        <p:spPr>
          <a:xfrm>
            <a:off x="0" y="5404311"/>
            <a:ext cx="9144000" cy="1453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http://i.huffpost.com/gen/1214212/thumbs/o-STEM-EDUCATION-faceboo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406"/>
          <a:stretch/>
        </p:blipFill>
        <p:spPr bwMode="auto">
          <a:xfrm>
            <a:off x="1905000" y="5522247"/>
            <a:ext cx="1684387" cy="12259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5522247"/>
            <a:ext cx="1638384" cy="12309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U.S. students are becoming more disinterested in STEM careers, a new study shows. Students work in the operating rooms at the University of South Florida's Center for Advanced Medical Learning and Simulations Center in Tampa, Fla.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9327" y="5522247"/>
            <a:ext cx="1800735" cy="12259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http://www.nvdaily.com/news/assets_c/2011/03/sherando_science1_3_18_11-thumb-320xauto-16431.jpg"/>
          <p:cNvPicPr>
            <a:picLocks noChangeAspect="1" noChangeArrowheads="1"/>
          </p:cNvPicPr>
          <p:nvPr/>
        </p:nvPicPr>
        <p:blipFill rotWithShape="1">
          <a:blip r:embed="rId6">
            <a:extLst>
              <a:ext uri="{28A0092B-C50C-407E-A947-70E740481C1C}">
                <a14:useLocalDpi xmlns:a14="http://schemas.microsoft.com/office/drawing/2010/main" val="0"/>
              </a:ext>
            </a:extLst>
          </a:blip>
          <a:srcRect l="6059" r="8124"/>
          <a:stretch/>
        </p:blipFill>
        <p:spPr bwMode="auto">
          <a:xfrm>
            <a:off x="3732262" y="5522247"/>
            <a:ext cx="1609725" cy="12309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2" descr="http://www.eku.edu/sites/www.eku.edu/files/tanea_reed_lab.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43" r="9726"/>
          <a:stretch/>
        </p:blipFill>
        <p:spPr bwMode="auto">
          <a:xfrm>
            <a:off x="5475337" y="5522247"/>
            <a:ext cx="1581150" cy="123097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3"/>
          <p:cNvSpPr>
            <a:spLocks noGrp="1"/>
          </p:cNvSpPr>
          <p:nvPr>
            <p:ph type="sldNum" sz="quarter" idx="12"/>
          </p:nvPr>
        </p:nvSpPr>
        <p:spPr>
          <a:xfrm>
            <a:off x="6553200" y="6356350"/>
            <a:ext cx="2133600" cy="365125"/>
          </a:xfrm>
        </p:spPr>
        <p:txBody>
          <a:bodyPr/>
          <a:lstStyle/>
          <a:p>
            <a:pPr>
              <a:defRPr/>
            </a:pPr>
            <a:fld id="{EA2061D4-635D-45EE-8B2A-61C9DFA829FE}" type="slidenum">
              <a:rPr lang="en-US" smtClean="0">
                <a:solidFill>
                  <a:schemeClr val="bg1"/>
                </a:solidFill>
              </a:rPr>
              <a:pPr>
                <a:defRPr/>
              </a:pPr>
              <a:t>18</a:t>
            </a:fld>
            <a:endParaRPr lang="en-US" dirty="0">
              <a:solidFill>
                <a:schemeClr val="bg1"/>
              </a:solidFill>
            </a:endParaRPr>
          </a:p>
        </p:txBody>
      </p:sp>
    </p:spTree>
    <p:extLst>
      <p:ext uri="{BB962C8B-B14F-4D97-AF65-F5344CB8AC3E}">
        <p14:creationId xmlns:p14="http://schemas.microsoft.com/office/powerpoint/2010/main" val="1372078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b="1" dirty="0" smtClean="0">
                <a:ea typeface="ＭＳ Ｐゴシック" pitchFamily="34" charset="-128"/>
              </a:rPr>
              <a:t>Examples of NIH STEM Efforts</a:t>
            </a:r>
            <a:r>
              <a:rPr lang="en-US" altLang="en-US" sz="2800" b="1" dirty="0" smtClean="0">
                <a:ea typeface="ＭＳ Ｐゴシック" pitchFamily="34" charset="-128"/>
              </a:rPr>
              <a:t> </a:t>
            </a:r>
            <a:r>
              <a:rPr lang="en-US" altLang="en-US" sz="1800" b="1" i="1" dirty="0" smtClean="0"/>
              <a:t>(cont.)</a:t>
            </a:r>
            <a:endParaRPr lang="en-US" altLang="en-US" sz="1800" b="1" i="1" dirty="0"/>
          </a:p>
        </p:txBody>
      </p:sp>
      <p:sp>
        <p:nvSpPr>
          <p:cNvPr id="4" name="Slide Number Placeholder 10"/>
          <p:cNvSpPr>
            <a:spLocks noGrp="1"/>
          </p:cNvSpPr>
          <p:nvPr>
            <p:ph type="sldNum" sz="quarter" idx="12"/>
          </p:nvPr>
        </p:nvSpPr>
        <p:spPr bwMode="auto">
          <a:xfrm>
            <a:off x="6553200" y="6356350"/>
            <a:ext cx="2133600" cy="365125"/>
          </a:xfrm>
          <a:noFill/>
          <a:ln>
            <a:miter lim="800000"/>
            <a:headEnd/>
            <a:tailEnd/>
          </a:ln>
        </p:spPr>
        <p:txBody>
          <a:bodyPr/>
          <a:lstStyle/>
          <a:p>
            <a:fld id="{448DD71A-3A23-4B44-A3A1-6549387AA923}" type="slidenum">
              <a:rPr lang="en-US" smtClean="0">
                <a:latin typeface="Arial" charset="0"/>
                <a:ea typeface="ＭＳ Ｐゴシック" pitchFamily="34" charset="-128"/>
              </a:rPr>
              <a:pPr/>
              <a:t>19</a:t>
            </a:fld>
            <a:endParaRPr lang="en-US" smtClean="0">
              <a:latin typeface="Arial" charset="0"/>
              <a:ea typeface="ＭＳ Ｐゴシック" pitchFamily="34" charset="-128"/>
            </a:endParaRPr>
          </a:p>
        </p:txBody>
      </p:sp>
      <p:pic>
        <p:nvPicPr>
          <p:cNvPr id="7" name="Picture 4" descr="Supplement cover page for 'Open Wide and Trek 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09" y="1676398"/>
            <a:ext cx="1847850" cy="23717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Supplement cover page for 'Rare Diseases and Scientific Inqui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5584" y="2609850"/>
            <a:ext cx="1914525" cy="246697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Supplement cover page for 'Chemicals, The Environment, and You: Explorations in Science and Human Heal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5709" y="3438524"/>
            <a:ext cx="1847850" cy="237172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Supplement cover page for 'Exploring Bioethic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6309" y="4248149"/>
            <a:ext cx="1914525" cy="24574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upplement cover page for 'The Science of Mental Illn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8384" y="3457574"/>
            <a:ext cx="1914525" cy="234315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upplement cover page for 'The Brain: Understanding Neurobiology Through the Study of Addic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4709" y="2657474"/>
            <a:ext cx="1847850" cy="2371726"/>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Supplement cover page for 'Cell Biology and Canc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1984" y="1676398"/>
            <a:ext cx="1847850" cy="23717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ience.education.nih.gov/customers.nsf/title_nih-supp.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5176" y="1304924"/>
            <a:ext cx="4467225"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228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title"/>
          </p:nvPr>
        </p:nvSpPr>
        <p:spPr/>
        <p:txBody>
          <a:bodyPr>
            <a:normAutofit fontScale="90000"/>
          </a:bodyPr>
          <a:lstStyle/>
          <a:p>
            <a:r>
              <a:rPr lang="en-US" b="1" dirty="0" smtClean="0"/>
              <a:t/>
            </a:r>
            <a:br>
              <a:rPr lang="en-US" b="1" dirty="0" smtClean="0"/>
            </a:br>
            <a:r>
              <a:rPr lang="en-US" sz="4000" b="1" dirty="0" smtClean="0"/>
              <a:t>Science, Technology, Engineering, and Math (STEM)</a:t>
            </a:r>
            <a:r>
              <a:rPr lang="en-US" sz="4000" b="1" dirty="0"/>
              <a:t/>
            </a:r>
            <a:br>
              <a:rPr lang="en-US" sz="4000" b="1" dirty="0"/>
            </a:br>
            <a:endParaRPr lang="en-US" sz="4000" b="1" dirty="0"/>
          </a:p>
        </p:txBody>
      </p:sp>
      <p:sp>
        <p:nvSpPr>
          <p:cNvPr id="58371" name="Rectangle 7"/>
          <p:cNvSpPr>
            <a:spLocks noGrp="1" noChangeArrowheads="1"/>
          </p:cNvSpPr>
          <p:nvPr>
            <p:ph idx="1"/>
          </p:nvPr>
        </p:nvSpPr>
        <p:spPr>
          <a:xfrm>
            <a:off x="457200" y="1882588"/>
            <a:ext cx="8226425" cy="4975412"/>
          </a:xfrm>
        </p:spPr>
        <p:txBody>
          <a:bodyPr/>
          <a:lstStyle/>
          <a:p>
            <a:pPr>
              <a:spcBef>
                <a:spcPts val="1800"/>
              </a:spcBef>
            </a:pPr>
            <a:r>
              <a:rPr lang="en-US" sz="2800" dirty="0" smtClean="0"/>
              <a:t>Introduction and Challenges</a:t>
            </a:r>
          </a:p>
          <a:p>
            <a:pPr>
              <a:spcBef>
                <a:spcPts val="1800"/>
              </a:spcBef>
            </a:pPr>
            <a:r>
              <a:rPr lang="en-US" sz="2800" dirty="0" smtClean="0"/>
              <a:t>National Effort to Coordinate STEM Programs</a:t>
            </a:r>
          </a:p>
          <a:p>
            <a:pPr>
              <a:spcBef>
                <a:spcPts val="1800"/>
              </a:spcBef>
            </a:pPr>
            <a:r>
              <a:rPr lang="en-US" sz="2800" dirty="0" smtClean="0"/>
              <a:t>NIH STEM Programs</a:t>
            </a:r>
          </a:p>
          <a:p>
            <a:pPr>
              <a:spcBef>
                <a:spcPts val="1800"/>
              </a:spcBef>
            </a:pPr>
            <a:r>
              <a:rPr lang="en-US" sz="2800" dirty="0" smtClean="0"/>
              <a:t>SMRB Charge</a:t>
            </a:r>
          </a:p>
        </p:txBody>
      </p:sp>
      <p:sp>
        <p:nvSpPr>
          <p:cNvPr id="6" name="Slide Number Placeholder 10"/>
          <p:cNvSpPr>
            <a:spLocks noGrp="1"/>
          </p:cNvSpPr>
          <p:nvPr>
            <p:ph type="sldNum" sz="quarter" idx="12"/>
          </p:nvPr>
        </p:nvSpPr>
        <p:spPr bwMode="auto">
          <a:xfrm>
            <a:off x="6553200" y="6356350"/>
            <a:ext cx="2133600" cy="365125"/>
          </a:xfrm>
          <a:noFill/>
          <a:ln>
            <a:miter lim="800000"/>
            <a:headEnd/>
            <a:tailEnd/>
          </a:ln>
        </p:spPr>
        <p:txBody>
          <a:bodyPr/>
          <a:lstStyle/>
          <a:p>
            <a:fld id="{448DD71A-3A23-4B44-A3A1-6549387AA923}" type="slidenum">
              <a:rPr lang="en-US" smtClean="0">
                <a:latin typeface="Arial" charset="0"/>
                <a:ea typeface="ＭＳ Ｐゴシック" pitchFamily="34" charset="-128"/>
              </a:rPr>
              <a:pPr/>
              <a:t>2</a:t>
            </a:fld>
            <a:endParaRPr lang="en-US" smtClean="0">
              <a:latin typeface="Arial" charset="0"/>
              <a:ea typeface="ＭＳ Ｐゴシック" pitchFamily="34"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686300"/>
            <a:ext cx="32385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388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http://www.drugabuse.gov/sites/default/files/styles/medium/public/images/publications/covers/mom_cover.jpg?itok=NSAmM-lU"/>
          <p:cNvPicPr>
            <a:picLocks noChangeAspect="1" noChangeArrowheads="1"/>
          </p:cNvPicPr>
          <p:nvPr/>
        </p:nvPicPr>
        <p:blipFill rotWithShape="1">
          <a:blip r:embed="rId3">
            <a:extLst>
              <a:ext uri="{28A0092B-C50C-407E-A947-70E740481C1C}">
                <a14:useLocalDpi xmlns:a14="http://schemas.microsoft.com/office/drawing/2010/main" val="0"/>
              </a:ext>
            </a:extLst>
          </a:blip>
          <a:srcRect l="15249" r="16076"/>
          <a:stretch/>
        </p:blipFill>
        <p:spPr bwMode="auto">
          <a:xfrm>
            <a:off x="122076" y="385221"/>
            <a:ext cx="1706724" cy="4339179"/>
          </a:xfrm>
          <a:prstGeom prst="rect">
            <a:avLst/>
          </a:prstGeom>
          <a:noFill/>
          <a:extLst>
            <a:ext uri="{909E8E84-426E-40DD-AFC4-6F175D3DCCD1}">
              <a14:hiddenFill xmlns:a14="http://schemas.microsoft.com/office/drawing/2010/main">
                <a:solidFill>
                  <a:srgbClr val="FFFFFF"/>
                </a:solidFill>
              </a14:hiddenFill>
            </a:ext>
          </a:extLst>
        </p:spPr>
      </p:pic>
      <p:sp>
        <p:nvSpPr>
          <p:cNvPr id="5122" name="Title 1"/>
          <p:cNvSpPr>
            <a:spLocks noGrp="1"/>
          </p:cNvSpPr>
          <p:nvPr>
            <p:ph type="title"/>
          </p:nvPr>
        </p:nvSpPr>
        <p:spPr/>
        <p:txBody>
          <a:bodyPr/>
          <a:lstStyle/>
          <a:p>
            <a:r>
              <a:rPr lang="en-US" altLang="en-US" b="1" dirty="0" smtClean="0">
                <a:ea typeface="ＭＳ Ｐゴシック" pitchFamily="34" charset="-128"/>
              </a:rPr>
              <a:t>Examples of NIH STEM Efforts</a:t>
            </a:r>
            <a:r>
              <a:rPr lang="en-US" altLang="en-US" sz="2800" b="1" dirty="0" smtClean="0">
                <a:ea typeface="ＭＳ Ｐゴシック" pitchFamily="34" charset="-128"/>
              </a:rPr>
              <a:t> </a:t>
            </a:r>
            <a:r>
              <a:rPr lang="en-US" altLang="en-US" sz="1800" b="1" i="1" dirty="0" smtClean="0"/>
              <a:t>(cont.)</a:t>
            </a:r>
            <a:endParaRPr lang="en-US" altLang="en-US" sz="1800" b="1" i="1" dirty="0"/>
          </a:p>
        </p:txBody>
      </p:sp>
      <p:pic>
        <p:nvPicPr>
          <p:cNvPr id="2056" name="Picture 8" descr="Publication 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2845" y="4845076"/>
            <a:ext cx="1298447" cy="20116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8" name="Picture 10" descr="Publication 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6693" y="4845076"/>
            <a:ext cx="1298447" cy="20116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64" name="Picture 16" descr="Publication 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1959" y="4845076"/>
            <a:ext cx="1298447" cy="20116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66" name="Picture 18" descr="Publication 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2811" y="4853408"/>
            <a:ext cx="1298447" cy="20116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68" name="Picture 20" descr="Publication 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1225" y="4853408"/>
            <a:ext cx="1298447" cy="20116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70" name="Picture 22" descr="Publication 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6698" y="4853408"/>
            <a:ext cx="1307591" cy="20116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72" name="Picture 24" descr="Publication 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846320"/>
            <a:ext cx="1298447" cy="20116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10"/>
          <p:cNvSpPr>
            <a:spLocks noGrp="1"/>
          </p:cNvSpPr>
          <p:nvPr>
            <p:ph type="sldNum" sz="quarter" idx="12"/>
          </p:nvPr>
        </p:nvSpPr>
        <p:spPr bwMode="auto">
          <a:xfrm>
            <a:off x="6553200" y="6356350"/>
            <a:ext cx="2133600" cy="365125"/>
          </a:xfrm>
          <a:noFill/>
          <a:ln>
            <a:miter lim="800000"/>
            <a:headEnd/>
            <a:tailEnd/>
          </a:ln>
        </p:spPr>
        <p:txBody>
          <a:bodyPr/>
          <a:lstStyle/>
          <a:p>
            <a:fld id="{448DD71A-3A23-4B44-A3A1-6549387AA923}" type="slidenum">
              <a:rPr lang="en-US" smtClean="0">
                <a:solidFill>
                  <a:schemeClr val="tx1"/>
                </a:solidFill>
                <a:latin typeface="Arial" charset="0"/>
                <a:ea typeface="ＭＳ Ｐゴシック" pitchFamily="34" charset="-128"/>
              </a:rPr>
              <a:pPr/>
              <a:t>20</a:t>
            </a:fld>
            <a:endParaRPr lang="en-US" smtClean="0">
              <a:solidFill>
                <a:schemeClr val="tx1"/>
              </a:solidFill>
              <a:latin typeface="Arial" charset="0"/>
              <a:ea typeface="ＭＳ Ｐゴシック" pitchFamily="34" charset="-128"/>
            </a:endParaRPr>
          </a:p>
        </p:txBody>
      </p:sp>
      <p:pic>
        <p:nvPicPr>
          <p:cNvPr id="2076" name="Picture 28" descr="Publication 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32952" y="1618243"/>
            <a:ext cx="2282448" cy="29537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6891240" y="1295314"/>
            <a:ext cx="1622945" cy="338554"/>
          </a:xfrm>
          <a:prstGeom prst="rect">
            <a:avLst/>
          </a:prstGeom>
          <a:noFill/>
        </p:spPr>
        <p:txBody>
          <a:bodyPr wrap="none" rtlCol="0">
            <a:spAutoFit/>
          </a:bodyPr>
          <a:lstStyle/>
          <a:p>
            <a:r>
              <a:rPr lang="en-US" sz="1600" dirty="0" smtClean="0"/>
              <a:t>Teacher’s guide</a:t>
            </a:r>
            <a:endParaRPr lang="en-US" sz="1600" dirty="0"/>
          </a:p>
        </p:txBody>
      </p:sp>
      <p:sp>
        <p:nvSpPr>
          <p:cNvPr id="30" name="TextBox 29"/>
          <p:cNvSpPr txBox="1"/>
          <p:nvPr/>
        </p:nvSpPr>
        <p:spPr>
          <a:xfrm>
            <a:off x="2209800" y="2509897"/>
            <a:ext cx="3886200" cy="2062103"/>
          </a:xfrm>
          <a:prstGeom prst="rect">
            <a:avLst/>
          </a:prstGeom>
          <a:solidFill>
            <a:schemeClr val="accent1">
              <a:lumMod val="20000"/>
              <a:lumOff val="80000"/>
            </a:schemeClr>
          </a:solidFill>
        </p:spPr>
        <p:txBody>
          <a:bodyPr wrap="square" rtlCol="0">
            <a:spAutoFit/>
          </a:bodyPr>
          <a:lstStyle/>
          <a:p>
            <a:r>
              <a:rPr lang="en-US" sz="1600" dirty="0" smtClean="0"/>
              <a:t>NIDA has developed “Mind Over Matter” booklets that follow the scientific research activities of a young scientist, Sara Bellum.  Teens learn </a:t>
            </a:r>
            <a:r>
              <a:rPr lang="en-US" sz="1600" dirty="0"/>
              <a:t>about the brain’s complex responses to </a:t>
            </a:r>
            <a:r>
              <a:rPr lang="en-US" sz="1600" dirty="0" smtClean="0"/>
              <a:t>drugs</a:t>
            </a:r>
            <a:r>
              <a:rPr lang="en-US" sz="1600" dirty="0"/>
              <a:t>, including cocaine, hallucinogens, inhalants, marijuana, nicotine, opiates, prescription drugs, and </a:t>
            </a:r>
            <a:r>
              <a:rPr lang="en-US" sz="1600" dirty="0" smtClean="0"/>
              <a:t>steroids.</a:t>
            </a:r>
            <a:endParaRPr lang="en-US" sz="1600" dirty="0"/>
          </a:p>
        </p:txBody>
      </p:sp>
      <p:pic>
        <p:nvPicPr>
          <p:cNvPr id="15" name="Picture 32" descr="NIDA">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0" y="1905000"/>
            <a:ext cx="2667000" cy="488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833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title"/>
          </p:nvPr>
        </p:nvSpPr>
        <p:spPr/>
        <p:txBody>
          <a:bodyPr>
            <a:normAutofit fontScale="90000"/>
          </a:bodyPr>
          <a:lstStyle/>
          <a:p>
            <a:r>
              <a:rPr lang="en-US" b="1" dirty="0" smtClean="0"/>
              <a:t/>
            </a:r>
            <a:br>
              <a:rPr lang="en-US" b="1" dirty="0" smtClean="0"/>
            </a:br>
            <a:r>
              <a:rPr lang="en-US" sz="4000" b="1" dirty="0" smtClean="0"/>
              <a:t>Science, Technology, Engineering, and Math (STEM)</a:t>
            </a:r>
            <a:r>
              <a:rPr lang="en-US" sz="4000" b="1" dirty="0"/>
              <a:t/>
            </a:r>
            <a:br>
              <a:rPr lang="en-US" sz="4000" b="1" dirty="0"/>
            </a:br>
            <a:endParaRPr lang="en-US" sz="4000" b="1" dirty="0"/>
          </a:p>
        </p:txBody>
      </p:sp>
      <p:sp>
        <p:nvSpPr>
          <p:cNvPr id="58371" name="Rectangle 7"/>
          <p:cNvSpPr>
            <a:spLocks noGrp="1" noChangeArrowheads="1"/>
          </p:cNvSpPr>
          <p:nvPr>
            <p:ph idx="1"/>
          </p:nvPr>
        </p:nvSpPr>
        <p:spPr>
          <a:xfrm>
            <a:off x="457200" y="1882588"/>
            <a:ext cx="8226425" cy="4975412"/>
          </a:xfrm>
        </p:spPr>
        <p:txBody>
          <a:bodyPr/>
          <a:lstStyle/>
          <a:p>
            <a:pPr>
              <a:spcBef>
                <a:spcPts val="1800"/>
              </a:spcBef>
              <a:buClr>
                <a:srgbClr val="A4B5CE"/>
              </a:buClr>
            </a:pPr>
            <a:r>
              <a:rPr lang="en-US" sz="2800" dirty="0">
                <a:solidFill>
                  <a:schemeClr val="bg1">
                    <a:lumMod val="75000"/>
                  </a:schemeClr>
                </a:solidFill>
              </a:rPr>
              <a:t>Introduction and </a:t>
            </a:r>
            <a:r>
              <a:rPr lang="en-US" sz="2800" dirty="0" smtClean="0">
                <a:solidFill>
                  <a:schemeClr val="bg1">
                    <a:lumMod val="75000"/>
                  </a:schemeClr>
                </a:solidFill>
              </a:rPr>
              <a:t>Challenges</a:t>
            </a:r>
            <a:endParaRPr lang="en-US" sz="2800" dirty="0">
              <a:solidFill>
                <a:schemeClr val="bg1">
                  <a:lumMod val="75000"/>
                </a:schemeClr>
              </a:solidFill>
            </a:endParaRPr>
          </a:p>
          <a:p>
            <a:pPr>
              <a:spcBef>
                <a:spcPts val="1800"/>
              </a:spcBef>
              <a:buClr>
                <a:srgbClr val="A4B5CE"/>
              </a:buClr>
            </a:pPr>
            <a:r>
              <a:rPr lang="en-US" sz="2800" dirty="0">
                <a:solidFill>
                  <a:schemeClr val="bg1">
                    <a:lumMod val="75000"/>
                  </a:schemeClr>
                </a:solidFill>
              </a:rPr>
              <a:t>National Effort to Coordinate STEM Programs</a:t>
            </a:r>
          </a:p>
          <a:p>
            <a:pPr>
              <a:spcBef>
                <a:spcPts val="1800"/>
              </a:spcBef>
              <a:buClr>
                <a:srgbClr val="A4B5CE"/>
              </a:buClr>
            </a:pPr>
            <a:r>
              <a:rPr lang="en-US" sz="2800" dirty="0" smtClean="0">
                <a:solidFill>
                  <a:schemeClr val="bg1">
                    <a:lumMod val="75000"/>
                  </a:schemeClr>
                </a:solidFill>
              </a:rPr>
              <a:t>NIH </a:t>
            </a:r>
            <a:r>
              <a:rPr lang="en-US" sz="2800" dirty="0">
                <a:solidFill>
                  <a:schemeClr val="bg1">
                    <a:lumMod val="75000"/>
                  </a:schemeClr>
                </a:solidFill>
              </a:rPr>
              <a:t>STEM Programs</a:t>
            </a:r>
          </a:p>
          <a:p>
            <a:pPr>
              <a:spcBef>
                <a:spcPts val="1800"/>
              </a:spcBef>
            </a:pPr>
            <a:r>
              <a:rPr lang="en-US" sz="2800" dirty="0" smtClean="0"/>
              <a:t>SMRB Charge</a:t>
            </a:r>
          </a:p>
        </p:txBody>
      </p:sp>
      <p:sp>
        <p:nvSpPr>
          <p:cNvPr id="6" name="Slide Number Placeholder 10"/>
          <p:cNvSpPr>
            <a:spLocks noGrp="1"/>
          </p:cNvSpPr>
          <p:nvPr>
            <p:ph type="sldNum" sz="quarter" idx="12"/>
          </p:nvPr>
        </p:nvSpPr>
        <p:spPr bwMode="auto">
          <a:xfrm>
            <a:off x="6553200" y="6356350"/>
            <a:ext cx="2133600" cy="365125"/>
          </a:xfrm>
          <a:noFill/>
          <a:ln>
            <a:miter lim="800000"/>
            <a:headEnd/>
            <a:tailEnd/>
          </a:ln>
        </p:spPr>
        <p:txBody>
          <a:bodyPr/>
          <a:lstStyle/>
          <a:p>
            <a:fld id="{448DD71A-3A23-4B44-A3A1-6549387AA923}" type="slidenum">
              <a:rPr lang="en-US" smtClean="0">
                <a:latin typeface="Arial" charset="0"/>
                <a:ea typeface="ＭＳ Ｐゴシック" pitchFamily="34" charset="-128"/>
              </a:rPr>
              <a:pPr/>
              <a:t>21</a:t>
            </a:fld>
            <a:endParaRPr lang="en-US" smtClean="0">
              <a:latin typeface="Arial" charset="0"/>
              <a:ea typeface="ＭＳ Ｐゴシック" pitchFamily="34"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686300"/>
            <a:ext cx="32385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517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b="1" dirty="0" smtClean="0">
                <a:ea typeface="ＭＳ Ｐゴシック" pitchFamily="34" charset="-128"/>
              </a:rPr>
              <a:t>Charge to the SMRB Working Group on NIH STEM Programs</a:t>
            </a:r>
            <a:endParaRPr lang="en-US" b="1" dirty="0">
              <a:ea typeface="ＭＳ Ｐゴシック" pitchFamily="34" charset="-128"/>
            </a:endParaRPr>
          </a:p>
        </p:txBody>
      </p:sp>
      <p:sp>
        <p:nvSpPr>
          <p:cNvPr id="3" name="Content Placeholder 2"/>
          <p:cNvSpPr>
            <a:spLocks noGrp="1"/>
          </p:cNvSpPr>
          <p:nvPr>
            <p:ph idx="1"/>
          </p:nvPr>
        </p:nvSpPr>
        <p:spPr>
          <a:xfrm>
            <a:off x="990600" y="2133600"/>
            <a:ext cx="7086600" cy="2514600"/>
          </a:xfrm>
        </p:spPr>
        <p:txBody>
          <a:bodyPr>
            <a:normAutofit/>
          </a:bodyPr>
          <a:lstStyle/>
          <a:p>
            <a:pPr marL="0" lvl="0" indent="0" algn="ctr">
              <a:buNone/>
            </a:pPr>
            <a:r>
              <a:rPr lang="en-US" sz="2800" dirty="0" smtClean="0"/>
              <a:t>The SMRB is charged with recommending ways to optimize NIH’s STEM programs and initiatives that both align with the NIH mission and ensure a continued pipeline of STEM-educated students and professionals. </a:t>
            </a:r>
            <a:endParaRPr lang="en-US" sz="3200" dirty="0"/>
          </a:p>
        </p:txBody>
      </p:sp>
      <p:sp>
        <p:nvSpPr>
          <p:cNvPr id="5" name="Rectangle 4"/>
          <p:cNvSpPr/>
          <p:nvPr/>
        </p:nvSpPr>
        <p:spPr>
          <a:xfrm>
            <a:off x="0" y="5404311"/>
            <a:ext cx="9144000" cy="1453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http://i.huffpost.com/gen/1214212/thumbs/o-STEM-EDUCATION-faceboo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06"/>
          <a:stretch/>
        </p:blipFill>
        <p:spPr bwMode="auto">
          <a:xfrm>
            <a:off x="1905000" y="5522247"/>
            <a:ext cx="1684387" cy="12259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5522247"/>
            <a:ext cx="1638384" cy="12309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U.S. students are becoming more disinterested in STEM careers, a new study shows. Students work in the operating rooms at the University of South Florida's Center for Advanced Medical Learning and Simulations Center in Tampa, Fla.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9327" y="5522247"/>
            <a:ext cx="1800735" cy="12259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http://www.nvdaily.com/news/assets_c/2011/03/sherando_science1_3_18_11-thumb-320xauto-16431.jpg"/>
          <p:cNvPicPr>
            <a:picLocks noChangeAspect="1" noChangeArrowheads="1"/>
          </p:cNvPicPr>
          <p:nvPr/>
        </p:nvPicPr>
        <p:blipFill rotWithShape="1">
          <a:blip r:embed="rId5">
            <a:extLst>
              <a:ext uri="{28A0092B-C50C-407E-A947-70E740481C1C}">
                <a14:useLocalDpi xmlns:a14="http://schemas.microsoft.com/office/drawing/2010/main" val="0"/>
              </a:ext>
            </a:extLst>
          </a:blip>
          <a:srcRect l="6059" r="8124"/>
          <a:stretch/>
        </p:blipFill>
        <p:spPr bwMode="auto">
          <a:xfrm>
            <a:off x="3732262" y="5522247"/>
            <a:ext cx="1609725" cy="12309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http://www.eku.edu/sites/www.eku.edu/files/tanea_reed_lab.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43" r="9726"/>
          <a:stretch/>
        </p:blipFill>
        <p:spPr bwMode="auto">
          <a:xfrm>
            <a:off x="5475337" y="5522247"/>
            <a:ext cx="1581150" cy="123097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p:cNvSpPr>
            <a:spLocks noGrp="1"/>
          </p:cNvSpPr>
          <p:nvPr>
            <p:ph type="sldNum" sz="quarter" idx="12"/>
          </p:nvPr>
        </p:nvSpPr>
        <p:spPr>
          <a:xfrm>
            <a:off x="6553200" y="6356350"/>
            <a:ext cx="2133600" cy="365125"/>
          </a:xfrm>
        </p:spPr>
        <p:txBody>
          <a:bodyPr/>
          <a:lstStyle/>
          <a:p>
            <a:pPr>
              <a:defRPr/>
            </a:pPr>
            <a:fld id="{EA2061D4-635D-45EE-8B2A-61C9DFA829FE}" type="slidenum">
              <a:rPr lang="en-US" smtClean="0">
                <a:solidFill>
                  <a:schemeClr val="bg1"/>
                </a:solidFill>
              </a:rPr>
              <a:pPr>
                <a:defRPr/>
              </a:pPr>
              <a:t>22</a:t>
            </a:fld>
            <a:endParaRPr lang="en-US" dirty="0">
              <a:solidFill>
                <a:schemeClr val="bg1"/>
              </a:solidFill>
            </a:endParaRPr>
          </a:p>
        </p:txBody>
      </p:sp>
    </p:spTree>
    <p:extLst>
      <p:ext uri="{BB962C8B-B14F-4D97-AF65-F5344CB8AC3E}">
        <p14:creationId xmlns:p14="http://schemas.microsoft.com/office/powerpoint/2010/main" val="2191159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b="1" dirty="0" smtClean="0">
                <a:ea typeface="ＭＳ Ｐゴシック" pitchFamily="34" charset="-128"/>
              </a:rPr>
              <a:t>Charge to the SMRB Working Group on NIH STEM Programs </a:t>
            </a:r>
            <a:r>
              <a:rPr lang="en-US" sz="1800" b="1" i="1" dirty="0" smtClean="0">
                <a:ea typeface="ＭＳ Ｐゴシック" pitchFamily="34" charset="-128"/>
              </a:rPr>
              <a:t>(cont.)</a:t>
            </a:r>
            <a:endParaRPr lang="en-US" b="1" i="1" dirty="0">
              <a:ea typeface="ＭＳ Ｐゴシック" pitchFamily="34" charset="-128"/>
            </a:endParaRPr>
          </a:p>
        </p:txBody>
      </p:sp>
      <p:sp>
        <p:nvSpPr>
          <p:cNvPr id="3" name="Content Placeholder 2"/>
          <p:cNvSpPr>
            <a:spLocks noGrp="1"/>
          </p:cNvSpPr>
          <p:nvPr>
            <p:ph idx="1"/>
          </p:nvPr>
        </p:nvSpPr>
        <p:spPr>
          <a:xfrm>
            <a:off x="381000" y="1676400"/>
            <a:ext cx="8534400" cy="3429000"/>
          </a:xfrm>
        </p:spPr>
        <p:txBody>
          <a:bodyPr>
            <a:normAutofit/>
          </a:bodyPr>
          <a:lstStyle/>
          <a:p>
            <a:pPr marL="0" lvl="0" indent="0">
              <a:buNone/>
            </a:pPr>
            <a:r>
              <a:rPr lang="en-US" sz="2800" dirty="0" smtClean="0"/>
              <a:t>In addressing this charge, the SMRB should:</a:t>
            </a:r>
          </a:p>
          <a:p>
            <a:pPr marL="457200" lvl="1"/>
            <a:r>
              <a:rPr lang="en-US" dirty="0" smtClean="0"/>
              <a:t>Study previous and current Federal STEM education efforts, particularly in the life sciences</a:t>
            </a:r>
          </a:p>
          <a:p>
            <a:pPr marL="457200" lvl="1"/>
            <a:r>
              <a:rPr lang="en-US" dirty="0"/>
              <a:t>Review an inventory of NIH STEM </a:t>
            </a:r>
            <a:r>
              <a:rPr lang="en-US" dirty="0" smtClean="0"/>
              <a:t>activities</a:t>
            </a:r>
          </a:p>
          <a:p>
            <a:pPr marL="457200" lvl="1"/>
            <a:r>
              <a:rPr lang="en-US" dirty="0"/>
              <a:t>Assess, at a high level, the effectiveness and impacts of NIH’s STEM </a:t>
            </a:r>
            <a:r>
              <a:rPr lang="en-US" dirty="0" smtClean="0"/>
              <a:t>activities</a:t>
            </a:r>
            <a:endParaRPr lang="en-US" dirty="0"/>
          </a:p>
        </p:txBody>
      </p:sp>
      <p:sp>
        <p:nvSpPr>
          <p:cNvPr id="5" name="Rectangle 4"/>
          <p:cNvSpPr/>
          <p:nvPr/>
        </p:nvSpPr>
        <p:spPr>
          <a:xfrm>
            <a:off x="0" y="5404311"/>
            <a:ext cx="9144000" cy="1453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http://i.huffpost.com/gen/1214212/thumbs/o-STEM-EDUCATION-faceboo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06"/>
          <a:stretch/>
        </p:blipFill>
        <p:spPr bwMode="auto">
          <a:xfrm>
            <a:off x="1905000" y="5522247"/>
            <a:ext cx="1684387" cy="12259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5522247"/>
            <a:ext cx="1638384" cy="12309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U.S. students are becoming more disinterested in STEM careers, a new study shows. Students work in the operating rooms at the University of South Florida's Center for Advanced Medical Learning and Simulations Center in Tampa, Fla.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9327" y="5522247"/>
            <a:ext cx="1800735" cy="12259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http://www.nvdaily.com/news/assets_c/2011/03/sherando_science1_3_18_11-thumb-320xauto-16431.jpg"/>
          <p:cNvPicPr>
            <a:picLocks noChangeAspect="1" noChangeArrowheads="1"/>
          </p:cNvPicPr>
          <p:nvPr/>
        </p:nvPicPr>
        <p:blipFill rotWithShape="1">
          <a:blip r:embed="rId5">
            <a:extLst>
              <a:ext uri="{28A0092B-C50C-407E-A947-70E740481C1C}">
                <a14:useLocalDpi xmlns:a14="http://schemas.microsoft.com/office/drawing/2010/main" val="0"/>
              </a:ext>
            </a:extLst>
          </a:blip>
          <a:srcRect l="6059" r="8124"/>
          <a:stretch/>
        </p:blipFill>
        <p:spPr bwMode="auto">
          <a:xfrm>
            <a:off x="3732262" y="5522247"/>
            <a:ext cx="1609725" cy="12309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http://www.eku.edu/sites/www.eku.edu/files/tanea_reed_lab.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43" r="9726"/>
          <a:stretch/>
        </p:blipFill>
        <p:spPr bwMode="auto">
          <a:xfrm>
            <a:off x="5475337" y="5522247"/>
            <a:ext cx="1581150" cy="123097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p:cNvSpPr>
            <a:spLocks noGrp="1"/>
          </p:cNvSpPr>
          <p:nvPr>
            <p:ph type="sldNum" sz="quarter" idx="12"/>
          </p:nvPr>
        </p:nvSpPr>
        <p:spPr>
          <a:xfrm>
            <a:off x="6553200" y="6356350"/>
            <a:ext cx="2133600" cy="365125"/>
          </a:xfrm>
        </p:spPr>
        <p:txBody>
          <a:bodyPr/>
          <a:lstStyle/>
          <a:p>
            <a:pPr>
              <a:defRPr/>
            </a:pPr>
            <a:fld id="{EA2061D4-635D-45EE-8B2A-61C9DFA829FE}" type="slidenum">
              <a:rPr lang="en-US" smtClean="0">
                <a:solidFill>
                  <a:schemeClr val="bg1"/>
                </a:solidFill>
              </a:rPr>
              <a:pPr>
                <a:defRPr/>
              </a:pPr>
              <a:t>23</a:t>
            </a:fld>
            <a:endParaRPr lang="en-US" dirty="0">
              <a:solidFill>
                <a:schemeClr val="bg1"/>
              </a:solidFill>
            </a:endParaRPr>
          </a:p>
        </p:txBody>
      </p:sp>
    </p:spTree>
    <p:extLst>
      <p:ext uri="{BB962C8B-B14F-4D97-AF65-F5344CB8AC3E}">
        <p14:creationId xmlns:p14="http://schemas.microsoft.com/office/powerpoint/2010/main" val="443314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b="1" dirty="0" smtClean="0">
                <a:ea typeface="ＭＳ Ｐゴシック" pitchFamily="34" charset="-128"/>
              </a:rPr>
              <a:t>Charge to the SMRB Working Group on NIH STEM Programs </a:t>
            </a:r>
            <a:r>
              <a:rPr lang="en-US" sz="1800" b="1" i="1" dirty="0" smtClean="0">
                <a:ea typeface="ＭＳ Ｐゴシック" pitchFamily="34" charset="-128"/>
              </a:rPr>
              <a:t>(cont.)</a:t>
            </a:r>
            <a:endParaRPr lang="en-US" b="1" i="1" dirty="0">
              <a:ea typeface="ＭＳ Ｐゴシック" pitchFamily="34" charset="-128"/>
            </a:endParaRPr>
          </a:p>
        </p:txBody>
      </p:sp>
      <p:sp>
        <p:nvSpPr>
          <p:cNvPr id="3" name="Content Placeholder 2"/>
          <p:cNvSpPr>
            <a:spLocks noGrp="1"/>
          </p:cNvSpPr>
          <p:nvPr>
            <p:ph idx="1"/>
          </p:nvPr>
        </p:nvSpPr>
        <p:spPr>
          <a:xfrm>
            <a:off x="381000" y="1676400"/>
            <a:ext cx="8534400" cy="3505200"/>
          </a:xfrm>
        </p:spPr>
        <p:txBody>
          <a:bodyPr>
            <a:normAutofit/>
          </a:bodyPr>
          <a:lstStyle/>
          <a:p>
            <a:pPr marL="0" lvl="0" indent="0">
              <a:buNone/>
            </a:pPr>
            <a:r>
              <a:rPr lang="en-US" sz="2800" dirty="0" smtClean="0"/>
              <a:t>In addressing this charge, the SMRB should:</a:t>
            </a:r>
          </a:p>
          <a:p>
            <a:pPr marL="457200" lvl="1"/>
            <a:r>
              <a:rPr lang="en-US" dirty="0" smtClean="0"/>
              <a:t>Define </a:t>
            </a:r>
            <a:r>
              <a:rPr lang="en-US" dirty="0"/>
              <a:t>principles to guide future NIH efforts in evidence-based STEM programs and </a:t>
            </a:r>
            <a:r>
              <a:rPr lang="en-US" dirty="0" smtClean="0"/>
              <a:t>initiatives</a:t>
            </a:r>
          </a:p>
          <a:p>
            <a:pPr marL="457200" lvl="1"/>
            <a:r>
              <a:rPr lang="en-US" dirty="0" smtClean="0"/>
              <a:t>Identify attributes, activities, and components of effective STEM programs</a:t>
            </a:r>
          </a:p>
          <a:p>
            <a:pPr marL="457200" lvl="1"/>
            <a:r>
              <a:rPr lang="en-US" dirty="0" smtClean="0"/>
              <a:t>Determine how to augment the evidence base for identifying successful approaches for STEM programs and for monitoring and adjusting STEM activities</a:t>
            </a:r>
          </a:p>
        </p:txBody>
      </p:sp>
      <p:sp>
        <p:nvSpPr>
          <p:cNvPr id="5" name="Rectangle 4"/>
          <p:cNvSpPr/>
          <p:nvPr/>
        </p:nvSpPr>
        <p:spPr>
          <a:xfrm>
            <a:off x="0" y="5404311"/>
            <a:ext cx="9144000" cy="1453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http://i.huffpost.com/gen/1214212/thumbs/o-STEM-EDUCATION-faceboo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06"/>
          <a:stretch/>
        </p:blipFill>
        <p:spPr bwMode="auto">
          <a:xfrm>
            <a:off x="1905000" y="5522247"/>
            <a:ext cx="1684387" cy="12259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5522247"/>
            <a:ext cx="1638384" cy="12309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U.S. students are becoming more disinterested in STEM careers, a new study shows. Students work in the operating rooms at the University of South Florida's Center for Advanced Medical Learning and Simulations Center in Tampa, Fla.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9327" y="5522247"/>
            <a:ext cx="1800735" cy="12259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http://www.nvdaily.com/news/assets_c/2011/03/sherando_science1_3_18_11-thumb-320xauto-16431.jpg"/>
          <p:cNvPicPr>
            <a:picLocks noChangeAspect="1" noChangeArrowheads="1"/>
          </p:cNvPicPr>
          <p:nvPr/>
        </p:nvPicPr>
        <p:blipFill rotWithShape="1">
          <a:blip r:embed="rId5">
            <a:extLst>
              <a:ext uri="{28A0092B-C50C-407E-A947-70E740481C1C}">
                <a14:useLocalDpi xmlns:a14="http://schemas.microsoft.com/office/drawing/2010/main" val="0"/>
              </a:ext>
            </a:extLst>
          </a:blip>
          <a:srcRect l="6059" r="8124"/>
          <a:stretch/>
        </p:blipFill>
        <p:spPr bwMode="auto">
          <a:xfrm>
            <a:off x="3732262" y="5522247"/>
            <a:ext cx="1609725" cy="12309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http://www.eku.edu/sites/www.eku.edu/files/tanea_reed_lab.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43" r="9726"/>
          <a:stretch/>
        </p:blipFill>
        <p:spPr bwMode="auto">
          <a:xfrm>
            <a:off x="5475337" y="5522247"/>
            <a:ext cx="1581150" cy="123097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p:cNvSpPr>
            <a:spLocks noGrp="1"/>
          </p:cNvSpPr>
          <p:nvPr>
            <p:ph type="sldNum" sz="quarter" idx="12"/>
          </p:nvPr>
        </p:nvSpPr>
        <p:spPr>
          <a:xfrm>
            <a:off x="6553200" y="6356350"/>
            <a:ext cx="2133600" cy="365125"/>
          </a:xfrm>
        </p:spPr>
        <p:txBody>
          <a:bodyPr/>
          <a:lstStyle/>
          <a:p>
            <a:pPr>
              <a:defRPr/>
            </a:pPr>
            <a:fld id="{EA2061D4-635D-45EE-8B2A-61C9DFA829FE}" type="slidenum">
              <a:rPr lang="en-US" smtClean="0">
                <a:solidFill>
                  <a:schemeClr val="bg1"/>
                </a:solidFill>
              </a:rPr>
              <a:pPr>
                <a:defRPr/>
              </a:pPr>
              <a:t>24</a:t>
            </a:fld>
            <a:endParaRPr lang="en-US" dirty="0">
              <a:solidFill>
                <a:schemeClr val="bg1"/>
              </a:solidFill>
            </a:endParaRPr>
          </a:p>
        </p:txBody>
      </p:sp>
    </p:spTree>
    <p:extLst>
      <p:ext uri="{BB962C8B-B14F-4D97-AF65-F5344CB8AC3E}">
        <p14:creationId xmlns:p14="http://schemas.microsoft.com/office/powerpoint/2010/main" val="2885688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Building 1-Last Slide"/>
          <p:cNvPicPr>
            <a:picLocks noChangeAspect="1" noChangeArrowheads="1"/>
          </p:cNvPicPr>
          <p:nvPr/>
        </p:nvPicPr>
        <p:blipFill>
          <a:blip r:embed="rId3" cstate="print">
            <a:duotone>
              <a:prstClr val="black"/>
              <a:srgbClr val="D9C3A5">
                <a:tint val="50000"/>
                <a:satMod val="180000"/>
              </a:srgbClr>
            </a:duotone>
            <a:lum bright="96000" contrast="96000"/>
            <a:alphaModFix amt="50000"/>
          </a:blip>
          <a:srcRect l="10278"/>
          <a:stretch>
            <a:fillRect/>
          </a:stretch>
        </p:blipFill>
        <p:spPr bwMode="auto">
          <a:xfrm>
            <a:off x="0" y="526778"/>
            <a:ext cx="9144000" cy="6858000"/>
          </a:xfrm>
          <a:prstGeom prst="rect">
            <a:avLst/>
          </a:prstGeom>
          <a:solidFill>
            <a:schemeClr val="tx2">
              <a:lumMod val="60000"/>
              <a:lumOff val="40000"/>
            </a:schemeClr>
          </a:solidFill>
          <a:ln w="9525">
            <a:noFill/>
            <a:miter lim="800000"/>
            <a:headEnd/>
            <a:tailEnd/>
          </a:ln>
          <a:effectLst>
            <a:softEdge rad="635000"/>
          </a:effectLst>
        </p:spPr>
      </p:pic>
      <p:grpSp>
        <p:nvGrpSpPr>
          <p:cNvPr id="2" name="Group 14"/>
          <p:cNvGrpSpPr>
            <a:grpSpLocks/>
          </p:cNvGrpSpPr>
          <p:nvPr/>
        </p:nvGrpSpPr>
        <p:grpSpPr bwMode="auto">
          <a:xfrm>
            <a:off x="241300" y="568325"/>
            <a:ext cx="8658225" cy="1646238"/>
            <a:chOff x="241300" y="568325"/>
            <a:chExt cx="8658225" cy="1645920"/>
          </a:xfrm>
        </p:grpSpPr>
        <p:pic>
          <p:nvPicPr>
            <p:cNvPr id="18" name="Picture 17" descr="bonnie_Sickle Cell.bmp"/>
            <p:cNvPicPr>
              <a:picLocks noChangeAspect="1"/>
            </p:cNvPicPr>
            <p:nvPr/>
          </p:nvPicPr>
          <p:blipFill>
            <a:blip r:embed="rId4" cstate="print"/>
            <a:stretch>
              <a:fillRect/>
            </a:stretch>
          </p:blipFill>
          <p:spPr bwMode="auto">
            <a:xfrm>
              <a:off x="241300" y="568325"/>
              <a:ext cx="1466850" cy="1645920"/>
            </a:xfrm>
            <a:prstGeom prst="rect">
              <a:avLst/>
            </a:prstGeom>
            <a:ln>
              <a:noFill/>
            </a:ln>
            <a:effectLst>
              <a:outerShdw blurRad="292100" dist="139700" dir="2700000" algn="tl" rotWithShape="0">
                <a:srgbClr val="333333">
                  <a:alpha val="65000"/>
                </a:srgbClr>
              </a:outerShdw>
            </a:effectLst>
          </p:spPr>
        </p:pic>
        <p:pic>
          <p:nvPicPr>
            <p:cNvPr id="1031" name="Picture 7"/>
            <p:cNvPicPr>
              <a:picLocks noChangeAspect="1" noChangeArrowheads="1"/>
            </p:cNvPicPr>
            <p:nvPr/>
          </p:nvPicPr>
          <p:blipFill>
            <a:blip r:embed="rId5" cstate="print"/>
            <a:stretch>
              <a:fillRect/>
            </a:stretch>
          </p:blipFill>
          <p:spPr bwMode="auto">
            <a:xfrm>
              <a:off x="4884738" y="568325"/>
              <a:ext cx="1514475" cy="1645920"/>
            </a:xfrm>
            <a:prstGeom prst="rect">
              <a:avLst/>
            </a:prstGeom>
            <a:ln>
              <a:noFill/>
            </a:ln>
            <a:effectLst>
              <a:outerShdw blurRad="292100" dist="139700" dir="2700000" algn="tl" rotWithShape="0">
                <a:srgbClr val="333333">
                  <a:alpha val="65000"/>
                </a:srgbClr>
              </a:outerShdw>
            </a:effectLst>
          </p:spPr>
        </p:pic>
        <p:pic>
          <p:nvPicPr>
            <p:cNvPr id="17" name="Picture 16" descr="nci-Doctor Patient.jpg"/>
            <p:cNvPicPr>
              <a:picLocks noChangeAspect="1"/>
            </p:cNvPicPr>
            <p:nvPr/>
          </p:nvPicPr>
          <p:blipFill>
            <a:blip r:embed="rId6" cstate="print"/>
            <a:stretch>
              <a:fillRect/>
            </a:stretch>
          </p:blipFill>
          <p:spPr bwMode="auto">
            <a:xfrm>
              <a:off x="2060575" y="568325"/>
              <a:ext cx="2471738" cy="1645920"/>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7" cstate="print"/>
            <a:stretch>
              <a:fillRect/>
            </a:stretch>
          </p:blipFill>
          <p:spPr bwMode="auto">
            <a:xfrm>
              <a:off x="6751638" y="568325"/>
              <a:ext cx="2147887" cy="1645920"/>
            </a:xfrm>
            <a:prstGeom prst="rect">
              <a:avLst/>
            </a:prstGeom>
            <a:ln>
              <a:noFill/>
            </a:ln>
            <a:effectLst>
              <a:outerShdw blurRad="292100" dist="139700" dir="2700000" algn="tl" rotWithShape="0">
                <a:srgbClr val="333333">
                  <a:alpha val="65000"/>
                </a:srgbClr>
              </a:outerShdw>
            </a:effectLst>
          </p:spPr>
        </p:pic>
      </p:grpSp>
      <p:grpSp>
        <p:nvGrpSpPr>
          <p:cNvPr id="3" name="Group 12"/>
          <p:cNvGrpSpPr>
            <a:grpSpLocks/>
          </p:cNvGrpSpPr>
          <p:nvPr/>
        </p:nvGrpSpPr>
        <p:grpSpPr bwMode="auto">
          <a:xfrm>
            <a:off x="177422" y="2493963"/>
            <a:ext cx="9034820" cy="1847305"/>
            <a:chOff x="95534" y="2459038"/>
            <a:chExt cx="9034820" cy="1847305"/>
          </a:xfrm>
        </p:grpSpPr>
        <p:sp>
          <p:nvSpPr>
            <p:cNvPr id="21" name="Rectangle 3"/>
            <p:cNvSpPr>
              <a:spLocks noChangeArrowheads="1"/>
            </p:cNvSpPr>
            <p:nvPr/>
          </p:nvSpPr>
          <p:spPr bwMode="auto">
            <a:xfrm>
              <a:off x="95534" y="2459038"/>
              <a:ext cx="4335462" cy="882650"/>
            </a:xfrm>
            <a:prstGeom prst="rect">
              <a:avLst/>
            </a:prstGeom>
            <a:noFill/>
            <a:ln w="9525">
              <a:noFill/>
              <a:miter lim="800000"/>
              <a:headEnd/>
              <a:tailEnd/>
            </a:ln>
          </p:spPr>
          <p:txBody>
            <a:bodyPr anchor="ctr"/>
            <a:lstStyle/>
            <a:p>
              <a:pPr>
                <a:defRPr/>
              </a:pPr>
              <a:r>
                <a:rPr lang="en-US" sz="9600" b="1" dirty="0">
                  <a:solidFill>
                    <a:schemeClr val="tx2"/>
                  </a:solidFill>
                  <a:effectLst>
                    <a:outerShdw blurRad="38100" dist="38100" dir="2700000" algn="tl">
                      <a:srgbClr val="000000">
                        <a:alpha val="43137"/>
                      </a:srgbClr>
                    </a:outerShdw>
                  </a:effectLst>
                  <a:latin typeface="+mj-lt"/>
                </a:rPr>
                <a:t/>
              </a:r>
              <a:br>
                <a:rPr lang="en-US" sz="9600" b="1" dirty="0">
                  <a:solidFill>
                    <a:schemeClr val="tx2"/>
                  </a:solidFill>
                  <a:effectLst>
                    <a:outerShdw blurRad="38100" dist="38100" dir="2700000" algn="tl">
                      <a:srgbClr val="000000">
                        <a:alpha val="43137"/>
                      </a:srgbClr>
                    </a:outerShdw>
                  </a:effectLst>
                  <a:latin typeface="+mj-lt"/>
                </a:rPr>
              </a:br>
              <a:r>
                <a:rPr lang="en-US" sz="9600" b="1" dirty="0">
                  <a:solidFill>
                    <a:schemeClr val="tx2"/>
                  </a:solidFill>
                  <a:effectLst>
                    <a:outerShdw blurRad="38100" dist="38100" dir="2700000" algn="tl">
                      <a:srgbClr val="000000">
                        <a:alpha val="43137"/>
                      </a:srgbClr>
                    </a:outerShdw>
                  </a:effectLst>
                  <a:latin typeface="+mj-lt"/>
                </a:rPr>
                <a:t>NIH</a:t>
              </a:r>
              <a:r>
                <a:rPr lang="en-US" sz="8800" b="1" dirty="0">
                  <a:solidFill>
                    <a:schemeClr val="tx2"/>
                  </a:solidFill>
                  <a:effectLst>
                    <a:outerShdw blurRad="38100" dist="38100" dir="2700000" algn="tl">
                      <a:srgbClr val="000000">
                        <a:alpha val="43137"/>
                      </a:srgbClr>
                    </a:outerShdw>
                  </a:effectLst>
                  <a:latin typeface="+mj-lt"/>
                </a:rPr>
                <a:t>…</a:t>
              </a:r>
              <a:r>
                <a:rPr lang="en-US" sz="9600" b="1" dirty="0">
                  <a:solidFill>
                    <a:schemeClr val="tx2"/>
                  </a:solidFill>
                  <a:effectLst>
                    <a:outerShdw blurRad="38100" dist="38100" dir="2700000" algn="tl">
                      <a:srgbClr val="000000">
                        <a:alpha val="43137"/>
                      </a:srgbClr>
                    </a:outerShdw>
                  </a:effectLst>
                  <a:latin typeface="+mj-lt"/>
                </a:rPr>
                <a:t/>
              </a:r>
              <a:br>
                <a:rPr lang="en-US" sz="9600" b="1" dirty="0">
                  <a:solidFill>
                    <a:schemeClr val="tx2"/>
                  </a:solidFill>
                  <a:effectLst>
                    <a:outerShdw blurRad="38100" dist="38100" dir="2700000" algn="tl">
                      <a:srgbClr val="000000">
                        <a:alpha val="43137"/>
                      </a:srgbClr>
                    </a:outerShdw>
                  </a:effectLst>
                  <a:latin typeface="+mj-lt"/>
                </a:rPr>
              </a:br>
              <a:endParaRPr lang="en-US" sz="9600" b="1" dirty="0">
                <a:solidFill>
                  <a:schemeClr val="tx2"/>
                </a:solidFill>
                <a:effectLst>
                  <a:outerShdw blurRad="38100" dist="38100" dir="2700000" algn="tl">
                    <a:srgbClr val="000000">
                      <a:alpha val="43137"/>
                    </a:srgbClr>
                  </a:outerShdw>
                </a:effectLst>
                <a:latin typeface="+mj-lt"/>
              </a:endParaRPr>
            </a:p>
          </p:txBody>
        </p:sp>
        <p:sp>
          <p:nvSpPr>
            <p:cNvPr id="22" name="Text Box 4"/>
            <p:cNvSpPr txBox="1">
              <a:spLocks noChangeArrowheads="1"/>
            </p:cNvSpPr>
            <p:nvPr/>
          </p:nvSpPr>
          <p:spPr bwMode="auto">
            <a:xfrm>
              <a:off x="204718" y="3535363"/>
              <a:ext cx="8925636" cy="770980"/>
            </a:xfrm>
            <a:prstGeom prst="rect">
              <a:avLst/>
            </a:prstGeom>
            <a:noFill/>
            <a:ln w="9525">
              <a:noFill/>
              <a:miter lim="800000"/>
              <a:headEnd/>
              <a:tailEnd/>
            </a:ln>
          </p:spPr>
          <p:txBody>
            <a:bodyPr wrap="square">
              <a:spAutoFit/>
            </a:bodyPr>
            <a:lstStyle/>
            <a:p>
              <a:pPr>
                <a:lnSpc>
                  <a:spcPct val="90000"/>
                </a:lnSpc>
                <a:spcBef>
                  <a:spcPct val="50000"/>
                </a:spcBef>
                <a:defRPr/>
              </a:pPr>
              <a:r>
                <a:rPr lang="en-US" sz="4900" spc="70" dirty="0">
                  <a:solidFill>
                    <a:schemeClr val="tx2"/>
                  </a:solidFill>
                  <a:effectLst>
                    <a:outerShdw blurRad="38100" dist="38100" dir="2700000" algn="tl">
                      <a:srgbClr val="000000">
                        <a:alpha val="43137"/>
                      </a:srgbClr>
                    </a:outerShdw>
                  </a:effectLst>
                  <a:latin typeface="+mj-lt"/>
                </a:rPr>
                <a:t>Turning Discovery Into </a:t>
              </a:r>
              <a:r>
                <a:rPr lang="en-US" sz="4900" spc="70" dirty="0" smtClean="0">
                  <a:solidFill>
                    <a:schemeClr val="tx2"/>
                  </a:solidFill>
                  <a:effectLst>
                    <a:outerShdw blurRad="38100" dist="38100" dir="2700000" algn="tl">
                      <a:srgbClr val="000000">
                        <a:alpha val="43137"/>
                      </a:srgbClr>
                    </a:outerShdw>
                  </a:effectLst>
                  <a:latin typeface="+mj-lt"/>
                </a:rPr>
                <a:t>Health</a:t>
              </a:r>
              <a:endParaRPr lang="en-US" sz="4900" spc="70" baseline="30000" dirty="0">
                <a:solidFill>
                  <a:schemeClr val="tx2"/>
                </a:solidFill>
                <a:effectLst>
                  <a:outerShdw blurRad="38100" dist="38100" dir="2700000" algn="tl">
                    <a:srgbClr val="000000">
                      <a:alpha val="43137"/>
                    </a:srgbClr>
                  </a:outerShdw>
                </a:effectLst>
                <a:latin typeface="+mj-lt"/>
              </a:endParaRPr>
            </a:p>
          </p:txBody>
        </p:sp>
      </p:grpSp>
      <p:pic>
        <p:nvPicPr>
          <p:cNvPr id="27" name="Picture 26" descr="Hybrid cells with biomarker.JPG"/>
          <p:cNvPicPr>
            <a:picLocks noChangeAspect="1"/>
          </p:cNvPicPr>
          <p:nvPr/>
        </p:nvPicPr>
        <p:blipFill>
          <a:blip r:embed="rId8" cstate="print"/>
          <a:stretch>
            <a:fillRect/>
          </a:stretch>
        </p:blipFill>
        <p:spPr bwMode="auto">
          <a:xfrm>
            <a:off x="2566247" y="4608513"/>
            <a:ext cx="2117725" cy="1646237"/>
          </a:xfrm>
          <a:prstGeom prst="rect">
            <a:avLst/>
          </a:prstGeom>
          <a:ln>
            <a:noFill/>
          </a:ln>
          <a:effectLst>
            <a:outerShdw blurRad="292100" dist="139700" dir="2700000" algn="tl" rotWithShape="0">
              <a:srgbClr val="333333">
                <a:alpha val="65000"/>
              </a:srgbClr>
            </a:outerShdw>
          </a:effectLst>
        </p:spPr>
      </p:pic>
      <p:pic>
        <p:nvPicPr>
          <p:cNvPr id="14344" name="Picture 11" descr="Proventriculus_plague copy.jpg"/>
          <p:cNvPicPr>
            <a:picLocks noChangeAspect="1"/>
          </p:cNvPicPr>
          <p:nvPr/>
        </p:nvPicPr>
        <p:blipFill>
          <a:blip r:embed="rId9" cstate="print"/>
          <a:stretch>
            <a:fillRect/>
          </a:stretch>
        </p:blipFill>
        <p:spPr bwMode="auto">
          <a:xfrm>
            <a:off x="241300" y="4608513"/>
            <a:ext cx="1955800" cy="1646237"/>
          </a:xfrm>
          <a:prstGeom prst="rect">
            <a:avLst/>
          </a:prstGeom>
          <a:ln>
            <a:noFill/>
          </a:ln>
          <a:effectLst>
            <a:outerShdw blurRad="292100" dist="139700" dir="2700000" algn="tl" rotWithShape="0">
              <a:srgbClr val="333333">
                <a:alpha val="65000"/>
              </a:srgbClr>
            </a:outerShdw>
          </a:effectLst>
        </p:spPr>
      </p:pic>
      <p:pic>
        <p:nvPicPr>
          <p:cNvPr id="29698" name="Picture 2"/>
          <p:cNvPicPr>
            <a:picLocks noChangeAspect="1" noChangeArrowheads="1"/>
          </p:cNvPicPr>
          <p:nvPr/>
        </p:nvPicPr>
        <p:blipFill>
          <a:blip r:embed="rId10" cstate="print"/>
          <a:stretch>
            <a:fillRect/>
          </a:stretch>
        </p:blipFill>
        <p:spPr bwMode="auto">
          <a:xfrm>
            <a:off x="5053119" y="4608513"/>
            <a:ext cx="1739900" cy="1646237"/>
          </a:xfrm>
          <a:prstGeom prst="rect">
            <a:avLst/>
          </a:prstGeom>
          <a:ln>
            <a:noFill/>
          </a:ln>
          <a:effectLst>
            <a:outerShdw blurRad="292100" dist="139700" dir="2700000" algn="tl" rotWithShape="0">
              <a:srgbClr val="333333">
                <a:alpha val="65000"/>
              </a:srgbClr>
            </a:outerShdw>
          </a:effectLst>
        </p:spPr>
      </p:pic>
      <p:sp>
        <p:nvSpPr>
          <p:cNvPr id="16" name="TextBox 12"/>
          <p:cNvSpPr txBox="1">
            <a:spLocks noChangeArrowheads="1"/>
          </p:cNvSpPr>
          <p:nvPr/>
        </p:nvSpPr>
        <p:spPr bwMode="auto">
          <a:xfrm>
            <a:off x="4003801" y="2914651"/>
            <a:ext cx="3951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b="1" dirty="0" err="1">
                <a:solidFill>
                  <a:srgbClr val="000000"/>
                </a:solidFill>
              </a:rPr>
              <a:t>Lawrence.Tabak@nih.gov</a:t>
            </a:r>
            <a:endParaRPr lang="en-US" dirty="0"/>
          </a:p>
        </p:txBody>
      </p:sp>
      <p:pic>
        <p:nvPicPr>
          <p:cNvPr id="19" name="Picture 18"/>
          <p:cNvPicPr>
            <a:picLocks noChangeAspect="1" noChangeArrowheads="1"/>
          </p:cNvPicPr>
          <p:nvPr/>
        </p:nvPicPr>
        <p:blipFill>
          <a:blip r:embed="rId11" cstate="print">
            <a:extLst>
              <a:ext uri="{BEBA8EAE-BF5A-486C-A8C5-ECC9F3942E4B}">
                <a14:imgProps xmlns:a14="http://schemas.microsoft.com/office/drawing/2010/main">
                  <a14:imgLayer r:embed="rId12">
                    <a14:imgEffect>
                      <a14:sharpenSoften amount="25000"/>
                    </a14:imgEffect>
                    <a14:imgEffect>
                      <a14:saturation sat="200000"/>
                    </a14:imgEffect>
                  </a14:imgLayer>
                </a14:imgProps>
              </a:ext>
              <a:ext uri="{28A0092B-C50C-407E-A947-70E740481C1C}">
                <a14:useLocalDpi xmlns:a14="http://schemas.microsoft.com/office/drawing/2010/main" val="0"/>
              </a:ext>
            </a:extLst>
          </a:blip>
          <a:srcRect l="10565" r="8463"/>
          <a:stretch>
            <a:fillRect/>
          </a:stretch>
        </p:blipFill>
        <p:spPr bwMode="auto">
          <a:xfrm>
            <a:off x="7162165" y="4581525"/>
            <a:ext cx="1737360" cy="16459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a:noFill/>
          <a:ln w="9525">
            <a:noFill/>
            <a:miter lim="800000"/>
            <a:headEnd/>
            <a:tailEnd/>
          </a:ln>
          <a:effectLst/>
        </p:spPr>
        <p:txBody>
          <a:bodyPr vert="horz" wrap="square" lIns="91440" tIns="45720" rIns="91440" bIns="45720" numCol="1" anchor="b" anchorCtr="0" compatLnSpc="1">
            <a:prstTxWarp prst="textNoShape">
              <a:avLst/>
            </a:prstTxWarp>
          </a:bodyPr>
          <a:lstStyle/>
          <a:p>
            <a:fld id="{D81EDFFC-02FE-4C78-99BE-CEAC9A4FD55E}" type="slidenum">
              <a:rPr lang="en-US" b="1">
                <a:solidFill>
                  <a:prstClr val="black">
                    <a:tint val="75000"/>
                  </a:prstClr>
                </a:solidFill>
              </a:rPr>
              <a:pPr/>
              <a:t>25</a:t>
            </a:fld>
            <a:endParaRPr lang="en-US" b="1">
              <a:solidFill>
                <a:prstClr val="black">
                  <a:tint val="75000"/>
                </a:prstClr>
              </a:solidFill>
            </a:endParaRPr>
          </a:p>
        </p:txBody>
      </p:sp>
    </p:spTree>
    <p:extLst>
      <p:ext uri="{BB962C8B-B14F-4D97-AF65-F5344CB8AC3E}">
        <p14:creationId xmlns:p14="http://schemas.microsoft.com/office/powerpoint/2010/main" val="7209667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title"/>
          </p:nvPr>
        </p:nvSpPr>
        <p:spPr/>
        <p:txBody>
          <a:bodyPr>
            <a:normAutofit fontScale="90000"/>
          </a:bodyPr>
          <a:lstStyle/>
          <a:p>
            <a:r>
              <a:rPr lang="en-US" b="1" dirty="0" smtClean="0"/>
              <a:t/>
            </a:r>
            <a:br>
              <a:rPr lang="en-US" b="1" dirty="0" smtClean="0"/>
            </a:br>
            <a:r>
              <a:rPr lang="en-US" sz="4000" b="1" dirty="0" smtClean="0"/>
              <a:t>Science, Technology, Engineering, and Math (STEM)</a:t>
            </a:r>
            <a:r>
              <a:rPr lang="en-US" sz="4000" b="1" dirty="0"/>
              <a:t/>
            </a:r>
            <a:br>
              <a:rPr lang="en-US" sz="4000" b="1" dirty="0"/>
            </a:br>
            <a:endParaRPr lang="en-US" sz="4000" b="1" dirty="0"/>
          </a:p>
        </p:txBody>
      </p:sp>
      <p:sp>
        <p:nvSpPr>
          <p:cNvPr id="58371" name="Rectangle 7"/>
          <p:cNvSpPr>
            <a:spLocks noGrp="1" noChangeArrowheads="1"/>
          </p:cNvSpPr>
          <p:nvPr>
            <p:ph idx="1"/>
          </p:nvPr>
        </p:nvSpPr>
        <p:spPr>
          <a:xfrm>
            <a:off x="457200" y="1882588"/>
            <a:ext cx="8226425" cy="4975412"/>
          </a:xfrm>
        </p:spPr>
        <p:txBody>
          <a:bodyPr/>
          <a:lstStyle/>
          <a:p>
            <a:pPr>
              <a:spcBef>
                <a:spcPts val="1800"/>
              </a:spcBef>
            </a:pPr>
            <a:r>
              <a:rPr lang="en-US" sz="2800" dirty="0" smtClean="0"/>
              <a:t>Introduction and Challenges</a:t>
            </a:r>
          </a:p>
          <a:p>
            <a:pPr>
              <a:spcBef>
                <a:spcPts val="1800"/>
              </a:spcBef>
              <a:buClr>
                <a:srgbClr val="A4B5CE"/>
              </a:buClr>
            </a:pPr>
            <a:r>
              <a:rPr lang="en-US" sz="2800" dirty="0">
                <a:solidFill>
                  <a:schemeClr val="bg1">
                    <a:lumMod val="75000"/>
                  </a:schemeClr>
                </a:solidFill>
              </a:rPr>
              <a:t>National Effort to Coordinate STEM Programs</a:t>
            </a:r>
          </a:p>
          <a:p>
            <a:pPr>
              <a:spcBef>
                <a:spcPts val="1800"/>
              </a:spcBef>
              <a:buClr>
                <a:srgbClr val="A4B5CE"/>
              </a:buClr>
            </a:pPr>
            <a:r>
              <a:rPr lang="en-US" sz="2800" dirty="0" smtClean="0">
                <a:solidFill>
                  <a:schemeClr val="bg1">
                    <a:lumMod val="75000"/>
                  </a:schemeClr>
                </a:solidFill>
              </a:rPr>
              <a:t>NIH </a:t>
            </a:r>
            <a:r>
              <a:rPr lang="en-US" sz="2800" dirty="0">
                <a:solidFill>
                  <a:schemeClr val="bg1">
                    <a:lumMod val="75000"/>
                  </a:schemeClr>
                </a:solidFill>
              </a:rPr>
              <a:t>STEM Programs</a:t>
            </a:r>
          </a:p>
          <a:p>
            <a:pPr>
              <a:spcBef>
                <a:spcPts val="1800"/>
              </a:spcBef>
              <a:buClr>
                <a:srgbClr val="A4B5CE"/>
              </a:buClr>
            </a:pPr>
            <a:r>
              <a:rPr lang="en-US" sz="2800" dirty="0">
                <a:solidFill>
                  <a:schemeClr val="bg1">
                    <a:lumMod val="75000"/>
                  </a:schemeClr>
                </a:solidFill>
              </a:rPr>
              <a:t>SMRB Charge</a:t>
            </a:r>
          </a:p>
        </p:txBody>
      </p:sp>
      <p:sp>
        <p:nvSpPr>
          <p:cNvPr id="6" name="Slide Number Placeholder 10"/>
          <p:cNvSpPr>
            <a:spLocks noGrp="1"/>
          </p:cNvSpPr>
          <p:nvPr>
            <p:ph type="sldNum" sz="quarter" idx="12"/>
          </p:nvPr>
        </p:nvSpPr>
        <p:spPr bwMode="auto">
          <a:xfrm>
            <a:off x="6553200" y="6356350"/>
            <a:ext cx="2133600" cy="365125"/>
          </a:xfrm>
          <a:noFill/>
          <a:ln>
            <a:miter lim="800000"/>
            <a:headEnd/>
            <a:tailEnd/>
          </a:ln>
        </p:spPr>
        <p:txBody>
          <a:bodyPr/>
          <a:lstStyle/>
          <a:p>
            <a:fld id="{448DD71A-3A23-4B44-A3A1-6549387AA923}" type="slidenum">
              <a:rPr lang="en-US" smtClean="0">
                <a:latin typeface="Arial" charset="0"/>
                <a:ea typeface="ＭＳ Ｐゴシック" pitchFamily="34" charset="-128"/>
              </a:rPr>
              <a:pPr/>
              <a:t>3</a:t>
            </a:fld>
            <a:endParaRPr lang="en-US" smtClean="0">
              <a:latin typeface="Arial" charset="0"/>
              <a:ea typeface="ＭＳ Ｐゴシック" pitchFamily="34"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686300"/>
            <a:ext cx="32385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517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Science, Technology, Engineering, and Mathematics (STEM)</a:t>
            </a:r>
            <a:endParaRPr lang="en-US" b="1" dirty="0"/>
          </a:p>
        </p:txBody>
      </p:sp>
      <p:sp>
        <p:nvSpPr>
          <p:cNvPr id="3" name="Content Placeholder 2"/>
          <p:cNvSpPr>
            <a:spLocks noGrp="1"/>
          </p:cNvSpPr>
          <p:nvPr>
            <p:ph idx="1"/>
          </p:nvPr>
        </p:nvSpPr>
        <p:spPr>
          <a:xfrm>
            <a:off x="457200" y="1524000"/>
            <a:ext cx="8610600" cy="5105400"/>
          </a:xfrm>
        </p:spPr>
        <p:txBody>
          <a:bodyPr>
            <a:normAutofit fontScale="92500"/>
          </a:bodyPr>
          <a:lstStyle/>
          <a:p>
            <a:r>
              <a:rPr lang="en-US" sz="2300" dirty="0" smtClean="0"/>
              <a:t>STEM typically </a:t>
            </a:r>
            <a:r>
              <a:rPr lang="en-US" sz="2300" dirty="0"/>
              <a:t>includes educational activities across all grade </a:t>
            </a:r>
            <a:r>
              <a:rPr lang="en-US" sz="2300" dirty="0" smtClean="0"/>
              <a:t>levels—from pre-school to post-doctorate—in both formal and informal settings</a:t>
            </a:r>
          </a:p>
          <a:p>
            <a:pPr>
              <a:spcBef>
                <a:spcPts val="1200"/>
              </a:spcBef>
            </a:pPr>
            <a:r>
              <a:rPr lang="en-US" sz="2300" dirty="0"/>
              <a:t>Inventories of STEM programs are complex because no precise definition of what constitutes a STEM education program or activity exists</a:t>
            </a:r>
          </a:p>
          <a:p>
            <a:pPr>
              <a:spcBef>
                <a:spcPts val="1200"/>
              </a:spcBef>
            </a:pPr>
            <a:r>
              <a:rPr lang="en-US" sz="2300" dirty="0" smtClean="0"/>
              <a:t>U.S. agencies with STEM programs define the fields encompassed by STEM differently. For example:</a:t>
            </a:r>
          </a:p>
          <a:p>
            <a:pPr lvl="1"/>
            <a:r>
              <a:rPr lang="en-US" sz="2300" dirty="0" smtClean="0"/>
              <a:t>NSF includes psychology and social sciences (e.g., political science and economics)</a:t>
            </a:r>
          </a:p>
          <a:p>
            <a:pPr lvl="1"/>
            <a:r>
              <a:rPr lang="en-US" sz="2300" dirty="0" smtClean="0"/>
              <a:t>DHS only include “core” sciences (e.g., physics, chemistry, and math) and engineering</a:t>
            </a:r>
          </a:p>
          <a:p>
            <a:endParaRPr lang="en-US" sz="2300" dirty="0" smtClean="0"/>
          </a:p>
          <a:p>
            <a:endParaRPr lang="en-US" sz="2300" dirty="0" smtClean="0"/>
          </a:p>
          <a:p>
            <a:pPr marL="0" indent="0">
              <a:buNone/>
            </a:pPr>
            <a:r>
              <a:rPr lang="en-US" sz="2300" dirty="0" smtClean="0"/>
              <a:t>       </a:t>
            </a:r>
          </a:p>
        </p:txBody>
      </p:sp>
      <p:sp>
        <p:nvSpPr>
          <p:cNvPr id="5" name="Rectangle 4"/>
          <p:cNvSpPr/>
          <p:nvPr/>
        </p:nvSpPr>
        <p:spPr>
          <a:xfrm>
            <a:off x="0" y="5404311"/>
            <a:ext cx="9144000" cy="1453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http://i.huffpost.com/gen/1214212/thumbs/o-STEM-EDUCATION-faceboo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06"/>
          <a:stretch/>
        </p:blipFill>
        <p:spPr bwMode="auto">
          <a:xfrm>
            <a:off x="1905000" y="5522247"/>
            <a:ext cx="1684387" cy="12259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5522247"/>
            <a:ext cx="1638384" cy="12309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U.S. students are becoming more disinterested in STEM careers, a new study shows. Students work in the operating rooms at the University of South Florida's Center for Advanced Medical Learning and Simulations Center in Tampa, Fla.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9327" y="5522247"/>
            <a:ext cx="1800735" cy="12259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http://www.nvdaily.com/news/assets_c/2011/03/sherando_science1_3_18_11-thumb-320xauto-16431.jpg"/>
          <p:cNvPicPr>
            <a:picLocks noChangeAspect="1" noChangeArrowheads="1"/>
          </p:cNvPicPr>
          <p:nvPr/>
        </p:nvPicPr>
        <p:blipFill rotWithShape="1">
          <a:blip r:embed="rId5">
            <a:extLst>
              <a:ext uri="{28A0092B-C50C-407E-A947-70E740481C1C}">
                <a14:useLocalDpi xmlns:a14="http://schemas.microsoft.com/office/drawing/2010/main" val="0"/>
              </a:ext>
            </a:extLst>
          </a:blip>
          <a:srcRect l="6059" r="8124"/>
          <a:stretch/>
        </p:blipFill>
        <p:spPr bwMode="auto">
          <a:xfrm>
            <a:off x="3732262" y="5522247"/>
            <a:ext cx="1609725" cy="12309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http://www.eku.edu/sites/www.eku.edu/files/tanea_reed_lab.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43" r="9726"/>
          <a:stretch/>
        </p:blipFill>
        <p:spPr bwMode="auto">
          <a:xfrm>
            <a:off x="5475337" y="5522247"/>
            <a:ext cx="1581150" cy="123097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EA2061D4-635D-45EE-8B2A-61C9DFA829FE}" type="slidenum">
              <a:rPr lang="en-US" smtClean="0">
                <a:solidFill>
                  <a:schemeClr val="bg1"/>
                </a:solidFill>
              </a:rPr>
              <a:pPr>
                <a:defRPr/>
              </a:pPr>
              <a:t>4</a:t>
            </a:fld>
            <a:endParaRPr lang="en-US" dirty="0">
              <a:solidFill>
                <a:schemeClr val="bg1"/>
              </a:solidFill>
            </a:endParaRPr>
          </a:p>
        </p:txBody>
      </p:sp>
    </p:spTree>
    <p:extLst>
      <p:ext uri="{BB962C8B-B14F-4D97-AF65-F5344CB8AC3E}">
        <p14:creationId xmlns:p14="http://schemas.microsoft.com/office/powerpoint/2010/main" val="1893513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Science, Technology, Engineering, and Mathematics (STEM)</a:t>
            </a:r>
            <a:endParaRPr lang="en-US" b="1" dirty="0"/>
          </a:p>
        </p:txBody>
      </p:sp>
      <p:sp>
        <p:nvSpPr>
          <p:cNvPr id="3" name="Content Placeholder 2"/>
          <p:cNvSpPr>
            <a:spLocks noGrp="1"/>
          </p:cNvSpPr>
          <p:nvPr>
            <p:ph idx="1"/>
          </p:nvPr>
        </p:nvSpPr>
        <p:spPr>
          <a:xfrm>
            <a:off x="457200" y="1524000"/>
            <a:ext cx="8610600" cy="4525963"/>
          </a:xfrm>
        </p:spPr>
        <p:txBody>
          <a:bodyPr>
            <a:normAutofit/>
          </a:bodyPr>
          <a:lstStyle/>
          <a:p>
            <a:r>
              <a:rPr lang="en-US" sz="2300" dirty="0"/>
              <a:t>Federal interest in science and technology literacy dates back to George Washington, but the launch of the Sputnik </a:t>
            </a:r>
            <a:r>
              <a:rPr lang="en-US" sz="2300" dirty="0" smtClean="0"/>
              <a:t>satellite in 1957 </a:t>
            </a:r>
            <a:r>
              <a:rPr lang="en-US" sz="2300" dirty="0"/>
              <a:t>catapulted STEM </a:t>
            </a:r>
            <a:r>
              <a:rPr lang="en-US" sz="2300" dirty="0" smtClean="0"/>
              <a:t>to </a:t>
            </a:r>
            <a:r>
              <a:rPr lang="en-US" sz="2300" dirty="0"/>
              <a:t>the forefront of U.S. education policy</a:t>
            </a:r>
          </a:p>
          <a:p>
            <a:pPr>
              <a:spcBef>
                <a:spcPts val="1200"/>
              </a:spcBef>
            </a:pPr>
            <a:r>
              <a:rPr lang="en-US" sz="2300" dirty="0"/>
              <a:t>More recent U.S. concerns about STEM focus on the essential role that a STEM-educated and STEM-trained workforce plays in the competitive global </a:t>
            </a:r>
            <a:r>
              <a:rPr lang="en-US" sz="2300" dirty="0" smtClean="0"/>
              <a:t>economy</a:t>
            </a:r>
          </a:p>
          <a:p>
            <a:pPr>
              <a:spcBef>
                <a:spcPts val="1200"/>
              </a:spcBef>
            </a:pPr>
            <a:r>
              <a:rPr lang="en-US" sz="2300" dirty="0" smtClean="0"/>
              <a:t>Testing indicates that U.S. students are being outperformed by many other countries in STEM</a:t>
            </a:r>
          </a:p>
          <a:p>
            <a:endParaRPr lang="en-US" sz="2300" dirty="0" smtClean="0"/>
          </a:p>
          <a:p>
            <a:pPr marL="0" indent="0">
              <a:buNone/>
            </a:pPr>
            <a:r>
              <a:rPr lang="en-US" sz="2300" dirty="0" smtClean="0"/>
              <a:t>       </a:t>
            </a:r>
          </a:p>
        </p:txBody>
      </p:sp>
      <p:sp>
        <p:nvSpPr>
          <p:cNvPr id="5" name="Rectangle 4"/>
          <p:cNvSpPr/>
          <p:nvPr/>
        </p:nvSpPr>
        <p:spPr>
          <a:xfrm>
            <a:off x="0" y="5404311"/>
            <a:ext cx="9144000" cy="1453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http://i.huffpost.com/gen/1214212/thumbs/o-STEM-EDUCATION-faceboo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06"/>
          <a:stretch/>
        </p:blipFill>
        <p:spPr bwMode="auto">
          <a:xfrm>
            <a:off x="1905000" y="5522247"/>
            <a:ext cx="1684387" cy="12259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5522247"/>
            <a:ext cx="1638384" cy="12309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U.S. students are becoming more disinterested in STEM careers, a new study shows. Students work in the operating rooms at the University of South Florida's Center for Advanced Medical Learning and Simulations Center in Tampa, Fla.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9327" y="5522247"/>
            <a:ext cx="1800735" cy="12259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http://www.nvdaily.com/news/assets_c/2011/03/sherando_science1_3_18_11-thumb-320xauto-16431.jpg"/>
          <p:cNvPicPr>
            <a:picLocks noChangeAspect="1" noChangeArrowheads="1"/>
          </p:cNvPicPr>
          <p:nvPr/>
        </p:nvPicPr>
        <p:blipFill rotWithShape="1">
          <a:blip r:embed="rId5">
            <a:extLst>
              <a:ext uri="{28A0092B-C50C-407E-A947-70E740481C1C}">
                <a14:useLocalDpi xmlns:a14="http://schemas.microsoft.com/office/drawing/2010/main" val="0"/>
              </a:ext>
            </a:extLst>
          </a:blip>
          <a:srcRect l="6059" r="8124"/>
          <a:stretch/>
        </p:blipFill>
        <p:spPr bwMode="auto">
          <a:xfrm>
            <a:off x="3732262" y="5522247"/>
            <a:ext cx="1609725" cy="12309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http://www.eku.edu/sites/www.eku.edu/files/tanea_reed_lab.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43" r="9726"/>
          <a:stretch/>
        </p:blipFill>
        <p:spPr bwMode="auto">
          <a:xfrm>
            <a:off x="5475337" y="5522247"/>
            <a:ext cx="1581150" cy="123097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EA2061D4-635D-45EE-8B2A-61C9DFA829FE}" type="slidenum">
              <a:rPr lang="en-US" smtClean="0">
                <a:solidFill>
                  <a:schemeClr val="bg1"/>
                </a:solidFill>
              </a:rPr>
              <a:pPr>
                <a:defRPr/>
              </a:pPr>
              <a:t>5</a:t>
            </a:fld>
            <a:endParaRPr lang="en-US" dirty="0">
              <a:solidFill>
                <a:schemeClr val="bg1"/>
              </a:solidFill>
            </a:endParaRPr>
          </a:p>
        </p:txBody>
      </p:sp>
    </p:spTree>
    <p:extLst>
      <p:ext uri="{BB962C8B-B14F-4D97-AF65-F5344CB8AC3E}">
        <p14:creationId xmlns:p14="http://schemas.microsoft.com/office/powerpoint/2010/main" val="4038888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U.S. Students Lag Globally in STEM</a:t>
            </a:r>
            <a:endParaRPr lang="en-US" b="1" strike="sngStrike" dirty="0">
              <a:solidFill>
                <a:srgbClr val="FF0000"/>
              </a:solidFill>
            </a:endParaRPr>
          </a:p>
        </p:txBody>
      </p:sp>
      <p:sp>
        <p:nvSpPr>
          <p:cNvPr id="3" name="Content Placeholder 2"/>
          <p:cNvSpPr>
            <a:spLocks noGrp="1"/>
          </p:cNvSpPr>
          <p:nvPr>
            <p:ph idx="1"/>
          </p:nvPr>
        </p:nvSpPr>
        <p:spPr>
          <a:xfrm>
            <a:off x="457200" y="1600200"/>
            <a:ext cx="8534400" cy="4525963"/>
          </a:xfrm>
        </p:spPr>
        <p:txBody>
          <a:bodyPr>
            <a:noAutofit/>
          </a:bodyPr>
          <a:lstStyle/>
          <a:p>
            <a:r>
              <a:rPr lang="en-US" sz="2200" dirty="0" smtClean="0"/>
              <a:t>In 2012, the </a:t>
            </a:r>
            <a:r>
              <a:rPr lang="en-US" sz="2200" dirty="0" err="1" smtClean="0"/>
              <a:t>Programme</a:t>
            </a:r>
            <a:r>
              <a:rPr lang="en-US" sz="2200" dirty="0" smtClean="0"/>
              <a:t> for International Student Assessment (PISA) conducted an assessment of 15 year olds in reading, math, and science in 65 countries and economies </a:t>
            </a:r>
          </a:p>
          <a:p>
            <a:r>
              <a:rPr lang="en-US" sz="2200" dirty="0" smtClean="0"/>
              <a:t>Among the 34 Organization for Economic Co-operation and Development (OECD) countries, the U.S. performed below average in math and is ranked approximately 26</a:t>
            </a:r>
            <a:r>
              <a:rPr lang="en-US" sz="2200" baseline="30000" dirty="0" smtClean="0"/>
              <a:t>th</a:t>
            </a:r>
            <a:endParaRPr lang="en-US" sz="2200" dirty="0"/>
          </a:p>
          <a:p>
            <a:r>
              <a:rPr lang="en-US" sz="2200" dirty="0" smtClean="0"/>
              <a:t>U.S. performance in reading and science was about average among OECD countries</a:t>
            </a:r>
          </a:p>
          <a:p>
            <a:r>
              <a:rPr lang="en-US" sz="2200" dirty="0" smtClean="0"/>
              <a:t>While the U.S. spends far more per student than most countries, this does not translate to better performance</a:t>
            </a:r>
          </a:p>
          <a:p>
            <a:r>
              <a:rPr lang="en-US" sz="2200" dirty="0" smtClean="0"/>
              <a:t>Despite investments of $3 billion per year in STEM education, PISA trend data show no significant changes in performance over time</a:t>
            </a:r>
          </a:p>
        </p:txBody>
      </p:sp>
      <p:pic>
        <p:nvPicPr>
          <p:cNvPr id="8194" name="Picture 2" descr="http://www.oecd.org/media/oecdorg/satellitesites/pisa/PISA-banner.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5997"/>
            <a:ext cx="9144000" cy="76039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10"/>
          <p:cNvSpPr>
            <a:spLocks noGrp="1"/>
          </p:cNvSpPr>
          <p:nvPr>
            <p:ph type="sldNum" sz="quarter" idx="12"/>
          </p:nvPr>
        </p:nvSpPr>
        <p:spPr bwMode="auto">
          <a:xfrm>
            <a:off x="6553200" y="6356350"/>
            <a:ext cx="2133600" cy="365125"/>
          </a:xfrm>
          <a:noFill/>
          <a:ln>
            <a:miter lim="800000"/>
            <a:headEnd/>
            <a:tailEnd/>
          </a:ln>
        </p:spPr>
        <p:txBody>
          <a:bodyPr/>
          <a:lstStyle/>
          <a:p>
            <a:fld id="{448DD71A-3A23-4B44-A3A1-6549387AA923}" type="slidenum">
              <a:rPr lang="en-US" smtClean="0">
                <a:solidFill>
                  <a:schemeClr val="bg1"/>
                </a:solidFill>
                <a:latin typeface="Arial" charset="0"/>
                <a:ea typeface="ＭＳ Ｐゴシック" pitchFamily="34" charset="-128"/>
              </a:rPr>
              <a:pPr/>
              <a:t>6</a:t>
            </a:fld>
            <a:endParaRPr lang="en-US" smtClean="0">
              <a:solidFill>
                <a:schemeClr val="bg1"/>
              </a:solidFill>
              <a:latin typeface="Arial" charset="0"/>
              <a:ea typeface="ＭＳ Ｐゴシック" pitchFamily="34" charset="-128"/>
            </a:endParaRPr>
          </a:p>
        </p:txBody>
      </p:sp>
    </p:spTree>
    <p:extLst>
      <p:ext uri="{BB962C8B-B14F-4D97-AF65-F5344CB8AC3E}">
        <p14:creationId xmlns:p14="http://schemas.microsoft.com/office/powerpoint/2010/main" val="856482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STEM Investment in Other Countries</a:t>
            </a:r>
            <a:endParaRPr lang="en-US" b="1" dirty="0"/>
          </a:p>
        </p:txBody>
      </p:sp>
      <p:sp>
        <p:nvSpPr>
          <p:cNvPr id="3" name="Content Placeholder 2"/>
          <p:cNvSpPr>
            <a:spLocks noGrp="1"/>
          </p:cNvSpPr>
          <p:nvPr>
            <p:ph idx="1"/>
          </p:nvPr>
        </p:nvSpPr>
        <p:spPr>
          <a:xfrm>
            <a:off x="457200" y="1606089"/>
            <a:ext cx="8610600" cy="4032711"/>
          </a:xfrm>
        </p:spPr>
        <p:txBody>
          <a:bodyPr>
            <a:normAutofit lnSpcReduction="10000"/>
          </a:bodyPr>
          <a:lstStyle/>
          <a:p>
            <a:pPr>
              <a:spcBef>
                <a:spcPts val="1200"/>
              </a:spcBef>
            </a:pPr>
            <a:r>
              <a:rPr lang="en-US" sz="2200" dirty="0" smtClean="0"/>
              <a:t>Other countries are investing in STEM programs to reinforce the pipeline to train a strong biomedical workforce</a:t>
            </a:r>
          </a:p>
          <a:p>
            <a:pPr>
              <a:spcBef>
                <a:spcPts val="1200"/>
              </a:spcBef>
            </a:pPr>
            <a:r>
              <a:rPr lang="en-US" sz="2200" dirty="0" smtClean="0"/>
              <a:t>For example, Singapore focuses its support on training individuals to prepare them for careers in industry or to work in hospitals</a:t>
            </a:r>
          </a:p>
          <a:p>
            <a:pPr marL="742950" lvl="2" indent="-342900">
              <a:spcBef>
                <a:spcPts val="1200"/>
              </a:spcBef>
            </a:pPr>
            <a:r>
              <a:rPr lang="en-US" sz="2000" dirty="0"/>
              <a:t>The government also provides support to schools to encourage young people (from the youngest ages) to go into </a:t>
            </a:r>
            <a:r>
              <a:rPr lang="en-US" sz="2000" dirty="0" smtClean="0"/>
              <a:t>science</a:t>
            </a:r>
          </a:p>
          <a:p>
            <a:pPr>
              <a:spcBef>
                <a:spcPts val="1200"/>
              </a:spcBef>
            </a:pPr>
            <a:r>
              <a:rPr lang="en-US" sz="2200" dirty="0" smtClean="0"/>
              <a:t>The UK houses STEM teaching and learning resources in the National STEM Centre to provide teachers of STEM subjects with support materials. The STEM Centre also works with business, industry, charitable organizations, and professional societies to facilitate collaboration and promotion of STEM career awareness</a:t>
            </a:r>
          </a:p>
        </p:txBody>
      </p:sp>
      <p:sp>
        <p:nvSpPr>
          <p:cNvPr id="5" name="Rectangle 4"/>
          <p:cNvSpPr/>
          <p:nvPr/>
        </p:nvSpPr>
        <p:spPr>
          <a:xfrm>
            <a:off x="0" y="5404311"/>
            <a:ext cx="9144000" cy="1453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http://i.huffpost.com/gen/1214212/thumbs/o-STEM-EDUCATION-faceboo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06"/>
          <a:stretch/>
        </p:blipFill>
        <p:spPr bwMode="auto">
          <a:xfrm>
            <a:off x="1905000" y="5522247"/>
            <a:ext cx="1684387" cy="12259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5522247"/>
            <a:ext cx="1638384" cy="12309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U.S. students are becoming more disinterested in STEM careers, a new study shows. Students work in the operating rooms at the University of South Florida's Center for Advanced Medical Learning and Simulations Center in Tampa, Fla.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9327" y="5522247"/>
            <a:ext cx="1800735" cy="12259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http://www.nvdaily.com/news/assets_c/2011/03/sherando_science1_3_18_11-thumb-320xauto-16431.jpg"/>
          <p:cNvPicPr>
            <a:picLocks noChangeAspect="1" noChangeArrowheads="1"/>
          </p:cNvPicPr>
          <p:nvPr/>
        </p:nvPicPr>
        <p:blipFill rotWithShape="1">
          <a:blip r:embed="rId5">
            <a:extLst>
              <a:ext uri="{28A0092B-C50C-407E-A947-70E740481C1C}">
                <a14:useLocalDpi xmlns:a14="http://schemas.microsoft.com/office/drawing/2010/main" val="0"/>
              </a:ext>
            </a:extLst>
          </a:blip>
          <a:srcRect l="6059" r="8124"/>
          <a:stretch/>
        </p:blipFill>
        <p:spPr bwMode="auto">
          <a:xfrm>
            <a:off x="3732262" y="5522247"/>
            <a:ext cx="1609725" cy="12309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http://www.eku.edu/sites/www.eku.edu/files/tanea_reed_lab.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43" r="9726"/>
          <a:stretch/>
        </p:blipFill>
        <p:spPr bwMode="auto">
          <a:xfrm>
            <a:off x="5475337" y="5522247"/>
            <a:ext cx="1581150" cy="123097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EA2061D4-635D-45EE-8B2A-61C9DFA829FE}" type="slidenum">
              <a:rPr lang="en-US" smtClean="0">
                <a:solidFill>
                  <a:schemeClr val="bg1"/>
                </a:solidFill>
              </a:rPr>
              <a:pPr>
                <a:defRPr/>
              </a:pPr>
              <a:t>7</a:t>
            </a:fld>
            <a:endParaRPr lang="en-US" dirty="0">
              <a:solidFill>
                <a:schemeClr val="bg1"/>
              </a:solidFill>
            </a:endParaRPr>
          </a:p>
        </p:txBody>
      </p:sp>
    </p:spTree>
    <p:extLst>
      <p:ext uri="{BB962C8B-B14F-4D97-AF65-F5344CB8AC3E}">
        <p14:creationId xmlns:p14="http://schemas.microsoft.com/office/powerpoint/2010/main" val="3456991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U.S. Students Lag Globally in STEM: Impacts on the Biomedical Workforce</a:t>
            </a:r>
            <a:endParaRPr lang="en-US" b="1" dirty="0"/>
          </a:p>
        </p:txBody>
      </p:sp>
      <p:sp>
        <p:nvSpPr>
          <p:cNvPr id="3" name="Content Placeholder 2"/>
          <p:cNvSpPr>
            <a:spLocks noGrp="1"/>
          </p:cNvSpPr>
          <p:nvPr>
            <p:ph idx="1"/>
          </p:nvPr>
        </p:nvSpPr>
        <p:spPr>
          <a:xfrm>
            <a:off x="457200" y="1600200"/>
            <a:ext cx="8532862" cy="4419599"/>
          </a:xfrm>
        </p:spPr>
        <p:txBody>
          <a:bodyPr>
            <a:noAutofit/>
          </a:bodyPr>
          <a:lstStyle/>
          <a:p>
            <a:r>
              <a:rPr lang="en-US" sz="2200" dirty="0" smtClean="0"/>
              <a:t>Failure to foster a strong foundation in STEM education among U.S. students will have ripple effects on the biomedical workforce</a:t>
            </a:r>
          </a:p>
          <a:p>
            <a:pPr>
              <a:spcBef>
                <a:spcPts val="1000"/>
              </a:spcBef>
            </a:pPr>
            <a:r>
              <a:rPr lang="en-US" sz="2200" dirty="0" smtClean="0"/>
              <a:t>A </a:t>
            </a:r>
            <a:r>
              <a:rPr lang="en-US" sz="2200" dirty="0"/>
              <a:t>steady stream of students entering science education tracks </a:t>
            </a:r>
            <a:r>
              <a:rPr lang="en-US" sz="2200" dirty="0" smtClean="0"/>
              <a:t>at a young age is essential to feeding the pipeline with individuals inclined to pursue careers in biomedical science</a:t>
            </a:r>
          </a:p>
          <a:p>
            <a:pPr>
              <a:spcBef>
                <a:spcPts val="1000"/>
              </a:spcBef>
            </a:pPr>
            <a:r>
              <a:rPr lang="en-US" sz="2200" dirty="0" smtClean="0"/>
              <a:t>Strong, evidence-based STEM programs at all points along the career path is vital for training a strong biomedical workforce </a:t>
            </a:r>
          </a:p>
          <a:p>
            <a:pPr>
              <a:spcBef>
                <a:spcPts val="1000"/>
              </a:spcBef>
            </a:pPr>
            <a:r>
              <a:rPr lang="en-US" sz="2200" dirty="0" smtClean="0"/>
              <a:t>Without a strong biomedical workforce, </a:t>
            </a:r>
            <a:r>
              <a:rPr lang="en-US" sz="2200" dirty="0"/>
              <a:t>NIH </a:t>
            </a:r>
            <a:r>
              <a:rPr lang="en-US" sz="2200" dirty="0" smtClean="0"/>
              <a:t>will be unable to </a:t>
            </a:r>
            <a:r>
              <a:rPr lang="en-US" sz="2200" dirty="0"/>
              <a:t>fulfill its </a:t>
            </a:r>
            <a:r>
              <a:rPr lang="en-US" sz="2200" dirty="0" smtClean="0"/>
              <a:t>mission and U.S. global competitiveness will falter </a:t>
            </a:r>
          </a:p>
        </p:txBody>
      </p:sp>
      <p:sp>
        <p:nvSpPr>
          <p:cNvPr id="17" name="Rectangle 16"/>
          <p:cNvSpPr/>
          <p:nvPr/>
        </p:nvSpPr>
        <p:spPr>
          <a:xfrm>
            <a:off x="0" y="5404311"/>
            <a:ext cx="9144000" cy="1453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8" descr="http://i.huffpost.com/gen/1214212/thumbs/o-STEM-EDUCATION-faceboo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406"/>
          <a:stretch/>
        </p:blipFill>
        <p:spPr bwMode="auto">
          <a:xfrm>
            <a:off x="1905000" y="5522247"/>
            <a:ext cx="1684387" cy="12259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U.S. students are becoming more disinterested in STEM careers, a new study shows. Students work in the operating rooms at the University of South Florida's Center for Advanced Medical Learning and Simulations Center in Tampa, Fla.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9327" y="5522247"/>
            <a:ext cx="1800735" cy="12259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ttp://www.nvdaily.com/news/assets_c/2011/03/sherando_science1_3_18_11-thumb-320xauto-16431.jpg"/>
          <p:cNvPicPr>
            <a:picLocks noChangeAspect="1" noChangeArrowheads="1"/>
          </p:cNvPicPr>
          <p:nvPr/>
        </p:nvPicPr>
        <p:blipFill rotWithShape="1">
          <a:blip r:embed="rId5">
            <a:extLst>
              <a:ext uri="{28A0092B-C50C-407E-A947-70E740481C1C}">
                <a14:useLocalDpi xmlns:a14="http://schemas.microsoft.com/office/drawing/2010/main" val="0"/>
              </a:ext>
            </a:extLst>
          </a:blip>
          <a:srcRect l="6059" r="8124"/>
          <a:stretch/>
        </p:blipFill>
        <p:spPr bwMode="auto">
          <a:xfrm>
            <a:off x="3732262" y="5522247"/>
            <a:ext cx="1609725" cy="123097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2" descr="http://www.eku.edu/sites/www.eku.edu/files/tanea_reed_lab.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43" r="9726"/>
          <a:stretch/>
        </p:blipFill>
        <p:spPr bwMode="auto">
          <a:xfrm>
            <a:off x="5475337" y="5522247"/>
            <a:ext cx="1581150" cy="1230978"/>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3"/>
          <p:cNvSpPr>
            <a:spLocks noGrp="1"/>
          </p:cNvSpPr>
          <p:nvPr>
            <p:ph type="sldNum" sz="quarter" idx="12"/>
          </p:nvPr>
        </p:nvSpPr>
        <p:spPr>
          <a:xfrm>
            <a:off x="6553200" y="6356350"/>
            <a:ext cx="2133600" cy="365125"/>
          </a:xfrm>
        </p:spPr>
        <p:txBody>
          <a:bodyPr/>
          <a:lstStyle/>
          <a:p>
            <a:pPr>
              <a:defRPr/>
            </a:pPr>
            <a:fld id="{EA2061D4-635D-45EE-8B2A-61C9DFA829FE}" type="slidenum">
              <a:rPr lang="en-US" smtClean="0">
                <a:solidFill>
                  <a:schemeClr val="bg1"/>
                </a:solidFill>
              </a:rPr>
              <a:pPr>
                <a:defRPr/>
              </a:pPr>
              <a:t>8</a:t>
            </a:fld>
            <a:endParaRPr lang="en-US" dirty="0">
              <a:solidFill>
                <a:schemeClr val="bg1"/>
              </a:solidFill>
            </a:endParaRPr>
          </a:p>
        </p:txBody>
      </p:sp>
      <p:pic>
        <p:nvPicPr>
          <p:cNvPr id="5122" name="Picture 2" descr="http://fwcsfwcs.com/images/KindergartenScienc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9302" r="15380" b="5432"/>
          <a:stretch/>
        </p:blipFill>
        <p:spPr bwMode="auto">
          <a:xfrm>
            <a:off x="142791" y="5514975"/>
            <a:ext cx="1628859" cy="123097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350" y="5522247"/>
            <a:ext cx="1638384" cy="1230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96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title"/>
          </p:nvPr>
        </p:nvSpPr>
        <p:spPr/>
        <p:txBody>
          <a:bodyPr>
            <a:normAutofit fontScale="90000"/>
          </a:bodyPr>
          <a:lstStyle/>
          <a:p>
            <a:r>
              <a:rPr lang="en-US" b="1" dirty="0" smtClean="0"/>
              <a:t/>
            </a:r>
            <a:br>
              <a:rPr lang="en-US" b="1" dirty="0" smtClean="0"/>
            </a:br>
            <a:r>
              <a:rPr lang="en-US" sz="4000" b="1" dirty="0" smtClean="0"/>
              <a:t>Science, Technology, Engineering, and Math (STEM)</a:t>
            </a:r>
            <a:r>
              <a:rPr lang="en-US" sz="4000" b="1" dirty="0"/>
              <a:t/>
            </a:r>
            <a:br>
              <a:rPr lang="en-US" sz="4000" b="1" dirty="0"/>
            </a:br>
            <a:endParaRPr lang="en-US" sz="4000" b="1" dirty="0"/>
          </a:p>
        </p:txBody>
      </p:sp>
      <p:sp>
        <p:nvSpPr>
          <p:cNvPr id="58371" name="Rectangle 7"/>
          <p:cNvSpPr>
            <a:spLocks noGrp="1" noChangeArrowheads="1"/>
          </p:cNvSpPr>
          <p:nvPr>
            <p:ph idx="1"/>
          </p:nvPr>
        </p:nvSpPr>
        <p:spPr>
          <a:xfrm>
            <a:off x="457200" y="1882588"/>
            <a:ext cx="8226425" cy="4975412"/>
          </a:xfrm>
        </p:spPr>
        <p:txBody>
          <a:bodyPr/>
          <a:lstStyle/>
          <a:p>
            <a:pPr>
              <a:spcBef>
                <a:spcPts val="1800"/>
              </a:spcBef>
              <a:buClr>
                <a:srgbClr val="A4B5CE"/>
              </a:buClr>
            </a:pPr>
            <a:r>
              <a:rPr lang="en-US" sz="2800" dirty="0">
                <a:solidFill>
                  <a:schemeClr val="bg1">
                    <a:lumMod val="75000"/>
                  </a:schemeClr>
                </a:solidFill>
              </a:rPr>
              <a:t>Introduction and </a:t>
            </a:r>
            <a:r>
              <a:rPr lang="en-US" sz="2800" dirty="0" smtClean="0">
                <a:solidFill>
                  <a:schemeClr val="bg1">
                    <a:lumMod val="75000"/>
                  </a:schemeClr>
                </a:solidFill>
              </a:rPr>
              <a:t>Challenges</a:t>
            </a:r>
            <a:endParaRPr lang="en-US" sz="2800" dirty="0">
              <a:solidFill>
                <a:schemeClr val="bg1">
                  <a:lumMod val="75000"/>
                </a:schemeClr>
              </a:solidFill>
            </a:endParaRPr>
          </a:p>
          <a:p>
            <a:pPr>
              <a:spcBef>
                <a:spcPts val="1800"/>
              </a:spcBef>
            </a:pPr>
            <a:r>
              <a:rPr lang="en-US" sz="2800" dirty="0"/>
              <a:t>National Effort to Coordinate STEM Programs</a:t>
            </a:r>
          </a:p>
          <a:p>
            <a:pPr>
              <a:spcBef>
                <a:spcPts val="1800"/>
              </a:spcBef>
              <a:buClr>
                <a:srgbClr val="A4B5CE"/>
              </a:buClr>
            </a:pPr>
            <a:r>
              <a:rPr lang="en-US" sz="2800" dirty="0" smtClean="0">
                <a:solidFill>
                  <a:schemeClr val="bg1">
                    <a:lumMod val="75000"/>
                  </a:schemeClr>
                </a:solidFill>
              </a:rPr>
              <a:t>NIH </a:t>
            </a:r>
            <a:r>
              <a:rPr lang="en-US" sz="2800" dirty="0">
                <a:solidFill>
                  <a:schemeClr val="bg1">
                    <a:lumMod val="75000"/>
                  </a:schemeClr>
                </a:solidFill>
              </a:rPr>
              <a:t>STEM Programs</a:t>
            </a:r>
          </a:p>
          <a:p>
            <a:pPr>
              <a:spcBef>
                <a:spcPts val="1800"/>
              </a:spcBef>
              <a:buClr>
                <a:srgbClr val="A4B5CE"/>
              </a:buClr>
            </a:pPr>
            <a:r>
              <a:rPr lang="en-US" sz="2800" dirty="0">
                <a:solidFill>
                  <a:schemeClr val="bg1">
                    <a:lumMod val="75000"/>
                  </a:schemeClr>
                </a:solidFill>
              </a:rPr>
              <a:t>SMRB Charge</a:t>
            </a:r>
          </a:p>
        </p:txBody>
      </p:sp>
      <p:sp>
        <p:nvSpPr>
          <p:cNvPr id="6" name="Slide Number Placeholder 10"/>
          <p:cNvSpPr>
            <a:spLocks noGrp="1"/>
          </p:cNvSpPr>
          <p:nvPr>
            <p:ph type="sldNum" sz="quarter" idx="12"/>
          </p:nvPr>
        </p:nvSpPr>
        <p:spPr bwMode="auto">
          <a:xfrm>
            <a:off x="6553200" y="6356350"/>
            <a:ext cx="2133600" cy="365125"/>
          </a:xfrm>
          <a:noFill/>
          <a:ln>
            <a:miter lim="800000"/>
            <a:headEnd/>
            <a:tailEnd/>
          </a:ln>
        </p:spPr>
        <p:txBody>
          <a:bodyPr/>
          <a:lstStyle/>
          <a:p>
            <a:fld id="{448DD71A-3A23-4B44-A3A1-6549387AA923}" type="slidenum">
              <a:rPr lang="en-US" smtClean="0">
                <a:latin typeface="Arial" charset="0"/>
                <a:ea typeface="ＭＳ Ｐゴシック" pitchFamily="34" charset="-128"/>
              </a:rPr>
              <a:pPr/>
              <a:t>9</a:t>
            </a:fld>
            <a:endParaRPr lang="en-US" smtClean="0">
              <a:latin typeface="Arial" charset="0"/>
              <a:ea typeface="ＭＳ Ｐゴシック" pitchFamily="34"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686300"/>
            <a:ext cx="32385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517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2598</TotalTime>
  <Words>1927</Words>
  <Application>Microsoft Office PowerPoint</Application>
  <PresentationFormat>On-screen Show (4:3)</PresentationFormat>
  <Paragraphs>241</Paragraphs>
  <Slides>25</Slides>
  <Notes>16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1_Office Theme</vt:lpstr>
      <vt:lpstr>SMRB STEM Charge  </vt:lpstr>
      <vt:lpstr> Science, Technology, Engineering, and Math (STEM) </vt:lpstr>
      <vt:lpstr> Science, Technology, Engineering, and Math (STEM) </vt:lpstr>
      <vt:lpstr>Science, Technology, Engineering, and Mathematics (STEM)</vt:lpstr>
      <vt:lpstr>Science, Technology, Engineering, and Mathematics (STEM)</vt:lpstr>
      <vt:lpstr>U.S. Students Lag Globally in STEM</vt:lpstr>
      <vt:lpstr>STEM Investment in Other Countries</vt:lpstr>
      <vt:lpstr>U.S. Students Lag Globally in STEM: Impacts on the Biomedical Workforce</vt:lpstr>
      <vt:lpstr> Science, Technology, Engineering, and Math (STEM) </vt:lpstr>
      <vt:lpstr>National Effort to Coordinate STEM Programs: Committee on STEM Education (CoSTEM)</vt:lpstr>
      <vt:lpstr>Federal Agencies with STEM Programs</vt:lpstr>
      <vt:lpstr>WHAT IS NIH’S UNIQUE ROLE?</vt:lpstr>
      <vt:lpstr>NIH Mission and Goals</vt:lpstr>
      <vt:lpstr>Biomedical Workforce Pipeline</vt:lpstr>
      <vt:lpstr> Science, Technology, Engineering, and Math (STEM) </vt:lpstr>
      <vt:lpstr>NIH STEM Programs</vt:lpstr>
      <vt:lpstr>Examples of NIH STEM Efforts</vt:lpstr>
      <vt:lpstr>Examples of NIH STEM Efforts (cont.)</vt:lpstr>
      <vt:lpstr>Examples of NIH STEM Efforts (cont.)</vt:lpstr>
      <vt:lpstr>Examples of NIH STEM Efforts (cont.)</vt:lpstr>
      <vt:lpstr> Science, Technology, Engineering, and Math (STEM) </vt:lpstr>
      <vt:lpstr>Charge to the SMRB Working Group on NIH STEM Programs</vt:lpstr>
      <vt:lpstr>Charge to the SMRB Working Group on NIH STEM Programs (cont.)</vt:lpstr>
      <vt:lpstr>Charge to the SMRB Working Group on NIH STEM Programs (cont.)</vt:lpstr>
      <vt:lpstr>PowerPoint Presentation</vt:lpstr>
    </vt:vector>
  </TitlesOfParts>
  <Company>NCI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Investments in Countries  Across the World</dc:title>
  <dc:creator>levinj</dc:creator>
  <cp:lastModifiedBy>marnerj</cp:lastModifiedBy>
  <cp:revision>183</cp:revision>
  <cp:lastPrinted>2013-06-12T13:21:59Z</cp:lastPrinted>
  <dcterms:created xsi:type="dcterms:W3CDTF">2013-06-10T17:04:14Z</dcterms:created>
  <dcterms:modified xsi:type="dcterms:W3CDTF">2013-12-17T22:12:45Z</dcterms:modified>
</cp:coreProperties>
</file>