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Override5.xml" ContentType="application/vnd.openxmlformats-officedocument.themeOverr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charts/chart7.xml" ContentType="application/vnd.openxmlformats-officedocument.drawingml.chart+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theme/themeOverride6.xml" ContentType="application/vnd.openxmlformats-officedocument.themeOverrid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theme/themeOverride4.xml" ContentType="application/vnd.openxmlformats-officedocument.themeOverrid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charts/chart6.xml" ContentType="application/vnd.openxmlformats-officedocument.drawingml.chart+xml"/>
  <Override PartName="/ppt/notesSlides/notesSlide2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theme/themeOverride7.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Default Extension="xls" ContentType="application/vnd.ms-excel"/>
  <Default Extension="wmf" ContentType="image/x-wmf"/>
  <Override PartName="/ppt/theme/themeOverride3.xml" ContentType="application/vnd.openxmlformats-officedocument.themeOverr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3"/>
  </p:notesMasterIdLst>
  <p:handoutMasterIdLst>
    <p:handoutMasterId r:id="rId44"/>
  </p:handoutMasterIdLst>
  <p:sldIdLst>
    <p:sldId id="256" r:id="rId2"/>
    <p:sldId id="257" r:id="rId3"/>
    <p:sldId id="259" r:id="rId4"/>
    <p:sldId id="311" r:id="rId5"/>
    <p:sldId id="312" r:id="rId6"/>
    <p:sldId id="262" r:id="rId7"/>
    <p:sldId id="292" r:id="rId8"/>
    <p:sldId id="299" r:id="rId9"/>
    <p:sldId id="309" r:id="rId10"/>
    <p:sldId id="281" r:id="rId11"/>
    <p:sldId id="266" r:id="rId12"/>
    <p:sldId id="267" r:id="rId13"/>
    <p:sldId id="282" r:id="rId14"/>
    <p:sldId id="316" r:id="rId15"/>
    <p:sldId id="284" r:id="rId16"/>
    <p:sldId id="318" r:id="rId17"/>
    <p:sldId id="272" r:id="rId18"/>
    <p:sldId id="293" r:id="rId19"/>
    <p:sldId id="297" r:id="rId20"/>
    <p:sldId id="263" r:id="rId21"/>
    <p:sldId id="286" r:id="rId22"/>
    <p:sldId id="264" r:id="rId23"/>
    <p:sldId id="270" r:id="rId24"/>
    <p:sldId id="302" r:id="rId25"/>
    <p:sldId id="304" r:id="rId26"/>
    <p:sldId id="306" r:id="rId27"/>
    <p:sldId id="268" r:id="rId28"/>
    <p:sldId id="279" r:id="rId29"/>
    <p:sldId id="310" r:id="rId30"/>
    <p:sldId id="319" r:id="rId31"/>
    <p:sldId id="308" r:id="rId32"/>
    <p:sldId id="269" r:id="rId33"/>
    <p:sldId id="294" r:id="rId34"/>
    <p:sldId id="295" r:id="rId35"/>
    <p:sldId id="296" r:id="rId36"/>
    <p:sldId id="285" r:id="rId37"/>
    <p:sldId id="273" r:id="rId38"/>
    <p:sldId id="274" r:id="rId39"/>
    <p:sldId id="275" r:id="rId40"/>
    <p:sldId id="277" r:id="rId41"/>
    <p:sldId id="276" r:id="rId42"/>
  </p:sldIdLst>
  <p:sldSz cx="9144000" cy="6858000" type="screen4x3"/>
  <p:notesSz cx="6805613" cy="9939338"/>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000000"/>
    <a:srgbClr val="FFFF99"/>
    <a:srgbClr val="17375E"/>
    <a:srgbClr val="FF5050"/>
    <a:srgbClr val="99FF99"/>
    <a:srgbClr val="336600"/>
    <a:srgbClr val="FF00FF"/>
    <a:srgbClr val="FF99FF"/>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2" autoAdjust="0"/>
    <p:restoredTop sz="99642" autoAdjust="0"/>
  </p:normalViewPr>
  <p:slideViewPr>
    <p:cSldViewPr>
      <p:cViewPr varScale="1">
        <p:scale>
          <a:sx n="88" d="100"/>
          <a:sy n="88" d="100"/>
        </p:scale>
        <p:origin x="-200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946" y="-96"/>
      </p:cViewPr>
      <p:guideLst>
        <p:guide orient="horz" pos="3130"/>
        <p:guide pos="2143"/>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astar_kohm\Desktop\Mfg%20stats\Mfg_Data_1990-2012.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astar_kohw1\AppData\Local\Microsoft\Windows\Temporary%20Internet%20Files\Content.Outlook\O6NBXEZQ\RD%20%20BMS%20Stats.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astar_kuaj2\AppData\Local\Microsoft\Windows\Temporary%20Internet%20Files\Content.Outlook\QZA2OAHC\BMS%20BERD%20and%20PUBERD.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C:\Japan%202013\Speeches%20and%20presentations\BMS%20RnD.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C:\Users\astar_chngz\Documents\No.%20of%20BMS%20patents.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C:\Japan%202013\Speeches%20and%20presentations\BMS%20RnD.xlsx" TargetMode="External"/><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SG"/>
  <c:clrMapOvr bg1="lt1" tx1="dk1" bg2="lt2" tx2="dk2" accent1="accent1" accent2="accent2" accent3="accent3" accent4="accent4" accent5="accent5" accent6="accent6" hlink="hlink" folHlink="folHlink"/>
  <c:chart>
    <c:plotArea>
      <c:layout>
        <c:manualLayout>
          <c:layoutTarget val="inner"/>
          <c:xMode val="edge"/>
          <c:yMode val="edge"/>
          <c:x val="0.22404282468644238"/>
          <c:y val="5.0057381795756924E-2"/>
          <c:w val="0.76276451609558982"/>
          <c:h val="0.86187517391271762"/>
        </c:manualLayout>
      </c:layout>
      <c:lineChart>
        <c:grouping val="standard"/>
        <c:ser>
          <c:idx val="1"/>
          <c:order val="0"/>
          <c:tx>
            <c:v>Mfg output</c:v>
          </c:tx>
          <c:val>
            <c:numRef>
              <c:f>'Workers (2)'!$L$43:$X$43</c:f>
              <c:numCache>
                <c:formatCode>#,##0,,</c:formatCode>
                <c:ptCount val="13"/>
                <c:pt idx="0">
                  <c:v>6306930660.9999905</c:v>
                </c:pt>
                <c:pt idx="1">
                  <c:v>6599388011</c:v>
                </c:pt>
                <c:pt idx="2">
                  <c:v>9778259162.9999981</c:v>
                </c:pt>
                <c:pt idx="3">
                  <c:v>11883551019.000006</c:v>
                </c:pt>
                <c:pt idx="4">
                  <c:v>16432223094</c:v>
                </c:pt>
                <c:pt idx="5">
                  <c:v>17669125925.000004</c:v>
                </c:pt>
                <c:pt idx="6">
                  <c:v>23309058406</c:v>
                </c:pt>
                <c:pt idx="7">
                  <c:v>23732276392</c:v>
                </c:pt>
                <c:pt idx="8">
                  <c:v>20199963601</c:v>
                </c:pt>
                <c:pt idx="9" formatCode="#,##0.0_)_)">
                  <c:v>21151600000</c:v>
                </c:pt>
                <c:pt idx="10" formatCode="#,##0.0_)_)">
                  <c:v>22759000000</c:v>
                </c:pt>
                <c:pt idx="11" formatCode="#,##0.0_)_)">
                  <c:v>26530100000</c:v>
                </c:pt>
                <c:pt idx="12" formatCode="#,##0.0_)_)">
                  <c:v>29372600000</c:v>
                </c:pt>
              </c:numCache>
            </c:numRef>
          </c:val>
        </c:ser>
        <c:ser>
          <c:idx val="0"/>
          <c:order val="1"/>
          <c:tx>
            <c:v>Employment</c:v>
          </c:tx>
          <c:spPr>
            <a:ln>
              <a:solidFill>
                <a:sysClr val="windowText" lastClr="000000"/>
              </a:solidFill>
            </a:ln>
          </c:spPr>
          <c:marker>
            <c:spPr>
              <a:solidFill>
                <a:sysClr val="windowText" lastClr="000000"/>
              </a:solidFill>
              <a:ln>
                <a:solidFill>
                  <a:sysClr val="windowText" lastClr="000000"/>
                </a:solidFill>
              </a:ln>
            </c:spPr>
          </c:marker>
          <c:cat>
            <c:strRef>
              <c:f>'Workers (2)'!$B$5:$X$9</c:f>
              <c:strCach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strCache>
            </c:strRef>
          </c:cat>
          <c:val>
            <c:numRef>
              <c:f>'Workers (2)'!$L$22:$X$22</c:f>
              <c:numCache>
                <c:formatCode>#,##0</c:formatCode>
                <c:ptCount val="13"/>
                <c:pt idx="0">
                  <c:v>5880000000</c:v>
                </c:pt>
                <c:pt idx="1">
                  <c:v>6885000000</c:v>
                </c:pt>
                <c:pt idx="2">
                  <c:v>7723000000</c:v>
                </c:pt>
                <c:pt idx="3">
                  <c:v>8642000000</c:v>
                </c:pt>
                <c:pt idx="4">
                  <c:v>9393000000</c:v>
                </c:pt>
                <c:pt idx="5">
                  <c:v>10170999999.999998</c:v>
                </c:pt>
                <c:pt idx="6">
                  <c:v>10581000000</c:v>
                </c:pt>
                <c:pt idx="7">
                  <c:v>11887000000</c:v>
                </c:pt>
                <c:pt idx="8">
                  <c:v>12291999999.999998</c:v>
                </c:pt>
                <c:pt idx="9">
                  <c:v>13272000000</c:v>
                </c:pt>
                <c:pt idx="10">
                  <c:v>13926000000</c:v>
                </c:pt>
                <c:pt idx="11">
                  <c:v>15377999999.999998</c:v>
                </c:pt>
                <c:pt idx="12">
                  <c:v>15717999999.999998</c:v>
                </c:pt>
              </c:numCache>
            </c:numRef>
          </c:val>
        </c:ser>
        <c:ser>
          <c:idx val="2"/>
          <c:order val="2"/>
          <c:tx>
            <c:v>VA</c:v>
          </c:tx>
          <c:spPr>
            <a:ln>
              <a:solidFill>
                <a:srgbClr val="00B050"/>
              </a:solidFill>
            </a:ln>
          </c:spPr>
          <c:marker>
            <c:spPr>
              <a:ln>
                <a:solidFill>
                  <a:srgbClr val="00B050"/>
                </a:solidFill>
              </a:ln>
            </c:spPr>
          </c:marker>
          <c:val>
            <c:numRef>
              <c:f>'Workers (2)'!$L$48:$X$48</c:f>
              <c:numCache>
                <c:formatCode>#,##0,,</c:formatCode>
                <c:ptCount val="13"/>
                <c:pt idx="0">
                  <c:v>3819819983.999999</c:v>
                </c:pt>
                <c:pt idx="1">
                  <c:v>3701933936</c:v>
                </c:pt>
                <c:pt idx="2">
                  <c:v>5885952615.9999905</c:v>
                </c:pt>
                <c:pt idx="3">
                  <c:v>6808167069</c:v>
                </c:pt>
                <c:pt idx="4">
                  <c:v>9812088873.0000019</c:v>
                </c:pt>
                <c:pt idx="5">
                  <c:v>9225879903</c:v>
                </c:pt>
                <c:pt idx="6">
                  <c:v>12772639149</c:v>
                </c:pt>
                <c:pt idx="7">
                  <c:v>13944338631.000002</c:v>
                </c:pt>
                <c:pt idx="8">
                  <c:v>9120540035.0000019</c:v>
                </c:pt>
                <c:pt idx="9" formatCode="#,##0.0_)_)">
                  <c:v>10322900000</c:v>
                </c:pt>
                <c:pt idx="10" formatCode="#,##0.0_)_)">
                  <c:v>10203000000</c:v>
                </c:pt>
                <c:pt idx="11" formatCode="#,##0.0_)_)">
                  <c:v>13423600000</c:v>
                </c:pt>
                <c:pt idx="12" formatCode="#,##0.0_)_)">
                  <c:v>15356399999.999998</c:v>
                </c:pt>
              </c:numCache>
            </c:numRef>
          </c:val>
        </c:ser>
        <c:marker val="1"/>
        <c:axId val="74546560"/>
        <c:axId val="75060736"/>
      </c:lineChart>
      <c:catAx>
        <c:axId val="74546560"/>
        <c:scaling>
          <c:orientation val="minMax"/>
        </c:scaling>
        <c:axPos val="b"/>
        <c:tickLblPos val="nextTo"/>
        <c:crossAx val="75060736"/>
        <c:crosses val="autoZero"/>
        <c:auto val="1"/>
        <c:lblAlgn val="ctr"/>
        <c:lblOffset val="100"/>
      </c:catAx>
      <c:valAx>
        <c:axId val="75060736"/>
        <c:scaling>
          <c:orientation val="minMax"/>
        </c:scaling>
        <c:axPos val="l"/>
        <c:majorGridlines/>
        <c:numFmt formatCode="#,##0,," sourceLinked="1"/>
        <c:tickLblPos val="nextTo"/>
        <c:crossAx val="74546560"/>
        <c:crosses val="autoZero"/>
        <c:crossBetween val="between"/>
      </c:valAx>
    </c:plotArea>
    <c:plotVisOnly val="1"/>
    <c:dispBlanksAs val="gap"/>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SG"/>
  <c:clrMapOvr bg1="lt1" tx1="dk1" bg2="lt2" tx2="dk2" accent1="accent1" accent2="accent2" accent3="accent3" accent4="accent4" accent5="accent5" accent6="accent6" hlink="hlink" folHlink="folHlink"/>
  <c:chart>
    <c:plotArea>
      <c:layout/>
      <c:barChart>
        <c:barDir val="col"/>
        <c:grouping val="clustered"/>
        <c:ser>
          <c:idx val="1"/>
          <c:order val="0"/>
          <c:tx>
            <c:strRef>
              <c:f>'R&amp;D Exp in SG'!$B$1</c:f>
              <c:strCache>
                <c:ptCount val="1"/>
                <c:pt idx="0">
                  <c:v>Gross Expenditure on R&amp;D Expenditure </c:v>
                </c:pt>
              </c:strCache>
            </c:strRef>
          </c:tx>
          <c:spPr>
            <a:solidFill>
              <a:schemeClr val="tx2">
                <a:lumMod val="40000"/>
                <a:lumOff val="60000"/>
              </a:schemeClr>
            </a:solidFill>
            <a:ln>
              <a:solidFill>
                <a:schemeClr val="tx2">
                  <a:lumMod val="60000"/>
                  <a:lumOff val="40000"/>
                </a:schemeClr>
              </a:solidFill>
            </a:ln>
            <a:effectLst/>
            <a:scene3d>
              <a:camera prst="orthographicFront"/>
              <a:lightRig rig="balanced" dir="t"/>
            </a:scene3d>
            <a:sp3d/>
          </c:spPr>
          <c:cat>
            <c:numRef>
              <c:f>'R&amp;D Exp in SG'!$A$2:$A$23</c:f>
              <c:numCache>
                <c:formatCode>General</c:formatCode>
                <c:ptCount val="22"/>
                <c:pt idx="0">
                  <c:v>1990</c:v>
                </c:pt>
                <c:pt idx="1">
                  <c:v>1991</c:v>
                </c:pt>
                <c:pt idx="2">
                  <c:v>1992</c:v>
                </c:pt>
                <c:pt idx="3" formatCode="0">
                  <c:v>1993</c:v>
                </c:pt>
                <c:pt idx="4" formatCode="0">
                  <c:v>1994</c:v>
                </c:pt>
                <c:pt idx="5" formatCode="0">
                  <c:v>1995</c:v>
                </c:pt>
                <c:pt idx="6" formatCode="0">
                  <c:v>1996</c:v>
                </c:pt>
                <c:pt idx="7" formatCode="0">
                  <c:v>1997</c:v>
                </c:pt>
                <c:pt idx="8" formatCode="0">
                  <c:v>1998</c:v>
                </c:pt>
                <c:pt idx="9" formatCode="0">
                  <c:v>1999</c:v>
                </c:pt>
                <c:pt idx="10" formatCode="0">
                  <c:v>2000</c:v>
                </c:pt>
                <c:pt idx="11" formatCode="0">
                  <c:v>2001</c:v>
                </c:pt>
                <c:pt idx="12">
                  <c:v>2002</c:v>
                </c:pt>
                <c:pt idx="13">
                  <c:v>2003</c:v>
                </c:pt>
                <c:pt idx="14">
                  <c:v>2004</c:v>
                </c:pt>
                <c:pt idx="15">
                  <c:v>2005</c:v>
                </c:pt>
                <c:pt idx="16">
                  <c:v>2006</c:v>
                </c:pt>
                <c:pt idx="17">
                  <c:v>2007</c:v>
                </c:pt>
                <c:pt idx="18">
                  <c:v>2008</c:v>
                </c:pt>
                <c:pt idx="19">
                  <c:v>2009</c:v>
                </c:pt>
                <c:pt idx="20">
                  <c:v>2010</c:v>
                </c:pt>
                <c:pt idx="21">
                  <c:v>2011</c:v>
                </c:pt>
              </c:numCache>
            </c:numRef>
          </c:cat>
          <c:val>
            <c:numRef>
              <c:f>'R&amp;D Exp in SG'!$B$2:$B$23</c:f>
              <c:numCache>
                <c:formatCode>_("$"* #,##0_);_("$"* \(#,##0\);_("$"* "-"??_);_(@_)</c:formatCode>
                <c:ptCount val="22"/>
                <c:pt idx="0">
                  <c:v>571.70000000000005</c:v>
                </c:pt>
                <c:pt idx="1">
                  <c:v>756.8</c:v>
                </c:pt>
                <c:pt idx="2">
                  <c:v>949.54300000000001</c:v>
                </c:pt>
                <c:pt idx="3">
                  <c:v>997.93360599999937</c:v>
                </c:pt>
                <c:pt idx="4">
                  <c:v>1174.9767730000333</c:v>
                </c:pt>
                <c:pt idx="5">
                  <c:v>1366.559446999963</c:v>
                </c:pt>
                <c:pt idx="6">
                  <c:v>1792.1389590000001</c:v>
                </c:pt>
                <c:pt idx="7">
                  <c:v>2104.5589409999998</c:v>
                </c:pt>
                <c:pt idx="8">
                  <c:v>2492.264815999938</c:v>
                </c:pt>
                <c:pt idx="9">
                  <c:v>2656.3029260000012</c:v>
                </c:pt>
                <c:pt idx="10">
                  <c:v>3009.5217000000002</c:v>
                </c:pt>
                <c:pt idx="11">
                  <c:v>3232.6849909999987</c:v>
                </c:pt>
                <c:pt idx="12">
                  <c:v>3404.659611</c:v>
                </c:pt>
                <c:pt idx="13">
                  <c:v>3424.4695590000001</c:v>
                </c:pt>
                <c:pt idx="14">
                  <c:v>4061.8959690000011</c:v>
                </c:pt>
                <c:pt idx="15">
                  <c:v>4582.2114660000034</c:v>
                </c:pt>
                <c:pt idx="16">
                  <c:v>5009.697032</c:v>
                </c:pt>
                <c:pt idx="17">
                  <c:v>6339.0919870000007</c:v>
                </c:pt>
                <c:pt idx="18">
                  <c:v>7128.1100000000024</c:v>
                </c:pt>
                <c:pt idx="19">
                  <c:v>6042.83</c:v>
                </c:pt>
                <c:pt idx="20">
                  <c:v>6489.02</c:v>
                </c:pt>
                <c:pt idx="21">
                  <c:v>7448.48</c:v>
                </c:pt>
              </c:numCache>
            </c:numRef>
          </c:val>
        </c:ser>
        <c:gapWidth val="40"/>
        <c:axId val="75350400"/>
        <c:axId val="75351936"/>
      </c:barChart>
      <c:lineChart>
        <c:grouping val="standard"/>
        <c:ser>
          <c:idx val="2"/>
          <c:order val="1"/>
          <c:tx>
            <c:strRef>
              <c:f>'R&amp;D Exp in SG'!$C$1</c:f>
              <c:strCache>
                <c:ptCount val="1"/>
                <c:pt idx="0">
                  <c:v>GERD/GDP</c:v>
                </c:pt>
              </c:strCache>
            </c:strRef>
          </c:tx>
          <c:spPr>
            <a:ln w="44450">
              <a:solidFill>
                <a:schemeClr val="accent2">
                  <a:lumMod val="75000"/>
                </a:schemeClr>
              </a:solidFill>
            </a:ln>
          </c:spPr>
          <c:marker>
            <c:symbol val="none"/>
          </c:marker>
          <c:cat>
            <c:strRef>
              <c:f>'R&amp;D Exp in SG'!$A$1:$A$23</c:f>
              <c:strCache>
                <c:ptCount val="23"/>
                <c:pt idx="0">
                  <c:v>Year</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strCache>
            </c:strRef>
          </c:cat>
          <c:val>
            <c:numRef>
              <c:f>'R&amp;D Exp in SG'!$C$2:$C$23</c:f>
              <c:numCache>
                <c:formatCode>0.00%</c:formatCode>
                <c:ptCount val="22"/>
                <c:pt idx="0">
                  <c:v>8.121823084332248E-3</c:v>
                </c:pt>
                <c:pt idx="1">
                  <c:v>9.695230530752488E-3</c:v>
                </c:pt>
                <c:pt idx="2">
                  <c:v>1.1207392885427702E-2</c:v>
                </c:pt>
                <c:pt idx="3">
                  <c:v>1.0213020174615402E-2</c:v>
                </c:pt>
                <c:pt idx="4">
                  <c:v>1.0503787454564605E-2</c:v>
                </c:pt>
                <c:pt idx="5">
                  <c:v>1.1074243613036706E-2</c:v>
                </c:pt>
                <c:pt idx="6">
                  <c:v>1.3353483401834202E-2</c:v>
                </c:pt>
                <c:pt idx="7">
                  <c:v>1.4274438252659602E-2</c:v>
                </c:pt>
                <c:pt idx="8">
                  <c:v>1.7516854779477703E-2</c:v>
                </c:pt>
                <c:pt idx="9">
                  <c:v>1.8463485781053741E-2</c:v>
                </c:pt>
                <c:pt idx="10">
                  <c:v>1.8510553615021842E-2</c:v>
                </c:pt>
                <c:pt idx="11">
                  <c:v>2.0572516379113611E-2</c:v>
                </c:pt>
                <c:pt idx="12">
                  <c:v>2.0977634626108011E-2</c:v>
                </c:pt>
                <c:pt idx="13">
                  <c:v>2.0484462649694404E-2</c:v>
                </c:pt>
                <c:pt idx="14">
                  <c:v>2.1324057160646403E-2</c:v>
                </c:pt>
                <c:pt idx="15">
                  <c:v>2.194927310638781E-2</c:v>
                </c:pt>
                <c:pt idx="16">
                  <c:v>2.1632628259880202E-2</c:v>
                </c:pt>
                <c:pt idx="17">
                  <c:v>2.3685993769766777E-2</c:v>
                </c:pt>
                <c:pt idx="18">
                  <c:v>2.6520989506363005E-2</c:v>
                </c:pt>
                <c:pt idx="19">
                  <c:v>2.2379799172409783E-2</c:v>
                </c:pt>
                <c:pt idx="20">
                  <c:v>2.0929838006327011E-2</c:v>
                </c:pt>
                <c:pt idx="21">
                  <c:v>2.2789906998204816E-2</c:v>
                </c:pt>
              </c:numCache>
            </c:numRef>
          </c:val>
        </c:ser>
        <c:ser>
          <c:idx val="3"/>
          <c:order val="2"/>
          <c:tx>
            <c:strRef>
              <c:f>'R&amp;D Exp in SG'!$D$1</c:f>
              <c:strCache>
                <c:ptCount val="1"/>
                <c:pt idx="0">
                  <c:v>BERD/GDP</c:v>
                </c:pt>
              </c:strCache>
            </c:strRef>
          </c:tx>
          <c:spPr>
            <a:ln w="44450">
              <a:solidFill>
                <a:schemeClr val="accent3">
                  <a:lumMod val="75000"/>
                </a:schemeClr>
              </a:solidFill>
            </a:ln>
          </c:spPr>
          <c:marker>
            <c:symbol val="none"/>
          </c:marker>
          <c:cat>
            <c:strRef>
              <c:f>'R&amp;D Exp in SG'!$A$1:$A$23</c:f>
              <c:strCache>
                <c:ptCount val="23"/>
                <c:pt idx="0">
                  <c:v>Year</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strCache>
            </c:strRef>
          </c:cat>
          <c:val>
            <c:numRef>
              <c:f>'R&amp;D Exp in SG'!$D$2:$D$23</c:f>
              <c:numCache>
                <c:formatCode>0.00%</c:formatCode>
                <c:ptCount val="22"/>
                <c:pt idx="0">
                  <c:v>4.3968939034474113E-3</c:v>
                </c:pt>
                <c:pt idx="1">
                  <c:v>5.6623835816497813E-3</c:v>
                </c:pt>
                <c:pt idx="2">
                  <c:v>6.8175868430339695E-3</c:v>
                </c:pt>
                <c:pt idx="3">
                  <c:v>6.3306037238046618E-3</c:v>
                </c:pt>
                <c:pt idx="4">
                  <c:v>6.581575357895701E-3</c:v>
                </c:pt>
                <c:pt idx="5">
                  <c:v>7.1424336506218334E-3</c:v>
                </c:pt>
                <c:pt idx="6">
                  <c:v>8.4452457833982548E-3</c:v>
                </c:pt>
                <c:pt idx="7">
                  <c:v>8.9158930854509703E-3</c:v>
                </c:pt>
                <c:pt idx="8">
                  <c:v>1.0796485601086907E-2</c:v>
                </c:pt>
                <c:pt idx="9">
                  <c:v>1.1613882290629205E-2</c:v>
                </c:pt>
                <c:pt idx="10">
                  <c:v>1.1477435954684404E-2</c:v>
                </c:pt>
                <c:pt idx="11">
                  <c:v>1.3014322208582426E-2</c:v>
                </c:pt>
                <c:pt idx="12">
                  <c:v>1.2885591841010343E-2</c:v>
                </c:pt>
                <c:pt idx="13">
                  <c:v>1.2449258586861602E-2</c:v>
                </c:pt>
                <c:pt idx="14">
                  <c:v>1.3596898845153603E-2</c:v>
                </c:pt>
                <c:pt idx="15">
                  <c:v>1.4520430898666828E-2</c:v>
                </c:pt>
                <c:pt idx="16">
                  <c:v>1.4219606871214164E-2</c:v>
                </c:pt>
                <c:pt idx="17">
                  <c:v>1.5824017058600207E-2</c:v>
                </c:pt>
                <c:pt idx="18">
                  <c:v>1.9049649443171997E-2</c:v>
                </c:pt>
                <c:pt idx="19">
                  <c:v>1.3793758589873703E-2</c:v>
                </c:pt>
                <c:pt idx="20">
                  <c:v>1.2732714310043202E-2</c:v>
                </c:pt>
                <c:pt idx="21">
                  <c:v>1.41607441612276E-2</c:v>
                </c:pt>
              </c:numCache>
            </c:numRef>
          </c:val>
        </c:ser>
        <c:ser>
          <c:idx val="4"/>
          <c:order val="3"/>
          <c:tx>
            <c:strRef>
              <c:f>'R&amp;D Exp in SG'!$E$1</c:f>
              <c:strCache>
                <c:ptCount val="1"/>
                <c:pt idx="0">
                  <c:v>PUBERD/GDP</c:v>
                </c:pt>
              </c:strCache>
            </c:strRef>
          </c:tx>
          <c:spPr>
            <a:ln w="44450">
              <a:solidFill>
                <a:schemeClr val="accent4">
                  <a:lumMod val="75000"/>
                </a:schemeClr>
              </a:solidFill>
            </a:ln>
          </c:spPr>
          <c:marker>
            <c:symbol val="none"/>
          </c:marker>
          <c:cat>
            <c:strRef>
              <c:f>'R&amp;D Exp in SG'!$A$1:$A$23</c:f>
              <c:strCache>
                <c:ptCount val="23"/>
                <c:pt idx="0">
                  <c:v>Year</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strCache>
            </c:strRef>
          </c:cat>
          <c:val>
            <c:numRef>
              <c:f>'R&amp;D Exp in SG'!$E$2:$E$23</c:f>
              <c:numCache>
                <c:formatCode>0.00%</c:formatCode>
                <c:ptCount val="22"/>
                <c:pt idx="0">
                  <c:v>3.7249291808850605E-3</c:v>
                </c:pt>
                <c:pt idx="1">
                  <c:v>4.0328469491026113E-3</c:v>
                </c:pt>
                <c:pt idx="2">
                  <c:v>4.3898060423937912E-3</c:v>
                </c:pt>
                <c:pt idx="3">
                  <c:v>3.8824164508110348E-3</c:v>
                </c:pt>
                <c:pt idx="4">
                  <c:v>3.9222120966689398E-3</c:v>
                </c:pt>
                <c:pt idx="5">
                  <c:v>3.9318099624148497E-3</c:v>
                </c:pt>
                <c:pt idx="6">
                  <c:v>4.9082376184359233E-3</c:v>
                </c:pt>
                <c:pt idx="7">
                  <c:v>5.3585451672087097E-3</c:v>
                </c:pt>
                <c:pt idx="8">
                  <c:v>6.7203691783909326E-3</c:v>
                </c:pt>
                <c:pt idx="9">
                  <c:v>6.8496034904245327E-3</c:v>
                </c:pt>
                <c:pt idx="10">
                  <c:v>7.0331176603370404E-3</c:v>
                </c:pt>
                <c:pt idx="11">
                  <c:v>7.5581941705311914E-3</c:v>
                </c:pt>
                <c:pt idx="12">
                  <c:v>8.0920427850979266E-3</c:v>
                </c:pt>
                <c:pt idx="13">
                  <c:v>8.0352040628327466E-3</c:v>
                </c:pt>
                <c:pt idx="14">
                  <c:v>7.7271583154929022E-3</c:v>
                </c:pt>
                <c:pt idx="15">
                  <c:v>7.4288422077209912E-3</c:v>
                </c:pt>
                <c:pt idx="16">
                  <c:v>7.4130213886657147E-3</c:v>
                </c:pt>
                <c:pt idx="17">
                  <c:v>7.8619767111658516E-3</c:v>
                </c:pt>
                <c:pt idx="18">
                  <c:v>7.4713400631913063E-3</c:v>
                </c:pt>
                <c:pt idx="19">
                  <c:v>8.5860405825355715E-3</c:v>
                </c:pt>
                <c:pt idx="20">
                  <c:v>8.1971236962838003E-3</c:v>
                </c:pt>
                <c:pt idx="21">
                  <c:v>8.6291628369770546E-3</c:v>
                </c:pt>
              </c:numCache>
            </c:numRef>
          </c:val>
        </c:ser>
        <c:marker val="1"/>
        <c:axId val="75356032"/>
        <c:axId val="75354112"/>
      </c:lineChart>
      <c:catAx>
        <c:axId val="75350400"/>
        <c:scaling>
          <c:orientation val="minMax"/>
        </c:scaling>
        <c:axPos val="b"/>
        <c:numFmt formatCode="General" sourceLinked="1"/>
        <c:tickLblPos val="nextTo"/>
        <c:txPr>
          <a:bodyPr rot="-5400000" vert="horz"/>
          <a:lstStyle/>
          <a:p>
            <a:pPr>
              <a:defRPr sz="1400"/>
            </a:pPr>
            <a:endParaRPr lang="en-US"/>
          </a:p>
        </c:txPr>
        <c:crossAx val="75351936"/>
        <c:crosses val="autoZero"/>
        <c:auto val="1"/>
        <c:lblAlgn val="ctr"/>
        <c:lblOffset val="100"/>
      </c:catAx>
      <c:valAx>
        <c:axId val="75351936"/>
        <c:scaling>
          <c:orientation val="minMax"/>
        </c:scaling>
        <c:axPos val="l"/>
        <c:title>
          <c:tx>
            <c:rich>
              <a:bodyPr rot="-5400000" vert="horz"/>
              <a:lstStyle/>
              <a:p>
                <a:pPr>
                  <a:defRPr/>
                </a:pPr>
                <a:r>
                  <a:rPr lang="en-US"/>
                  <a:t>Gross Expenditure on R&amp;D (GERD) $m</a:t>
                </a:r>
              </a:p>
            </c:rich>
          </c:tx>
          <c:layout/>
        </c:title>
        <c:numFmt formatCode="_(&quot;$&quot;* #,##0_);_(&quot;$&quot;* \(#,##0\);_(&quot;$&quot;* &quot;-&quot;??_);_(@_)" sourceLinked="1"/>
        <c:tickLblPos val="nextTo"/>
        <c:txPr>
          <a:bodyPr/>
          <a:lstStyle/>
          <a:p>
            <a:pPr>
              <a:defRPr sz="1600"/>
            </a:pPr>
            <a:endParaRPr lang="en-US"/>
          </a:p>
        </c:txPr>
        <c:crossAx val="75350400"/>
        <c:crosses val="autoZero"/>
        <c:crossBetween val="between"/>
      </c:valAx>
      <c:valAx>
        <c:axId val="75354112"/>
        <c:scaling>
          <c:orientation val="minMax"/>
          <c:max val="3.5000000000000211E-2"/>
        </c:scaling>
        <c:axPos val="r"/>
        <c:title>
          <c:tx>
            <c:rich>
              <a:bodyPr rot="-5400000" vert="horz"/>
              <a:lstStyle/>
              <a:p>
                <a:pPr>
                  <a:defRPr/>
                </a:pPr>
                <a:r>
                  <a:rPr lang="en-US"/>
                  <a:t>R&amp;D Expenditure as a percentage of GDP (%)</a:t>
                </a:r>
              </a:p>
            </c:rich>
          </c:tx>
          <c:layout/>
        </c:title>
        <c:numFmt formatCode="0.0%" sourceLinked="0"/>
        <c:tickLblPos val="nextTo"/>
        <c:crossAx val="75356032"/>
        <c:crosses val="max"/>
        <c:crossBetween val="between"/>
      </c:valAx>
      <c:catAx>
        <c:axId val="75356032"/>
        <c:scaling>
          <c:orientation val="minMax"/>
        </c:scaling>
        <c:delete val="1"/>
        <c:axPos val="b"/>
        <c:tickLblPos val="none"/>
        <c:crossAx val="75354112"/>
        <c:crosses val="autoZero"/>
        <c:auto val="1"/>
        <c:lblAlgn val="ctr"/>
        <c:lblOffset val="100"/>
      </c:catAx>
      <c:spPr>
        <a:noFill/>
        <a:ln>
          <a:noFill/>
        </a:ln>
      </c:spPr>
    </c:plotArea>
    <c:legend>
      <c:legendPos val="l"/>
      <c:layout>
        <c:manualLayout>
          <c:xMode val="edge"/>
          <c:yMode val="edge"/>
          <c:x val="0.11796197695815623"/>
          <c:y val="2.7051180968614402E-2"/>
          <c:w val="0.52432710631609902"/>
          <c:h val="0.18284103989681258"/>
        </c:manualLayout>
      </c:layout>
      <c:overlay val="1"/>
      <c:spPr>
        <a:noFill/>
        <a:ln>
          <a:noFill/>
        </a:ln>
      </c:spPr>
      <c:txPr>
        <a:bodyPr/>
        <a:lstStyle/>
        <a:p>
          <a:pPr>
            <a:defRPr sz="1400"/>
          </a:pPr>
          <a:endParaRPr lang="en-US"/>
        </a:p>
      </c:txPr>
    </c:legend>
    <c:plotVisOnly val="1"/>
    <c:dispBlanksAs val="gap"/>
  </c:chart>
  <c:spPr>
    <a:noFill/>
    <a:ln>
      <a:noFill/>
    </a:ln>
  </c:spPr>
  <c:txPr>
    <a:bodyPr/>
    <a:lstStyle/>
    <a:p>
      <a:pPr>
        <a:defRPr sz="1600"/>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n-SG"/>
  <c:clrMapOvr bg1="lt1" tx1="dk1" bg2="lt2" tx2="dk2" accent1="accent1" accent2="accent2" accent3="accent3" accent4="accent4" accent5="accent5" accent6="accent6" hlink="hlink" folHlink="folHlink"/>
  <c:chart>
    <c:autoTitleDeleted val="1"/>
    <c:plotArea>
      <c:layout/>
      <c:lineChart>
        <c:grouping val="standard"/>
        <c:ser>
          <c:idx val="0"/>
          <c:order val="0"/>
          <c:tx>
            <c:strRef>
              <c:f>Sheet1!$A$35</c:f>
              <c:strCache>
                <c:ptCount val="1"/>
                <c:pt idx="0">
                  <c:v>BMS BERD</c:v>
                </c:pt>
              </c:strCache>
            </c:strRef>
          </c:tx>
          <c:spPr>
            <a:ln>
              <a:solidFill>
                <a:schemeClr val="accent4">
                  <a:lumMod val="75000"/>
                </a:schemeClr>
              </a:solidFill>
            </a:ln>
          </c:spPr>
          <c:marker>
            <c:symbol val="circle"/>
            <c:size val="7"/>
            <c:spPr>
              <a:scene3d>
                <a:camera prst="orthographicFront"/>
                <a:lightRig rig="threePt" dir="t"/>
              </a:scene3d>
              <a:sp3d>
                <a:bevelT w="190500" h="38100"/>
              </a:sp3d>
            </c:spPr>
          </c:marker>
          <c:dLbls>
            <c:dLbl>
              <c:idx val="0"/>
              <c:layout>
                <c:manualLayout>
                  <c:x val="-8.7053887625411688E-3"/>
                  <c:y val="-3.623833479148441E-2"/>
                </c:manualLayout>
              </c:layout>
              <c:dLblPos val="r"/>
              <c:showVal val="1"/>
            </c:dLbl>
            <c:dLbl>
              <c:idx val="1"/>
              <c:layout>
                <c:manualLayout>
                  <c:x val="-1.0637755618281034E-2"/>
                  <c:y val="1.9317220764071205E-2"/>
                </c:manualLayout>
              </c:layout>
              <c:dLblPos val="r"/>
              <c:showVal val="1"/>
            </c:dLbl>
            <c:txPr>
              <a:bodyPr/>
              <a:lstStyle/>
              <a:p>
                <a:pPr>
                  <a:defRPr>
                    <a:solidFill>
                      <a:srgbClr val="0070C0"/>
                    </a:solidFill>
                  </a:defRPr>
                </a:pPr>
                <a:endParaRPr lang="en-US"/>
              </a:p>
            </c:txPr>
            <c:dLblPos val="b"/>
            <c:showVal val="1"/>
          </c:dLbls>
          <c:cat>
            <c:numRef>
              <c:f>Sheet1!$B$34:$M$34</c:f>
              <c:numCache>
                <c:formatCode>General</c:formatCode>
                <c:ptCount val="12"/>
                <c:pt idx="0">
                  <c:v>2000</c:v>
                </c:pt>
                <c:pt idx="1">
                  <c:v>2001</c:v>
                </c:pt>
                <c:pt idx="2" formatCode="0">
                  <c:v>2002</c:v>
                </c:pt>
                <c:pt idx="3" formatCode="0">
                  <c:v>2003</c:v>
                </c:pt>
                <c:pt idx="4" formatCode="0">
                  <c:v>2004</c:v>
                </c:pt>
                <c:pt idx="5" formatCode="0">
                  <c:v>2005</c:v>
                </c:pt>
                <c:pt idx="6" formatCode="0">
                  <c:v>2006</c:v>
                </c:pt>
                <c:pt idx="7" formatCode="0">
                  <c:v>2007</c:v>
                </c:pt>
                <c:pt idx="8" formatCode="0">
                  <c:v>2008</c:v>
                </c:pt>
                <c:pt idx="9" formatCode="0">
                  <c:v>2009</c:v>
                </c:pt>
                <c:pt idx="10" formatCode="0">
                  <c:v>2010</c:v>
                </c:pt>
                <c:pt idx="11" formatCode="0">
                  <c:v>2011</c:v>
                </c:pt>
              </c:numCache>
            </c:numRef>
          </c:cat>
          <c:val>
            <c:numRef>
              <c:f>Sheet1!$B$35:$M$35</c:f>
              <c:numCache>
                <c:formatCode>0</c:formatCode>
                <c:ptCount val="12"/>
                <c:pt idx="0">
                  <c:v>58.05</c:v>
                </c:pt>
                <c:pt idx="1">
                  <c:v>88.43</c:v>
                </c:pt>
                <c:pt idx="2" formatCode="#,##0">
                  <c:v>147.400891</c:v>
                </c:pt>
                <c:pt idx="3" formatCode="#,##0">
                  <c:v>174.972183</c:v>
                </c:pt>
                <c:pt idx="4" formatCode="#,##0">
                  <c:v>238.12366799999998</c:v>
                </c:pt>
                <c:pt idx="5" formatCode="#,##0">
                  <c:v>312.45</c:v>
                </c:pt>
                <c:pt idx="6" formatCode="#,##0">
                  <c:v>530.69368300000053</c:v>
                </c:pt>
                <c:pt idx="7" formatCode="#,##0">
                  <c:v>426.76472799999999</c:v>
                </c:pt>
                <c:pt idx="8" formatCode="#,##0">
                  <c:v>425.76</c:v>
                </c:pt>
                <c:pt idx="9" formatCode="#,##0">
                  <c:v>527.65673600000002</c:v>
                </c:pt>
                <c:pt idx="10" formatCode="#,##0">
                  <c:v>597.2944118800001</c:v>
                </c:pt>
                <c:pt idx="11" formatCode="#,##0">
                  <c:v>573.55000000000007</c:v>
                </c:pt>
              </c:numCache>
            </c:numRef>
          </c:val>
        </c:ser>
        <c:ser>
          <c:idx val="1"/>
          <c:order val="1"/>
          <c:tx>
            <c:strRef>
              <c:f>Sheet1!$A$36</c:f>
              <c:strCache>
                <c:ptCount val="1"/>
                <c:pt idx="0">
                  <c:v>BMS PUBERD</c:v>
                </c:pt>
              </c:strCache>
            </c:strRef>
          </c:tx>
          <c:spPr>
            <a:ln>
              <a:solidFill>
                <a:srgbClr val="FF0000"/>
              </a:solidFill>
            </a:ln>
          </c:spPr>
          <c:marker>
            <c:spPr>
              <a:scene3d>
                <a:camera prst="orthographicFront"/>
                <a:lightRig rig="threePt" dir="t"/>
              </a:scene3d>
              <a:sp3d>
                <a:bevelT w="190500" h="38100"/>
              </a:sp3d>
            </c:spPr>
          </c:marker>
          <c:dLbls>
            <c:txPr>
              <a:bodyPr/>
              <a:lstStyle/>
              <a:p>
                <a:pPr>
                  <a:defRPr>
                    <a:solidFill>
                      <a:srgbClr val="C00000"/>
                    </a:solidFill>
                  </a:defRPr>
                </a:pPr>
                <a:endParaRPr lang="en-US"/>
              </a:p>
            </c:txPr>
            <c:dLblPos val="t"/>
            <c:showVal val="1"/>
          </c:dLbls>
          <c:cat>
            <c:numRef>
              <c:f>Sheet1!$B$34:$M$34</c:f>
              <c:numCache>
                <c:formatCode>General</c:formatCode>
                <c:ptCount val="12"/>
                <c:pt idx="0">
                  <c:v>2000</c:v>
                </c:pt>
                <c:pt idx="1">
                  <c:v>2001</c:v>
                </c:pt>
                <c:pt idx="2" formatCode="0">
                  <c:v>2002</c:v>
                </c:pt>
                <c:pt idx="3" formatCode="0">
                  <c:v>2003</c:v>
                </c:pt>
                <c:pt idx="4" formatCode="0">
                  <c:v>2004</c:v>
                </c:pt>
                <c:pt idx="5" formatCode="0">
                  <c:v>2005</c:v>
                </c:pt>
                <c:pt idx="6" formatCode="0">
                  <c:v>2006</c:v>
                </c:pt>
                <c:pt idx="7" formatCode="0">
                  <c:v>2007</c:v>
                </c:pt>
                <c:pt idx="8" formatCode="0">
                  <c:v>2008</c:v>
                </c:pt>
                <c:pt idx="9" formatCode="0">
                  <c:v>2009</c:v>
                </c:pt>
                <c:pt idx="10" formatCode="0">
                  <c:v>2010</c:v>
                </c:pt>
                <c:pt idx="11" formatCode="0">
                  <c:v>2011</c:v>
                </c:pt>
              </c:numCache>
            </c:numRef>
          </c:cat>
          <c:val>
            <c:numRef>
              <c:f>Sheet1!$B$36:$M$36</c:f>
              <c:numCache>
                <c:formatCode>0</c:formatCode>
                <c:ptCount val="12"/>
                <c:pt idx="0">
                  <c:v>188.6</c:v>
                </c:pt>
                <c:pt idx="1">
                  <c:v>222.28</c:v>
                </c:pt>
                <c:pt idx="2" formatCode="#,##0">
                  <c:v>315.92999999999864</c:v>
                </c:pt>
                <c:pt idx="3" formatCode="#,##0">
                  <c:v>346.09</c:v>
                </c:pt>
                <c:pt idx="4" formatCode="#,##0">
                  <c:v>522.27000000000055</c:v>
                </c:pt>
                <c:pt idx="5" formatCode="#,##0">
                  <c:v>576.42999999999938</c:v>
                </c:pt>
                <c:pt idx="6" formatCode="#,##0">
                  <c:v>570.73</c:v>
                </c:pt>
                <c:pt idx="7" formatCode="#,##0">
                  <c:v>717.02</c:v>
                </c:pt>
                <c:pt idx="8" formatCode="#,##0">
                  <c:v>718.1</c:v>
                </c:pt>
                <c:pt idx="9" formatCode="#,##0">
                  <c:v>797.67000000000053</c:v>
                </c:pt>
                <c:pt idx="10" formatCode="#,##0">
                  <c:v>897.43477101000053</c:v>
                </c:pt>
                <c:pt idx="11" formatCode="#,##0">
                  <c:v>931.73637172000053</c:v>
                </c:pt>
              </c:numCache>
            </c:numRef>
          </c:val>
        </c:ser>
        <c:dLbls>
          <c:showVal val="1"/>
        </c:dLbls>
        <c:marker val="1"/>
        <c:axId val="75027584"/>
        <c:axId val="75029120"/>
      </c:lineChart>
      <c:catAx>
        <c:axId val="75027584"/>
        <c:scaling>
          <c:orientation val="minMax"/>
        </c:scaling>
        <c:axPos val="b"/>
        <c:numFmt formatCode="General" sourceLinked="1"/>
        <c:tickLblPos val="nextTo"/>
        <c:txPr>
          <a:bodyPr/>
          <a:lstStyle/>
          <a:p>
            <a:pPr>
              <a:defRPr baseline="0">
                <a:solidFill>
                  <a:schemeClr val="tx1"/>
                </a:solidFill>
              </a:defRPr>
            </a:pPr>
            <a:endParaRPr lang="en-US"/>
          </a:p>
        </c:txPr>
        <c:crossAx val="75029120"/>
        <c:crosses val="autoZero"/>
        <c:auto val="1"/>
        <c:lblAlgn val="ctr"/>
        <c:lblOffset val="100"/>
      </c:catAx>
      <c:valAx>
        <c:axId val="75029120"/>
        <c:scaling>
          <c:orientation val="minMax"/>
        </c:scaling>
        <c:axPos val="l"/>
        <c:title>
          <c:tx>
            <c:rich>
              <a:bodyPr rot="-5400000" vert="horz"/>
              <a:lstStyle/>
              <a:p>
                <a:pPr>
                  <a:defRPr/>
                </a:pPr>
                <a:r>
                  <a:rPr lang="en-GB"/>
                  <a:t> ($m)</a:t>
                </a:r>
              </a:p>
            </c:rich>
          </c:tx>
          <c:layout/>
        </c:title>
        <c:numFmt formatCode="0" sourceLinked="1"/>
        <c:tickLblPos val="nextTo"/>
        <c:txPr>
          <a:bodyPr/>
          <a:lstStyle/>
          <a:p>
            <a:pPr>
              <a:defRPr baseline="0">
                <a:solidFill>
                  <a:schemeClr val="tx1"/>
                </a:solidFill>
              </a:defRPr>
            </a:pPr>
            <a:endParaRPr lang="en-US"/>
          </a:p>
        </c:txPr>
        <c:crossAx val="75027584"/>
        <c:crosses val="autoZero"/>
        <c:crossBetween val="between"/>
        <c:majorUnit val="200"/>
      </c:valAx>
    </c:plotArea>
    <c:legend>
      <c:legendPos val="t"/>
      <c:legendEntry>
        <c:idx val="0"/>
        <c:txPr>
          <a:bodyPr/>
          <a:lstStyle/>
          <a:p>
            <a:pPr>
              <a:defRPr>
                <a:solidFill>
                  <a:srgbClr val="0070C0"/>
                </a:solidFill>
              </a:defRPr>
            </a:pPr>
            <a:endParaRPr lang="en-US"/>
          </a:p>
        </c:txPr>
      </c:legendEntry>
      <c:legendEntry>
        <c:idx val="1"/>
        <c:txPr>
          <a:bodyPr/>
          <a:lstStyle/>
          <a:p>
            <a:pPr>
              <a:defRPr>
                <a:solidFill>
                  <a:srgbClr val="C00000"/>
                </a:solidFill>
              </a:defRPr>
            </a:pPr>
            <a:endParaRPr lang="en-US"/>
          </a:p>
        </c:txPr>
      </c:legendEntry>
      <c:layout/>
    </c:legend>
    <c:plotVisOnly val="1"/>
    <c:dispBlanksAs val="gap"/>
  </c:chart>
  <c:spPr>
    <a:ln>
      <a:noFill/>
    </a:ln>
  </c:spPr>
  <c:txPr>
    <a:bodyPr/>
    <a:lstStyle/>
    <a:p>
      <a:pPr>
        <a:defRPr sz="900">
          <a:latin typeface="Arial" pitchFamily="34" charset="0"/>
          <a:cs typeface="Arial" pitchFamily="34" charset="0"/>
        </a:defRPr>
      </a:pPr>
      <a:endParaRPr lang="en-US"/>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SG"/>
  <c:clrMapOvr bg1="lt1" tx1="dk1" bg2="lt2" tx2="dk2" accent1="accent1" accent2="accent2" accent3="accent3" accent4="accent4" accent5="accent5" accent6="accent6" hlink="hlink" folHlink="folHlink"/>
  <c:chart>
    <c:plotArea>
      <c:layout>
        <c:manualLayout>
          <c:layoutTarget val="inner"/>
          <c:xMode val="edge"/>
          <c:yMode val="edge"/>
          <c:x val="0.137936717723188"/>
          <c:y val="8.0562873966385048E-2"/>
          <c:w val="0.79912708111797059"/>
          <c:h val="0.59654705032774058"/>
        </c:manualLayout>
      </c:layout>
      <c:lineChart>
        <c:grouping val="standard"/>
        <c:ser>
          <c:idx val="0"/>
          <c:order val="0"/>
          <c:spPr>
            <a:ln w="63500">
              <a:solidFill>
                <a:schemeClr val="accent6">
                  <a:lumMod val="75000"/>
                </a:schemeClr>
              </a:solidFill>
            </a:ln>
          </c:spPr>
          <c:marker>
            <c:symbol val="none"/>
          </c:marker>
          <c:cat>
            <c:numRef>
              <c:f>Sheet1!$A$27:$A$33</c:f>
              <c:numCache>
                <c:formatCode>General</c:formatCode>
                <c:ptCount val="7"/>
                <c:pt idx="0">
                  <c:v>2006</c:v>
                </c:pt>
                <c:pt idx="1">
                  <c:v>2007</c:v>
                </c:pt>
                <c:pt idx="2">
                  <c:v>2008</c:v>
                </c:pt>
                <c:pt idx="3">
                  <c:v>2009</c:v>
                </c:pt>
                <c:pt idx="4">
                  <c:v>2010</c:v>
                </c:pt>
                <c:pt idx="5">
                  <c:v>2011</c:v>
                </c:pt>
                <c:pt idx="6">
                  <c:v>2012</c:v>
                </c:pt>
              </c:numCache>
            </c:numRef>
          </c:cat>
          <c:val>
            <c:numRef>
              <c:f>Sheet1!$B$27:$B$33</c:f>
              <c:numCache>
                <c:formatCode>General</c:formatCode>
                <c:ptCount val="7"/>
                <c:pt idx="0">
                  <c:v>12</c:v>
                </c:pt>
                <c:pt idx="1">
                  <c:v>18</c:v>
                </c:pt>
                <c:pt idx="2">
                  <c:v>21</c:v>
                </c:pt>
                <c:pt idx="3">
                  <c:v>29</c:v>
                </c:pt>
                <c:pt idx="4">
                  <c:v>44</c:v>
                </c:pt>
                <c:pt idx="5">
                  <c:v>53</c:v>
                </c:pt>
                <c:pt idx="6">
                  <c:v>71</c:v>
                </c:pt>
              </c:numCache>
            </c:numRef>
          </c:val>
        </c:ser>
        <c:marker val="1"/>
        <c:axId val="75380224"/>
        <c:axId val="75381760"/>
      </c:lineChart>
      <c:catAx>
        <c:axId val="75380224"/>
        <c:scaling>
          <c:orientation val="minMax"/>
        </c:scaling>
        <c:axPos val="b"/>
        <c:numFmt formatCode="General" sourceLinked="1"/>
        <c:tickLblPos val="nextTo"/>
        <c:txPr>
          <a:bodyPr/>
          <a:lstStyle/>
          <a:p>
            <a:pPr>
              <a:defRPr sz="1400"/>
            </a:pPr>
            <a:endParaRPr lang="en-US"/>
          </a:p>
        </c:txPr>
        <c:crossAx val="75381760"/>
        <c:crosses val="autoZero"/>
        <c:auto val="1"/>
        <c:lblAlgn val="ctr"/>
        <c:lblOffset val="100"/>
      </c:catAx>
      <c:valAx>
        <c:axId val="75381760"/>
        <c:scaling>
          <c:orientation val="minMax"/>
        </c:scaling>
        <c:axPos val="l"/>
        <c:numFmt formatCode="General" sourceLinked="1"/>
        <c:tickLblPos val="nextTo"/>
        <c:txPr>
          <a:bodyPr/>
          <a:lstStyle/>
          <a:p>
            <a:pPr>
              <a:defRPr sz="1400"/>
            </a:pPr>
            <a:endParaRPr lang="en-US"/>
          </a:p>
        </c:txPr>
        <c:crossAx val="75380224"/>
        <c:crosses val="autoZero"/>
        <c:crossBetween val="between"/>
      </c:valAx>
    </c:plotArea>
    <c:plotVisOnly val="1"/>
    <c:dispBlanksAs val="gap"/>
  </c:chart>
  <c:txPr>
    <a:bodyPr/>
    <a:lstStyle/>
    <a:p>
      <a:pPr>
        <a:defRPr sz="1800"/>
      </a:pPr>
      <a:endParaRPr lang="en-US"/>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SG"/>
  <c:clrMapOvr bg1="lt1" tx1="dk1" bg2="lt2" tx2="dk2" accent1="accent1" accent2="accent2" accent3="accent3" accent4="accent4" accent5="accent5" accent6="accent6" hlink="hlink" folHlink="folHlink"/>
  <c:chart>
    <c:title>
      <c:tx>
        <c:rich>
          <a:bodyPr/>
          <a:lstStyle/>
          <a:p>
            <a:pPr>
              <a:defRPr/>
            </a:pPr>
            <a:r>
              <a:rPr lang="en-GB" dirty="0" smtClean="0"/>
              <a:t>A*STAR</a:t>
            </a:r>
            <a:r>
              <a:rPr lang="en-GB" baseline="0" dirty="0" smtClean="0"/>
              <a:t> Biomedical Publications</a:t>
            </a:r>
            <a:endParaRPr lang="en-GB" dirty="0"/>
          </a:p>
        </c:rich>
      </c:tx>
      <c:layout>
        <c:manualLayout>
          <c:xMode val="edge"/>
          <c:yMode val="edge"/>
          <c:x val="0.14926026737770146"/>
          <c:y val="9.3696186534831236E-2"/>
        </c:manualLayout>
      </c:layout>
    </c:title>
    <c:plotArea>
      <c:layout/>
      <c:lineChart>
        <c:grouping val="standard"/>
        <c:ser>
          <c:idx val="0"/>
          <c:order val="0"/>
          <c:spPr>
            <a:ln w="63500">
              <a:solidFill>
                <a:srgbClr val="FFC000"/>
              </a:solidFill>
            </a:ln>
          </c:spPr>
          <c:marker>
            <c:symbol val="none"/>
          </c:marker>
          <c:cat>
            <c:numRef>
              <c:f>papers!$A$20:$A$31</c:f>
              <c:numCache>
                <c:formatCode>General</c:formatCode>
                <c:ptCount val="12"/>
                <c:pt idx="0">
                  <c:v>2001</c:v>
                </c:pt>
                <c:pt idx="1">
                  <c:v>2002</c:v>
                </c:pt>
                <c:pt idx="2">
                  <c:v>2003</c:v>
                </c:pt>
                <c:pt idx="3">
                  <c:v>2004</c:v>
                </c:pt>
                <c:pt idx="4">
                  <c:v>2005</c:v>
                </c:pt>
                <c:pt idx="5">
                  <c:v>2006</c:v>
                </c:pt>
                <c:pt idx="6">
                  <c:v>2007</c:v>
                </c:pt>
                <c:pt idx="7">
                  <c:v>2008</c:v>
                </c:pt>
                <c:pt idx="8">
                  <c:v>2009</c:v>
                </c:pt>
                <c:pt idx="9">
                  <c:v>2010</c:v>
                </c:pt>
                <c:pt idx="10">
                  <c:v>2011</c:v>
                </c:pt>
                <c:pt idx="11">
                  <c:v>2012</c:v>
                </c:pt>
              </c:numCache>
            </c:numRef>
          </c:cat>
          <c:val>
            <c:numRef>
              <c:f>papers!$B$20:$B$31</c:f>
              <c:numCache>
                <c:formatCode>General</c:formatCode>
                <c:ptCount val="12"/>
                <c:pt idx="0">
                  <c:v>93</c:v>
                </c:pt>
                <c:pt idx="1">
                  <c:v>99</c:v>
                </c:pt>
                <c:pt idx="2">
                  <c:v>45</c:v>
                </c:pt>
                <c:pt idx="3">
                  <c:v>120</c:v>
                </c:pt>
                <c:pt idx="4">
                  <c:v>106</c:v>
                </c:pt>
                <c:pt idx="5">
                  <c:v>394</c:v>
                </c:pt>
                <c:pt idx="6">
                  <c:v>417</c:v>
                </c:pt>
                <c:pt idx="7">
                  <c:v>500</c:v>
                </c:pt>
                <c:pt idx="8">
                  <c:v>634</c:v>
                </c:pt>
                <c:pt idx="9">
                  <c:v>639</c:v>
                </c:pt>
                <c:pt idx="10">
                  <c:v>704</c:v>
                </c:pt>
                <c:pt idx="11">
                  <c:v>754</c:v>
                </c:pt>
              </c:numCache>
            </c:numRef>
          </c:val>
        </c:ser>
        <c:marker val="1"/>
        <c:axId val="75605888"/>
        <c:axId val="75607424"/>
      </c:lineChart>
      <c:catAx>
        <c:axId val="75605888"/>
        <c:scaling>
          <c:orientation val="minMax"/>
        </c:scaling>
        <c:axPos val="b"/>
        <c:numFmt formatCode="General" sourceLinked="1"/>
        <c:tickLblPos val="nextTo"/>
        <c:txPr>
          <a:bodyPr/>
          <a:lstStyle/>
          <a:p>
            <a:pPr>
              <a:defRPr sz="1400"/>
            </a:pPr>
            <a:endParaRPr lang="en-US"/>
          </a:p>
        </c:txPr>
        <c:crossAx val="75607424"/>
        <c:crosses val="autoZero"/>
        <c:auto val="1"/>
        <c:lblAlgn val="ctr"/>
        <c:lblOffset val="100"/>
      </c:catAx>
      <c:valAx>
        <c:axId val="75607424"/>
        <c:scaling>
          <c:orientation val="minMax"/>
        </c:scaling>
        <c:axPos val="l"/>
        <c:numFmt formatCode="General" sourceLinked="1"/>
        <c:tickLblPos val="nextTo"/>
        <c:txPr>
          <a:bodyPr/>
          <a:lstStyle/>
          <a:p>
            <a:pPr>
              <a:defRPr sz="1400"/>
            </a:pPr>
            <a:endParaRPr lang="en-US"/>
          </a:p>
        </c:txPr>
        <c:crossAx val="75605888"/>
        <c:crosses val="autoZero"/>
        <c:crossBetween val="between"/>
      </c:valAx>
    </c:plotArea>
    <c:plotVisOnly val="1"/>
    <c:dispBlanksAs val="gap"/>
  </c:chart>
  <c:externalData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SG"/>
  <c:clrMapOvr bg1="lt1" tx1="dk1" bg2="lt2" tx2="dk2" accent1="accent1" accent2="accent2" accent3="accent3" accent4="accent4" accent5="accent5" accent6="accent6" hlink="hlink" folHlink="folHlink"/>
  <c:chart>
    <c:title>
      <c:tx>
        <c:rich>
          <a:bodyPr/>
          <a:lstStyle/>
          <a:p>
            <a:pPr>
              <a:defRPr/>
            </a:pPr>
            <a:r>
              <a:rPr lang="en-US" sz="1800" b="1" i="0" baseline="0"/>
              <a:t>Number of BMS applications filed</a:t>
            </a:r>
            <a:endParaRPr lang="en-GB"/>
          </a:p>
        </c:rich>
      </c:tx>
      <c:layout/>
    </c:title>
    <c:plotArea>
      <c:layout/>
      <c:lineChart>
        <c:grouping val="standard"/>
        <c:ser>
          <c:idx val="2"/>
          <c:order val="0"/>
          <c:tx>
            <c:strRef>
              <c:f>Sheet1!$A$23</c:f>
              <c:strCache>
                <c:ptCount val="1"/>
                <c:pt idx="0">
                  <c:v>Patent applications filed (active)</c:v>
                </c:pt>
              </c:strCache>
            </c:strRef>
          </c:tx>
          <c:spPr>
            <a:ln w="63500"/>
          </c:spPr>
          <c:marker>
            <c:symbol val="none"/>
          </c:marker>
          <c:cat>
            <c:strRef>
              <c:f>Sheet1!$B$22:$I$22</c:f>
              <c:strCache>
                <c:ptCount val="8"/>
                <c:pt idx="0">
                  <c:v>FY05</c:v>
                </c:pt>
                <c:pt idx="1">
                  <c:v>FY06</c:v>
                </c:pt>
                <c:pt idx="2">
                  <c:v>FY07</c:v>
                </c:pt>
                <c:pt idx="3">
                  <c:v>FY08</c:v>
                </c:pt>
                <c:pt idx="4">
                  <c:v>FY09</c:v>
                </c:pt>
                <c:pt idx="5">
                  <c:v>FY10</c:v>
                </c:pt>
                <c:pt idx="6">
                  <c:v>FY11</c:v>
                </c:pt>
                <c:pt idx="7">
                  <c:v>FY12</c:v>
                </c:pt>
              </c:strCache>
            </c:strRef>
          </c:cat>
          <c:val>
            <c:numRef>
              <c:f>Sheet1!$B$23:$I$23</c:f>
              <c:numCache>
                <c:formatCode>General</c:formatCode>
                <c:ptCount val="8"/>
                <c:pt idx="0">
                  <c:v>583</c:v>
                </c:pt>
                <c:pt idx="1">
                  <c:v>866</c:v>
                </c:pt>
                <c:pt idx="2">
                  <c:v>897</c:v>
                </c:pt>
                <c:pt idx="3">
                  <c:v>1097</c:v>
                </c:pt>
                <c:pt idx="4">
                  <c:v>1196</c:v>
                </c:pt>
                <c:pt idx="5">
                  <c:v>1322</c:v>
                </c:pt>
                <c:pt idx="6">
                  <c:v>1263</c:v>
                </c:pt>
                <c:pt idx="7">
                  <c:v>1157</c:v>
                </c:pt>
              </c:numCache>
            </c:numRef>
          </c:val>
        </c:ser>
        <c:marker val="1"/>
        <c:axId val="75618944"/>
        <c:axId val="76624256"/>
      </c:lineChart>
      <c:catAx>
        <c:axId val="75618944"/>
        <c:scaling>
          <c:orientation val="minMax"/>
        </c:scaling>
        <c:axPos val="b"/>
        <c:tickLblPos val="nextTo"/>
        <c:txPr>
          <a:bodyPr/>
          <a:lstStyle/>
          <a:p>
            <a:pPr>
              <a:defRPr sz="1600"/>
            </a:pPr>
            <a:endParaRPr lang="en-US"/>
          </a:p>
        </c:txPr>
        <c:crossAx val="76624256"/>
        <c:crosses val="autoZero"/>
        <c:auto val="1"/>
        <c:lblAlgn val="ctr"/>
        <c:lblOffset val="100"/>
      </c:catAx>
      <c:valAx>
        <c:axId val="76624256"/>
        <c:scaling>
          <c:orientation val="minMax"/>
          <c:min val="500"/>
        </c:scaling>
        <c:axPos val="l"/>
        <c:numFmt formatCode="General" sourceLinked="1"/>
        <c:tickLblPos val="nextTo"/>
        <c:txPr>
          <a:bodyPr/>
          <a:lstStyle/>
          <a:p>
            <a:pPr>
              <a:defRPr sz="1600"/>
            </a:pPr>
            <a:endParaRPr lang="en-US"/>
          </a:p>
        </c:txPr>
        <c:crossAx val="75618944"/>
        <c:crosses val="autoZero"/>
        <c:crossBetween val="between"/>
      </c:valAx>
    </c:plotArea>
    <c:plotVisOnly val="1"/>
    <c:dispBlanksAs val="gap"/>
  </c:chart>
  <c:externalData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SG"/>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749533238231385"/>
          <c:y val="2.2737653643271002E-2"/>
          <c:w val="0.79694847747671871"/>
          <c:h val="0.83141270514403565"/>
        </c:manualLayout>
      </c:layout>
      <c:barChart>
        <c:barDir val="col"/>
        <c:grouping val="stacked"/>
        <c:ser>
          <c:idx val="2"/>
          <c:order val="0"/>
          <c:tx>
            <c:strRef>
              <c:f>'BMS RSE'!$A$11</c:f>
              <c:strCache>
                <c:ptCount val="1"/>
                <c:pt idx="0">
                  <c:v>Bachelor</c:v>
                </c:pt>
              </c:strCache>
            </c:strRef>
          </c:tx>
          <c:cat>
            <c:numRef>
              <c:f>('BMS RSE'!$B$8,'BMS RSE'!$D$8,'BMS RSE'!$E$8,'BMS RSE'!$G$8)</c:f>
              <c:numCache>
                <c:formatCode>General</c:formatCode>
                <c:ptCount val="4"/>
                <c:pt idx="0">
                  <c:v>2000</c:v>
                </c:pt>
                <c:pt idx="1">
                  <c:v>2011</c:v>
                </c:pt>
                <c:pt idx="2">
                  <c:v>2000</c:v>
                </c:pt>
                <c:pt idx="3">
                  <c:v>2011</c:v>
                </c:pt>
              </c:numCache>
            </c:numRef>
          </c:cat>
          <c:val>
            <c:numRef>
              <c:f>('BMS RSE'!$B$11,'BMS RSE'!$D$11,'BMS RSE'!$E$11,'BMS RSE'!$G$11)</c:f>
              <c:numCache>
                <c:formatCode>General</c:formatCode>
                <c:ptCount val="4"/>
                <c:pt idx="0">
                  <c:v>99</c:v>
                </c:pt>
                <c:pt idx="1">
                  <c:v>651</c:v>
                </c:pt>
                <c:pt idx="2">
                  <c:v>378</c:v>
                </c:pt>
                <c:pt idx="3">
                  <c:v>1244</c:v>
                </c:pt>
              </c:numCache>
            </c:numRef>
          </c:val>
        </c:ser>
        <c:ser>
          <c:idx val="1"/>
          <c:order val="1"/>
          <c:tx>
            <c:strRef>
              <c:f>'BMS RSE'!$A$10</c:f>
              <c:strCache>
                <c:ptCount val="1"/>
                <c:pt idx="0">
                  <c:v>Master</c:v>
                </c:pt>
              </c:strCache>
            </c:strRef>
          </c:tx>
          <c:cat>
            <c:numRef>
              <c:f>('BMS RSE'!$B$8,'BMS RSE'!$D$8,'BMS RSE'!$E$8,'BMS RSE'!$G$8)</c:f>
              <c:numCache>
                <c:formatCode>General</c:formatCode>
                <c:ptCount val="4"/>
                <c:pt idx="0">
                  <c:v>2000</c:v>
                </c:pt>
                <c:pt idx="1">
                  <c:v>2011</c:v>
                </c:pt>
                <c:pt idx="2">
                  <c:v>2000</c:v>
                </c:pt>
                <c:pt idx="3">
                  <c:v>2011</c:v>
                </c:pt>
              </c:numCache>
            </c:numRef>
          </c:cat>
          <c:val>
            <c:numRef>
              <c:f>('BMS RSE'!$B$10,'BMS RSE'!$D$10,'BMS RSE'!$E$10,'BMS RSE'!$G$10)</c:f>
              <c:numCache>
                <c:formatCode>General</c:formatCode>
                <c:ptCount val="4"/>
                <c:pt idx="0">
                  <c:v>45</c:v>
                </c:pt>
                <c:pt idx="1">
                  <c:v>275</c:v>
                </c:pt>
                <c:pt idx="2">
                  <c:v>387</c:v>
                </c:pt>
                <c:pt idx="3">
                  <c:v>745</c:v>
                </c:pt>
              </c:numCache>
            </c:numRef>
          </c:val>
        </c:ser>
        <c:ser>
          <c:idx val="0"/>
          <c:order val="2"/>
          <c:tx>
            <c:strRef>
              <c:f>'BMS RSE'!$A$9</c:f>
              <c:strCache>
                <c:ptCount val="1"/>
                <c:pt idx="0">
                  <c:v>PhD</c:v>
                </c:pt>
              </c:strCache>
            </c:strRef>
          </c:tx>
          <c:cat>
            <c:numRef>
              <c:f>('BMS RSE'!$B$8,'BMS RSE'!$D$8,'BMS RSE'!$E$8,'BMS RSE'!$G$8)</c:f>
              <c:numCache>
                <c:formatCode>General</c:formatCode>
                <c:ptCount val="4"/>
                <c:pt idx="0">
                  <c:v>2000</c:v>
                </c:pt>
                <c:pt idx="1">
                  <c:v>2011</c:v>
                </c:pt>
                <c:pt idx="2">
                  <c:v>2000</c:v>
                </c:pt>
                <c:pt idx="3">
                  <c:v>2011</c:v>
                </c:pt>
              </c:numCache>
            </c:numRef>
          </c:cat>
          <c:val>
            <c:numRef>
              <c:f>('BMS RSE'!$B$9,'BMS RSE'!$D$9,'BMS RSE'!$E$9,'BMS RSE'!$G$9)</c:f>
              <c:numCache>
                <c:formatCode>General</c:formatCode>
                <c:ptCount val="4"/>
                <c:pt idx="0">
                  <c:v>58</c:v>
                </c:pt>
                <c:pt idx="1">
                  <c:v>354</c:v>
                </c:pt>
                <c:pt idx="2">
                  <c:v>509</c:v>
                </c:pt>
                <c:pt idx="3">
                  <c:v>2158</c:v>
                </c:pt>
              </c:numCache>
            </c:numRef>
          </c:val>
        </c:ser>
        <c:gapWidth val="75"/>
        <c:overlap val="100"/>
        <c:axId val="75502336"/>
        <c:axId val="75503872"/>
      </c:barChart>
      <c:catAx>
        <c:axId val="75502336"/>
        <c:scaling>
          <c:orientation val="minMax"/>
        </c:scaling>
        <c:axPos val="b"/>
        <c:numFmt formatCode="General" sourceLinked="1"/>
        <c:majorTickMark val="none"/>
        <c:tickLblPos val="nextTo"/>
        <c:txPr>
          <a:bodyPr/>
          <a:lstStyle/>
          <a:p>
            <a:pPr>
              <a:defRPr sz="1400"/>
            </a:pPr>
            <a:endParaRPr lang="en-US"/>
          </a:p>
        </c:txPr>
        <c:crossAx val="75503872"/>
        <c:crosses val="autoZero"/>
        <c:auto val="1"/>
        <c:lblAlgn val="ctr"/>
        <c:lblOffset val="100"/>
      </c:catAx>
      <c:valAx>
        <c:axId val="75503872"/>
        <c:scaling>
          <c:orientation val="minMax"/>
        </c:scaling>
        <c:axPos val="l"/>
        <c:title>
          <c:tx>
            <c:rich>
              <a:bodyPr/>
              <a:lstStyle/>
              <a:p>
                <a:pPr>
                  <a:defRPr sz="1600"/>
                </a:pPr>
                <a:r>
                  <a:rPr lang="en-GB" sz="1600" dirty="0"/>
                  <a:t>No. of RSEs</a:t>
                </a:r>
              </a:p>
            </c:rich>
          </c:tx>
          <c:layout/>
        </c:title>
        <c:numFmt formatCode="General" sourceLinked="1"/>
        <c:tickLblPos val="nextTo"/>
        <c:txPr>
          <a:bodyPr/>
          <a:lstStyle/>
          <a:p>
            <a:pPr>
              <a:defRPr sz="1400"/>
            </a:pPr>
            <a:endParaRPr lang="en-US"/>
          </a:p>
        </c:txPr>
        <c:crossAx val="75502336"/>
        <c:crosses val="autoZero"/>
        <c:crossBetween val="between"/>
      </c:valAx>
    </c:plotArea>
    <c:legend>
      <c:legendPos val="b"/>
      <c:layout>
        <c:manualLayout>
          <c:xMode val="edge"/>
          <c:yMode val="edge"/>
          <c:x val="0.252442655897333"/>
          <c:y val="0.93258595055590698"/>
          <c:w val="0.50905442828223257"/>
          <c:h val="6.7414049444093432E-2"/>
        </c:manualLayout>
      </c:layout>
      <c:txPr>
        <a:bodyPr/>
        <a:lstStyle/>
        <a:p>
          <a:pPr>
            <a:defRPr sz="1600"/>
          </a:pPr>
          <a:endParaRPr lang="en-US"/>
        </a:p>
      </c:txPr>
    </c:legend>
    <c:plotVisOnly val="1"/>
    <c:dispBlanksAs val="gap"/>
  </c:chart>
  <c:externalData r:id="rId2"/>
</c:chartSpace>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97BBC9-B296-4EE7-AE2C-58721102C796}" type="doc">
      <dgm:prSet loTypeId="urn:microsoft.com/office/officeart/2005/8/layout/matrix1" loCatId="matrix" qsTypeId="urn:microsoft.com/office/officeart/2005/8/quickstyle/simple5" qsCatId="simple" csTypeId="urn:microsoft.com/office/officeart/2005/8/colors/colorful1#2" csCatId="colorful" phldr="1"/>
      <dgm:spPr/>
      <dgm:t>
        <a:bodyPr/>
        <a:lstStyle/>
        <a:p>
          <a:endParaRPr lang="en-GB"/>
        </a:p>
      </dgm:t>
    </dgm:pt>
    <dgm:pt modelId="{EC851C6F-CADE-44EF-94E4-22947DA35AFC}">
      <dgm:prSet phldrT="[Text]" custT="1"/>
      <dgm:spPr>
        <a:solidFill>
          <a:srgbClr val="FFFF99"/>
        </a:solidFill>
        <a:ln>
          <a:noFill/>
        </a:ln>
        <a:effectLst>
          <a:outerShdw blurRad="107950" dist="12700" dir="5400000" algn="ctr">
            <a:srgbClr val="000000"/>
          </a:outerShdw>
          <a:softEdge rad="12700"/>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nSpc>
              <a:spcPct val="150000"/>
            </a:lnSpc>
          </a:pPr>
          <a:endParaRPr lang="en-GB" sz="1300" b="0" dirty="0">
            <a:latin typeface="Arial" pitchFamily="34" charset="0"/>
            <a:cs typeface="Arial" pitchFamily="34" charset="0"/>
          </a:endParaRPr>
        </a:p>
      </dgm:t>
    </dgm:pt>
    <dgm:pt modelId="{4AD6FB76-156B-4B44-973E-08A8756024C1}" type="parTrans" cxnId="{2398F9ED-A0A8-47A4-935B-7BD06C7FF6BF}">
      <dgm:prSet/>
      <dgm:spPr/>
      <dgm:t>
        <a:bodyPr/>
        <a:lstStyle/>
        <a:p>
          <a:endParaRPr lang="en-GB" sz="1600">
            <a:latin typeface="Arial" pitchFamily="34" charset="0"/>
            <a:cs typeface="Arial" pitchFamily="34" charset="0"/>
          </a:endParaRPr>
        </a:p>
      </dgm:t>
    </dgm:pt>
    <dgm:pt modelId="{0BEC63CF-656D-4C05-BFBA-C7A7D80789FD}" type="sibTrans" cxnId="{2398F9ED-A0A8-47A4-935B-7BD06C7FF6BF}">
      <dgm:prSet/>
      <dgm:spPr/>
      <dgm:t>
        <a:bodyPr/>
        <a:lstStyle/>
        <a:p>
          <a:endParaRPr lang="en-GB" sz="1600">
            <a:latin typeface="Arial" pitchFamily="34" charset="0"/>
            <a:cs typeface="Arial" pitchFamily="34" charset="0"/>
          </a:endParaRPr>
        </a:p>
      </dgm:t>
    </dgm:pt>
    <dgm:pt modelId="{5607914F-E585-41BE-977A-1E3B6D89A87F}">
      <dgm:prSet phldrT="[Text]" custT="1"/>
      <dgm:spPr>
        <a:gradFill flip="none" rotWithShape="1">
          <a:gsLst>
            <a:gs pos="0">
              <a:srgbClr val="BAE18F">
                <a:shade val="30000"/>
                <a:satMod val="115000"/>
              </a:srgbClr>
            </a:gs>
            <a:gs pos="50000">
              <a:srgbClr val="BAE18F">
                <a:shade val="67500"/>
                <a:satMod val="115000"/>
              </a:srgbClr>
            </a:gs>
            <a:gs pos="100000">
              <a:srgbClr val="BAE18F">
                <a:shade val="100000"/>
                <a:satMod val="115000"/>
              </a:srgbClr>
            </a:gs>
          </a:gsLst>
          <a:lin ang="13500000" scaled="1"/>
          <a:tileRect/>
        </a:gradFill>
        <a:ln>
          <a:noFill/>
        </a:ln>
        <a:effectLst>
          <a:outerShdw blurRad="50800" dist="38100" dir="13500000" algn="br" rotWithShape="0">
            <a:prstClr val="black">
              <a:alpha val="40000"/>
            </a:prstClr>
          </a:outerShdw>
        </a:effectLst>
        <a:scene3d>
          <a:camera prst="orthographicFront">
            <a:rot lat="0" lon="0" rev="0"/>
          </a:camera>
          <a:lightRig rig="balanced" dir="t">
            <a:rot lat="0" lon="0" rev="8700000"/>
          </a:lightRig>
        </a:scene3d>
        <a:sp3d>
          <a:bevelT w="190500" h="38100"/>
        </a:sp3d>
      </dgm:spPr>
      <dgm:t>
        <a:bodyPr anchor="t"/>
        <a:lstStyle/>
        <a:p>
          <a:pPr algn="l"/>
          <a:endParaRPr lang="en-GB" sz="1400" dirty="0">
            <a:solidFill>
              <a:schemeClr val="tx1"/>
            </a:solidFill>
            <a:latin typeface="Arial" pitchFamily="34" charset="0"/>
            <a:cs typeface="Arial" pitchFamily="34" charset="0"/>
          </a:endParaRPr>
        </a:p>
      </dgm:t>
    </dgm:pt>
    <dgm:pt modelId="{A662B793-C4AA-4F4B-B8DE-A4E7D3C5DE90}" type="parTrans" cxnId="{5729F926-6139-4B48-B3AE-EFA90D51F6A0}">
      <dgm:prSet/>
      <dgm:spPr/>
      <dgm:t>
        <a:bodyPr/>
        <a:lstStyle/>
        <a:p>
          <a:endParaRPr lang="en-GB" sz="1600">
            <a:latin typeface="Arial" pitchFamily="34" charset="0"/>
            <a:cs typeface="Arial" pitchFamily="34" charset="0"/>
          </a:endParaRPr>
        </a:p>
      </dgm:t>
    </dgm:pt>
    <dgm:pt modelId="{EAC805F5-92DB-46C7-9911-6CECE0674485}" type="sibTrans" cxnId="{5729F926-6139-4B48-B3AE-EFA90D51F6A0}">
      <dgm:prSet/>
      <dgm:spPr/>
      <dgm:t>
        <a:bodyPr/>
        <a:lstStyle/>
        <a:p>
          <a:endParaRPr lang="en-GB" sz="1600">
            <a:latin typeface="Arial" pitchFamily="34" charset="0"/>
            <a:cs typeface="Arial" pitchFamily="34" charset="0"/>
          </a:endParaRPr>
        </a:p>
      </dgm:t>
    </dgm:pt>
    <dgm:pt modelId="{E9D2D4E4-6EB4-4B80-B966-1D8529FD25FB}">
      <dgm:prSet phldrT="[Text]" custT="1"/>
      <dgm:spP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3500000" scaled="1"/>
          <a:tileRect/>
        </a:gradFill>
        <a:ln>
          <a:noFill/>
        </a:ln>
        <a:effectLst>
          <a:outerShdw blurRad="50800" dist="38100" dir="18900000" algn="bl" rotWithShape="0">
            <a:prstClr val="black">
              <a:alpha val="40000"/>
            </a:prstClr>
          </a:outerShdw>
        </a:effectLst>
        <a:scene3d>
          <a:camera prst="orthographicFront">
            <a:rot lat="0" lon="0" rev="0"/>
          </a:camera>
          <a:lightRig rig="threePt" dir="t">
            <a:rot lat="0" lon="0" rev="1200000"/>
          </a:lightRig>
        </a:scene3d>
      </dgm:spPr>
      <dgm:t>
        <a:bodyPr anchor="t"/>
        <a:lstStyle/>
        <a:p>
          <a:pPr algn="r"/>
          <a:endParaRPr lang="en-GB" sz="1400" dirty="0">
            <a:solidFill>
              <a:schemeClr val="tx1"/>
            </a:solidFill>
            <a:latin typeface="Arial" pitchFamily="34" charset="0"/>
            <a:cs typeface="Arial" pitchFamily="34" charset="0"/>
          </a:endParaRPr>
        </a:p>
      </dgm:t>
    </dgm:pt>
    <dgm:pt modelId="{BDAE8876-2D8F-42D6-BF72-D23FFC09A042}" type="parTrans" cxnId="{E4A45987-8724-42E5-84FB-3C3A8ADD0648}">
      <dgm:prSet/>
      <dgm:spPr/>
      <dgm:t>
        <a:bodyPr/>
        <a:lstStyle/>
        <a:p>
          <a:endParaRPr lang="en-GB" sz="1600">
            <a:latin typeface="Arial" pitchFamily="34" charset="0"/>
            <a:cs typeface="Arial" pitchFamily="34" charset="0"/>
          </a:endParaRPr>
        </a:p>
      </dgm:t>
    </dgm:pt>
    <dgm:pt modelId="{301FDFC2-BA84-4AA3-8B37-538A7F4828C4}" type="sibTrans" cxnId="{E4A45987-8724-42E5-84FB-3C3A8ADD0648}">
      <dgm:prSet/>
      <dgm:spPr/>
      <dgm:t>
        <a:bodyPr/>
        <a:lstStyle/>
        <a:p>
          <a:endParaRPr lang="en-GB" sz="1600">
            <a:latin typeface="Arial" pitchFamily="34" charset="0"/>
            <a:cs typeface="Arial" pitchFamily="34" charset="0"/>
          </a:endParaRPr>
        </a:p>
      </dgm:t>
    </dgm:pt>
    <dgm:pt modelId="{FB1E229A-A8C8-44C6-B756-37F787FCAC66}">
      <dgm:prSet phldrT="[Text]" custT="1"/>
      <dgm:spPr>
        <a:gradFill flip="none" rotWithShape="1">
          <a:gsLst>
            <a:gs pos="0">
              <a:srgbClr val="FFB3D9">
                <a:shade val="30000"/>
                <a:satMod val="115000"/>
              </a:srgbClr>
            </a:gs>
            <a:gs pos="50000">
              <a:srgbClr val="FFB3D9">
                <a:shade val="67500"/>
                <a:satMod val="115000"/>
              </a:srgbClr>
            </a:gs>
            <a:gs pos="100000">
              <a:srgbClr val="FFB3D9">
                <a:shade val="100000"/>
                <a:satMod val="115000"/>
              </a:srgbClr>
            </a:gs>
          </a:gsLst>
          <a:lin ang="13500000" scaled="1"/>
          <a:tileRect/>
        </a:gradFill>
        <a:ln>
          <a:noFill/>
        </a:ln>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dgm:spPr>
      <dgm:t>
        <a:bodyPr anchor="b"/>
        <a:lstStyle/>
        <a:p>
          <a:pPr algn="r">
            <a:tabLst/>
          </a:pPr>
          <a:endParaRPr lang="en-GB" sz="2000" b="1" dirty="0">
            <a:solidFill>
              <a:schemeClr val="tx1"/>
            </a:solidFill>
            <a:latin typeface="Arial" pitchFamily="34" charset="0"/>
            <a:cs typeface="Arial" pitchFamily="34" charset="0"/>
          </a:endParaRPr>
        </a:p>
      </dgm:t>
    </dgm:pt>
    <dgm:pt modelId="{A7636998-818D-4617-BC20-3415C52EF954}" type="parTrans" cxnId="{D9121417-6B83-4DD2-8339-BA5D9C3C35A7}">
      <dgm:prSet/>
      <dgm:spPr/>
      <dgm:t>
        <a:bodyPr/>
        <a:lstStyle/>
        <a:p>
          <a:endParaRPr lang="en-GB" sz="1600">
            <a:latin typeface="Arial" pitchFamily="34" charset="0"/>
            <a:cs typeface="Arial" pitchFamily="34" charset="0"/>
          </a:endParaRPr>
        </a:p>
      </dgm:t>
    </dgm:pt>
    <dgm:pt modelId="{6A1F3A2E-746F-4874-8729-E490B8E11852}" type="sibTrans" cxnId="{D9121417-6B83-4DD2-8339-BA5D9C3C35A7}">
      <dgm:prSet/>
      <dgm:spPr/>
      <dgm:t>
        <a:bodyPr/>
        <a:lstStyle/>
        <a:p>
          <a:endParaRPr lang="en-GB" sz="1600">
            <a:latin typeface="Arial" pitchFamily="34" charset="0"/>
            <a:cs typeface="Arial" pitchFamily="34" charset="0"/>
          </a:endParaRPr>
        </a:p>
      </dgm:t>
    </dgm:pt>
    <dgm:pt modelId="{5DF2B651-9906-456E-8C72-34D13BF36343}">
      <dgm:prSet phldrT="[Text]" custT="1"/>
      <dgm:spPr>
        <a:gradFill flip="none" rotWithShape="0">
          <a:gsLst>
            <a:gs pos="0">
              <a:srgbClr val="99CCFF">
                <a:shade val="30000"/>
                <a:satMod val="115000"/>
              </a:srgbClr>
            </a:gs>
            <a:gs pos="50000">
              <a:srgbClr val="99CCFF">
                <a:shade val="67500"/>
                <a:satMod val="115000"/>
              </a:srgbClr>
            </a:gs>
            <a:gs pos="100000">
              <a:srgbClr val="99CCFF">
                <a:shade val="100000"/>
                <a:satMod val="115000"/>
              </a:srgbClr>
            </a:gs>
          </a:gsLst>
          <a:lin ang="13500000" scaled="1"/>
          <a:tileRect/>
        </a:gradFill>
        <a:ln>
          <a:noFill/>
        </a:ln>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dgm:spPr>
      <dgm:t>
        <a:bodyPr anchor="b"/>
        <a:lstStyle/>
        <a:p>
          <a:pPr algn="l"/>
          <a:endParaRPr lang="en-GB" sz="2000" b="1" dirty="0">
            <a:solidFill>
              <a:schemeClr val="tx1"/>
            </a:solidFill>
            <a:latin typeface="Arial" pitchFamily="34" charset="0"/>
            <a:cs typeface="Arial" pitchFamily="34" charset="0"/>
          </a:endParaRPr>
        </a:p>
      </dgm:t>
    </dgm:pt>
    <dgm:pt modelId="{1AE7878B-9F97-4B7C-8665-1E377E79E956}" type="sibTrans" cxnId="{3FB7B5AD-CC0C-43E9-91FE-4AFCFE4B9B87}">
      <dgm:prSet/>
      <dgm:spPr/>
      <dgm:t>
        <a:bodyPr/>
        <a:lstStyle/>
        <a:p>
          <a:endParaRPr lang="en-GB" sz="1600">
            <a:latin typeface="Arial" pitchFamily="34" charset="0"/>
            <a:cs typeface="Arial" pitchFamily="34" charset="0"/>
          </a:endParaRPr>
        </a:p>
      </dgm:t>
    </dgm:pt>
    <dgm:pt modelId="{1AA17D3D-A1B5-4197-A73B-117B69C63E9C}" type="parTrans" cxnId="{3FB7B5AD-CC0C-43E9-91FE-4AFCFE4B9B87}">
      <dgm:prSet/>
      <dgm:spPr/>
      <dgm:t>
        <a:bodyPr/>
        <a:lstStyle/>
        <a:p>
          <a:endParaRPr lang="en-GB" sz="1600">
            <a:latin typeface="Arial" pitchFamily="34" charset="0"/>
            <a:cs typeface="Arial" pitchFamily="34" charset="0"/>
          </a:endParaRPr>
        </a:p>
      </dgm:t>
    </dgm:pt>
    <dgm:pt modelId="{3B369BED-20B0-4F86-B097-6E589B6768F3}" type="pres">
      <dgm:prSet presAssocID="{3F97BBC9-B296-4EE7-AE2C-58721102C796}" presName="diagram" presStyleCnt="0">
        <dgm:presLayoutVars>
          <dgm:chMax val="1"/>
          <dgm:dir/>
          <dgm:animLvl val="ctr"/>
          <dgm:resizeHandles val="exact"/>
        </dgm:presLayoutVars>
      </dgm:prSet>
      <dgm:spPr/>
      <dgm:t>
        <a:bodyPr/>
        <a:lstStyle/>
        <a:p>
          <a:endParaRPr lang="en-GB"/>
        </a:p>
      </dgm:t>
    </dgm:pt>
    <dgm:pt modelId="{C012CE91-2ABE-458F-8C7C-9A18F4DE3600}" type="pres">
      <dgm:prSet presAssocID="{3F97BBC9-B296-4EE7-AE2C-58721102C796}" presName="matrix" presStyleCnt="0"/>
      <dgm:spPr/>
    </dgm:pt>
    <dgm:pt modelId="{B0FF2409-1F85-4947-BB6C-01DE0A3A9E3A}" type="pres">
      <dgm:prSet presAssocID="{3F97BBC9-B296-4EE7-AE2C-58721102C796}" presName="tile1" presStyleLbl="node1" presStyleIdx="0" presStyleCnt="4"/>
      <dgm:spPr/>
      <dgm:t>
        <a:bodyPr/>
        <a:lstStyle/>
        <a:p>
          <a:endParaRPr lang="en-GB"/>
        </a:p>
      </dgm:t>
    </dgm:pt>
    <dgm:pt modelId="{3A52D624-F6B0-41F0-871E-564D012F6BD6}" type="pres">
      <dgm:prSet presAssocID="{3F97BBC9-B296-4EE7-AE2C-58721102C796}" presName="tile1text" presStyleLbl="node1" presStyleIdx="0" presStyleCnt="4">
        <dgm:presLayoutVars>
          <dgm:chMax val="0"/>
          <dgm:chPref val="0"/>
          <dgm:bulletEnabled val="1"/>
        </dgm:presLayoutVars>
      </dgm:prSet>
      <dgm:spPr/>
      <dgm:t>
        <a:bodyPr/>
        <a:lstStyle/>
        <a:p>
          <a:endParaRPr lang="en-GB"/>
        </a:p>
      </dgm:t>
    </dgm:pt>
    <dgm:pt modelId="{0973886E-B4E6-4896-B434-8122085CA7CF}" type="pres">
      <dgm:prSet presAssocID="{3F97BBC9-B296-4EE7-AE2C-58721102C796}" presName="tile2" presStyleLbl="node1" presStyleIdx="1" presStyleCnt="4" custLinFactNeighborX="915" custLinFactNeighborY="-2197"/>
      <dgm:spPr/>
      <dgm:t>
        <a:bodyPr/>
        <a:lstStyle/>
        <a:p>
          <a:endParaRPr lang="en-GB"/>
        </a:p>
      </dgm:t>
    </dgm:pt>
    <dgm:pt modelId="{1879DA7F-43CC-4E31-8809-52D11D647E15}" type="pres">
      <dgm:prSet presAssocID="{3F97BBC9-B296-4EE7-AE2C-58721102C796}" presName="tile2text" presStyleLbl="node1" presStyleIdx="1" presStyleCnt="4">
        <dgm:presLayoutVars>
          <dgm:chMax val="0"/>
          <dgm:chPref val="0"/>
          <dgm:bulletEnabled val="1"/>
        </dgm:presLayoutVars>
      </dgm:prSet>
      <dgm:spPr/>
      <dgm:t>
        <a:bodyPr/>
        <a:lstStyle/>
        <a:p>
          <a:endParaRPr lang="en-GB"/>
        </a:p>
      </dgm:t>
    </dgm:pt>
    <dgm:pt modelId="{9529810D-C044-4A9C-91FE-89FD62D4D843}" type="pres">
      <dgm:prSet presAssocID="{3F97BBC9-B296-4EE7-AE2C-58721102C796}" presName="tile3" presStyleLbl="node1" presStyleIdx="2" presStyleCnt="4"/>
      <dgm:spPr/>
      <dgm:t>
        <a:bodyPr/>
        <a:lstStyle/>
        <a:p>
          <a:endParaRPr lang="en-GB"/>
        </a:p>
      </dgm:t>
    </dgm:pt>
    <dgm:pt modelId="{0D8CB2B8-E72F-4A49-9BEC-2C005F1F9875}" type="pres">
      <dgm:prSet presAssocID="{3F97BBC9-B296-4EE7-AE2C-58721102C796}" presName="tile3text" presStyleLbl="node1" presStyleIdx="2" presStyleCnt="4">
        <dgm:presLayoutVars>
          <dgm:chMax val="0"/>
          <dgm:chPref val="0"/>
          <dgm:bulletEnabled val="1"/>
        </dgm:presLayoutVars>
      </dgm:prSet>
      <dgm:spPr/>
      <dgm:t>
        <a:bodyPr/>
        <a:lstStyle/>
        <a:p>
          <a:endParaRPr lang="en-GB"/>
        </a:p>
      </dgm:t>
    </dgm:pt>
    <dgm:pt modelId="{97FA94DD-8911-4070-ABC6-8E274C300A9D}" type="pres">
      <dgm:prSet presAssocID="{3F97BBC9-B296-4EE7-AE2C-58721102C796}" presName="tile4" presStyleLbl="node1" presStyleIdx="3" presStyleCnt="4" custLinFactNeighborX="34545" custLinFactNeighborY="62745"/>
      <dgm:spPr/>
      <dgm:t>
        <a:bodyPr/>
        <a:lstStyle/>
        <a:p>
          <a:endParaRPr lang="en-GB"/>
        </a:p>
      </dgm:t>
    </dgm:pt>
    <dgm:pt modelId="{BE3E4880-1201-49ED-BCFE-945C4FEBFD00}" type="pres">
      <dgm:prSet presAssocID="{3F97BBC9-B296-4EE7-AE2C-58721102C796}" presName="tile4text" presStyleLbl="node1" presStyleIdx="3" presStyleCnt="4">
        <dgm:presLayoutVars>
          <dgm:chMax val="0"/>
          <dgm:chPref val="0"/>
          <dgm:bulletEnabled val="1"/>
        </dgm:presLayoutVars>
      </dgm:prSet>
      <dgm:spPr/>
      <dgm:t>
        <a:bodyPr/>
        <a:lstStyle/>
        <a:p>
          <a:endParaRPr lang="en-GB"/>
        </a:p>
      </dgm:t>
    </dgm:pt>
    <dgm:pt modelId="{1400E537-0466-439F-8BFA-D6E25248D64F}" type="pres">
      <dgm:prSet presAssocID="{3F97BBC9-B296-4EE7-AE2C-58721102C796}" presName="centerTile" presStyleLbl="fgShp" presStyleIdx="0" presStyleCnt="1" custScaleX="195058" custScaleY="400000">
        <dgm:presLayoutVars>
          <dgm:chMax val="0"/>
          <dgm:chPref val="0"/>
        </dgm:presLayoutVars>
      </dgm:prSet>
      <dgm:spPr>
        <a:prstGeom prst="diamond">
          <a:avLst/>
        </a:prstGeom>
      </dgm:spPr>
      <dgm:t>
        <a:bodyPr/>
        <a:lstStyle/>
        <a:p>
          <a:endParaRPr lang="en-GB"/>
        </a:p>
      </dgm:t>
    </dgm:pt>
  </dgm:ptLst>
  <dgm:cxnLst>
    <dgm:cxn modelId="{D9121417-6B83-4DD2-8339-BA5D9C3C35A7}" srcId="{EC851C6F-CADE-44EF-94E4-22947DA35AFC}" destId="{FB1E229A-A8C8-44C6-B756-37F787FCAC66}" srcOrd="3" destOrd="0" parTransId="{A7636998-818D-4617-BC20-3415C52EF954}" sibTransId="{6A1F3A2E-746F-4874-8729-E490B8E11852}"/>
    <dgm:cxn modelId="{3FB7B5AD-CC0C-43E9-91FE-4AFCFE4B9B87}" srcId="{EC851C6F-CADE-44EF-94E4-22947DA35AFC}" destId="{5DF2B651-9906-456E-8C72-34D13BF36343}" srcOrd="2" destOrd="0" parTransId="{1AA17D3D-A1B5-4197-A73B-117B69C63E9C}" sibTransId="{1AE7878B-9F97-4B7C-8665-1E377E79E956}"/>
    <dgm:cxn modelId="{071A203A-2C9A-4BD1-B309-37620999D1AA}" type="presOf" srcId="{FB1E229A-A8C8-44C6-B756-37F787FCAC66}" destId="{BE3E4880-1201-49ED-BCFE-945C4FEBFD00}" srcOrd="1" destOrd="0" presId="urn:microsoft.com/office/officeart/2005/8/layout/matrix1"/>
    <dgm:cxn modelId="{721ECB0B-362B-4217-9451-59F0D64E6CF0}" type="presOf" srcId="{EC851C6F-CADE-44EF-94E4-22947DA35AFC}" destId="{1400E537-0466-439F-8BFA-D6E25248D64F}" srcOrd="0" destOrd="0" presId="urn:microsoft.com/office/officeart/2005/8/layout/matrix1"/>
    <dgm:cxn modelId="{FADB7ACC-793D-4D2D-AF73-753D622091A1}" type="presOf" srcId="{5607914F-E585-41BE-977A-1E3B6D89A87F}" destId="{B0FF2409-1F85-4947-BB6C-01DE0A3A9E3A}" srcOrd="0" destOrd="0" presId="urn:microsoft.com/office/officeart/2005/8/layout/matrix1"/>
    <dgm:cxn modelId="{98F362BB-53F5-4E70-BFFF-041C312516D6}" type="presOf" srcId="{E9D2D4E4-6EB4-4B80-B966-1D8529FD25FB}" destId="{1879DA7F-43CC-4E31-8809-52D11D647E15}" srcOrd="1" destOrd="0" presId="urn:microsoft.com/office/officeart/2005/8/layout/matrix1"/>
    <dgm:cxn modelId="{1890F5D4-B77D-4416-96AE-1D48C04F4A71}" type="presOf" srcId="{5607914F-E585-41BE-977A-1E3B6D89A87F}" destId="{3A52D624-F6B0-41F0-871E-564D012F6BD6}" srcOrd="1" destOrd="0" presId="urn:microsoft.com/office/officeart/2005/8/layout/matrix1"/>
    <dgm:cxn modelId="{5729F926-6139-4B48-B3AE-EFA90D51F6A0}" srcId="{EC851C6F-CADE-44EF-94E4-22947DA35AFC}" destId="{5607914F-E585-41BE-977A-1E3B6D89A87F}" srcOrd="0" destOrd="0" parTransId="{A662B793-C4AA-4F4B-B8DE-A4E7D3C5DE90}" sibTransId="{EAC805F5-92DB-46C7-9911-6CECE0674485}"/>
    <dgm:cxn modelId="{417FFE6D-BFF8-4E6C-B580-DB3B36E66832}" type="presOf" srcId="{FB1E229A-A8C8-44C6-B756-37F787FCAC66}" destId="{97FA94DD-8911-4070-ABC6-8E274C300A9D}" srcOrd="0" destOrd="0" presId="urn:microsoft.com/office/officeart/2005/8/layout/matrix1"/>
    <dgm:cxn modelId="{99C884D2-6836-4872-B705-DADC29C20FAB}" type="presOf" srcId="{5DF2B651-9906-456E-8C72-34D13BF36343}" destId="{9529810D-C044-4A9C-91FE-89FD62D4D843}" srcOrd="0" destOrd="0" presId="urn:microsoft.com/office/officeart/2005/8/layout/matrix1"/>
    <dgm:cxn modelId="{8D24F415-1AD0-4768-9D9B-00C11FF83683}" type="presOf" srcId="{5DF2B651-9906-456E-8C72-34D13BF36343}" destId="{0D8CB2B8-E72F-4A49-9BEC-2C005F1F9875}" srcOrd="1" destOrd="0" presId="urn:microsoft.com/office/officeart/2005/8/layout/matrix1"/>
    <dgm:cxn modelId="{2398F9ED-A0A8-47A4-935B-7BD06C7FF6BF}" srcId="{3F97BBC9-B296-4EE7-AE2C-58721102C796}" destId="{EC851C6F-CADE-44EF-94E4-22947DA35AFC}" srcOrd="0" destOrd="0" parTransId="{4AD6FB76-156B-4B44-973E-08A8756024C1}" sibTransId="{0BEC63CF-656D-4C05-BFBA-C7A7D80789FD}"/>
    <dgm:cxn modelId="{778DA774-28EE-41BE-843D-A568B0B9C2C5}" type="presOf" srcId="{3F97BBC9-B296-4EE7-AE2C-58721102C796}" destId="{3B369BED-20B0-4F86-B097-6E589B6768F3}" srcOrd="0" destOrd="0" presId="urn:microsoft.com/office/officeart/2005/8/layout/matrix1"/>
    <dgm:cxn modelId="{048D8E22-091C-4330-9974-23A75060ABB2}" type="presOf" srcId="{E9D2D4E4-6EB4-4B80-B966-1D8529FD25FB}" destId="{0973886E-B4E6-4896-B434-8122085CA7CF}" srcOrd="0" destOrd="0" presId="urn:microsoft.com/office/officeart/2005/8/layout/matrix1"/>
    <dgm:cxn modelId="{E4A45987-8724-42E5-84FB-3C3A8ADD0648}" srcId="{EC851C6F-CADE-44EF-94E4-22947DA35AFC}" destId="{E9D2D4E4-6EB4-4B80-B966-1D8529FD25FB}" srcOrd="1" destOrd="0" parTransId="{BDAE8876-2D8F-42D6-BF72-D23FFC09A042}" sibTransId="{301FDFC2-BA84-4AA3-8B37-538A7F4828C4}"/>
    <dgm:cxn modelId="{9A5695BA-A096-481D-9187-C695673F992B}" type="presParOf" srcId="{3B369BED-20B0-4F86-B097-6E589B6768F3}" destId="{C012CE91-2ABE-458F-8C7C-9A18F4DE3600}" srcOrd="0" destOrd="0" presId="urn:microsoft.com/office/officeart/2005/8/layout/matrix1"/>
    <dgm:cxn modelId="{A2370536-4B23-4C74-9CC7-67A6A2062C8B}" type="presParOf" srcId="{C012CE91-2ABE-458F-8C7C-9A18F4DE3600}" destId="{B0FF2409-1F85-4947-BB6C-01DE0A3A9E3A}" srcOrd="0" destOrd="0" presId="urn:microsoft.com/office/officeart/2005/8/layout/matrix1"/>
    <dgm:cxn modelId="{2F5E1A1D-4031-4631-8062-FAF4459B78E8}" type="presParOf" srcId="{C012CE91-2ABE-458F-8C7C-9A18F4DE3600}" destId="{3A52D624-F6B0-41F0-871E-564D012F6BD6}" srcOrd="1" destOrd="0" presId="urn:microsoft.com/office/officeart/2005/8/layout/matrix1"/>
    <dgm:cxn modelId="{C48F2F34-DE0C-4EBD-AC84-76CC92DF3421}" type="presParOf" srcId="{C012CE91-2ABE-458F-8C7C-9A18F4DE3600}" destId="{0973886E-B4E6-4896-B434-8122085CA7CF}" srcOrd="2" destOrd="0" presId="urn:microsoft.com/office/officeart/2005/8/layout/matrix1"/>
    <dgm:cxn modelId="{8304D3E9-DC60-47A5-9579-506B33A52768}" type="presParOf" srcId="{C012CE91-2ABE-458F-8C7C-9A18F4DE3600}" destId="{1879DA7F-43CC-4E31-8809-52D11D647E15}" srcOrd="3" destOrd="0" presId="urn:microsoft.com/office/officeart/2005/8/layout/matrix1"/>
    <dgm:cxn modelId="{FF91155F-E306-4D69-AB86-4D45A16731E4}" type="presParOf" srcId="{C012CE91-2ABE-458F-8C7C-9A18F4DE3600}" destId="{9529810D-C044-4A9C-91FE-89FD62D4D843}" srcOrd="4" destOrd="0" presId="urn:microsoft.com/office/officeart/2005/8/layout/matrix1"/>
    <dgm:cxn modelId="{EA761177-5D0E-482D-B493-D4FFE7E866A8}" type="presParOf" srcId="{C012CE91-2ABE-458F-8C7C-9A18F4DE3600}" destId="{0D8CB2B8-E72F-4A49-9BEC-2C005F1F9875}" srcOrd="5" destOrd="0" presId="urn:microsoft.com/office/officeart/2005/8/layout/matrix1"/>
    <dgm:cxn modelId="{BFE32AD4-6E65-4A06-8CC9-C2EB6AEF333A}" type="presParOf" srcId="{C012CE91-2ABE-458F-8C7C-9A18F4DE3600}" destId="{97FA94DD-8911-4070-ABC6-8E274C300A9D}" srcOrd="6" destOrd="0" presId="urn:microsoft.com/office/officeart/2005/8/layout/matrix1"/>
    <dgm:cxn modelId="{80BFBFDB-F97A-4CBC-BF77-CAB22D7453D5}" type="presParOf" srcId="{C012CE91-2ABE-458F-8C7C-9A18F4DE3600}" destId="{BE3E4880-1201-49ED-BCFE-945C4FEBFD00}" srcOrd="7" destOrd="0" presId="urn:microsoft.com/office/officeart/2005/8/layout/matrix1"/>
    <dgm:cxn modelId="{0B1EFBE6-4B7C-4D3B-ABA6-5C81021901C6}" type="presParOf" srcId="{3B369BED-20B0-4F86-B097-6E589B6768F3}" destId="{1400E537-0466-439F-8BFA-D6E25248D64F}" srcOrd="1" destOrd="0" presId="urn:microsoft.com/office/officeart/2005/8/layout/matrix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0FF2409-1F85-4947-BB6C-01DE0A3A9E3A}">
      <dsp:nvSpPr>
        <dsp:cNvPr id="0" name=""/>
        <dsp:cNvSpPr/>
      </dsp:nvSpPr>
      <dsp:spPr>
        <a:xfrm rot="16200000">
          <a:off x="1066800" y="-1066800"/>
          <a:ext cx="2057399" cy="4191000"/>
        </a:xfrm>
        <a:prstGeom prst="round1Rect">
          <a:avLst/>
        </a:prstGeom>
        <a:gradFill flip="none" rotWithShape="1">
          <a:gsLst>
            <a:gs pos="0">
              <a:srgbClr val="BAE18F">
                <a:shade val="30000"/>
                <a:satMod val="115000"/>
              </a:srgbClr>
            </a:gs>
            <a:gs pos="50000">
              <a:srgbClr val="BAE18F">
                <a:shade val="67500"/>
                <a:satMod val="115000"/>
              </a:srgbClr>
            </a:gs>
            <a:gs pos="100000">
              <a:srgbClr val="BAE18F">
                <a:shade val="100000"/>
                <a:satMod val="115000"/>
              </a:srgbClr>
            </a:gs>
          </a:gsLst>
          <a:lin ang="13500000" scaled="1"/>
          <a:tileRect/>
        </a:gradFill>
        <a:ln>
          <a:noFill/>
        </a:ln>
        <a:effectLst>
          <a:outerShdw blurRad="50800" dist="38100" dir="13500000" algn="br" rotWithShape="0">
            <a:prstClr val="black">
              <a:alpha val="40000"/>
            </a:prst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t" anchorCtr="0">
          <a:noAutofit/>
        </a:bodyPr>
        <a:lstStyle/>
        <a:p>
          <a:pPr lvl="0" algn="l" defTabSz="622300">
            <a:lnSpc>
              <a:spcPct val="90000"/>
            </a:lnSpc>
            <a:spcBef>
              <a:spcPct val="0"/>
            </a:spcBef>
            <a:spcAft>
              <a:spcPct val="35000"/>
            </a:spcAft>
          </a:pPr>
          <a:endParaRPr lang="en-GB" sz="1400" kern="1200" dirty="0">
            <a:solidFill>
              <a:schemeClr val="tx1"/>
            </a:solidFill>
            <a:latin typeface="Arial" pitchFamily="34" charset="0"/>
            <a:cs typeface="Arial" pitchFamily="34" charset="0"/>
          </a:endParaRPr>
        </a:p>
      </dsp:txBody>
      <dsp:txXfrm rot="16200000">
        <a:off x="1323975" y="-1323975"/>
        <a:ext cx="1543049" cy="4191000"/>
      </dsp:txXfrm>
    </dsp:sp>
    <dsp:sp modelId="{0973886E-B4E6-4896-B434-8122085CA7CF}">
      <dsp:nvSpPr>
        <dsp:cNvPr id="0" name=""/>
        <dsp:cNvSpPr/>
      </dsp:nvSpPr>
      <dsp:spPr>
        <a:xfrm>
          <a:off x="4191000" y="0"/>
          <a:ext cx="4191000" cy="2057399"/>
        </a:xfrm>
        <a:prstGeom prst="round1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3500000" scaled="1"/>
          <a:tileRect/>
        </a:gradFill>
        <a:ln>
          <a:noFill/>
        </a:ln>
        <a:effectLst>
          <a:outerShdw blurRad="50800" dist="38100" dir="18900000" algn="bl" rotWithShape="0">
            <a:prstClr val="black">
              <a:alpha val="40000"/>
            </a:prst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t" anchorCtr="0">
          <a:noAutofit/>
        </a:bodyPr>
        <a:lstStyle/>
        <a:p>
          <a:pPr lvl="0" algn="r" defTabSz="622300">
            <a:lnSpc>
              <a:spcPct val="90000"/>
            </a:lnSpc>
            <a:spcBef>
              <a:spcPct val="0"/>
            </a:spcBef>
            <a:spcAft>
              <a:spcPct val="35000"/>
            </a:spcAft>
          </a:pPr>
          <a:endParaRPr lang="en-GB" sz="1400" kern="1200" dirty="0">
            <a:solidFill>
              <a:schemeClr val="tx1"/>
            </a:solidFill>
            <a:latin typeface="Arial" pitchFamily="34" charset="0"/>
            <a:cs typeface="Arial" pitchFamily="34" charset="0"/>
          </a:endParaRPr>
        </a:p>
      </dsp:txBody>
      <dsp:txXfrm>
        <a:off x="4191000" y="0"/>
        <a:ext cx="4191000" cy="1543049"/>
      </dsp:txXfrm>
    </dsp:sp>
    <dsp:sp modelId="{9529810D-C044-4A9C-91FE-89FD62D4D843}">
      <dsp:nvSpPr>
        <dsp:cNvPr id="0" name=""/>
        <dsp:cNvSpPr/>
      </dsp:nvSpPr>
      <dsp:spPr>
        <a:xfrm rot="10800000">
          <a:off x="0" y="2057399"/>
          <a:ext cx="4191000" cy="2057399"/>
        </a:xfrm>
        <a:prstGeom prst="round1Rect">
          <a:avLst/>
        </a:prstGeom>
        <a:gradFill flip="none" rotWithShape="0">
          <a:gsLst>
            <a:gs pos="0">
              <a:srgbClr val="99CCFF">
                <a:shade val="30000"/>
                <a:satMod val="115000"/>
              </a:srgbClr>
            </a:gs>
            <a:gs pos="50000">
              <a:srgbClr val="99CCFF">
                <a:shade val="67500"/>
                <a:satMod val="115000"/>
              </a:srgbClr>
            </a:gs>
            <a:gs pos="100000">
              <a:srgbClr val="99CCFF">
                <a:shade val="100000"/>
                <a:satMod val="115000"/>
              </a:srgbClr>
            </a:gs>
          </a:gsLst>
          <a:lin ang="13500000" scaled="1"/>
          <a:tileRect/>
        </a:gradFill>
        <a:ln>
          <a:noFill/>
        </a:ln>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b" anchorCtr="0">
          <a:noAutofit/>
        </a:bodyPr>
        <a:lstStyle/>
        <a:p>
          <a:pPr lvl="0" algn="l" defTabSz="889000">
            <a:lnSpc>
              <a:spcPct val="90000"/>
            </a:lnSpc>
            <a:spcBef>
              <a:spcPct val="0"/>
            </a:spcBef>
            <a:spcAft>
              <a:spcPct val="35000"/>
            </a:spcAft>
          </a:pPr>
          <a:endParaRPr lang="en-GB" sz="2000" b="1" kern="1200" dirty="0">
            <a:solidFill>
              <a:schemeClr val="tx1"/>
            </a:solidFill>
            <a:latin typeface="Arial" pitchFamily="34" charset="0"/>
            <a:cs typeface="Arial" pitchFamily="34" charset="0"/>
          </a:endParaRPr>
        </a:p>
      </dsp:txBody>
      <dsp:txXfrm rot="10800000">
        <a:off x="0" y="2571749"/>
        <a:ext cx="4191000" cy="1543049"/>
      </dsp:txXfrm>
    </dsp:sp>
    <dsp:sp modelId="{97FA94DD-8911-4070-ABC6-8E274C300A9D}">
      <dsp:nvSpPr>
        <dsp:cNvPr id="0" name=""/>
        <dsp:cNvSpPr/>
      </dsp:nvSpPr>
      <dsp:spPr>
        <a:xfrm rot="5400000">
          <a:off x="5257800" y="990599"/>
          <a:ext cx="2057399" cy="4191000"/>
        </a:xfrm>
        <a:prstGeom prst="round1Rect">
          <a:avLst/>
        </a:prstGeom>
        <a:gradFill flip="none" rotWithShape="1">
          <a:gsLst>
            <a:gs pos="0">
              <a:srgbClr val="FFB3D9">
                <a:shade val="30000"/>
                <a:satMod val="115000"/>
              </a:srgbClr>
            </a:gs>
            <a:gs pos="50000">
              <a:srgbClr val="FFB3D9">
                <a:shade val="67500"/>
                <a:satMod val="115000"/>
              </a:srgbClr>
            </a:gs>
            <a:gs pos="100000">
              <a:srgbClr val="FFB3D9">
                <a:shade val="100000"/>
                <a:satMod val="115000"/>
              </a:srgbClr>
            </a:gs>
          </a:gsLst>
          <a:lin ang="13500000" scaled="1"/>
          <a:tileRect/>
        </a:gradFill>
        <a:ln>
          <a:noFill/>
        </a:ln>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b" anchorCtr="0">
          <a:noAutofit/>
        </a:bodyPr>
        <a:lstStyle/>
        <a:p>
          <a:pPr lvl="0" algn="r" defTabSz="889000">
            <a:lnSpc>
              <a:spcPct val="90000"/>
            </a:lnSpc>
            <a:spcBef>
              <a:spcPct val="0"/>
            </a:spcBef>
            <a:spcAft>
              <a:spcPct val="35000"/>
            </a:spcAft>
            <a:tabLst/>
          </a:pPr>
          <a:endParaRPr lang="en-GB" sz="2000" b="1" kern="1200" dirty="0">
            <a:solidFill>
              <a:schemeClr val="tx1"/>
            </a:solidFill>
            <a:latin typeface="Arial" pitchFamily="34" charset="0"/>
            <a:cs typeface="Arial" pitchFamily="34" charset="0"/>
          </a:endParaRPr>
        </a:p>
      </dsp:txBody>
      <dsp:txXfrm rot="5400000">
        <a:off x="5514975" y="1247774"/>
        <a:ext cx="1543049" cy="4191000"/>
      </dsp:txXfrm>
    </dsp:sp>
    <dsp:sp modelId="{1400E537-0466-439F-8BFA-D6E25248D64F}">
      <dsp:nvSpPr>
        <dsp:cNvPr id="0" name=""/>
        <dsp:cNvSpPr/>
      </dsp:nvSpPr>
      <dsp:spPr>
        <a:xfrm>
          <a:off x="1738535" y="0"/>
          <a:ext cx="4904928" cy="4114799"/>
        </a:xfrm>
        <a:prstGeom prst="diamond">
          <a:avLst/>
        </a:prstGeom>
        <a:solidFill>
          <a:srgbClr val="FFFF99"/>
        </a:solidFill>
        <a:ln>
          <a:noFill/>
        </a:ln>
        <a:effectLst>
          <a:outerShdw blurRad="107950" dist="12700" dir="5400000" algn="ctr" rotWithShape="0">
            <a:srgbClr val="000000"/>
          </a:outerShdw>
          <a:softEdge rad="12700"/>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dsp:style>
      <dsp:txBody>
        <a:bodyPr spcFirstLastPara="0" vert="horz" wrap="square" lIns="49530" tIns="49530" rIns="49530" bIns="49530" numCol="1" spcCol="1270" anchor="ctr" anchorCtr="0">
          <a:noAutofit/>
        </a:bodyPr>
        <a:lstStyle/>
        <a:p>
          <a:pPr lvl="0" algn="ctr" defTabSz="577850">
            <a:lnSpc>
              <a:spcPct val="150000"/>
            </a:lnSpc>
            <a:spcBef>
              <a:spcPct val="0"/>
            </a:spcBef>
            <a:spcAft>
              <a:spcPct val="35000"/>
            </a:spcAft>
          </a:pPr>
          <a:endParaRPr lang="en-GB" sz="1300" b="0" kern="1200" dirty="0">
            <a:latin typeface="Arial" pitchFamily="34" charset="0"/>
            <a:cs typeface="Arial" pitchFamily="34" charset="0"/>
          </a:endParaRPr>
        </a:p>
      </dsp:txBody>
      <dsp:txXfrm>
        <a:off x="1738535" y="0"/>
        <a:ext cx="4904928" cy="4114799"/>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5.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450" y="0"/>
            <a:ext cx="2949575" cy="496888"/>
          </a:xfrm>
          <a:prstGeom prst="rect">
            <a:avLst/>
          </a:prstGeom>
        </p:spPr>
        <p:txBody>
          <a:bodyPr vert="horz" lIns="91440" tIns="45720" rIns="91440" bIns="45720" rtlCol="0"/>
          <a:lstStyle>
            <a:lvl1pPr algn="r">
              <a:defRPr sz="1200"/>
            </a:lvl1pPr>
          </a:lstStyle>
          <a:p>
            <a:fld id="{7AAA53C0-F8AA-4C08-91DA-4DFF809C8EF6}" type="datetimeFigureOut">
              <a:rPr lang="en-GB" smtClean="0"/>
              <a:pPr/>
              <a:t>21/10/2013</a:t>
            </a:fld>
            <a:endParaRPr lang="en-GB"/>
          </a:p>
        </p:txBody>
      </p:sp>
      <p:sp>
        <p:nvSpPr>
          <p:cNvPr id="4" name="Footer Placeholder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450" y="9440863"/>
            <a:ext cx="2949575" cy="496887"/>
          </a:xfrm>
          <a:prstGeom prst="rect">
            <a:avLst/>
          </a:prstGeom>
        </p:spPr>
        <p:txBody>
          <a:bodyPr vert="horz" lIns="91440" tIns="45720" rIns="91440" bIns="45720" rtlCol="0" anchor="b"/>
          <a:lstStyle>
            <a:lvl1pPr algn="r">
              <a:defRPr sz="1200"/>
            </a:lvl1pPr>
          </a:lstStyle>
          <a:p>
            <a:fld id="{1F178BA8-54CB-41CC-93D0-25E02E0EA8D9}" type="slidenum">
              <a:rPr lang="en-GB" smtClean="0"/>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9099" cy="496967"/>
          </a:xfrm>
          <a:prstGeom prst="rect">
            <a:avLst/>
          </a:prstGeom>
        </p:spPr>
        <p:txBody>
          <a:bodyPr vert="horz" lIns="95680" tIns="47840" rIns="95680" bIns="47840" rtlCol="0"/>
          <a:lstStyle>
            <a:lvl1pPr algn="l" fontAlgn="auto">
              <a:spcBef>
                <a:spcPts val="0"/>
              </a:spcBef>
              <a:spcAft>
                <a:spcPts val="0"/>
              </a:spcAft>
              <a:defRPr sz="1300">
                <a:latin typeface="+mn-lt"/>
                <a:cs typeface="+mn-cs"/>
              </a:defRPr>
            </a:lvl1pPr>
          </a:lstStyle>
          <a:p>
            <a:pPr>
              <a:defRPr/>
            </a:pPr>
            <a:endParaRPr lang="en-GB"/>
          </a:p>
        </p:txBody>
      </p:sp>
      <p:sp>
        <p:nvSpPr>
          <p:cNvPr id="3" name="Date Placeholder 2"/>
          <p:cNvSpPr>
            <a:spLocks noGrp="1"/>
          </p:cNvSpPr>
          <p:nvPr>
            <p:ph type="dt" idx="1"/>
          </p:nvPr>
        </p:nvSpPr>
        <p:spPr>
          <a:xfrm>
            <a:off x="3854940" y="1"/>
            <a:ext cx="2949099" cy="496967"/>
          </a:xfrm>
          <a:prstGeom prst="rect">
            <a:avLst/>
          </a:prstGeom>
        </p:spPr>
        <p:txBody>
          <a:bodyPr vert="horz" lIns="95680" tIns="47840" rIns="95680" bIns="47840" rtlCol="0"/>
          <a:lstStyle>
            <a:lvl1pPr algn="r" fontAlgn="auto">
              <a:spcBef>
                <a:spcPts val="0"/>
              </a:spcBef>
              <a:spcAft>
                <a:spcPts val="0"/>
              </a:spcAft>
              <a:defRPr sz="1300">
                <a:latin typeface="+mn-lt"/>
                <a:cs typeface="+mn-cs"/>
              </a:defRPr>
            </a:lvl1pPr>
          </a:lstStyle>
          <a:p>
            <a:pPr>
              <a:defRPr/>
            </a:pPr>
            <a:fld id="{AFD6250D-C42A-4A4E-9CEE-816A5EEFE24E}" type="datetimeFigureOut">
              <a:rPr lang="en-GB"/>
              <a:pPr>
                <a:defRPr/>
              </a:pPr>
              <a:t>21/10/2013</a:t>
            </a:fld>
            <a:endParaRPr lang="en-GB"/>
          </a:p>
        </p:txBody>
      </p:sp>
      <p:sp>
        <p:nvSpPr>
          <p:cNvPr id="4" name="Slide Image Placeholder 3"/>
          <p:cNvSpPr>
            <a:spLocks noGrp="1" noRot="1" noChangeAspect="1"/>
          </p:cNvSpPr>
          <p:nvPr>
            <p:ph type="sldImg" idx="2"/>
          </p:nvPr>
        </p:nvSpPr>
        <p:spPr>
          <a:xfrm>
            <a:off x="919163" y="746125"/>
            <a:ext cx="4967287" cy="3725863"/>
          </a:xfrm>
          <a:prstGeom prst="rect">
            <a:avLst/>
          </a:prstGeom>
          <a:noFill/>
          <a:ln w="12700">
            <a:solidFill>
              <a:prstClr val="black"/>
            </a:solidFill>
          </a:ln>
        </p:spPr>
        <p:txBody>
          <a:bodyPr vert="horz" lIns="95680" tIns="47840" rIns="95680" bIns="47840" rtlCol="0" anchor="ctr"/>
          <a:lstStyle/>
          <a:p>
            <a:pPr lvl="0"/>
            <a:endParaRPr lang="en-GB" noProof="0"/>
          </a:p>
        </p:txBody>
      </p:sp>
      <p:sp>
        <p:nvSpPr>
          <p:cNvPr id="5" name="Notes Placeholder 4"/>
          <p:cNvSpPr>
            <a:spLocks noGrp="1"/>
          </p:cNvSpPr>
          <p:nvPr>
            <p:ph type="body" sz="quarter" idx="3"/>
          </p:nvPr>
        </p:nvSpPr>
        <p:spPr>
          <a:xfrm>
            <a:off x="680562" y="4721186"/>
            <a:ext cx="5444490" cy="4472702"/>
          </a:xfrm>
          <a:prstGeom prst="rect">
            <a:avLst/>
          </a:prstGeom>
        </p:spPr>
        <p:txBody>
          <a:bodyPr vert="horz" lIns="95680" tIns="47840" rIns="95680" bIns="4784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440647"/>
            <a:ext cx="2949099" cy="496967"/>
          </a:xfrm>
          <a:prstGeom prst="rect">
            <a:avLst/>
          </a:prstGeom>
        </p:spPr>
        <p:txBody>
          <a:bodyPr vert="horz" lIns="95680" tIns="47840" rIns="95680" bIns="47840" rtlCol="0" anchor="b"/>
          <a:lstStyle>
            <a:lvl1pPr algn="l" fontAlgn="auto">
              <a:spcBef>
                <a:spcPts val="0"/>
              </a:spcBef>
              <a:spcAft>
                <a:spcPts val="0"/>
              </a:spcAft>
              <a:defRPr sz="13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54940" y="9440647"/>
            <a:ext cx="2949099" cy="496967"/>
          </a:xfrm>
          <a:prstGeom prst="rect">
            <a:avLst/>
          </a:prstGeom>
        </p:spPr>
        <p:txBody>
          <a:bodyPr vert="horz" lIns="95680" tIns="47840" rIns="95680" bIns="47840" rtlCol="0" anchor="b"/>
          <a:lstStyle>
            <a:lvl1pPr algn="r" fontAlgn="auto">
              <a:spcBef>
                <a:spcPts val="0"/>
              </a:spcBef>
              <a:spcAft>
                <a:spcPts val="0"/>
              </a:spcAft>
              <a:defRPr sz="1300">
                <a:latin typeface="+mn-lt"/>
                <a:cs typeface="+mn-cs"/>
              </a:defRPr>
            </a:lvl1pPr>
          </a:lstStyle>
          <a:p>
            <a:pPr>
              <a:defRPr/>
            </a:pPr>
            <a:fld id="{CB5057BD-FE2A-4F88-9850-8BD5F9EC6328}" type="slidenum">
              <a:rPr lang="en-GB"/>
              <a:pPr>
                <a:defRPr/>
              </a:pPr>
              <a:t>‹#›</a:t>
            </a:fld>
            <a:endParaRPr lang="en-GB"/>
          </a:p>
        </p:txBody>
      </p:sp>
    </p:spTree>
    <p:extLst>
      <p:ext uri="{BB962C8B-B14F-4D97-AF65-F5344CB8AC3E}">
        <p14:creationId xmlns:p14="http://schemas.microsoft.com/office/powerpoint/2010/main" xmlns="" val="26075373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CN" dirty="0" smtClean="0"/>
              <a:t>Measuring outcomes of R&amp;D Investments:</a:t>
            </a:r>
          </a:p>
          <a:p>
            <a:pPr marL="837201" lvl="1" indent="-358800" eaLnBrk="1" hangingPunct="1">
              <a:spcBef>
                <a:spcPct val="0"/>
              </a:spcBef>
              <a:buFont typeface="Calibri" pitchFamily="34" charset="0"/>
              <a:buAutoNum type="arabicPeriod"/>
            </a:pPr>
            <a:r>
              <a:rPr lang="en-US" altLang="zh-CN" b="1" dirty="0" smtClean="0">
                <a:solidFill>
                  <a:srgbClr val="FF0000"/>
                </a:solidFill>
              </a:rPr>
              <a:t>Development of Research </a:t>
            </a:r>
            <a:r>
              <a:rPr lang="en-US" altLang="zh-CN" b="1" dirty="0" err="1" smtClean="0">
                <a:solidFill>
                  <a:srgbClr val="FF0000"/>
                </a:solidFill>
              </a:rPr>
              <a:t>Envrionment</a:t>
            </a:r>
            <a:endParaRPr lang="en-US" altLang="zh-CN" b="1" dirty="0" smtClean="0">
              <a:solidFill>
                <a:srgbClr val="FF0000"/>
              </a:solidFill>
            </a:endParaRPr>
          </a:p>
          <a:p>
            <a:pPr marL="837201" lvl="1" indent="-358800" eaLnBrk="1" hangingPunct="1">
              <a:spcBef>
                <a:spcPct val="0"/>
              </a:spcBef>
              <a:buFont typeface="Calibri" pitchFamily="34" charset="0"/>
              <a:buAutoNum type="arabicPeriod"/>
            </a:pPr>
            <a:r>
              <a:rPr lang="en-US" altLang="zh-CN" dirty="0" smtClean="0"/>
              <a:t>Human Capital </a:t>
            </a:r>
          </a:p>
          <a:p>
            <a:pPr marL="837201" lvl="1" indent="-358800" eaLnBrk="1" hangingPunct="1">
              <a:spcBef>
                <a:spcPct val="0"/>
              </a:spcBef>
              <a:buFont typeface="Calibri" pitchFamily="34" charset="0"/>
              <a:buAutoNum type="arabicPeriod"/>
            </a:pPr>
            <a:r>
              <a:rPr lang="en-US" altLang="zh-CN" dirty="0" smtClean="0"/>
              <a:t>Knowledge &amp; Innovation Capital</a:t>
            </a:r>
          </a:p>
          <a:p>
            <a:pPr marL="837201" lvl="1" indent="-358800" eaLnBrk="1" hangingPunct="1">
              <a:spcBef>
                <a:spcPct val="0"/>
              </a:spcBef>
              <a:buFont typeface="Calibri" pitchFamily="34" charset="0"/>
              <a:buAutoNum type="arabicPeriod"/>
            </a:pPr>
            <a:r>
              <a:rPr lang="en-US" altLang="zh-CN" dirty="0" smtClean="0"/>
              <a:t>Industry Capital	</a:t>
            </a:r>
            <a:endParaRPr kumimoji="1" lang="en-US" altLang="zh-CN" dirty="0" smtClean="0"/>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916439-54D5-44ED-A5E9-1F97AA63740A}" type="slidenum">
              <a:rPr kumimoji="1" lang="zh-CN" altLang="en-US" smtClean="0"/>
              <a:pPr fontAlgn="base">
                <a:spcBef>
                  <a:spcPct val="0"/>
                </a:spcBef>
                <a:spcAft>
                  <a:spcPct val="0"/>
                </a:spcAft>
                <a:defRPr/>
              </a:pPr>
              <a:t>3</a:t>
            </a:fld>
            <a:endParaRPr kumimoji="1" lang="zh-CN"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319887D6-D6B0-46DF-B58C-58C61972A70C}" type="slidenum">
              <a:rPr lang="en-GB" smtClean="0"/>
              <a:pPr>
                <a:defRPr/>
              </a:pPr>
              <a:t>15</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p:txBody>
          <a:bodyPr>
            <a:normAutofit lnSpcReduction="10000"/>
          </a:bodyPr>
          <a:lstStyle/>
          <a:p>
            <a:pPr eaLnBrk="1" fontAlgn="auto" hangingPunct="1">
              <a:spcBef>
                <a:spcPts val="0"/>
              </a:spcBef>
              <a:spcAft>
                <a:spcPts val="0"/>
              </a:spcAft>
              <a:defRPr/>
            </a:pPr>
            <a:r>
              <a:rPr lang="en-US" dirty="0" smtClean="0"/>
              <a:t>Education:</a:t>
            </a:r>
          </a:p>
          <a:p>
            <a:pPr eaLnBrk="1" fontAlgn="auto" hangingPunct="1">
              <a:spcBef>
                <a:spcPts val="0"/>
              </a:spcBef>
              <a:spcAft>
                <a:spcPts val="0"/>
              </a:spcAft>
              <a:defRPr/>
            </a:pPr>
            <a:r>
              <a:rPr lang="en-US" dirty="0" smtClean="0"/>
              <a:t>1990: 2 Universities, 1 Medical School</a:t>
            </a:r>
          </a:p>
          <a:p>
            <a:pPr eaLnBrk="1" fontAlgn="auto" hangingPunct="1">
              <a:spcBef>
                <a:spcPts val="0"/>
              </a:spcBef>
              <a:spcAft>
                <a:spcPts val="0"/>
              </a:spcAft>
              <a:defRPr/>
            </a:pPr>
            <a:r>
              <a:rPr lang="en-US" dirty="0" smtClean="0"/>
              <a:t>Today: 4 Universities , going on to 6 Universities, 3 Medical Schools and 1 School of Public Health</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Research Institutes:</a:t>
            </a:r>
          </a:p>
          <a:p>
            <a:pPr eaLnBrk="1" fontAlgn="auto" hangingPunct="1">
              <a:spcBef>
                <a:spcPts val="0"/>
              </a:spcBef>
              <a:spcAft>
                <a:spcPts val="0"/>
              </a:spcAft>
              <a:defRPr/>
            </a:pPr>
            <a:r>
              <a:rPr lang="en-US" dirty="0" smtClean="0"/>
              <a:t>1990: 2 – GINTEC &amp; IMCB</a:t>
            </a:r>
          </a:p>
          <a:p>
            <a:pPr eaLnBrk="1" fontAlgn="auto" hangingPunct="1">
              <a:spcBef>
                <a:spcPts val="0"/>
              </a:spcBef>
              <a:spcAft>
                <a:spcPts val="0"/>
              </a:spcAft>
              <a:defRPr/>
            </a:pPr>
            <a:r>
              <a:rPr lang="en-US" dirty="0" smtClean="0"/>
              <a:t>Today: 20 RIs &amp; Centers integrated under 1 A*STAR umbrella</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Today: </a:t>
            </a:r>
          </a:p>
          <a:p>
            <a:pPr marL="279067" indent="-279067" fontAlgn="auto">
              <a:spcBef>
                <a:spcPct val="40000"/>
              </a:spcBef>
              <a:spcAft>
                <a:spcPts val="0"/>
              </a:spcAft>
              <a:buFont typeface="Calibri" pitchFamily="34" charset="0"/>
              <a:buChar char="•"/>
              <a:defRPr/>
            </a:pPr>
            <a:r>
              <a:rPr lang="en-US" sz="1600" dirty="0" smtClean="0">
                <a:solidFill>
                  <a:srgbClr val="000000"/>
                </a:solidFill>
                <a:latin typeface="Arial" pitchFamily="34" charset="0"/>
                <a:cs typeface="Arial" pitchFamily="34" charset="0"/>
              </a:rPr>
              <a:t>A*STAR research institutes &amp; consortia</a:t>
            </a:r>
            <a:endParaRPr lang="en-US" sz="1600" dirty="0" smtClean="0">
              <a:latin typeface="Arial" pitchFamily="34" charset="0"/>
              <a:cs typeface="Arial" pitchFamily="34" charset="0"/>
            </a:endParaRPr>
          </a:p>
          <a:p>
            <a:pPr marL="279067" lvl="1" indent="-279067" fontAlgn="auto">
              <a:spcBef>
                <a:spcPct val="40000"/>
              </a:spcBef>
              <a:spcAft>
                <a:spcPts val="0"/>
              </a:spcAft>
              <a:buFont typeface="Calibri" pitchFamily="34" charset="0"/>
              <a:buChar char="•"/>
              <a:defRPr/>
            </a:pPr>
            <a:r>
              <a:rPr lang="en-US" sz="1600" dirty="0" smtClean="0">
                <a:latin typeface="Arial" pitchFamily="34" charset="0"/>
                <a:cs typeface="Arial" pitchFamily="34" charset="0"/>
              </a:rPr>
              <a:t>2 Academic Medical </a:t>
            </a:r>
            <a:r>
              <a:rPr lang="en-US" sz="1600" dirty="0" err="1" smtClean="0">
                <a:latin typeface="Arial" pitchFamily="34" charset="0"/>
                <a:cs typeface="Arial" pitchFamily="34" charset="0"/>
              </a:rPr>
              <a:t>Centres</a:t>
            </a:r>
            <a:r>
              <a:rPr lang="en-US" sz="1600" dirty="0" smtClean="0">
                <a:latin typeface="Arial" pitchFamily="34" charset="0"/>
                <a:cs typeface="Arial" pitchFamily="34" charset="0"/>
              </a:rPr>
              <a:t>: Kent Ridge &amp; </a:t>
            </a:r>
            <a:r>
              <a:rPr lang="en-US" sz="1600" dirty="0" err="1" smtClean="0">
                <a:latin typeface="Arial" pitchFamily="34" charset="0"/>
                <a:cs typeface="Arial" pitchFamily="34" charset="0"/>
              </a:rPr>
              <a:t>Outram</a:t>
            </a:r>
            <a:endParaRPr lang="en-US" sz="1600" dirty="0" smtClean="0">
              <a:latin typeface="Arial" pitchFamily="34" charset="0"/>
              <a:cs typeface="Arial" pitchFamily="34" charset="0"/>
            </a:endParaRPr>
          </a:p>
          <a:p>
            <a:pPr marL="279067" lvl="1" indent="-279067" fontAlgn="auto">
              <a:spcBef>
                <a:spcPct val="40000"/>
              </a:spcBef>
              <a:spcAft>
                <a:spcPts val="0"/>
              </a:spcAft>
              <a:buFont typeface="Calibri" pitchFamily="34" charset="0"/>
              <a:buChar char="•"/>
              <a:defRPr/>
            </a:pPr>
            <a:r>
              <a:rPr lang="en-US" sz="1600" dirty="0" smtClean="0">
                <a:latin typeface="Arial" pitchFamily="34" charset="0"/>
                <a:cs typeface="Arial" pitchFamily="34" charset="0"/>
              </a:rPr>
              <a:t>3</a:t>
            </a:r>
            <a:r>
              <a:rPr lang="en-US" sz="1600" baseline="30000" dirty="0" smtClean="0">
                <a:latin typeface="Arial" pitchFamily="34" charset="0"/>
                <a:cs typeface="Arial" pitchFamily="34" charset="0"/>
              </a:rPr>
              <a:t>rd</a:t>
            </a:r>
            <a:r>
              <a:rPr lang="en-US" sz="1600" dirty="0" smtClean="0">
                <a:latin typeface="Arial" pitchFamily="34" charset="0"/>
                <a:cs typeface="Arial" pitchFamily="34" charset="0"/>
              </a:rPr>
              <a:t> Medical School: NTU</a:t>
            </a:r>
          </a:p>
          <a:p>
            <a:pPr marL="279067" lvl="1" indent="-279067" fontAlgn="auto">
              <a:spcBef>
                <a:spcPct val="40000"/>
              </a:spcBef>
              <a:spcAft>
                <a:spcPts val="0"/>
              </a:spcAft>
              <a:buFont typeface="Calibri" pitchFamily="34" charset="0"/>
              <a:buChar char="•"/>
              <a:defRPr/>
            </a:pPr>
            <a:r>
              <a:rPr lang="en-US" sz="1600" dirty="0" smtClean="0">
                <a:latin typeface="Arial" pitchFamily="34" charset="0"/>
                <a:cs typeface="Arial" pitchFamily="34" charset="0"/>
              </a:rPr>
              <a:t>Universities &amp; Research </a:t>
            </a:r>
            <a:r>
              <a:rPr lang="en-US" sz="1600" dirty="0" err="1" smtClean="0">
                <a:latin typeface="Arial" pitchFamily="34" charset="0"/>
                <a:cs typeface="Arial" pitchFamily="34" charset="0"/>
              </a:rPr>
              <a:t>Centres</a:t>
            </a:r>
            <a:r>
              <a:rPr lang="en-US" sz="1600" dirty="0" smtClean="0">
                <a:latin typeface="Arial" pitchFamily="34" charset="0"/>
                <a:cs typeface="Arial" pitchFamily="34" charset="0"/>
              </a:rPr>
              <a:t> of Excellence </a:t>
            </a:r>
          </a:p>
          <a:p>
            <a:pPr marL="279067" lvl="1" indent="-279067" fontAlgn="auto">
              <a:spcBef>
                <a:spcPct val="40000"/>
              </a:spcBef>
              <a:spcAft>
                <a:spcPts val="0"/>
              </a:spcAft>
              <a:buFont typeface="Calibri" pitchFamily="34" charset="0"/>
              <a:buChar char="•"/>
              <a:defRPr/>
            </a:pPr>
            <a:r>
              <a:rPr lang="en-US" sz="1600" dirty="0" smtClean="0">
                <a:latin typeface="Arial" pitchFamily="34" charset="0"/>
                <a:cs typeface="Arial" pitchFamily="34" charset="0"/>
              </a:rPr>
              <a:t>CREATE research </a:t>
            </a:r>
            <a:r>
              <a:rPr lang="en-US" sz="1600" dirty="0" err="1" smtClean="0">
                <a:latin typeface="Arial" pitchFamily="34" charset="0"/>
                <a:cs typeface="Arial" pitchFamily="34" charset="0"/>
              </a:rPr>
              <a:t>centres</a:t>
            </a:r>
            <a:endParaRPr lang="en-US" sz="1600" dirty="0" smtClean="0">
              <a:latin typeface="Arial" pitchFamily="34" charset="0"/>
              <a:cs typeface="Arial" pitchFamily="34" charset="0"/>
            </a:endParaRPr>
          </a:p>
          <a:p>
            <a:pPr marL="279067" lvl="1" indent="-279067" fontAlgn="auto">
              <a:spcBef>
                <a:spcPct val="40000"/>
              </a:spcBef>
              <a:spcAft>
                <a:spcPts val="0"/>
              </a:spcAft>
              <a:buFont typeface="Calibri" pitchFamily="34" charset="0"/>
              <a:buChar char="•"/>
              <a:defRPr/>
            </a:pPr>
            <a:r>
              <a:rPr lang="en-US" sz="1600" dirty="0" smtClean="0">
                <a:latin typeface="Arial" pitchFamily="34" charset="0"/>
                <a:cs typeface="Arial" pitchFamily="34" charset="0"/>
              </a:rPr>
              <a:t>Clinical research institutes </a:t>
            </a:r>
          </a:p>
          <a:p>
            <a:pPr eaLnBrk="1" fontAlgn="auto" hangingPunct="1">
              <a:spcBef>
                <a:spcPts val="0"/>
              </a:spcBef>
              <a:spcAft>
                <a:spcPts val="0"/>
              </a:spcAft>
              <a:defRPr/>
            </a:pPr>
            <a:endParaRPr lang="en-GB" dirty="0" smtClean="0"/>
          </a:p>
          <a:p>
            <a:pPr eaLnBrk="1" fontAlgn="auto" hangingPunct="1">
              <a:spcBef>
                <a:spcPts val="0"/>
              </a:spcBef>
              <a:spcAft>
                <a:spcPts val="0"/>
              </a:spcAft>
              <a:defRPr/>
            </a:pPr>
            <a:r>
              <a:rPr lang="en-SG" dirty="0" smtClean="0"/>
              <a:t>RCE </a:t>
            </a:r>
            <a:r>
              <a:rPr lang="en-GB" dirty="0" smtClean="0"/>
              <a:t>SCELSE</a:t>
            </a:r>
            <a:r>
              <a:rPr lang="en-SG" dirty="0" smtClean="0"/>
              <a:t>: Singapore Centre on Environmental Life Sciences Engineering world leading centre in </a:t>
            </a:r>
            <a:r>
              <a:rPr lang="en-SG" dirty="0" err="1" smtClean="0"/>
              <a:t>biofilm</a:t>
            </a:r>
            <a:r>
              <a:rPr lang="en-SG" dirty="0" smtClean="0"/>
              <a:t> research</a:t>
            </a:r>
            <a:endParaRPr lang="en-GB" dirty="0"/>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A947846-8212-4684-9C93-6D19896F815A}" type="slidenum">
              <a:rPr lang="en-GB" smtClean="0"/>
              <a:pPr fontAlgn="base">
                <a:spcBef>
                  <a:spcPct val="0"/>
                </a:spcBef>
                <a:spcAft>
                  <a:spcPct val="0"/>
                </a:spcAft>
                <a:defRPr/>
              </a:pPr>
              <a:t>17</a:t>
            </a:fld>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p:txBody>
          <a:bodyPr>
            <a:normAutofit lnSpcReduction="10000"/>
          </a:bodyPr>
          <a:lstStyle/>
          <a:p>
            <a:pPr eaLnBrk="1" fontAlgn="auto" hangingPunct="1">
              <a:spcBef>
                <a:spcPts val="0"/>
              </a:spcBef>
              <a:spcAft>
                <a:spcPts val="0"/>
              </a:spcAft>
              <a:defRPr/>
            </a:pPr>
            <a:r>
              <a:rPr lang="en-US" dirty="0" smtClean="0"/>
              <a:t>Education:</a:t>
            </a:r>
          </a:p>
          <a:p>
            <a:pPr eaLnBrk="1" fontAlgn="auto" hangingPunct="1">
              <a:spcBef>
                <a:spcPts val="0"/>
              </a:spcBef>
              <a:spcAft>
                <a:spcPts val="0"/>
              </a:spcAft>
              <a:defRPr/>
            </a:pPr>
            <a:r>
              <a:rPr lang="en-US" dirty="0" smtClean="0"/>
              <a:t>1990: 2 Universities, 1 Medical School</a:t>
            </a:r>
          </a:p>
          <a:p>
            <a:pPr eaLnBrk="1" fontAlgn="auto" hangingPunct="1">
              <a:spcBef>
                <a:spcPts val="0"/>
              </a:spcBef>
              <a:spcAft>
                <a:spcPts val="0"/>
              </a:spcAft>
              <a:defRPr/>
            </a:pPr>
            <a:r>
              <a:rPr lang="en-US" dirty="0" smtClean="0"/>
              <a:t>Today: 4 Universities , going on to 6 Universities, 3 Medical Schools and 1 School of Public Health</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Research Institutes:</a:t>
            </a:r>
          </a:p>
          <a:p>
            <a:pPr eaLnBrk="1" fontAlgn="auto" hangingPunct="1">
              <a:spcBef>
                <a:spcPts val="0"/>
              </a:spcBef>
              <a:spcAft>
                <a:spcPts val="0"/>
              </a:spcAft>
              <a:defRPr/>
            </a:pPr>
            <a:r>
              <a:rPr lang="en-US" dirty="0" smtClean="0"/>
              <a:t>1990: 2 – GINTEC &amp; IMCB</a:t>
            </a:r>
          </a:p>
          <a:p>
            <a:pPr eaLnBrk="1" fontAlgn="auto" hangingPunct="1">
              <a:spcBef>
                <a:spcPts val="0"/>
              </a:spcBef>
              <a:spcAft>
                <a:spcPts val="0"/>
              </a:spcAft>
              <a:defRPr/>
            </a:pPr>
            <a:r>
              <a:rPr lang="en-US" dirty="0" smtClean="0"/>
              <a:t>Today: 20 RIs &amp; Centers integrated under 1 A*STAR umbrella</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Today: </a:t>
            </a:r>
          </a:p>
          <a:p>
            <a:pPr marL="279067" indent="-279067" fontAlgn="auto">
              <a:spcBef>
                <a:spcPct val="40000"/>
              </a:spcBef>
              <a:spcAft>
                <a:spcPts val="0"/>
              </a:spcAft>
              <a:buFont typeface="Calibri" pitchFamily="34" charset="0"/>
              <a:buChar char="•"/>
              <a:defRPr/>
            </a:pPr>
            <a:r>
              <a:rPr lang="en-US" sz="1600" dirty="0" smtClean="0">
                <a:solidFill>
                  <a:srgbClr val="000000"/>
                </a:solidFill>
                <a:latin typeface="Arial" pitchFamily="34" charset="0"/>
                <a:cs typeface="Arial" pitchFamily="34" charset="0"/>
              </a:rPr>
              <a:t>A*STAR research institutes &amp; consortia</a:t>
            </a:r>
            <a:endParaRPr lang="en-US" sz="1600" dirty="0" smtClean="0">
              <a:latin typeface="Arial" pitchFamily="34" charset="0"/>
              <a:cs typeface="Arial" pitchFamily="34" charset="0"/>
            </a:endParaRPr>
          </a:p>
          <a:p>
            <a:pPr marL="279067" lvl="1" indent="-279067" fontAlgn="auto">
              <a:spcBef>
                <a:spcPct val="40000"/>
              </a:spcBef>
              <a:spcAft>
                <a:spcPts val="0"/>
              </a:spcAft>
              <a:buFont typeface="Calibri" pitchFamily="34" charset="0"/>
              <a:buChar char="•"/>
              <a:defRPr/>
            </a:pPr>
            <a:r>
              <a:rPr lang="en-US" sz="1600" dirty="0" smtClean="0">
                <a:latin typeface="Arial" pitchFamily="34" charset="0"/>
                <a:cs typeface="Arial" pitchFamily="34" charset="0"/>
              </a:rPr>
              <a:t>2 Academic Medical Centres: Kent Ridge &amp; </a:t>
            </a:r>
            <a:r>
              <a:rPr lang="en-US" sz="1600" dirty="0" err="1" smtClean="0">
                <a:latin typeface="Arial" pitchFamily="34" charset="0"/>
                <a:cs typeface="Arial" pitchFamily="34" charset="0"/>
              </a:rPr>
              <a:t>Outram</a:t>
            </a:r>
            <a:endParaRPr lang="en-US" sz="1600" dirty="0" smtClean="0">
              <a:latin typeface="Arial" pitchFamily="34" charset="0"/>
              <a:cs typeface="Arial" pitchFamily="34" charset="0"/>
            </a:endParaRPr>
          </a:p>
          <a:p>
            <a:pPr marL="279067" lvl="1" indent="-279067" fontAlgn="auto">
              <a:spcBef>
                <a:spcPct val="40000"/>
              </a:spcBef>
              <a:spcAft>
                <a:spcPts val="0"/>
              </a:spcAft>
              <a:buFont typeface="Calibri" pitchFamily="34" charset="0"/>
              <a:buChar char="•"/>
              <a:defRPr/>
            </a:pPr>
            <a:r>
              <a:rPr lang="en-US" sz="1600" dirty="0" smtClean="0">
                <a:latin typeface="Arial" pitchFamily="34" charset="0"/>
                <a:cs typeface="Arial" pitchFamily="34" charset="0"/>
              </a:rPr>
              <a:t>3</a:t>
            </a:r>
            <a:r>
              <a:rPr lang="en-US" sz="1600" baseline="30000" dirty="0" smtClean="0">
                <a:latin typeface="Arial" pitchFamily="34" charset="0"/>
                <a:cs typeface="Arial" pitchFamily="34" charset="0"/>
              </a:rPr>
              <a:t>rd</a:t>
            </a:r>
            <a:r>
              <a:rPr lang="en-US" sz="1600" dirty="0" smtClean="0">
                <a:latin typeface="Arial" pitchFamily="34" charset="0"/>
                <a:cs typeface="Arial" pitchFamily="34" charset="0"/>
              </a:rPr>
              <a:t> Medical School: NTU</a:t>
            </a:r>
          </a:p>
          <a:p>
            <a:pPr marL="279067" lvl="1" indent="-279067" fontAlgn="auto">
              <a:spcBef>
                <a:spcPct val="40000"/>
              </a:spcBef>
              <a:spcAft>
                <a:spcPts val="0"/>
              </a:spcAft>
              <a:buFont typeface="Calibri" pitchFamily="34" charset="0"/>
              <a:buChar char="•"/>
              <a:defRPr/>
            </a:pPr>
            <a:r>
              <a:rPr lang="en-US" sz="1600" dirty="0" smtClean="0">
                <a:latin typeface="Arial" pitchFamily="34" charset="0"/>
                <a:cs typeface="Arial" pitchFamily="34" charset="0"/>
              </a:rPr>
              <a:t>Universities &amp; Research </a:t>
            </a:r>
            <a:r>
              <a:rPr lang="en-US" sz="1600" dirty="0" err="1" smtClean="0">
                <a:latin typeface="Arial" pitchFamily="34" charset="0"/>
                <a:cs typeface="Arial" pitchFamily="34" charset="0"/>
              </a:rPr>
              <a:t>Centres</a:t>
            </a:r>
            <a:r>
              <a:rPr lang="en-US" sz="1600" dirty="0" smtClean="0">
                <a:latin typeface="Arial" pitchFamily="34" charset="0"/>
                <a:cs typeface="Arial" pitchFamily="34" charset="0"/>
              </a:rPr>
              <a:t> of Excellence </a:t>
            </a:r>
          </a:p>
          <a:p>
            <a:pPr marL="279067" lvl="1" indent="-279067" fontAlgn="auto">
              <a:spcBef>
                <a:spcPct val="40000"/>
              </a:spcBef>
              <a:spcAft>
                <a:spcPts val="0"/>
              </a:spcAft>
              <a:buFont typeface="Calibri" pitchFamily="34" charset="0"/>
              <a:buChar char="•"/>
              <a:defRPr/>
            </a:pPr>
            <a:r>
              <a:rPr lang="en-US" sz="1600" dirty="0" smtClean="0">
                <a:latin typeface="Arial" pitchFamily="34" charset="0"/>
                <a:cs typeface="Arial" pitchFamily="34" charset="0"/>
              </a:rPr>
              <a:t>CREATE research </a:t>
            </a:r>
            <a:r>
              <a:rPr lang="en-US" sz="1600" dirty="0" err="1" smtClean="0">
                <a:latin typeface="Arial" pitchFamily="34" charset="0"/>
                <a:cs typeface="Arial" pitchFamily="34" charset="0"/>
              </a:rPr>
              <a:t>centres</a:t>
            </a:r>
            <a:endParaRPr lang="en-US" sz="1600" dirty="0" smtClean="0">
              <a:latin typeface="Arial" pitchFamily="34" charset="0"/>
              <a:cs typeface="Arial" pitchFamily="34" charset="0"/>
            </a:endParaRPr>
          </a:p>
          <a:p>
            <a:pPr marL="279067" lvl="1" indent="-279067" fontAlgn="auto">
              <a:spcBef>
                <a:spcPct val="40000"/>
              </a:spcBef>
              <a:spcAft>
                <a:spcPts val="0"/>
              </a:spcAft>
              <a:buFont typeface="Calibri" pitchFamily="34" charset="0"/>
              <a:buChar char="•"/>
              <a:defRPr/>
            </a:pPr>
            <a:r>
              <a:rPr lang="en-US" sz="1600" dirty="0" smtClean="0">
                <a:latin typeface="Arial" pitchFamily="34" charset="0"/>
                <a:cs typeface="Arial" pitchFamily="34" charset="0"/>
              </a:rPr>
              <a:t>Clinical research institutes </a:t>
            </a:r>
          </a:p>
          <a:p>
            <a:pPr eaLnBrk="1" fontAlgn="auto" hangingPunct="1">
              <a:spcBef>
                <a:spcPts val="0"/>
              </a:spcBef>
              <a:spcAft>
                <a:spcPts val="0"/>
              </a:spcAft>
              <a:defRPr/>
            </a:pPr>
            <a:endParaRPr lang="en-GB" dirty="0" smtClean="0"/>
          </a:p>
          <a:p>
            <a:pPr eaLnBrk="1" fontAlgn="auto" hangingPunct="1">
              <a:spcBef>
                <a:spcPts val="0"/>
              </a:spcBef>
              <a:spcAft>
                <a:spcPts val="0"/>
              </a:spcAft>
              <a:defRPr/>
            </a:pPr>
            <a:r>
              <a:rPr lang="en-SG" dirty="0" smtClean="0"/>
              <a:t>RCE </a:t>
            </a:r>
            <a:r>
              <a:rPr lang="en-GB" dirty="0" smtClean="0"/>
              <a:t>SCELSE</a:t>
            </a:r>
            <a:r>
              <a:rPr lang="en-SG" dirty="0" smtClean="0"/>
              <a:t>: Singapore Centre on Environmental Life Sciences Engineering world leading centre in </a:t>
            </a:r>
            <a:r>
              <a:rPr lang="en-SG" dirty="0" err="1" smtClean="0"/>
              <a:t>biofilm</a:t>
            </a:r>
            <a:r>
              <a:rPr lang="en-SG" dirty="0" smtClean="0"/>
              <a:t> research</a:t>
            </a:r>
            <a:endParaRPr lang="en-GB" dirty="0"/>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A947846-8212-4684-9C93-6D19896F815A}" type="slidenum">
              <a:rPr lang="en-GB" smtClean="0"/>
              <a:pPr fontAlgn="base">
                <a:spcBef>
                  <a:spcPct val="0"/>
                </a:spcBef>
                <a:spcAft>
                  <a:spcPct val="0"/>
                </a:spcAft>
                <a:defRPr/>
              </a:pPr>
              <a:t>18</a:t>
            </a:fld>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CN" dirty="0" smtClean="0"/>
              <a:t>Measuring outcomes of R&amp;D Investments:</a:t>
            </a:r>
          </a:p>
          <a:p>
            <a:pPr marL="837201" lvl="1" indent="-358800" eaLnBrk="1" hangingPunct="1">
              <a:spcBef>
                <a:spcPct val="0"/>
              </a:spcBef>
              <a:buFont typeface="Calibri" pitchFamily="34" charset="0"/>
              <a:buAutoNum type="arabicPeriod"/>
            </a:pPr>
            <a:r>
              <a:rPr lang="en-US" altLang="zh-CN" b="1" dirty="0" smtClean="0">
                <a:solidFill>
                  <a:srgbClr val="FF0000"/>
                </a:solidFill>
              </a:rPr>
              <a:t>Development of Research Environment</a:t>
            </a:r>
          </a:p>
          <a:p>
            <a:pPr marL="837201" lvl="1" indent="-358800" eaLnBrk="1" hangingPunct="1">
              <a:spcBef>
                <a:spcPct val="0"/>
              </a:spcBef>
              <a:buFont typeface="Calibri" pitchFamily="34" charset="0"/>
              <a:buAutoNum type="arabicPeriod"/>
            </a:pPr>
            <a:r>
              <a:rPr lang="en-US" altLang="zh-CN" dirty="0" smtClean="0"/>
              <a:t>Human Capital </a:t>
            </a:r>
          </a:p>
          <a:p>
            <a:pPr marL="837201" lvl="1" indent="-358800" eaLnBrk="1" hangingPunct="1">
              <a:spcBef>
                <a:spcPct val="0"/>
              </a:spcBef>
              <a:buFont typeface="Calibri" pitchFamily="34" charset="0"/>
              <a:buAutoNum type="arabicPeriod"/>
            </a:pPr>
            <a:r>
              <a:rPr lang="en-US" altLang="zh-CN" dirty="0" smtClean="0"/>
              <a:t>Knowledge &amp; Innovation Capital</a:t>
            </a:r>
          </a:p>
          <a:p>
            <a:pPr marL="837201" lvl="1" indent="-358800" eaLnBrk="1" hangingPunct="1">
              <a:spcBef>
                <a:spcPct val="0"/>
              </a:spcBef>
              <a:buFont typeface="Calibri" pitchFamily="34" charset="0"/>
              <a:buAutoNum type="arabicPeriod"/>
            </a:pPr>
            <a:r>
              <a:rPr lang="en-US" altLang="zh-CN" dirty="0" smtClean="0"/>
              <a:t>Industry Capital	</a:t>
            </a:r>
            <a:endParaRPr kumimoji="1" lang="en-US" altLang="zh-CN" dirty="0" smtClean="0"/>
          </a:p>
        </p:txBody>
      </p:sp>
      <p:sp>
        <p:nvSpPr>
          <p:cNvPr id="45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17149A-20A8-4E25-973F-88B2E92845BA}" type="slidenum">
              <a:rPr kumimoji="1" lang="zh-CN" altLang="en-US" smtClean="0">
                <a:solidFill>
                  <a:srgbClr val="000000"/>
                </a:solidFill>
              </a:rPr>
              <a:pPr fontAlgn="base">
                <a:spcBef>
                  <a:spcPct val="0"/>
                </a:spcBef>
                <a:spcAft>
                  <a:spcPct val="0"/>
                </a:spcAft>
                <a:defRPr/>
              </a:pPr>
              <a:t>20</a:t>
            </a:fld>
            <a:endParaRPr kumimoji="1" lang="zh-CN" altLang="en-US" smtClean="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en-US" dirty="0" smtClean="0">
                <a:latin typeface="Arial" charset="0"/>
                <a:cs typeface="Arial" charset="0"/>
              </a:rPr>
              <a:t> Singapore’s government has committed about 1% of the country’s GDP to R&amp;D.  Our target is for </a:t>
            </a:r>
            <a:r>
              <a:rPr lang="en-SG" dirty="0" smtClean="0">
                <a:latin typeface="Arial" charset="0"/>
                <a:cs typeface="Arial" charset="0"/>
              </a:rPr>
              <a:t>Gross domestic expenditure on R&amp;D (</a:t>
            </a:r>
            <a:r>
              <a:rPr lang="en-US" dirty="0" smtClean="0">
                <a:latin typeface="Arial" charset="0"/>
                <a:cs typeface="Arial" charset="0"/>
              </a:rPr>
              <a:t>GERD) to reach 3.5% of GDP by 2015.  This will put Singapore alongside research intensive countries like Sweden, Israel, Japan and South Korea.</a:t>
            </a:r>
          </a:p>
          <a:p>
            <a:pPr eaLnBrk="1" hangingPunct="1">
              <a:spcBef>
                <a:spcPct val="0"/>
              </a:spcBef>
              <a:buFontTx/>
              <a:buChar char="-"/>
            </a:pPr>
            <a:endParaRPr lang="en-US" dirty="0" smtClean="0">
              <a:latin typeface="Arial" charset="0"/>
              <a:cs typeface="Arial" charset="0"/>
            </a:endParaRPr>
          </a:p>
          <a:p>
            <a:pPr eaLnBrk="1" hangingPunct="1">
              <a:spcBef>
                <a:spcPct val="0"/>
              </a:spcBef>
              <a:buFontTx/>
              <a:buChar char="-"/>
            </a:pPr>
            <a:r>
              <a:rPr lang="en-US" dirty="0" smtClean="0">
                <a:latin typeface="Arial" charset="0"/>
                <a:cs typeface="Arial" charset="0"/>
              </a:rPr>
              <a:t> It should however be noted that as Singapore’s economy is comparatively smaller, the absolute quantum is just a fraction of say China’s R&amp;D expenditure, even though by % of GDP it seems to suggest otherwise.</a:t>
            </a:r>
          </a:p>
          <a:p>
            <a:pPr eaLnBrk="1" hangingPunct="1">
              <a:spcBef>
                <a:spcPct val="0"/>
              </a:spcBef>
            </a:pPr>
            <a:endParaRPr lang="en-GB" dirty="0" smtClean="0">
              <a:latin typeface="Arial" charset="0"/>
              <a:cs typeface="Arial" charset="0"/>
            </a:endParaRPr>
          </a:p>
        </p:txBody>
      </p:sp>
      <p:sp>
        <p:nvSpPr>
          <p:cNvPr id="11268" name="Slide Number Placeholder 3"/>
          <p:cNvSpPr>
            <a:spLocks noGrp="1"/>
          </p:cNvSpPr>
          <p:nvPr>
            <p:ph type="sldNum" sz="quarter" idx="5"/>
          </p:nvPr>
        </p:nvSpPr>
        <p:spPr bwMode="auto">
          <a:ln>
            <a:miter lim="800000"/>
            <a:headEnd/>
            <a:tailEnd/>
          </a:ln>
        </p:spPr>
        <p:txBody>
          <a:bodyPr/>
          <a:lstStyle/>
          <a:p>
            <a:pPr>
              <a:defRPr/>
            </a:pPr>
            <a:fld id="{5E8EB005-56EB-4139-8196-344D02B26FBB}" type="slidenum">
              <a:rPr lang="en-GB"/>
              <a:pPr>
                <a:defRPr/>
              </a:pPr>
              <a:t>21</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C495E7-3E65-4EFC-862A-ABDCA0514661}" type="slidenum">
              <a:rPr lang="en-US" smtClean="0">
                <a:solidFill>
                  <a:srgbClr val="C0504D"/>
                </a:solidFill>
              </a:rPr>
              <a:pPr fontAlgn="base">
                <a:spcBef>
                  <a:spcPct val="0"/>
                </a:spcBef>
                <a:spcAft>
                  <a:spcPct val="0"/>
                </a:spcAft>
                <a:defRPr/>
              </a:pPr>
              <a:t>22</a:t>
            </a:fld>
            <a:endParaRPr lang="en-US" smtClean="0">
              <a:solidFill>
                <a:srgbClr val="C0504D"/>
              </a:solidFill>
            </a:endParaRPr>
          </a:p>
        </p:txBody>
      </p:sp>
      <p:sp>
        <p:nvSpPr>
          <p:cNvPr id="52227" name="Rectangle 2"/>
          <p:cNvSpPr>
            <a:spLocks noGrp="1" noRot="1" noChangeAspect="1" noChangeArrowheads="1" noTextEdit="1"/>
          </p:cNvSpPr>
          <p:nvPr>
            <p:ph type="sldImg"/>
          </p:nvPr>
        </p:nvSpPr>
        <p:spPr bwMode="auto">
          <a:xfrm>
            <a:off x="968375" y="808038"/>
            <a:ext cx="4878388" cy="3659187"/>
          </a:xfrm>
          <a:noFill/>
          <a:ln>
            <a:solidFill>
              <a:srgbClr val="000000"/>
            </a:solidFill>
            <a:miter lim="800000"/>
            <a:headEnd/>
            <a:tailEnd/>
          </a:ln>
        </p:spPr>
      </p:sp>
      <p:sp>
        <p:nvSpPr>
          <p:cNvPr id="52228" name="Rectangle 3"/>
          <p:cNvSpPr>
            <a:spLocks noGrp="1" noChangeArrowheads="1"/>
          </p:cNvSpPr>
          <p:nvPr>
            <p:ph type="body" idx="1"/>
          </p:nvPr>
        </p:nvSpPr>
        <p:spPr bwMode="auto">
          <a:xfrm>
            <a:off x="921595" y="4728088"/>
            <a:ext cx="4962426" cy="4426112"/>
          </a:xfrm>
          <a:noFill/>
        </p:spPr>
        <p:txBody>
          <a:bodyPr wrap="square" numCol="1" anchor="t" anchorCtr="0" compatLnSpc="1">
            <a:prstTxWarp prst="textNoShape">
              <a:avLst/>
            </a:prstTxWarp>
          </a:bodyPr>
          <a:lstStyle/>
          <a:p>
            <a:pPr defTabSz="873746" eaLnBrk="1" hangingPunct="1">
              <a:spcBef>
                <a:spcPct val="0"/>
              </a:spcBef>
            </a:pPr>
            <a:endParaRPr lang="en-US" dirty="0" smtClean="0">
              <a:latin typeface="Arial" pitchFamily="34" charset="0"/>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Intellectual Capital </a:t>
            </a:r>
            <a:r>
              <a:rPr lang="en-US" smtClean="0">
                <a:sym typeface="Wingdings" pitchFamily="2" charset="2"/>
              </a:rPr>
              <a:t>measured by scientific outcomes </a:t>
            </a:r>
          </a:p>
          <a:p>
            <a:pPr eaLnBrk="1" hangingPunct="1">
              <a:spcBef>
                <a:spcPct val="0"/>
              </a:spcBef>
            </a:pPr>
            <a:endParaRPr lang="en-US" smtClean="0"/>
          </a:p>
          <a:p>
            <a:pPr eaLnBrk="1" hangingPunct="1">
              <a:spcBef>
                <a:spcPct val="0"/>
              </a:spcBef>
            </a:pPr>
            <a:r>
              <a:rPr lang="en-GB" b="1" smtClean="0"/>
              <a:t>Nature Publishing Index: </a:t>
            </a:r>
          </a:p>
          <a:p>
            <a:pPr eaLnBrk="1" hangingPunct="1">
              <a:spcBef>
                <a:spcPct val="0"/>
              </a:spcBef>
              <a:buFontTx/>
              <a:buChar char="-"/>
            </a:pPr>
            <a:r>
              <a:rPr lang="en-US" smtClean="0"/>
              <a:t>Ranked 5</a:t>
            </a:r>
            <a:r>
              <a:rPr lang="en-US" baseline="30000" smtClean="0"/>
              <a:t>th</a:t>
            </a:r>
            <a:r>
              <a:rPr lang="en-US" smtClean="0"/>
              <a:t> in 2011 and 2012 </a:t>
            </a:r>
          </a:p>
          <a:p>
            <a:pPr eaLnBrk="1" hangingPunct="1">
              <a:spcBef>
                <a:spcPct val="0"/>
              </a:spcBef>
              <a:buFontTx/>
              <a:buChar char="-"/>
            </a:pPr>
            <a:r>
              <a:rPr lang="en-US" smtClean="0"/>
              <a:t> Based on whole of Singapore figures</a:t>
            </a:r>
          </a:p>
          <a:p>
            <a:pPr eaLnBrk="1" hangingPunct="1">
              <a:spcBef>
                <a:spcPct val="0"/>
              </a:spcBef>
            </a:pPr>
            <a:endParaRPr lang="en-GB" smtClean="0"/>
          </a:p>
          <a:p>
            <a:pPr eaLnBrk="1" hangingPunct="1">
              <a:spcBef>
                <a:spcPct val="0"/>
              </a:spcBef>
            </a:pPr>
            <a:r>
              <a:rPr lang="en-GB" b="1" smtClean="0"/>
              <a:t>A*STAR Biomedical Publications </a:t>
            </a:r>
          </a:p>
          <a:p>
            <a:pPr eaLnBrk="1" hangingPunct="1">
              <a:spcBef>
                <a:spcPct val="0"/>
              </a:spcBef>
              <a:buFontTx/>
              <a:buChar char="-"/>
            </a:pPr>
            <a:r>
              <a:rPr lang="en-GB" smtClean="0"/>
              <a:t>Based on no. of papers published by BMRC RIs </a:t>
            </a:r>
          </a:p>
          <a:p>
            <a:pPr eaLnBrk="1" hangingPunct="1">
              <a:spcBef>
                <a:spcPct val="0"/>
              </a:spcBef>
              <a:buFontTx/>
              <a:buChar char="-"/>
            </a:pPr>
            <a:endParaRPr lang="en-GB" smtClean="0"/>
          </a:p>
          <a:p>
            <a:pPr eaLnBrk="1" hangingPunct="1">
              <a:spcBef>
                <a:spcPct val="0"/>
              </a:spcBef>
            </a:pPr>
            <a:r>
              <a:rPr lang="en-GB" b="1" smtClean="0"/>
              <a:t>Patents </a:t>
            </a:r>
          </a:p>
          <a:p>
            <a:pPr eaLnBrk="1" hangingPunct="1">
              <a:spcBef>
                <a:spcPct val="0"/>
              </a:spcBef>
              <a:buFontTx/>
              <a:buChar char="-"/>
            </a:pPr>
            <a:r>
              <a:rPr lang="en-GB" smtClean="0"/>
              <a:t>F</a:t>
            </a:r>
            <a:r>
              <a:rPr lang="en-US" smtClean="0"/>
              <a:t>igures include patent applications filed (active) for both priority and secondary filings from intramural and extramural funded BMS projects. </a:t>
            </a:r>
          </a:p>
          <a:p>
            <a:pPr eaLnBrk="1" hangingPunct="1">
              <a:spcBef>
                <a:spcPct val="0"/>
              </a:spcBef>
            </a:pPr>
            <a:r>
              <a:rPr lang="en-US" smtClean="0"/>
              <a:t>- Figures accurate a</a:t>
            </a:r>
            <a:r>
              <a:rPr lang="en-GB" smtClean="0"/>
              <a:t>s at 31 March 2013 </a:t>
            </a:r>
            <a:endParaRPr lang="en-US" smtClean="0"/>
          </a:p>
          <a:p>
            <a:pPr eaLnBrk="1" hangingPunct="1">
              <a:spcBef>
                <a:spcPct val="0"/>
              </a:spcBef>
            </a:pPr>
            <a:endParaRPr lang="en-US" smtClean="0"/>
          </a:p>
          <a:p>
            <a:pPr eaLnBrk="1" hangingPunct="1">
              <a:spcBef>
                <a:spcPct val="0"/>
              </a:spcBef>
            </a:pPr>
            <a:r>
              <a:rPr lang="en-US" smtClean="0"/>
              <a:t>Start-ups </a:t>
            </a:r>
          </a:p>
          <a:p>
            <a:pPr eaLnBrk="1" hangingPunct="1">
              <a:spcBef>
                <a:spcPct val="0"/>
              </a:spcBef>
            </a:pPr>
            <a:r>
              <a:rPr lang="en-US" smtClean="0"/>
              <a:t>Based on start ups by ETPL, data accurate as at 26 August 2013 </a:t>
            </a:r>
          </a:p>
          <a:p>
            <a:pPr eaLnBrk="1" hangingPunct="1">
              <a:spcBef>
                <a:spcPct val="0"/>
              </a:spcBef>
            </a:pPr>
            <a:endParaRPr lang="en-US"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D52C5EB-0E00-4674-A5B7-A33BDEBDF8E7}" type="slidenum">
              <a:rPr lang="en-GB" smtClean="0"/>
              <a:pPr fontAlgn="base">
                <a:spcBef>
                  <a:spcPct val="0"/>
                </a:spcBef>
                <a:spcAft>
                  <a:spcPct val="0"/>
                </a:spcAft>
                <a:defRPr/>
              </a:pPr>
              <a:t>23</a:t>
            </a:fld>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A02351C-DE41-41A1-83FC-14407D780C3B}" type="slidenum">
              <a:rPr lang="en-US" smtClean="0"/>
              <a:pPr>
                <a:defRPr/>
              </a:pPr>
              <a:t>24</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SG" dirty="0" err="1" smtClean="0"/>
              <a:t>Clearbridge</a:t>
            </a:r>
            <a:r>
              <a:rPr lang="en-SG" dirty="0" smtClean="0"/>
              <a:t> </a:t>
            </a:r>
            <a:r>
              <a:rPr lang="en-SG" dirty="0" err="1" smtClean="0"/>
              <a:t>BioMedics</a:t>
            </a:r>
            <a:r>
              <a:rPr lang="en-SG" dirty="0" smtClean="0"/>
              <a:t> (CBB) is a spin-off from National University of Singapore (NUS) and is also the first </a:t>
            </a:r>
            <a:r>
              <a:rPr lang="en-SG" dirty="0" err="1" smtClean="0"/>
              <a:t>incubatee</a:t>
            </a:r>
            <a:r>
              <a:rPr lang="en-SG" dirty="0" smtClean="0"/>
              <a:t> of </a:t>
            </a:r>
            <a:r>
              <a:rPr lang="en-SG" dirty="0" err="1" smtClean="0"/>
              <a:t>Clearbridge</a:t>
            </a:r>
            <a:r>
              <a:rPr lang="en-SG" dirty="0" smtClean="0"/>
              <a:t> Accelerator, a Singapore Government (National Research Foundation) backed high-technology incubator. CBB is also a successful recipient of SPRING Singapore’s Technology Enterprise Commercialisation Scheme (TECS) Proof-of-Value (POV) Grant.</a:t>
            </a:r>
          </a:p>
          <a:p>
            <a:r>
              <a:rPr lang="en-SG" dirty="0" smtClean="0"/>
              <a:t>Leveraging on a patent-pending </a:t>
            </a:r>
            <a:r>
              <a:rPr lang="en-SG" dirty="0" err="1" smtClean="0"/>
              <a:t>microfluidic</a:t>
            </a:r>
            <a:r>
              <a:rPr lang="en-SG" dirty="0" smtClean="0"/>
              <a:t> biochip invention, our </a:t>
            </a:r>
            <a:r>
              <a:rPr lang="en-SG" dirty="0" err="1" smtClean="0"/>
              <a:t>ClearCell</a:t>
            </a:r>
            <a:r>
              <a:rPr lang="en-SG" dirty="0" smtClean="0"/>
              <a:t>™ System, comprising the </a:t>
            </a:r>
            <a:r>
              <a:rPr lang="en-SG" dirty="0" err="1" smtClean="0"/>
              <a:t>ClearCell</a:t>
            </a:r>
            <a:r>
              <a:rPr lang="en-SG" dirty="0" smtClean="0"/>
              <a:t>™ Unit and a range of </a:t>
            </a:r>
            <a:r>
              <a:rPr lang="en-SG" dirty="0" err="1" smtClean="0"/>
              <a:t>CTChips</a:t>
            </a:r>
            <a:r>
              <a:rPr lang="en-SG" dirty="0" smtClean="0"/>
              <a:t>®, are able to effectively detect and isolate wholly intact Circulating Tumour Cells (CTCs) from patients' blood samples. CTCs are extremely rare cancer cells that have detached from a primary tumour and are circulating in the bloodstream. Capturing and counting CTCs could enable clinicians to conduct cancer screening, diagnosis and post-cancer monitoring that will be invaluable in allowing clinicians to make timely and life-saving decisions. Most impressively, the </a:t>
            </a:r>
            <a:r>
              <a:rPr lang="en-SG" dirty="0" err="1" smtClean="0"/>
              <a:t>ClearCell</a:t>
            </a:r>
            <a:r>
              <a:rPr lang="en-SG" dirty="0" smtClean="0"/>
              <a:t>™ System is able to capture and retrieve these CTCs, allowing researchers to conduct critical genetic analysis to optimise cancer therapies, paving the way for personalised cancer treatment.</a:t>
            </a:r>
          </a:p>
          <a:p>
            <a:r>
              <a:rPr lang="en-SG" dirty="0" smtClean="0"/>
              <a:t>The </a:t>
            </a:r>
            <a:r>
              <a:rPr lang="en-SG" dirty="0" err="1" smtClean="0"/>
              <a:t>ClearCell</a:t>
            </a:r>
            <a:r>
              <a:rPr lang="en-SG" dirty="0" smtClean="0"/>
              <a:t>™ System aims to be the next generation of non-invasive “liquid biopsy” approach for cancer screening, diagnosis, staging, personalised medicine, and treatment monitoring.</a:t>
            </a:r>
          </a:p>
          <a:p>
            <a:r>
              <a:rPr lang="en-SG" dirty="0" smtClean="0"/>
              <a:t>Headquartered in Singapore, </a:t>
            </a:r>
            <a:r>
              <a:rPr lang="en-SG" dirty="0" err="1" smtClean="0"/>
              <a:t>Clearbridge</a:t>
            </a:r>
            <a:r>
              <a:rPr lang="en-SG" dirty="0" smtClean="0"/>
              <a:t> </a:t>
            </a:r>
            <a:r>
              <a:rPr lang="en-SG" dirty="0" err="1" smtClean="0"/>
              <a:t>BioMedics</a:t>
            </a:r>
            <a:r>
              <a:rPr lang="en-SG" dirty="0" smtClean="0"/>
              <a:t> currently has customers spanning Asia, Europe and North America.</a:t>
            </a:r>
          </a:p>
          <a:p>
            <a:endParaRPr lang="en-SG" dirty="0" smtClean="0"/>
          </a:p>
          <a:p>
            <a:pPr lvl="0">
              <a:buFont typeface="Arial" pitchFamily="34" charset="0"/>
              <a:buNone/>
            </a:pPr>
            <a:r>
              <a:rPr lang="en-SG" sz="1200" b="1" u="sng" kern="1200" dirty="0" smtClean="0">
                <a:solidFill>
                  <a:schemeClr val="tx1"/>
                </a:solidFill>
                <a:latin typeface="Times" pitchFamily="18" charset="0"/>
                <a:ea typeface="+mn-ea"/>
                <a:cs typeface="+mn-cs"/>
              </a:rPr>
              <a:t>Situation</a:t>
            </a:r>
          </a:p>
          <a:p>
            <a:pPr lvl="0">
              <a:buFont typeface="Arial" pitchFamily="34" charset="0"/>
              <a:buChar char="•"/>
            </a:pPr>
            <a:r>
              <a:rPr lang="en-SG" sz="1200" kern="1200" dirty="0" smtClean="0">
                <a:solidFill>
                  <a:schemeClr val="tx1"/>
                </a:solidFill>
                <a:latin typeface="Times" pitchFamily="18" charset="0"/>
                <a:ea typeface="+mn-ea"/>
                <a:cs typeface="+mn-cs"/>
              </a:rPr>
              <a:t>Current CTC detection methods present some shortcomings:</a:t>
            </a:r>
            <a:endParaRPr lang="en-GB" sz="1200" kern="1200" dirty="0" smtClean="0">
              <a:solidFill>
                <a:schemeClr val="tx1"/>
              </a:solidFill>
              <a:latin typeface="Times" pitchFamily="18" charset="0"/>
              <a:ea typeface="+mn-ea"/>
              <a:cs typeface="+mn-cs"/>
            </a:endParaRPr>
          </a:p>
          <a:p>
            <a:pPr lvl="0"/>
            <a:r>
              <a:rPr lang="en-SG" sz="1200" kern="1200" dirty="0" smtClean="0">
                <a:solidFill>
                  <a:schemeClr val="tx1"/>
                </a:solidFill>
                <a:latin typeface="Times" pitchFamily="18" charset="0"/>
                <a:ea typeface="+mn-ea"/>
                <a:cs typeface="+mn-cs"/>
              </a:rPr>
              <a:t>	Specific biomarkers may leave some CTCs undetected</a:t>
            </a:r>
            <a:endParaRPr lang="en-GB" sz="1200" kern="1200" dirty="0" smtClean="0">
              <a:solidFill>
                <a:schemeClr val="tx1"/>
              </a:solidFill>
              <a:latin typeface="Times" pitchFamily="18" charset="0"/>
              <a:ea typeface="+mn-ea"/>
              <a:cs typeface="+mn-cs"/>
            </a:endParaRPr>
          </a:p>
          <a:p>
            <a:pPr lvl="0"/>
            <a:r>
              <a:rPr lang="en-SG" sz="1200" kern="1200" dirty="0" smtClean="0">
                <a:solidFill>
                  <a:schemeClr val="tx1"/>
                </a:solidFill>
                <a:latin typeface="Times" pitchFamily="18" charset="0"/>
                <a:ea typeface="+mn-ea"/>
                <a:cs typeface="+mn-cs"/>
              </a:rPr>
              <a:t>	CTCs adhered to the devices via antibodies &amp; thus cannot be retrieved.</a:t>
            </a:r>
            <a:endParaRPr lang="en-GB" sz="1200" kern="1200" dirty="0" smtClean="0">
              <a:solidFill>
                <a:schemeClr val="tx1"/>
              </a:solidFill>
              <a:latin typeface="Times" pitchFamily="18" charset="0"/>
              <a:ea typeface="+mn-ea"/>
              <a:cs typeface="+mn-cs"/>
            </a:endParaRPr>
          </a:p>
          <a:p>
            <a:pPr lvl="0"/>
            <a:r>
              <a:rPr lang="en-SG" sz="1200" kern="1200" dirty="0" smtClean="0">
                <a:solidFill>
                  <a:schemeClr val="tx1"/>
                </a:solidFill>
                <a:latin typeface="Times" pitchFamily="18" charset="0"/>
                <a:ea typeface="+mn-ea"/>
                <a:cs typeface="+mn-cs"/>
              </a:rPr>
              <a:t>	CTCs are no longer viable in their native state</a:t>
            </a:r>
            <a:endParaRPr lang="en-GB" sz="1200" kern="1200" dirty="0" smtClean="0">
              <a:solidFill>
                <a:schemeClr val="tx1"/>
              </a:solidFill>
              <a:latin typeface="Times" pitchFamily="18" charset="0"/>
              <a:ea typeface="+mn-ea"/>
              <a:cs typeface="+mn-cs"/>
            </a:endParaRPr>
          </a:p>
          <a:p>
            <a:r>
              <a:rPr lang="en-SG" sz="1200" kern="1200" dirty="0" smtClean="0">
                <a:solidFill>
                  <a:schemeClr val="tx1"/>
                </a:solidFill>
                <a:latin typeface="Times" pitchFamily="18" charset="0"/>
                <a:ea typeface="+mn-ea"/>
                <a:cs typeface="+mn-cs"/>
              </a:rPr>
              <a:t> </a:t>
            </a:r>
            <a:endParaRPr lang="en-GB" sz="1200" kern="1200" dirty="0" smtClean="0">
              <a:solidFill>
                <a:schemeClr val="tx1"/>
              </a:solidFill>
              <a:latin typeface="Times" pitchFamily="18" charset="0"/>
              <a:ea typeface="+mn-ea"/>
              <a:cs typeface="+mn-cs"/>
            </a:endParaRPr>
          </a:p>
          <a:p>
            <a:pPr lvl="0">
              <a:buFont typeface="Arial" pitchFamily="34" charset="0"/>
              <a:buChar char="•"/>
            </a:pPr>
            <a:r>
              <a:rPr lang="en-SG" sz="1200" kern="1200" dirty="0" smtClean="0">
                <a:solidFill>
                  <a:schemeClr val="tx1"/>
                </a:solidFill>
                <a:latin typeface="Times" pitchFamily="18" charset="0"/>
                <a:ea typeface="+mn-ea"/>
                <a:cs typeface="+mn-cs"/>
              </a:rPr>
              <a:t>Other existing methods are costly and may require painful invasive tissue biopsy and/or whole body CT scan where testing and imaging procedures are costly and cumulatively detrimental to patient health.</a:t>
            </a:r>
          </a:p>
          <a:p>
            <a:pPr lvl="0">
              <a:buFont typeface="Arial" pitchFamily="34" charset="0"/>
              <a:buNone/>
            </a:pPr>
            <a:endParaRPr lang="en-GB" sz="1200" kern="1200" dirty="0" smtClean="0">
              <a:solidFill>
                <a:schemeClr val="tx1"/>
              </a:solidFill>
              <a:latin typeface="Times" pitchFamily="18" charset="0"/>
              <a:ea typeface="+mn-ea"/>
              <a:cs typeface="+mn-cs"/>
            </a:endParaRPr>
          </a:p>
          <a:p>
            <a:pPr lvl="0">
              <a:buFont typeface="Arial" pitchFamily="34" charset="0"/>
              <a:buChar char="•"/>
            </a:pPr>
            <a:r>
              <a:rPr lang="en-SG" sz="1200" kern="1200" dirty="0" smtClean="0">
                <a:solidFill>
                  <a:schemeClr val="tx1"/>
                </a:solidFill>
                <a:latin typeface="Times" pitchFamily="18" charset="0"/>
                <a:ea typeface="+mn-ea"/>
                <a:cs typeface="+mn-cs"/>
              </a:rPr>
              <a:t>Need for paradigm shift into non-invasive “liquid biopsy” where better isolation and retrieval techniques without compromising the integrity of the CTCs can be achieved and thereafter used for downstream analysis and treatment guidance.</a:t>
            </a:r>
            <a:endParaRPr lang="en-GB" sz="1200" kern="1200" dirty="0" smtClean="0">
              <a:solidFill>
                <a:schemeClr val="tx1"/>
              </a:solidFill>
              <a:latin typeface="Times" pitchFamily="18" charset="0"/>
              <a:ea typeface="+mn-ea"/>
              <a:cs typeface="+mn-cs"/>
            </a:endParaRPr>
          </a:p>
          <a:p>
            <a:endParaRPr lang="en-GB" dirty="0" smtClean="0"/>
          </a:p>
          <a:p>
            <a:pPr>
              <a:buFont typeface="Arial" pitchFamily="34" charset="0"/>
              <a:buNone/>
            </a:pPr>
            <a:r>
              <a:rPr lang="en-SG" sz="1200" b="1" u="sng" kern="1200" dirty="0" smtClean="0">
                <a:solidFill>
                  <a:schemeClr val="tx1"/>
                </a:solidFill>
                <a:latin typeface="Times" pitchFamily="18" charset="0"/>
                <a:ea typeface="+mn-ea"/>
                <a:cs typeface="+mn-cs"/>
              </a:rPr>
              <a:t>Solution</a:t>
            </a:r>
          </a:p>
          <a:p>
            <a:pPr>
              <a:buFont typeface="Arial" pitchFamily="34" charset="0"/>
              <a:buChar char="•"/>
            </a:pPr>
            <a:r>
              <a:rPr lang="en-SG" sz="1200" kern="1200" dirty="0" smtClean="0">
                <a:solidFill>
                  <a:schemeClr val="tx1"/>
                </a:solidFill>
                <a:latin typeface="Times" pitchFamily="18" charset="0"/>
                <a:ea typeface="+mn-ea"/>
                <a:cs typeface="+mn-cs"/>
              </a:rPr>
              <a:t>Company aims </a:t>
            </a:r>
            <a:r>
              <a:rPr lang="en-US" sz="1200" kern="1200" dirty="0" smtClean="0">
                <a:solidFill>
                  <a:schemeClr val="tx1"/>
                </a:solidFill>
                <a:latin typeface="Times" pitchFamily="18" charset="0"/>
                <a:ea typeface="+mn-ea"/>
                <a:cs typeface="+mn-cs"/>
              </a:rPr>
              <a:t>to address the entire spectrum of cancer management through screening, diagnosis and determination of treatment decision, towards </a:t>
            </a:r>
            <a:r>
              <a:rPr lang="en-US" sz="1200" kern="1200" dirty="0" err="1" smtClean="0">
                <a:solidFill>
                  <a:schemeClr val="tx1"/>
                </a:solidFill>
                <a:latin typeface="Times" pitchFamily="18" charset="0"/>
                <a:ea typeface="+mn-ea"/>
                <a:cs typeface="+mn-cs"/>
              </a:rPr>
              <a:t>personalised</a:t>
            </a:r>
            <a:r>
              <a:rPr lang="en-US" sz="1200" kern="1200" dirty="0" smtClean="0">
                <a:solidFill>
                  <a:schemeClr val="tx1"/>
                </a:solidFill>
                <a:latin typeface="Times" pitchFamily="18" charset="0"/>
                <a:ea typeface="+mn-ea"/>
                <a:cs typeface="+mn-cs"/>
              </a:rPr>
              <a:t> cancer therapy and effective monitoring. This is done through isolation and retrieval of CTCs and other rare cells from blood sample, a paradigm shift towards next generation non-invasive “liquid biopsy” for gathering of real-time feedback.</a:t>
            </a:r>
          </a:p>
          <a:p>
            <a:endParaRPr lang="en-US" sz="1200" kern="1200" dirty="0" smtClean="0">
              <a:solidFill>
                <a:schemeClr val="tx1"/>
              </a:solidFill>
              <a:latin typeface="Times" pitchFamily="18" charset="0"/>
              <a:ea typeface="+mn-ea"/>
              <a:cs typeface="+mn-cs"/>
            </a:endParaRPr>
          </a:p>
          <a:p>
            <a:pPr lvl="0">
              <a:buFont typeface="Arial" pitchFamily="34" charset="0"/>
              <a:buChar char="•"/>
            </a:pPr>
            <a:r>
              <a:rPr lang="en-SG" sz="1200" kern="1200" dirty="0" smtClean="0">
                <a:solidFill>
                  <a:schemeClr val="tx1"/>
                </a:solidFill>
                <a:latin typeface="Times" pitchFamily="18" charset="0"/>
                <a:ea typeface="+mn-ea"/>
                <a:cs typeface="+mn-cs"/>
              </a:rPr>
              <a:t>Patent pending and patented mechanics-based </a:t>
            </a:r>
            <a:r>
              <a:rPr lang="en-SG" sz="1200" kern="1200" dirty="0" err="1" smtClean="0">
                <a:solidFill>
                  <a:schemeClr val="tx1"/>
                </a:solidFill>
                <a:latin typeface="Times" pitchFamily="18" charset="0"/>
                <a:ea typeface="+mn-ea"/>
                <a:cs typeface="+mn-cs"/>
              </a:rPr>
              <a:t>microfluidic</a:t>
            </a:r>
            <a:r>
              <a:rPr lang="en-SG" sz="1200" kern="1200" dirty="0" smtClean="0">
                <a:solidFill>
                  <a:schemeClr val="tx1"/>
                </a:solidFill>
                <a:latin typeface="Times" pitchFamily="18" charset="0"/>
                <a:ea typeface="+mn-ea"/>
                <a:cs typeface="+mn-cs"/>
              </a:rPr>
              <a:t> biochips that are dependent on size and deformability of CTCs, allowing for isolation and retrieval of CTCs from blood samples of patients in their native state.</a:t>
            </a:r>
          </a:p>
          <a:p>
            <a:pPr lvl="0">
              <a:buFont typeface="Arial" pitchFamily="34" charset="0"/>
              <a:buNone/>
            </a:pPr>
            <a:endParaRPr lang="en-GB" sz="1200" kern="1200" dirty="0" smtClean="0">
              <a:solidFill>
                <a:schemeClr val="tx1"/>
              </a:solidFill>
              <a:latin typeface="Times" pitchFamily="18" charset="0"/>
              <a:ea typeface="+mn-ea"/>
              <a:cs typeface="+mn-cs"/>
            </a:endParaRPr>
          </a:p>
          <a:p>
            <a:pPr lvl="0">
              <a:buFont typeface="Arial" pitchFamily="34" charset="0"/>
              <a:buChar char="•"/>
            </a:pPr>
            <a:r>
              <a:rPr lang="en-SG" sz="1200" kern="1200" dirty="0" smtClean="0">
                <a:solidFill>
                  <a:schemeClr val="tx1"/>
                </a:solidFill>
                <a:latin typeface="Times" pitchFamily="18" charset="0"/>
                <a:ea typeface="+mn-ea"/>
                <a:cs typeface="+mn-cs"/>
              </a:rPr>
              <a:t>Label-free, passive system that does not require any pre-selecting biomarkers nor external electrical or magnetic fields. Cell viability is maintained and these isolated cells can be thereafter retrieved for downstream analysis. </a:t>
            </a:r>
          </a:p>
          <a:p>
            <a:pPr lvl="0">
              <a:buFont typeface="Arial" pitchFamily="34" charset="0"/>
              <a:buChar char="•"/>
            </a:pPr>
            <a:endParaRPr lang="en-SG" sz="1200" kern="1200" dirty="0" smtClean="0">
              <a:solidFill>
                <a:schemeClr val="tx1"/>
              </a:solidFill>
              <a:latin typeface="Times" pitchFamily="18" charset="0"/>
              <a:ea typeface="+mn-ea"/>
              <a:cs typeface="+mn-cs"/>
            </a:endParaRPr>
          </a:p>
          <a:p>
            <a:pPr lvl="0">
              <a:buFont typeface="Arial" pitchFamily="34" charset="0"/>
              <a:buNone/>
            </a:pPr>
            <a:r>
              <a:rPr lang="en-SG" sz="1200" u="sng" kern="1200" dirty="0" err="1" smtClean="0">
                <a:solidFill>
                  <a:schemeClr val="tx1"/>
                </a:solidFill>
                <a:latin typeface="Times" pitchFamily="18" charset="0"/>
                <a:ea typeface="+mn-ea"/>
                <a:cs typeface="+mn-cs"/>
              </a:rPr>
              <a:t>Wenyou’s</a:t>
            </a:r>
            <a:r>
              <a:rPr lang="en-SG" sz="1200" u="sng" kern="1200" dirty="0" smtClean="0">
                <a:solidFill>
                  <a:schemeClr val="tx1"/>
                </a:solidFill>
                <a:latin typeface="Times" pitchFamily="18" charset="0"/>
                <a:ea typeface="+mn-ea"/>
                <a:cs typeface="+mn-cs"/>
              </a:rPr>
              <a:t> </a:t>
            </a:r>
            <a:r>
              <a:rPr lang="en-SG" sz="1200" u="sng" kern="1200" dirty="0" err="1" smtClean="0">
                <a:solidFill>
                  <a:schemeClr val="tx1"/>
                </a:solidFill>
                <a:latin typeface="Times" pitchFamily="18" charset="0"/>
                <a:ea typeface="+mn-ea"/>
                <a:cs typeface="+mn-cs"/>
              </a:rPr>
              <a:t>writeup</a:t>
            </a:r>
            <a:endParaRPr lang="en-SG" sz="1200" u="sng" kern="1200" dirty="0" smtClean="0">
              <a:solidFill>
                <a:schemeClr val="tx1"/>
              </a:solidFill>
              <a:latin typeface="Times" pitchFamily="18" charset="0"/>
              <a:ea typeface="+mn-ea"/>
              <a:cs typeface="+mn-cs"/>
            </a:endParaRPr>
          </a:p>
          <a:p>
            <a:r>
              <a:rPr lang="en-SG" sz="1200" kern="1200" dirty="0" smtClean="0">
                <a:solidFill>
                  <a:schemeClr val="tx1"/>
                </a:solidFill>
                <a:latin typeface="Times" pitchFamily="18" charset="0"/>
                <a:ea typeface="+mn-ea"/>
                <a:cs typeface="+mn-cs"/>
              </a:rPr>
              <a:t>CBB aims </a:t>
            </a:r>
            <a:r>
              <a:rPr lang="en-US" sz="1200" kern="1200" dirty="0" smtClean="0">
                <a:solidFill>
                  <a:schemeClr val="tx1"/>
                </a:solidFill>
                <a:latin typeface="Times" pitchFamily="18" charset="0"/>
                <a:ea typeface="+mn-ea"/>
                <a:cs typeface="+mn-cs"/>
              </a:rPr>
              <a:t>to address the entire spectrum of cancer management through screening, diagnosis and determination of treatment decision, towards personalized cancer therapy and effective monitoring.  Its proprietary </a:t>
            </a:r>
            <a:r>
              <a:rPr lang="en-US" sz="1200" kern="1200" dirty="0" err="1" smtClean="0">
                <a:solidFill>
                  <a:schemeClr val="tx1"/>
                </a:solidFill>
                <a:latin typeface="Times" pitchFamily="18" charset="0"/>
                <a:ea typeface="+mn-ea"/>
                <a:cs typeface="+mn-cs"/>
              </a:rPr>
              <a:t>ClearCell</a:t>
            </a:r>
            <a:r>
              <a:rPr lang="en-US" sz="1200" kern="1200" dirty="0" smtClean="0">
                <a:solidFill>
                  <a:schemeClr val="tx1"/>
                </a:solidFill>
                <a:latin typeface="Times" pitchFamily="18" charset="0"/>
                <a:ea typeface="+mn-ea"/>
                <a:cs typeface="+mn-cs"/>
              </a:rPr>
              <a:t> System is able to effectively detect, isolate and retrieve wholly-intact circulating </a:t>
            </a:r>
            <a:r>
              <a:rPr lang="en-US" sz="1200" kern="1200" dirty="0" err="1" smtClean="0">
                <a:solidFill>
                  <a:schemeClr val="tx1"/>
                </a:solidFill>
                <a:latin typeface="Times" pitchFamily="18" charset="0"/>
                <a:ea typeface="+mn-ea"/>
                <a:cs typeface="+mn-cs"/>
              </a:rPr>
              <a:t>tumour</a:t>
            </a:r>
            <a:r>
              <a:rPr lang="en-US" sz="1200" kern="1200" dirty="0" smtClean="0">
                <a:solidFill>
                  <a:schemeClr val="tx1"/>
                </a:solidFill>
                <a:latin typeface="Times" pitchFamily="18" charset="0"/>
                <a:ea typeface="+mn-ea"/>
                <a:cs typeface="+mn-cs"/>
              </a:rPr>
              <a:t> cells from patients’ blood samples.  This has numerous applications in the areas of cancer screening, diagnosis and treatment monitoring.  The range of cancers detectable by the </a:t>
            </a:r>
            <a:r>
              <a:rPr lang="en-US" sz="1200" kern="1200" dirty="0" err="1" smtClean="0">
                <a:solidFill>
                  <a:schemeClr val="tx1"/>
                </a:solidFill>
                <a:latin typeface="Times" pitchFamily="18" charset="0"/>
                <a:ea typeface="+mn-ea"/>
                <a:cs typeface="+mn-cs"/>
              </a:rPr>
              <a:t>ClearCell</a:t>
            </a:r>
            <a:r>
              <a:rPr lang="en-US" sz="1200" kern="1200" dirty="0" smtClean="0">
                <a:solidFill>
                  <a:schemeClr val="tx1"/>
                </a:solidFill>
                <a:latin typeface="Times" pitchFamily="18" charset="0"/>
                <a:ea typeface="+mn-ea"/>
                <a:cs typeface="+mn-cs"/>
              </a:rPr>
              <a:t> System includes lung, breast, </a:t>
            </a:r>
            <a:r>
              <a:rPr lang="en-US" sz="1200" kern="1200" dirty="0" err="1" smtClean="0">
                <a:solidFill>
                  <a:schemeClr val="tx1"/>
                </a:solidFill>
                <a:latin typeface="Times" pitchFamily="18" charset="0"/>
                <a:ea typeface="+mn-ea"/>
                <a:cs typeface="+mn-cs"/>
              </a:rPr>
              <a:t>colorectum</a:t>
            </a:r>
            <a:r>
              <a:rPr lang="en-US" sz="1200" kern="1200" dirty="0" smtClean="0">
                <a:solidFill>
                  <a:schemeClr val="tx1"/>
                </a:solidFill>
                <a:latin typeface="Times" pitchFamily="18" charset="0"/>
                <a:ea typeface="+mn-ea"/>
                <a:cs typeface="+mn-cs"/>
              </a:rPr>
              <a:t>, stomach and prostrates cancers.  This is a paradigm shift towards next generation non-invasive “liquid biopsy” for gathering of real-time feedback.</a:t>
            </a:r>
            <a:endParaRPr lang="en-GB" sz="1200" kern="1200" dirty="0" smtClean="0">
              <a:solidFill>
                <a:schemeClr val="tx1"/>
              </a:solidFill>
              <a:latin typeface="Times" pitchFamily="18" charset="0"/>
              <a:ea typeface="+mn-ea"/>
              <a:cs typeface="+mn-cs"/>
            </a:endParaRPr>
          </a:p>
          <a:p>
            <a:r>
              <a:rPr lang="en-US" sz="1200" kern="1200" dirty="0" smtClean="0">
                <a:solidFill>
                  <a:schemeClr val="tx1"/>
                </a:solidFill>
                <a:latin typeface="Times" pitchFamily="18" charset="0"/>
                <a:ea typeface="+mn-ea"/>
                <a:cs typeface="+mn-cs"/>
              </a:rPr>
              <a:t> </a:t>
            </a:r>
            <a:endParaRPr lang="en-GB" sz="1200" kern="1200" dirty="0" smtClean="0">
              <a:solidFill>
                <a:schemeClr val="tx1"/>
              </a:solidFill>
              <a:latin typeface="Times" pitchFamily="18" charset="0"/>
              <a:ea typeface="+mn-ea"/>
              <a:cs typeface="+mn-cs"/>
            </a:endParaRPr>
          </a:p>
          <a:p>
            <a:r>
              <a:rPr lang="en-SG" sz="1200" kern="1200" dirty="0" smtClean="0">
                <a:solidFill>
                  <a:schemeClr val="tx1"/>
                </a:solidFill>
                <a:latin typeface="Times" pitchFamily="18" charset="0"/>
                <a:ea typeface="+mn-ea"/>
                <a:cs typeface="+mn-cs"/>
              </a:rPr>
              <a:t>There are 12 million new cases of cancer every year and these cancers are responsible for 7.5 million deaths every year.  The industry is projected to grow in size to more than $100 billion by 2013.  The early detection is key to effective treatment and survival.  Clinicians need real-time feedback to monitor treatment effectiveness and guide treatment decisions.  The retrieval of CTCs is highly-touted as a solution to detecting early-stage cancers. </a:t>
            </a:r>
            <a:endParaRPr lang="en-GB" sz="1200" kern="1200" dirty="0" smtClean="0">
              <a:solidFill>
                <a:schemeClr val="tx1"/>
              </a:solidFill>
              <a:latin typeface="Times" pitchFamily="18" charset="0"/>
              <a:ea typeface="+mn-ea"/>
              <a:cs typeface="+mn-cs"/>
            </a:endParaRPr>
          </a:p>
          <a:p>
            <a:r>
              <a:rPr lang="en-SG" sz="1200" kern="1200" dirty="0" smtClean="0">
                <a:solidFill>
                  <a:schemeClr val="tx1"/>
                </a:solidFill>
                <a:latin typeface="Times" pitchFamily="18" charset="0"/>
                <a:ea typeface="+mn-ea"/>
                <a:cs typeface="+mn-cs"/>
              </a:rPr>
              <a:t> </a:t>
            </a:r>
            <a:endParaRPr lang="en-GB" sz="1200" kern="1200" dirty="0" smtClean="0">
              <a:solidFill>
                <a:schemeClr val="tx1"/>
              </a:solidFill>
              <a:latin typeface="Times" pitchFamily="18" charset="0"/>
              <a:ea typeface="+mn-ea"/>
              <a:cs typeface="+mn-cs"/>
            </a:endParaRPr>
          </a:p>
          <a:p>
            <a:r>
              <a:rPr lang="en-GB" sz="1200" kern="1200" dirty="0" smtClean="0">
                <a:solidFill>
                  <a:schemeClr val="tx1"/>
                </a:solidFill>
                <a:latin typeface="Times" pitchFamily="18" charset="0"/>
                <a:ea typeface="+mn-ea"/>
                <a:cs typeface="+mn-cs"/>
              </a:rPr>
              <a:t>CBB intends to scale via staged market entry – Research Use Only (RUO), Cell Enrichment Device (CED) and In-vitro diagnostics (IVD).  Company will first focus on RUO – selling device, the chips and installations services to research labs.  Company has engaged with clinical collaborators and key opinion leaders (KOLs) in the CTC space, including the Mayo Clinic and MD Anderson Cancer Research, NIH, and with pathology labs to help proliferate the technology.  After which, they will develop CEDs which will allow for the retrieval of CTCs for downstream analysis.  Company has identified and started engagement with product development Company, Cambridge Consultants</a:t>
            </a:r>
            <a:r>
              <a:rPr lang="en-GB" sz="1200" kern="1200" baseline="30000" dirty="0" smtClean="0">
                <a:solidFill>
                  <a:schemeClr val="tx1"/>
                </a:solidFill>
                <a:latin typeface="Times" pitchFamily="18" charset="0"/>
                <a:ea typeface="+mn-ea"/>
                <a:cs typeface="+mn-cs"/>
                <a:hlinkClick r:id="" action="ppaction://hlinkfile"/>
              </a:rPr>
              <a:t>[1]</a:t>
            </a:r>
            <a:r>
              <a:rPr lang="en-GB" sz="1200" kern="1200" dirty="0" smtClean="0">
                <a:solidFill>
                  <a:schemeClr val="tx1"/>
                </a:solidFill>
                <a:latin typeface="Times" pitchFamily="18" charset="0"/>
                <a:ea typeface="+mn-ea"/>
                <a:cs typeface="+mn-cs"/>
              </a:rPr>
              <a:t> (which provides product development engineering services) and various contract manufacturers for product development and production.  Finally, the company will go into the development of IVD for the different cancers. </a:t>
            </a:r>
          </a:p>
          <a:p>
            <a:r>
              <a:rPr lang="en-US" sz="1200" kern="1200" baseline="30000" dirty="0" smtClean="0">
                <a:solidFill>
                  <a:schemeClr val="tx1"/>
                </a:solidFill>
                <a:latin typeface="Times" pitchFamily="18" charset="0"/>
                <a:ea typeface="+mn-ea"/>
                <a:cs typeface="+mn-cs"/>
                <a:hlinkClick r:id="" action="ppaction://hlinkfile"/>
              </a:rPr>
              <a:t>[1]</a:t>
            </a:r>
            <a:r>
              <a:rPr lang="en-US" sz="1200" kern="1200" dirty="0" smtClean="0">
                <a:solidFill>
                  <a:schemeClr val="tx1"/>
                </a:solidFill>
                <a:latin typeface="Times" pitchFamily="18" charset="0"/>
                <a:ea typeface="+mn-ea"/>
                <a:cs typeface="+mn-cs"/>
              </a:rPr>
              <a:t> </a:t>
            </a:r>
            <a:r>
              <a:rPr lang="en-GB" sz="1200" kern="1200" dirty="0" smtClean="0">
                <a:solidFill>
                  <a:schemeClr val="tx1"/>
                </a:solidFill>
                <a:latin typeface="Times" pitchFamily="18" charset="0"/>
                <a:ea typeface="+mn-ea"/>
                <a:cs typeface="+mn-cs"/>
              </a:rPr>
              <a:t>Cambridge Consultants are selected out of several engineering companies because they possess </a:t>
            </a:r>
            <a:r>
              <a:rPr lang="en-GB" sz="1200" kern="1200" dirty="0" err="1" smtClean="0">
                <a:solidFill>
                  <a:schemeClr val="tx1"/>
                </a:solidFill>
                <a:latin typeface="Times" pitchFamily="18" charset="0"/>
                <a:ea typeface="+mn-ea"/>
                <a:cs typeface="+mn-cs"/>
              </a:rPr>
              <a:t>microfluidic</a:t>
            </a:r>
            <a:r>
              <a:rPr lang="en-GB" sz="1200" kern="1200" dirty="0" smtClean="0">
                <a:solidFill>
                  <a:schemeClr val="tx1"/>
                </a:solidFill>
                <a:latin typeface="Times" pitchFamily="18" charset="0"/>
                <a:ea typeface="+mn-ea"/>
                <a:cs typeface="+mn-cs"/>
              </a:rPr>
              <a:t> experience, IVD experience, Blood testing facility, ISO 13485- certified, which is crucial in the development of the product.</a:t>
            </a:r>
          </a:p>
          <a:p>
            <a:pPr lvl="0">
              <a:buFont typeface="Arial" pitchFamily="34" charset="0"/>
              <a:buChar char="•"/>
            </a:pPr>
            <a:endParaRPr lang="en-SG" dirty="0" smtClean="0"/>
          </a:p>
          <a:p>
            <a:endParaRPr lang="en-GB" dirty="0"/>
          </a:p>
        </p:txBody>
      </p:sp>
      <p:sp>
        <p:nvSpPr>
          <p:cNvPr id="4" name="Slide Number Placeholder 3"/>
          <p:cNvSpPr>
            <a:spLocks noGrp="1"/>
          </p:cNvSpPr>
          <p:nvPr>
            <p:ph type="sldNum" sz="quarter" idx="10"/>
          </p:nvPr>
        </p:nvSpPr>
        <p:spPr/>
        <p:txBody>
          <a:bodyPr/>
          <a:lstStyle/>
          <a:p>
            <a:pPr>
              <a:defRPr/>
            </a:pPr>
            <a:fld id="{DA02351C-DE41-41A1-83FC-14407D780C3B}" type="slidenum">
              <a:rPr lang="en-US" smtClean="0"/>
              <a:pPr>
                <a:defRPr/>
              </a:pPr>
              <a:t>26</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pPr eaLnBrk="1" fontAlgn="auto" hangingPunct="1">
              <a:spcBef>
                <a:spcPts val="0"/>
              </a:spcBef>
              <a:spcAft>
                <a:spcPts val="0"/>
              </a:spcAft>
              <a:defRPr/>
            </a:pPr>
            <a:r>
              <a:rPr lang="en-US" i="1" dirty="0" smtClean="0">
                <a:solidFill>
                  <a:srgbClr val="FF0000"/>
                </a:solidFill>
              </a:rPr>
              <a:t>What do you consider to be the most appropriate measures of health in the context of measuring the value of biomedical research (e.g., value of lives saved, value of reduced disability, value of reduced cost)?</a:t>
            </a:r>
            <a:endParaRPr lang="en-GB" i="1" dirty="0" smtClean="0">
              <a:solidFill>
                <a:srgbClr val="FF0000"/>
              </a:solidFill>
            </a:endParaRPr>
          </a:p>
          <a:p>
            <a:pPr eaLnBrk="1" fontAlgn="auto" hangingPunct="1">
              <a:spcBef>
                <a:spcPts val="0"/>
              </a:spcBef>
              <a:spcAft>
                <a:spcPts val="0"/>
              </a:spcAft>
              <a:defRPr/>
            </a:pPr>
            <a:endParaRPr lang="en-GB" i="1" dirty="0" smtClean="0">
              <a:solidFill>
                <a:srgbClr val="FF0000"/>
              </a:solidFill>
            </a:endParaRPr>
          </a:p>
          <a:p>
            <a:pPr eaLnBrk="1" fontAlgn="auto" hangingPunct="1">
              <a:spcBef>
                <a:spcPts val="0"/>
              </a:spcBef>
              <a:spcAft>
                <a:spcPts val="0"/>
              </a:spcAft>
              <a:defRPr/>
            </a:pPr>
            <a:r>
              <a:rPr lang="en-SG" dirty="0" smtClean="0"/>
              <a:t>The desired outcomes of research lie along a spectrum ranging from relatively short-term indicators such as publications and patents, to those that provide greater value-add but also longer time to realise in the form of licenses and companies sold, to macro economic indicators such as business expenditure on R&amp;D (BERD) and creation of high-value jobs.  Systemic health outcomes in the form of healthcare cost savings, improved patient care and better population health outcomes are some of the highest value-added outcomes but are also the most long-term. </a:t>
            </a:r>
            <a:endParaRPr lang="en-GB" dirty="0" smtClean="0"/>
          </a:p>
          <a:p>
            <a:pPr eaLnBrk="1" fontAlgn="auto" hangingPunct="1">
              <a:spcBef>
                <a:spcPts val="0"/>
              </a:spcBef>
              <a:spcAft>
                <a:spcPts val="0"/>
              </a:spcAft>
              <a:defRPr/>
            </a:pPr>
            <a:endParaRPr lang="en-GB" dirty="0" smtClean="0"/>
          </a:p>
          <a:p>
            <a:pPr eaLnBrk="1" fontAlgn="auto" hangingPunct="1">
              <a:spcBef>
                <a:spcPts val="0"/>
              </a:spcBef>
              <a:spcAft>
                <a:spcPts val="0"/>
              </a:spcAft>
              <a:defRPr/>
            </a:pPr>
            <a:r>
              <a:rPr lang="en-SG" dirty="0" smtClean="0"/>
              <a:t>At present, the Singapore government measures short-term quantitative indicators such as publications and patents, as well as mid-term quantitative indicators such as licenses and industry funding.  Although it is desirable to track systemic health outcomes arising from biomedical research such as cost savings for the healthcare system and direct benefits to patients and improved public health measures attributable to R&amp;D, Singapore does not currently do so.  </a:t>
            </a:r>
          </a:p>
          <a:p>
            <a:pPr eaLnBrk="1" fontAlgn="auto" hangingPunct="1">
              <a:spcBef>
                <a:spcPts val="0"/>
              </a:spcBef>
              <a:spcAft>
                <a:spcPts val="0"/>
              </a:spcAft>
              <a:defRPr/>
            </a:pPr>
            <a:endParaRPr lang="en-SG" dirty="0" smtClean="0"/>
          </a:p>
          <a:p>
            <a:pPr eaLnBrk="1" fontAlgn="auto" hangingPunct="1">
              <a:spcBef>
                <a:spcPts val="0"/>
              </a:spcBef>
              <a:spcAft>
                <a:spcPts val="0"/>
              </a:spcAft>
              <a:defRPr/>
            </a:pPr>
            <a:r>
              <a:rPr lang="en-GB" dirty="0" smtClean="0"/>
              <a:t>As the Singapore government plans for Research, Innovation and Enterprise (RIE) 2020, the framework for evaluating the value of biomedical research is being reviewed.  During a recent retreat with the BMS community in August 2013, there was consensus among the participants that quantitative KPIs would need to be complemented by qualitative measures e.g. narrative on how the R&amp;D helped derive benefits for patients.  The BMS community also expressed views that the measurement of economic value and healthcare cost savings yielded from biomedical research are not easily measured and suggested to develop expertise in public healthcare economics (e.g. in Saw Swee Hock School of Public Health) to look further into the issue.  </a:t>
            </a:r>
          </a:p>
          <a:p>
            <a:pPr eaLnBrk="1" fontAlgn="auto" hangingPunct="1">
              <a:spcBef>
                <a:spcPts val="0"/>
              </a:spcBef>
              <a:spcAft>
                <a:spcPts val="0"/>
              </a:spcAft>
              <a:defRPr/>
            </a:pPr>
            <a:endParaRPr lang="en-GB" dirty="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996B24-DCFE-4429-8D5B-40C2031849E9}" type="slidenum">
              <a:rPr lang="en-GB" smtClean="0"/>
              <a:pPr fontAlgn="base">
                <a:spcBef>
                  <a:spcPct val="0"/>
                </a:spcBef>
                <a:spcAft>
                  <a:spcPct val="0"/>
                </a:spcAft>
                <a:defRPr/>
              </a:pPr>
              <a:t>27</a:t>
            </a:fld>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z="1000" dirty="0" smtClean="0"/>
              <a:t>Value-added:</a:t>
            </a:r>
          </a:p>
          <a:p>
            <a:pPr eaLnBrk="1" hangingPunct="1">
              <a:spcBef>
                <a:spcPct val="0"/>
              </a:spcBef>
            </a:pPr>
            <a:r>
              <a:rPr lang="en-GB" sz="1000" dirty="0" smtClean="0"/>
              <a:t>Electronics – 25.0%</a:t>
            </a:r>
          </a:p>
          <a:p>
            <a:pPr eaLnBrk="1" hangingPunct="1">
              <a:spcBef>
                <a:spcPct val="0"/>
              </a:spcBef>
            </a:pPr>
            <a:r>
              <a:rPr lang="en-GB" sz="1000" dirty="0" smtClean="0"/>
              <a:t>Biomedical – 25.5%</a:t>
            </a:r>
          </a:p>
          <a:p>
            <a:pPr eaLnBrk="1" hangingPunct="1">
              <a:spcBef>
                <a:spcPct val="0"/>
              </a:spcBef>
            </a:pPr>
            <a:r>
              <a:rPr lang="en-GB" sz="1000" dirty="0" smtClean="0"/>
              <a:t>Transport Engineering – 5.7%</a:t>
            </a:r>
          </a:p>
          <a:p>
            <a:pPr eaLnBrk="1" hangingPunct="1">
              <a:spcBef>
                <a:spcPct val="0"/>
              </a:spcBef>
            </a:pPr>
            <a:r>
              <a:rPr lang="en-GB" sz="1000" dirty="0" smtClean="0"/>
              <a:t>Precision Engineering – 14.6%</a:t>
            </a:r>
          </a:p>
          <a:p>
            <a:pPr eaLnBrk="1" hangingPunct="1">
              <a:spcBef>
                <a:spcPct val="0"/>
              </a:spcBef>
            </a:pPr>
            <a:r>
              <a:rPr lang="en-GB" sz="1000" dirty="0" smtClean="0"/>
              <a:t>Chemicals – 7.9%</a:t>
            </a:r>
          </a:p>
          <a:p>
            <a:pPr eaLnBrk="1" hangingPunct="1">
              <a:spcBef>
                <a:spcPct val="0"/>
              </a:spcBef>
            </a:pPr>
            <a:r>
              <a:rPr lang="en-GB" sz="1000" dirty="0" smtClean="0"/>
              <a:t>General – 11.3% </a:t>
            </a:r>
          </a:p>
          <a:p>
            <a:pPr eaLnBrk="1" hangingPunct="1">
              <a:spcBef>
                <a:spcPct val="0"/>
              </a:spcBef>
            </a:pPr>
            <a:endParaRPr lang="en-GB" sz="1000" dirty="0" smtClean="0"/>
          </a:p>
          <a:p>
            <a:pPr eaLnBrk="1" hangingPunct="1">
              <a:spcBef>
                <a:spcPct val="0"/>
              </a:spcBef>
            </a:pPr>
            <a:r>
              <a:rPr lang="en-GB" sz="1000" dirty="0" smtClean="0"/>
              <a:t>Total output:</a:t>
            </a:r>
          </a:p>
          <a:p>
            <a:pPr eaLnBrk="1" hangingPunct="1">
              <a:spcBef>
                <a:spcPct val="0"/>
              </a:spcBef>
            </a:pPr>
            <a:r>
              <a:rPr lang="en-GB" sz="1000" dirty="0" smtClean="0"/>
              <a:t>Electronics – 27.5%</a:t>
            </a:r>
          </a:p>
          <a:p>
            <a:pPr eaLnBrk="1" hangingPunct="1">
              <a:spcBef>
                <a:spcPct val="0"/>
              </a:spcBef>
            </a:pPr>
            <a:r>
              <a:rPr lang="en-GB" sz="1000" dirty="0" smtClean="0"/>
              <a:t>Biomedical – 9.8%</a:t>
            </a:r>
          </a:p>
          <a:p>
            <a:pPr eaLnBrk="1" hangingPunct="1">
              <a:spcBef>
                <a:spcPct val="0"/>
              </a:spcBef>
            </a:pPr>
            <a:r>
              <a:rPr lang="en-GB" sz="1000" dirty="0" smtClean="0"/>
              <a:t>Chemicals – 33.9%</a:t>
            </a:r>
          </a:p>
          <a:p>
            <a:pPr eaLnBrk="1" hangingPunct="1">
              <a:spcBef>
                <a:spcPct val="0"/>
              </a:spcBef>
            </a:pPr>
            <a:r>
              <a:rPr lang="en-GB" sz="1000" dirty="0" smtClean="0"/>
              <a:t>Precision Engineering – 11.3%</a:t>
            </a:r>
          </a:p>
          <a:p>
            <a:pPr eaLnBrk="1" hangingPunct="1">
              <a:spcBef>
                <a:spcPct val="0"/>
              </a:spcBef>
            </a:pPr>
            <a:r>
              <a:rPr lang="en-GB" sz="1000" dirty="0" smtClean="0"/>
              <a:t>Transport Engineering – 10% </a:t>
            </a:r>
          </a:p>
          <a:p>
            <a:pPr eaLnBrk="1" hangingPunct="1">
              <a:spcBef>
                <a:spcPct val="0"/>
              </a:spcBef>
            </a:pPr>
            <a:r>
              <a:rPr lang="en-GB" sz="1000" dirty="0" smtClean="0"/>
              <a:t>General – 7.5% </a:t>
            </a:r>
          </a:p>
          <a:p>
            <a:pPr eaLnBrk="1" hangingPunct="1">
              <a:spcBef>
                <a:spcPct val="0"/>
              </a:spcBef>
            </a:pPr>
            <a:endParaRPr lang="en-GB" sz="1000" dirty="0" smtClean="0"/>
          </a:p>
          <a:p>
            <a:pPr eaLnBrk="1" hangingPunct="1">
              <a:spcBef>
                <a:spcPct val="0"/>
              </a:spcBef>
            </a:pPr>
            <a:r>
              <a:rPr lang="en-GB" sz="1000" dirty="0" smtClean="0"/>
              <a:t>General: </a:t>
            </a:r>
            <a:r>
              <a:rPr lang="en-SG" dirty="0" smtClean="0"/>
              <a:t> Food, Beverages &amp; Tobacco</a:t>
            </a:r>
            <a:r>
              <a:rPr lang="en-SG" sz="1000" dirty="0" smtClean="0"/>
              <a:t>, </a:t>
            </a:r>
            <a:r>
              <a:rPr lang="en-SG" dirty="0" smtClean="0"/>
              <a:t>Printing</a:t>
            </a:r>
            <a:r>
              <a:rPr lang="en-SG" sz="1000" dirty="0" smtClean="0"/>
              <a:t>, </a:t>
            </a:r>
            <a:r>
              <a:rPr lang="en-SG" dirty="0" smtClean="0"/>
              <a:t>Miscellaneous industries</a:t>
            </a:r>
            <a:r>
              <a:rPr lang="en-SG" sz="1000" dirty="0" smtClean="0"/>
              <a:t> </a:t>
            </a:r>
            <a:endParaRPr lang="en-GB" sz="1000" dirty="0" smtClean="0"/>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D9278A-7E78-42D5-BBEF-F2B38D3026B6}" type="slidenum">
              <a:rPr lang="en-GB" smtClean="0">
                <a:solidFill>
                  <a:srgbClr val="000000"/>
                </a:solidFill>
              </a:rPr>
              <a:pPr fontAlgn="base">
                <a:spcBef>
                  <a:spcPct val="0"/>
                </a:spcBef>
                <a:spcAft>
                  <a:spcPct val="0"/>
                </a:spcAft>
                <a:defRPr/>
              </a:pPr>
              <a:t>4</a:t>
            </a:fld>
            <a:endParaRPr lang="en-GB" smtClean="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algn="l" eaLnBrk="1" hangingPunct="1">
              <a:defRPr/>
            </a:pPr>
            <a:r>
              <a:rPr lang="en-US" b="1" dirty="0" smtClean="0">
                <a:solidFill>
                  <a:srgbClr val="C00000"/>
                </a:solidFill>
                <a:latin typeface="Calibri" pitchFamily="34" charset="0"/>
              </a:rPr>
              <a:t> Research Scientists &amp; Engineers (RSEs) grew from 4,300 to 29,480 (between 1990-2011). RSEs in the private sector grew more than tenfold from 1,360 to 16,540</a:t>
            </a:r>
            <a:endParaRPr lang="en-US" b="1" i="1" dirty="0" smtClean="0">
              <a:solidFill>
                <a:schemeClr val="accent6"/>
              </a:solidFill>
              <a:latin typeface="Calibri"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i="1" dirty="0" smtClean="0">
                <a:solidFill>
                  <a:schemeClr val="accent6"/>
                </a:solidFill>
                <a:latin typeface="Calibri" pitchFamily="34" charset="0"/>
              </a:rPr>
              <a:t>(figures rounded to nearest 10)</a:t>
            </a:r>
            <a:endParaRPr lang="en-US" b="1" i="1" dirty="0" smtClean="0">
              <a:solidFill>
                <a:schemeClr val="accent6"/>
              </a:solidFill>
              <a:latin typeface="Calibri" pitchFamily="34" charset="0"/>
            </a:endParaRPr>
          </a:p>
          <a:p>
            <a:pPr algn="l"/>
            <a:endParaRPr lang="en-SG" dirty="0" smtClean="0"/>
          </a:p>
        </p:txBody>
      </p:sp>
      <p:sp>
        <p:nvSpPr>
          <p:cNvPr id="4" name="Slide Number Placeholder 3"/>
          <p:cNvSpPr>
            <a:spLocks noGrp="1"/>
          </p:cNvSpPr>
          <p:nvPr>
            <p:ph type="sldNum" sz="quarter" idx="5"/>
          </p:nvPr>
        </p:nvSpPr>
        <p:spPr/>
        <p:txBody>
          <a:bodyPr/>
          <a:lstStyle/>
          <a:p>
            <a:pPr>
              <a:defRPr/>
            </a:pPr>
            <a:fld id="{68AD0A0D-FC6C-427D-B244-6B1F26F0C525}" type="slidenum">
              <a:rPr lang="en-GB" smtClean="0"/>
              <a:pPr>
                <a:defRPr/>
              </a:pPr>
              <a:t>31</a:t>
            </a:fld>
            <a:endParaRPr lang="en-GB"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0515013-74BF-4F10-B1EA-053222162215}" type="slidenum">
              <a:rPr lang="en-US" smtClean="0">
                <a:solidFill>
                  <a:srgbClr val="C0504D"/>
                </a:solidFill>
                <a:latin typeface="Arial" pitchFamily="34" charset="0"/>
                <a:cs typeface="Arial" pitchFamily="34" charset="0"/>
              </a:rPr>
              <a:pPr fontAlgn="base">
                <a:spcBef>
                  <a:spcPct val="0"/>
                </a:spcBef>
                <a:spcAft>
                  <a:spcPct val="0"/>
                </a:spcAft>
              </a:pPr>
              <a:t>32</a:t>
            </a:fld>
            <a:endParaRPr lang="en-US" dirty="0" smtClean="0">
              <a:solidFill>
                <a:srgbClr val="C0504D"/>
              </a:solidFill>
              <a:latin typeface="Arial" pitchFamily="34" charset="0"/>
              <a:cs typeface="Arial" pitchFamily="34" charset="0"/>
            </a:endParaRPr>
          </a:p>
        </p:txBody>
      </p:sp>
      <p:sp>
        <p:nvSpPr>
          <p:cNvPr id="61443" name="Rectangle 2"/>
          <p:cNvSpPr>
            <a:spLocks noGrp="1" noRot="1" noChangeAspect="1" noChangeArrowheads="1" noTextEdit="1"/>
          </p:cNvSpPr>
          <p:nvPr>
            <p:ph type="sldImg"/>
          </p:nvPr>
        </p:nvSpPr>
        <p:spPr bwMode="auto">
          <a:xfrm>
            <a:off x="968375" y="808038"/>
            <a:ext cx="4879975" cy="3660775"/>
          </a:xfrm>
          <a:noFill/>
          <a:ln>
            <a:solidFill>
              <a:srgbClr val="000000"/>
            </a:solidFill>
            <a:miter lim="800000"/>
            <a:headEnd/>
            <a:tailEnd/>
          </a:ln>
        </p:spPr>
      </p:sp>
      <p:sp>
        <p:nvSpPr>
          <p:cNvPr id="61444" name="Rectangle 3"/>
          <p:cNvSpPr>
            <a:spLocks noGrp="1" noChangeArrowheads="1"/>
          </p:cNvSpPr>
          <p:nvPr>
            <p:ph type="body" idx="1"/>
          </p:nvPr>
        </p:nvSpPr>
        <p:spPr bwMode="auto">
          <a:xfrm>
            <a:off x="921595" y="4728088"/>
            <a:ext cx="4962426" cy="4426112"/>
          </a:xfrm>
          <a:noFill/>
        </p:spPr>
        <p:txBody>
          <a:bodyPr wrap="square" numCol="1" anchor="t" anchorCtr="0" compatLnSpc="1">
            <a:prstTxWarp prst="textNoShape">
              <a:avLst/>
            </a:prstTxWarp>
          </a:bodyPr>
          <a:lstStyle/>
          <a:p>
            <a:pPr defTabSz="820591" eaLnBrk="1" hangingPunct="1">
              <a:spcBef>
                <a:spcPct val="0"/>
              </a:spcBef>
            </a:pPr>
            <a:r>
              <a:rPr lang="en-US" u="sng" dirty="0" smtClean="0">
                <a:latin typeface="Arial" pitchFamily="34" charset="0"/>
                <a:cs typeface="Arial" pitchFamily="34" charset="0"/>
              </a:rPr>
              <a:t>BMS Outcomes (1):</a:t>
            </a:r>
          </a:p>
          <a:p>
            <a:pPr defTabSz="820591" eaLnBrk="1" hangingPunct="1">
              <a:spcBef>
                <a:spcPct val="0"/>
              </a:spcBef>
              <a:buFontTx/>
              <a:buChar char="•"/>
            </a:pPr>
            <a:r>
              <a:rPr lang="en-US" dirty="0" smtClean="0">
                <a:cs typeface="Arial" pitchFamily="34" charset="0"/>
              </a:rPr>
              <a:t> Investments in BMS have resulted in a high value R&amp;D workforce both in the private and public sectors</a:t>
            </a:r>
          </a:p>
          <a:p>
            <a:pPr defTabSz="820591" eaLnBrk="1" hangingPunct="1">
              <a:spcBef>
                <a:spcPct val="0"/>
              </a:spcBef>
            </a:pPr>
            <a:r>
              <a:rPr lang="en-US" dirty="0" smtClean="0">
                <a:cs typeface="Arial" pitchFamily="34" charset="0"/>
              </a:rPr>
              <a:t>  - ~6-fold increase in number of graduates (Bachelors/Masters/PhDs) in private sector, from 2000 to 2011</a:t>
            </a:r>
          </a:p>
          <a:p>
            <a:pPr defTabSz="820591" eaLnBrk="1" hangingPunct="1">
              <a:spcBef>
                <a:spcPct val="0"/>
              </a:spcBef>
            </a:pPr>
            <a:r>
              <a:rPr lang="en-US" dirty="0" smtClean="0">
                <a:cs typeface="Arial" pitchFamily="34" charset="0"/>
              </a:rPr>
              <a:t>  - ~3-fold increase in number of graduates (Bachelors/Masters/PhDs) in public sector, from 2000 to 2011</a:t>
            </a:r>
          </a:p>
          <a:p>
            <a:pPr defTabSz="820591" eaLnBrk="1" hangingPunct="1">
              <a:spcBef>
                <a:spcPct val="0"/>
              </a:spcBef>
            </a:pPr>
            <a:endParaRPr lang="en-US" u="sng" dirty="0" smtClean="0">
              <a:latin typeface="Arial" pitchFamily="34" charset="0"/>
              <a:cs typeface="Arial" pitchFamily="34" charset="0"/>
            </a:endParaRPr>
          </a:p>
          <a:p>
            <a:pPr defTabSz="820591" eaLnBrk="1" hangingPunct="1">
              <a:spcBef>
                <a:spcPct val="0"/>
              </a:spcBef>
            </a:pPr>
            <a:endParaRPr lang="en-US" i="1" dirty="0" smtClean="0">
              <a:latin typeface="Arial" pitchFamily="34" charset="0"/>
              <a:cs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639" indent="-171639">
              <a:buFont typeface="Arial" pitchFamily="34" charset="0"/>
              <a:buChar char="•"/>
            </a:pPr>
            <a:endParaRPr lang="en-SG" dirty="0"/>
          </a:p>
        </p:txBody>
      </p:sp>
      <p:sp>
        <p:nvSpPr>
          <p:cNvPr id="4" name="Slide Number Placeholder 3"/>
          <p:cNvSpPr>
            <a:spLocks noGrp="1"/>
          </p:cNvSpPr>
          <p:nvPr>
            <p:ph type="sldNum" sz="quarter" idx="10"/>
          </p:nvPr>
        </p:nvSpPr>
        <p:spPr/>
        <p:txBody>
          <a:bodyPr/>
          <a:lstStyle/>
          <a:p>
            <a:fld id="{3807659B-4A15-41B0-83D4-AAC4816C6E1D}" type="slidenum">
              <a:rPr lang="en-GB" smtClean="0"/>
              <a:pPr/>
              <a:t>33</a:t>
            </a:fld>
            <a:endParaRPr lang="en-GB" dirty="0"/>
          </a:p>
        </p:txBody>
      </p:sp>
    </p:spTree>
    <p:extLst>
      <p:ext uri="{BB962C8B-B14F-4D97-AF65-F5344CB8AC3E}">
        <p14:creationId xmlns:p14="http://schemas.microsoft.com/office/powerpoint/2010/main" xmlns="" val="42289312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1EB4960-837D-4894-BA13-F0DD6EFE4024}" type="slidenum">
              <a:rPr lang="en-GB" smtClean="0"/>
              <a:pPr fontAlgn="base">
                <a:spcBef>
                  <a:spcPct val="0"/>
                </a:spcBef>
                <a:spcAft>
                  <a:spcPct val="0"/>
                </a:spcAft>
                <a:defRPr/>
              </a:pPr>
              <a:t>37</a:t>
            </a:fld>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z="1000" dirty="0" smtClean="0"/>
              <a:t>Value-added:</a:t>
            </a:r>
          </a:p>
          <a:p>
            <a:pPr eaLnBrk="1" hangingPunct="1">
              <a:spcBef>
                <a:spcPct val="0"/>
              </a:spcBef>
            </a:pPr>
            <a:r>
              <a:rPr lang="en-GB" sz="1000" dirty="0" smtClean="0"/>
              <a:t>Electronics – 25.0%</a:t>
            </a:r>
          </a:p>
          <a:p>
            <a:pPr eaLnBrk="1" hangingPunct="1">
              <a:spcBef>
                <a:spcPct val="0"/>
              </a:spcBef>
            </a:pPr>
            <a:r>
              <a:rPr lang="en-GB" sz="1000" dirty="0" smtClean="0"/>
              <a:t>Biomedical – 25.5%</a:t>
            </a:r>
          </a:p>
          <a:p>
            <a:pPr eaLnBrk="1" hangingPunct="1">
              <a:spcBef>
                <a:spcPct val="0"/>
              </a:spcBef>
            </a:pPr>
            <a:r>
              <a:rPr lang="en-GB" sz="1000" dirty="0" smtClean="0"/>
              <a:t>Transport Engineering – 5.7%</a:t>
            </a:r>
          </a:p>
          <a:p>
            <a:pPr eaLnBrk="1" hangingPunct="1">
              <a:spcBef>
                <a:spcPct val="0"/>
              </a:spcBef>
            </a:pPr>
            <a:r>
              <a:rPr lang="en-GB" sz="1000" dirty="0" smtClean="0"/>
              <a:t>Precision Engineering – 14.6%</a:t>
            </a:r>
          </a:p>
          <a:p>
            <a:pPr eaLnBrk="1" hangingPunct="1">
              <a:spcBef>
                <a:spcPct val="0"/>
              </a:spcBef>
            </a:pPr>
            <a:r>
              <a:rPr lang="en-GB" sz="1000" dirty="0" smtClean="0"/>
              <a:t>Chemicals – 7.9%</a:t>
            </a:r>
          </a:p>
          <a:p>
            <a:pPr eaLnBrk="1" hangingPunct="1">
              <a:spcBef>
                <a:spcPct val="0"/>
              </a:spcBef>
            </a:pPr>
            <a:r>
              <a:rPr lang="en-GB" sz="1000" dirty="0" smtClean="0"/>
              <a:t>General – 11.3% </a:t>
            </a:r>
          </a:p>
          <a:p>
            <a:pPr eaLnBrk="1" hangingPunct="1">
              <a:spcBef>
                <a:spcPct val="0"/>
              </a:spcBef>
            </a:pPr>
            <a:endParaRPr lang="en-GB" sz="1000" dirty="0" smtClean="0"/>
          </a:p>
          <a:p>
            <a:pPr eaLnBrk="1" hangingPunct="1">
              <a:spcBef>
                <a:spcPct val="0"/>
              </a:spcBef>
            </a:pPr>
            <a:r>
              <a:rPr lang="en-GB" sz="1000" dirty="0" smtClean="0"/>
              <a:t>Total output:</a:t>
            </a:r>
          </a:p>
          <a:p>
            <a:pPr eaLnBrk="1" hangingPunct="1">
              <a:spcBef>
                <a:spcPct val="0"/>
              </a:spcBef>
            </a:pPr>
            <a:r>
              <a:rPr lang="en-GB" sz="1000" dirty="0" smtClean="0"/>
              <a:t>Electronics – 27.5%</a:t>
            </a:r>
          </a:p>
          <a:p>
            <a:pPr eaLnBrk="1" hangingPunct="1">
              <a:spcBef>
                <a:spcPct val="0"/>
              </a:spcBef>
            </a:pPr>
            <a:r>
              <a:rPr lang="en-GB" sz="1000" dirty="0" smtClean="0"/>
              <a:t>Biomedical – 9.8%</a:t>
            </a:r>
          </a:p>
          <a:p>
            <a:pPr eaLnBrk="1" hangingPunct="1">
              <a:spcBef>
                <a:spcPct val="0"/>
              </a:spcBef>
            </a:pPr>
            <a:r>
              <a:rPr lang="en-GB" sz="1000" dirty="0" smtClean="0"/>
              <a:t>Chemicals – 33.9%</a:t>
            </a:r>
          </a:p>
          <a:p>
            <a:pPr eaLnBrk="1" hangingPunct="1">
              <a:spcBef>
                <a:spcPct val="0"/>
              </a:spcBef>
            </a:pPr>
            <a:r>
              <a:rPr lang="en-GB" sz="1000" dirty="0" smtClean="0"/>
              <a:t>Precision Engineering – 11.3%</a:t>
            </a:r>
          </a:p>
          <a:p>
            <a:pPr eaLnBrk="1" hangingPunct="1">
              <a:spcBef>
                <a:spcPct val="0"/>
              </a:spcBef>
            </a:pPr>
            <a:r>
              <a:rPr lang="en-GB" sz="1000" dirty="0" smtClean="0"/>
              <a:t>Transport Engineering – 10% </a:t>
            </a:r>
          </a:p>
          <a:p>
            <a:pPr eaLnBrk="1" hangingPunct="1">
              <a:spcBef>
                <a:spcPct val="0"/>
              </a:spcBef>
            </a:pPr>
            <a:r>
              <a:rPr lang="en-GB" sz="1000" dirty="0" smtClean="0"/>
              <a:t>General – 7.5% </a:t>
            </a:r>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6A439A-5D4A-4D05-9DCA-461CA5AC9223}" type="slidenum">
              <a:rPr lang="en-GB" smtClean="0">
                <a:solidFill>
                  <a:srgbClr val="000000"/>
                </a:solidFill>
              </a:rPr>
              <a:pPr fontAlgn="base">
                <a:spcBef>
                  <a:spcPct val="0"/>
                </a:spcBef>
                <a:spcAft>
                  <a:spcPct val="0"/>
                </a:spcAft>
                <a:defRPr/>
              </a:pPr>
              <a:t>5</a:t>
            </a:fld>
            <a:endParaRPr lang="en-GB" smtClean="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8F5B90C-A957-47A9-A44F-99CD5EEAB8CC}" type="slidenum">
              <a:rPr lang="en-US" smtClean="0">
                <a:solidFill>
                  <a:srgbClr val="C0504D"/>
                </a:solidFill>
              </a:rPr>
              <a:pPr fontAlgn="base">
                <a:spcBef>
                  <a:spcPct val="0"/>
                </a:spcBef>
                <a:spcAft>
                  <a:spcPct val="0"/>
                </a:spcAft>
                <a:defRPr/>
              </a:pPr>
              <a:t>6</a:t>
            </a:fld>
            <a:endParaRPr lang="en-US" smtClean="0">
              <a:solidFill>
                <a:srgbClr val="C0504D"/>
              </a:solidFill>
            </a:endParaRPr>
          </a:p>
        </p:txBody>
      </p:sp>
      <p:sp>
        <p:nvSpPr>
          <p:cNvPr id="50179" name="Rectangle 2"/>
          <p:cNvSpPr>
            <a:spLocks noGrp="1" noRot="1" noChangeAspect="1" noChangeArrowheads="1" noTextEdit="1"/>
          </p:cNvSpPr>
          <p:nvPr>
            <p:ph type="sldImg"/>
          </p:nvPr>
        </p:nvSpPr>
        <p:spPr bwMode="auto">
          <a:xfrm>
            <a:off x="968375" y="808038"/>
            <a:ext cx="4878388" cy="3659187"/>
          </a:xfrm>
          <a:noFill/>
          <a:ln>
            <a:solidFill>
              <a:srgbClr val="000000"/>
            </a:solidFill>
            <a:miter lim="800000"/>
            <a:headEnd/>
            <a:tailEnd/>
          </a:ln>
        </p:spPr>
      </p:sp>
      <p:sp>
        <p:nvSpPr>
          <p:cNvPr id="50180" name="Rectangle 3"/>
          <p:cNvSpPr>
            <a:spLocks noGrp="1" noChangeArrowheads="1"/>
          </p:cNvSpPr>
          <p:nvPr>
            <p:ph type="body" idx="1"/>
          </p:nvPr>
        </p:nvSpPr>
        <p:spPr bwMode="auto">
          <a:xfrm>
            <a:off x="921595" y="4728088"/>
            <a:ext cx="4962426" cy="4426112"/>
          </a:xfrm>
          <a:noFill/>
        </p:spPr>
        <p:txBody>
          <a:bodyPr wrap="square" numCol="1" anchor="t" anchorCtr="0" compatLnSpc="1">
            <a:prstTxWarp prst="textNoShape">
              <a:avLst/>
            </a:prstTxWarp>
          </a:bodyPr>
          <a:lstStyle/>
          <a:p>
            <a:pPr eaLnBrk="1" hangingPunct="1">
              <a:spcBef>
                <a:spcPct val="0"/>
              </a:spcBef>
            </a:pPr>
            <a:r>
              <a:rPr lang="en-GB" smtClean="0">
                <a:latin typeface="Arial" pitchFamily="34" charset="0"/>
                <a:cs typeface="Arial" pitchFamily="34" charset="0"/>
              </a:rPr>
              <a:t>- Since 2000, employment in the BMS industry has grown by 2.5 times, from 6,000 to 15,700 in 2012.  </a:t>
            </a:r>
          </a:p>
          <a:p>
            <a:pPr eaLnBrk="1" hangingPunct="1">
              <a:spcBef>
                <a:spcPct val="0"/>
              </a:spcBef>
            </a:pPr>
            <a:r>
              <a:rPr lang="en-GB" smtClean="0">
                <a:latin typeface="Arial" pitchFamily="34" charset="0"/>
                <a:cs typeface="Arial" pitchFamily="34" charset="0"/>
              </a:rPr>
              <a:t>- BMS manufacturing output has increased by nearly five-fold increase from $6 billion to $29.4 billion in 2012. </a:t>
            </a:r>
          </a:p>
          <a:p>
            <a:pPr eaLnBrk="1" hangingPunct="1">
              <a:spcBef>
                <a:spcPct val="0"/>
              </a:spcBef>
            </a:pPr>
            <a:r>
              <a:rPr lang="en-GB" smtClean="0">
                <a:latin typeface="Arial" pitchFamily="34" charset="0"/>
                <a:cs typeface="Arial" pitchFamily="34" charset="0"/>
              </a:rPr>
              <a:t>- In 2012, the VA of the industry rose to S$15.3 billion, contributing 25.5% of total manufacturing VA.  BMS is now the largest manufacturing sector in Singapore by VA contribution.  </a:t>
            </a:r>
          </a:p>
          <a:p>
            <a:pPr eaLnBrk="1" hangingPunct="1">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endParaRPr kumimoji="1" lang="en-US" altLang="zh-CN" smtClean="0"/>
          </a:p>
        </p:txBody>
      </p:sp>
      <p:sp>
        <p:nvSpPr>
          <p:cNvPr id="4" name="Slide Number Placeholder 3"/>
          <p:cNvSpPr>
            <a:spLocks noGrp="1"/>
          </p:cNvSpPr>
          <p:nvPr>
            <p:ph type="sldNum" sz="quarter" idx="5"/>
          </p:nvPr>
        </p:nvSpPr>
        <p:spPr/>
        <p:txBody>
          <a:bodyPr/>
          <a:lstStyle/>
          <a:p>
            <a:pPr>
              <a:defRPr/>
            </a:pPr>
            <a:fld id="{9B839BFF-05C7-4333-ABA0-8932336EFDCC}" type="slidenum">
              <a:rPr kumimoji="1" lang="zh-CN" altLang="en-US" smtClean="0"/>
              <a:pPr>
                <a:defRPr/>
              </a:pPr>
              <a:t>10</a:t>
            </a:fld>
            <a:endParaRPr kumimoji="1"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kumimoji="1" lang="en-US" altLang="zh-CN" smtClean="0"/>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FB3AA44-BEEE-407A-B086-E5D4461AE1B6}" type="slidenum">
              <a:rPr kumimoji="1" lang="zh-CN" altLang="en-US" smtClean="0"/>
              <a:pPr fontAlgn="base">
                <a:spcBef>
                  <a:spcPct val="0"/>
                </a:spcBef>
                <a:spcAft>
                  <a:spcPct val="0"/>
                </a:spcAft>
                <a:defRPr/>
              </a:pPr>
              <a:t>11</a:t>
            </a:fld>
            <a:endParaRPr kumimoji="1" lang="zh-CN"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kumimoji="1" lang="en-US" altLang="zh-CN" smtClean="0"/>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F3B915B-9972-4FE7-B7EE-73C5612AA24E}" type="slidenum">
              <a:rPr kumimoji="1" lang="zh-CN" altLang="en-US" smtClean="0"/>
              <a:pPr fontAlgn="base">
                <a:spcBef>
                  <a:spcPct val="0"/>
                </a:spcBef>
                <a:spcAft>
                  <a:spcPct val="0"/>
                </a:spcAft>
                <a:defRPr/>
              </a:pPr>
              <a:t>12</a:t>
            </a:fld>
            <a:endParaRPr kumimoji="1" lang="zh-CN"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buFontTx/>
              <a:buChar char="-"/>
            </a:pPr>
            <a:endParaRPr lang="en-GB" smtClean="0"/>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1481D1A-EA0D-4092-801E-87BF519B1CC8}" type="slidenum">
              <a:rPr lang="en-GB"/>
              <a:pPr>
                <a:defRPr/>
              </a:pPr>
              <a:t>13</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marL="378734" indent="-378734">
              <a:buClr>
                <a:srgbClr val="ED3000"/>
              </a:buClr>
            </a:pPr>
            <a:endParaRPr lang="en-US" dirty="0" smtClean="0">
              <a:solidFill>
                <a:srgbClr val="0070C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fontAlgn="auto">
              <a:spcBef>
                <a:spcPts val="0"/>
              </a:spcBef>
              <a:spcAft>
                <a:spcPts val="0"/>
              </a:spcAft>
              <a:defRPr smtClean="0">
                <a:cs typeface="+mn-cs"/>
              </a:defRPr>
            </a:lvl1pPr>
          </a:lstStyle>
          <a:p>
            <a:pPr>
              <a:defRPr/>
            </a:pPr>
            <a:fld id="{09ECABE1-B4D2-454A-B41E-8D1974248FE0}" type="datetime1">
              <a:rPr lang="en-GB" smtClean="0"/>
              <a:pPr>
                <a:defRPr/>
              </a:pPr>
              <a:t>21/10/2013</a:t>
            </a:fld>
            <a:endParaRPr lang="en-GB"/>
          </a:p>
        </p:txBody>
      </p:sp>
      <p:sp>
        <p:nvSpPr>
          <p:cNvPr id="5" name="Footer Placeholder 4"/>
          <p:cNvSpPr>
            <a:spLocks noGrp="1"/>
          </p:cNvSpPr>
          <p:nvPr>
            <p:ph type="ftr" sz="quarter" idx="11"/>
          </p:nvPr>
        </p:nvSpPr>
        <p:spPr/>
        <p:txBody>
          <a:bodyPr/>
          <a:lstStyle>
            <a:lvl1pPr fontAlgn="auto">
              <a:spcBef>
                <a:spcPts val="0"/>
              </a:spcBef>
              <a:spcAft>
                <a:spcPts val="0"/>
              </a:spcAft>
              <a:defRPr>
                <a:cs typeface="+mn-cs"/>
              </a:defRPr>
            </a:lvl1pPr>
          </a:lstStyle>
          <a:p>
            <a:pPr>
              <a:defRPr/>
            </a:pPr>
            <a:endParaRPr lang="en-GB"/>
          </a:p>
        </p:txBody>
      </p:sp>
      <p:sp>
        <p:nvSpPr>
          <p:cNvPr id="6" name="Slide Number Placeholder 5"/>
          <p:cNvSpPr>
            <a:spLocks noGrp="1"/>
          </p:cNvSpPr>
          <p:nvPr>
            <p:ph type="sldNum" sz="quarter" idx="12"/>
          </p:nvPr>
        </p:nvSpPr>
        <p:spPr/>
        <p:txBody>
          <a:bodyPr/>
          <a:lstStyle>
            <a:lvl1pPr fontAlgn="auto">
              <a:spcBef>
                <a:spcPts val="0"/>
              </a:spcBef>
              <a:spcAft>
                <a:spcPts val="0"/>
              </a:spcAft>
              <a:defRPr>
                <a:cs typeface="+mn-cs"/>
              </a:defRPr>
            </a:lvl1pPr>
          </a:lstStyle>
          <a:p>
            <a:pPr>
              <a:defRPr/>
            </a:pPr>
            <a:fld id="{50E9D86B-5763-49EF-BA15-A3C4D2FCEBB3}"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auto">
              <a:spcBef>
                <a:spcPts val="0"/>
              </a:spcBef>
              <a:spcAft>
                <a:spcPts val="0"/>
              </a:spcAft>
              <a:defRPr smtClean="0">
                <a:cs typeface="+mn-cs"/>
              </a:defRPr>
            </a:lvl1pPr>
          </a:lstStyle>
          <a:p>
            <a:pPr>
              <a:defRPr/>
            </a:pPr>
            <a:fld id="{C37C3AC7-9284-45FD-A274-01D29DA3C679}" type="datetime1">
              <a:rPr lang="en-GB" smtClean="0"/>
              <a:pPr>
                <a:defRPr/>
              </a:pPr>
              <a:t>21/10/2013</a:t>
            </a:fld>
            <a:endParaRPr lang="en-GB"/>
          </a:p>
        </p:txBody>
      </p:sp>
      <p:sp>
        <p:nvSpPr>
          <p:cNvPr id="5" name="Footer Placeholder 4"/>
          <p:cNvSpPr>
            <a:spLocks noGrp="1"/>
          </p:cNvSpPr>
          <p:nvPr>
            <p:ph type="ftr" sz="quarter" idx="11"/>
          </p:nvPr>
        </p:nvSpPr>
        <p:spPr/>
        <p:txBody>
          <a:bodyPr/>
          <a:lstStyle>
            <a:lvl1pPr fontAlgn="auto">
              <a:spcBef>
                <a:spcPts val="0"/>
              </a:spcBef>
              <a:spcAft>
                <a:spcPts val="0"/>
              </a:spcAft>
              <a:defRPr>
                <a:cs typeface="+mn-cs"/>
              </a:defRPr>
            </a:lvl1pPr>
          </a:lstStyle>
          <a:p>
            <a:pPr>
              <a:defRPr/>
            </a:pPr>
            <a:endParaRPr lang="en-GB"/>
          </a:p>
        </p:txBody>
      </p:sp>
      <p:sp>
        <p:nvSpPr>
          <p:cNvPr id="6" name="Slide Number Placeholder 5"/>
          <p:cNvSpPr>
            <a:spLocks noGrp="1"/>
          </p:cNvSpPr>
          <p:nvPr>
            <p:ph type="sldNum" sz="quarter" idx="12"/>
          </p:nvPr>
        </p:nvSpPr>
        <p:spPr/>
        <p:txBody>
          <a:bodyPr/>
          <a:lstStyle>
            <a:lvl1pPr fontAlgn="auto">
              <a:spcBef>
                <a:spcPts val="0"/>
              </a:spcBef>
              <a:spcAft>
                <a:spcPts val="0"/>
              </a:spcAft>
              <a:defRPr>
                <a:cs typeface="+mn-cs"/>
              </a:defRPr>
            </a:lvl1pPr>
          </a:lstStyle>
          <a:p>
            <a:pPr>
              <a:defRPr/>
            </a:pPr>
            <a:fld id="{81D806EA-9CBD-4ECE-9E73-D832BDB3382F}"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auto">
              <a:spcBef>
                <a:spcPts val="0"/>
              </a:spcBef>
              <a:spcAft>
                <a:spcPts val="0"/>
              </a:spcAft>
              <a:defRPr smtClean="0">
                <a:cs typeface="+mn-cs"/>
              </a:defRPr>
            </a:lvl1pPr>
          </a:lstStyle>
          <a:p>
            <a:pPr>
              <a:defRPr/>
            </a:pPr>
            <a:fld id="{AC02B0F5-9CC3-4B1B-832B-BC4749ED8568}" type="datetime1">
              <a:rPr lang="en-GB" smtClean="0"/>
              <a:pPr>
                <a:defRPr/>
              </a:pPr>
              <a:t>21/10/2013</a:t>
            </a:fld>
            <a:endParaRPr lang="en-GB"/>
          </a:p>
        </p:txBody>
      </p:sp>
      <p:sp>
        <p:nvSpPr>
          <p:cNvPr id="5" name="Footer Placeholder 4"/>
          <p:cNvSpPr>
            <a:spLocks noGrp="1"/>
          </p:cNvSpPr>
          <p:nvPr>
            <p:ph type="ftr" sz="quarter" idx="11"/>
          </p:nvPr>
        </p:nvSpPr>
        <p:spPr/>
        <p:txBody>
          <a:bodyPr/>
          <a:lstStyle>
            <a:lvl1pPr fontAlgn="auto">
              <a:spcBef>
                <a:spcPts val="0"/>
              </a:spcBef>
              <a:spcAft>
                <a:spcPts val="0"/>
              </a:spcAft>
              <a:defRPr>
                <a:cs typeface="+mn-cs"/>
              </a:defRPr>
            </a:lvl1pPr>
          </a:lstStyle>
          <a:p>
            <a:pPr>
              <a:defRPr/>
            </a:pPr>
            <a:endParaRPr lang="en-GB"/>
          </a:p>
        </p:txBody>
      </p:sp>
      <p:sp>
        <p:nvSpPr>
          <p:cNvPr id="6" name="Slide Number Placeholder 5"/>
          <p:cNvSpPr>
            <a:spLocks noGrp="1"/>
          </p:cNvSpPr>
          <p:nvPr>
            <p:ph type="sldNum" sz="quarter" idx="12"/>
          </p:nvPr>
        </p:nvSpPr>
        <p:spPr/>
        <p:txBody>
          <a:bodyPr/>
          <a:lstStyle>
            <a:lvl1pPr fontAlgn="auto">
              <a:spcBef>
                <a:spcPts val="0"/>
              </a:spcBef>
              <a:spcAft>
                <a:spcPts val="0"/>
              </a:spcAft>
              <a:defRPr>
                <a:cs typeface="+mn-cs"/>
              </a:defRPr>
            </a:lvl1pPr>
          </a:lstStyle>
          <a:p>
            <a:pPr>
              <a:defRPr/>
            </a:pPr>
            <a:fld id="{02966E87-C7F1-4710-8C5E-79CFF3478B3C}"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8229600" cy="562074"/>
          </a:xfrm>
        </p:spPr>
        <p:txBody>
          <a:bodyPr/>
          <a:lstStyle>
            <a:lvl1pPr>
              <a:defRPr sz="3200"/>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Subtitle 2"/>
          <p:cNvSpPr>
            <a:spLocks noGrp="1"/>
          </p:cNvSpPr>
          <p:nvPr>
            <p:ph type="subTitle" idx="13"/>
          </p:nvPr>
        </p:nvSpPr>
        <p:spPr>
          <a:xfrm>
            <a:off x="107504" y="6597352"/>
            <a:ext cx="9036496" cy="260648"/>
          </a:xfrm>
        </p:spPr>
        <p:txBody>
          <a:bodyPr>
            <a:noAutofit/>
          </a:bodyPr>
          <a:lstStyle>
            <a:lvl1pPr>
              <a:buNone/>
              <a:defRPr sz="1200" baseline="0">
                <a:solidFill>
                  <a:schemeClr val="bg1">
                    <a:lumMod val="65000"/>
                  </a:schemeClr>
                </a:solidFill>
              </a:defRPr>
            </a:lvl1pPr>
          </a:lstStyle>
          <a:p>
            <a:r>
              <a:rPr lang="en-US" smtClean="0"/>
              <a:t>Click to edit Master subtitle style</a:t>
            </a:r>
            <a:endParaRPr lang="en-GB" dirty="0"/>
          </a:p>
        </p:txBody>
      </p:sp>
      <p:sp>
        <p:nvSpPr>
          <p:cNvPr id="5" name="Slide Number Placeholder 5"/>
          <p:cNvSpPr>
            <a:spLocks noGrp="1"/>
          </p:cNvSpPr>
          <p:nvPr>
            <p:ph type="sldNum" sz="quarter" idx="14"/>
          </p:nvPr>
        </p:nvSpPr>
        <p:spPr>
          <a:xfrm>
            <a:off x="6902450" y="6237288"/>
            <a:ext cx="2133600" cy="365125"/>
          </a:xfrm>
        </p:spPr>
        <p:txBody>
          <a:bodyPr/>
          <a:lstStyle>
            <a:lvl1pPr fontAlgn="auto">
              <a:spcBef>
                <a:spcPts val="0"/>
              </a:spcBef>
              <a:spcAft>
                <a:spcPts val="0"/>
              </a:spcAft>
              <a:defRPr>
                <a:cs typeface="+mn-cs"/>
              </a:defRPr>
            </a:lvl1pPr>
          </a:lstStyle>
          <a:p>
            <a:pPr>
              <a:defRPr/>
            </a:pPr>
            <a:fld id="{622B1668-63FC-4E7D-B5E4-ABDE3840CFAB}" type="slidenum">
              <a:rPr lang="en-GB"/>
              <a:pPr>
                <a:defRPr/>
              </a:pPr>
              <a:t>‹#›</a:t>
            </a:fld>
            <a:endParaRPr lang="en-GB"/>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8229600" cy="562074"/>
          </a:xfrm>
        </p:spPr>
        <p:txBody>
          <a:bodyPr/>
          <a:lstStyle>
            <a:lvl1pPr>
              <a:defRPr sz="3200"/>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Subtitle 2"/>
          <p:cNvSpPr>
            <a:spLocks noGrp="1"/>
          </p:cNvSpPr>
          <p:nvPr>
            <p:ph type="subTitle" idx="13"/>
          </p:nvPr>
        </p:nvSpPr>
        <p:spPr>
          <a:xfrm>
            <a:off x="107504" y="6597352"/>
            <a:ext cx="9036496" cy="260648"/>
          </a:xfrm>
        </p:spPr>
        <p:txBody>
          <a:bodyPr>
            <a:noAutofit/>
          </a:bodyPr>
          <a:lstStyle>
            <a:lvl1pPr>
              <a:buNone/>
              <a:defRPr sz="1200" baseline="0">
                <a:solidFill>
                  <a:schemeClr val="bg1">
                    <a:lumMod val="65000"/>
                  </a:schemeClr>
                </a:solidFill>
              </a:defRPr>
            </a:lvl1pPr>
          </a:lstStyle>
          <a:p>
            <a:r>
              <a:rPr lang="en-US" smtClean="0"/>
              <a:t>Click to edit Master subtitle style</a:t>
            </a:r>
            <a:endParaRPr lang="en-GB" dirty="0"/>
          </a:p>
        </p:txBody>
      </p:sp>
      <p:sp>
        <p:nvSpPr>
          <p:cNvPr id="5" name="Slide Number Placeholder 5"/>
          <p:cNvSpPr>
            <a:spLocks noGrp="1"/>
          </p:cNvSpPr>
          <p:nvPr>
            <p:ph type="sldNum" sz="quarter" idx="14"/>
          </p:nvPr>
        </p:nvSpPr>
        <p:spPr>
          <a:xfrm>
            <a:off x="6902450" y="6237288"/>
            <a:ext cx="2133600" cy="365125"/>
          </a:xfrm>
        </p:spPr>
        <p:txBody>
          <a:bodyPr/>
          <a:lstStyle>
            <a:lvl1pPr fontAlgn="auto">
              <a:spcBef>
                <a:spcPts val="0"/>
              </a:spcBef>
              <a:spcAft>
                <a:spcPts val="0"/>
              </a:spcAft>
              <a:defRPr>
                <a:cs typeface="+mn-cs"/>
              </a:defRPr>
            </a:lvl1pPr>
          </a:lstStyle>
          <a:p>
            <a:pPr>
              <a:defRPr/>
            </a:pPr>
            <a:fld id="{A2A18F55-E38F-4150-8ECD-4C581C141F06}" type="slidenum">
              <a:rPr lang="en-GB"/>
              <a:pPr>
                <a:defRPr/>
              </a:pPr>
              <a:t>‹#›</a:t>
            </a:fld>
            <a:endParaRPr lang="en-GB"/>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Slide_Green">
    <p:spTree>
      <p:nvGrpSpPr>
        <p:cNvPr id="1" name=""/>
        <p:cNvGrpSpPr/>
        <p:nvPr/>
      </p:nvGrpSpPr>
      <p:grpSpPr>
        <a:xfrm>
          <a:off x="0" y="0"/>
          <a:ext cx="0" cy="0"/>
          <a:chOff x="0" y="0"/>
          <a:chExt cx="0" cy="0"/>
        </a:xfrm>
      </p:grpSpPr>
      <p:pic>
        <p:nvPicPr>
          <p:cNvPr id="6" name="Picture 6" descr="ppt cont.jpg"/>
          <p:cNvPicPr>
            <a:picLocks noChangeAspect="1"/>
          </p:cNvPicPr>
          <p:nvPr/>
        </p:nvPicPr>
        <p:blipFill>
          <a:blip r:embed="rId2" cstate="print"/>
          <a:srcRect/>
          <a:stretch>
            <a:fillRect/>
          </a:stretch>
        </p:blipFill>
        <p:spPr bwMode="auto">
          <a:xfrm>
            <a:off x="-3175" y="0"/>
            <a:ext cx="9144000" cy="6858000"/>
          </a:xfrm>
          <a:prstGeom prst="rect">
            <a:avLst/>
          </a:prstGeom>
          <a:noFill/>
          <a:ln w="9525">
            <a:noFill/>
            <a:miter lim="800000"/>
            <a:headEnd/>
            <a:tailEnd/>
          </a:ln>
        </p:spPr>
      </p:pic>
      <p:sp>
        <p:nvSpPr>
          <p:cNvPr id="7" name="TextBox 6"/>
          <p:cNvSpPr txBox="1"/>
          <p:nvPr/>
        </p:nvSpPr>
        <p:spPr>
          <a:xfrm>
            <a:off x="8516938" y="6413500"/>
            <a:ext cx="463550" cy="254000"/>
          </a:xfrm>
          <a:prstGeom prst="rect">
            <a:avLst/>
          </a:prstGeom>
          <a:noFill/>
        </p:spPr>
        <p:txBody>
          <a:bodyPr>
            <a:spAutoFit/>
          </a:bodyPr>
          <a:lstStyle/>
          <a:p>
            <a:pPr algn="r" fontAlgn="auto">
              <a:spcBef>
                <a:spcPts val="0"/>
              </a:spcBef>
              <a:spcAft>
                <a:spcPts val="0"/>
              </a:spcAft>
              <a:defRPr/>
            </a:pPr>
            <a:fld id="{8F5253B7-D7FC-4922-9BD2-072281233FA5}" type="slidenum">
              <a:rPr lang="en-US" sz="1050">
                <a:latin typeface="+mn-lt"/>
                <a:cs typeface="+mn-cs"/>
              </a:rPr>
              <a:pPr algn="r" fontAlgn="auto">
                <a:spcBef>
                  <a:spcPts val="0"/>
                </a:spcBef>
                <a:spcAft>
                  <a:spcPts val="0"/>
                </a:spcAft>
                <a:defRPr/>
              </a:pPr>
              <a:t>‹#›</a:t>
            </a:fld>
            <a:endParaRPr lang="en-SG" sz="1050" dirty="0">
              <a:latin typeface="+mn-lt"/>
              <a:cs typeface="+mn-cs"/>
            </a:endParaRPr>
          </a:p>
        </p:txBody>
      </p:sp>
      <p:sp>
        <p:nvSpPr>
          <p:cNvPr id="2" name="Title 1"/>
          <p:cNvSpPr>
            <a:spLocks noGrp="1" noChangeAspect="1"/>
          </p:cNvSpPr>
          <p:nvPr>
            <p:ph type="title"/>
          </p:nvPr>
        </p:nvSpPr>
        <p:spPr>
          <a:xfrm>
            <a:off x="179512" y="1052736"/>
            <a:ext cx="4392488" cy="1143000"/>
          </a:xfrm>
        </p:spPr>
        <p:txBody>
          <a:bodyPr>
            <a:noAutofit/>
          </a:bodyPr>
          <a:lstStyle>
            <a:lvl1pPr algn="l">
              <a:defRPr sz="3300" b="1" baseline="0">
                <a:solidFill>
                  <a:srgbClr val="6EB43F"/>
                </a:solidFill>
              </a:defRPr>
            </a:lvl1pPr>
          </a:lstStyle>
          <a:p>
            <a:r>
              <a:rPr lang="en-US" smtClean="0"/>
              <a:t>Click to edit Master title style</a:t>
            </a:r>
            <a:endParaRPr lang="en-SG" dirty="0"/>
          </a:p>
        </p:txBody>
      </p:sp>
      <p:sp>
        <p:nvSpPr>
          <p:cNvPr id="24" name="Text Placeholder 23"/>
          <p:cNvSpPr>
            <a:spLocks noGrp="1"/>
          </p:cNvSpPr>
          <p:nvPr>
            <p:ph type="body" sz="quarter" idx="11"/>
          </p:nvPr>
        </p:nvSpPr>
        <p:spPr>
          <a:xfrm>
            <a:off x="5005090" y="6309320"/>
            <a:ext cx="2735262" cy="404812"/>
          </a:xfrm>
        </p:spPr>
        <p:txBody>
          <a:bodyPr>
            <a:normAutofit/>
          </a:bodyPr>
          <a:lstStyle>
            <a:lvl1pPr>
              <a:buNone/>
              <a:defRPr sz="1000" b="1" baseline="0">
                <a:solidFill>
                  <a:srgbClr val="6EB43F"/>
                </a:solidFill>
              </a:defRPr>
            </a:lvl1pPr>
          </a:lstStyle>
          <a:p>
            <a:pPr lvl="0"/>
            <a:r>
              <a:rPr lang="en-US" smtClean="0"/>
              <a:t>Click to edit Master text styles</a:t>
            </a:r>
          </a:p>
        </p:txBody>
      </p:sp>
      <p:sp>
        <p:nvSpPr>
          <p:cNvPr id="8" name="Content Placeholder 2"/>
          <p:cNvSpPr>
            <a:spLocks noGrp="1" noChangeAspect="1"/>
          </p:cNvSpPr>
          <p:nvPr>
            <p:ph idx="1"/>
          </p:nvPr>
        </p:nvSpPr>
        <p:spPr>
          <a:xfrm>
            <a:off x="179512" y="2643182"/>
            <a:ext cx="4392488" cy="3429024"/>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lang="en-SG" sz="1800" b="0" i="0"/>
            </a:lvl1pPr>
            <a:lvl2pPr>
              <a:defRPr sz="1800"/>
            </a:lvl2pPr>
            <a:lvl3pPr>
              <a:defRPr sz="1800"/>
            </a:lvl3pPr>
            <a:lvl4pPr>
              <a:defRPr sz="1800"/>
            </a:lvl4pPr>
            <a:lvl5pPr>
              <a:defRPr sz="1800"/>
            </a:lvl5pPr>
          </a:lstStyle>
          <a:p>
            <a:pPr lvl="0"/>
            <a:r>
              <a:rPr lang="en-US" smtClean="0"/>
              <a:t>Click to edit Master text styles</a:t>
            </a:r>
          </a:p>
        </p:txBody>
      </p:sp>
      <p:sp>
        <p:nvSpPr>
          <p:cNvPr id="9" name="Text Placeholder 18"/>
          <p:cNvSpPr>
            <a:spLocks noGrp="1" noChangeAspect="1"/>
          </p:cNvSpPr>
          <p:nvPr>
            <p:ph type="body" sz="quarter" idx="10"/>
          </p:nvPr>
        </p:nvSpPr>
        <p:spPr>
          <a:xfrm>
            <a:off x="179512" y="2204864"/>
            <a:ext cx="4392488" cy="432048"/>
          </a:xfrm>
        </p:spPr>
        <p:txBody>
          <a:bodyPr>
            <a:normAutofit/>
          </a:bodyPr>
          <a:lstStyle>
            <a:lvl1pPr>
              <a:buNone/>
              <a:defRPr sz="2300"/>
            </a:lvl1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t Slide_Pink">
    <p:spTree>
      <p:nvGrpSpPr>
        <p:cNvPr id="1" name=""/>
        <p:cNvGrpSpPr/>
        <p:nvPr/>
      </p:nvGrpSpPr>
      <p:grpSpPr>
        <a:xfrm>
          <a:off x="0" y="0"/>
          <a:ext cx="0" cy="0"/>
          <a:chOff x="0" y="0"/>
          <a:chExt cx="0" cy="0"/>
        </a:xfrm>
      </p:grpSpPr>
      <p:pic>
        <p:nvPicPr>
          <p:cNvPr id="6" name="Picture 6" descr="ppt cont.jpg"/>
          <p:cNvPicPr>
            <a:picLocks noChangeAspect="1"/>
          </p:cNvPicPr>
          <p:nvPr/>
        </p:nvPicPr>
        <p:blipFill>
          <a:blip r:embed="rId2" cstate="print"/>
          <a:srcRect/>
          <a:stretch>
            <a:fillRect/>
          </a:stretch>
        </p:blipFill>
        <p:spPr bwMode="auto">
          <a:xfrm>
            <a:off x="-3175" y="0"/>
            <a:ext cx="9144000" cy="6858000"/>
          </a:xfrm>
          <a:prstGeom prst="rect">
            <a:avLst/>
          </a:prstGeom>
          <a:noFill/>
          <a:ln w="9525">
            <a:noFill/>
            <a:miter lim="800000"/>
            <a:headEnd/>
            <a:tailEnd/>
          </a:ln>
        </p:spPr>
      </p:pic>
      <p:sp>
        <p:nvSpPr>
          <p:cNvPr id="7" name="TextBox 6"/>
          <p:cNvSpPr txBox="1"/>
          <p:nvPr/>
        </p:nvSpPr>
        <p:spPr>
          <a:xfrm>
            <a:off x="8516938" y="6413500"/>
            <a:ext cx="463550" cy="254000"/>
          </a:xfrm>
          <a:prstGeom prst="rect">
            <a:avLst/>
          </a:prstGeom>
          <a:noFill/>
        </p:spPr>
        <p:txBody>
          <a:bodyPr>
            <a:spAutoFit/>
          </a:bodyPr>
          <a:lstStyle/>
          <a:p>
            <a:pPr algn="r" fontAlgn="auto">
              <a:spcBef>
                <a:spcPts val="0"/>
              </a:spcBef>
              <a:spcAft>
                <a:spcPts val="0"/>
              </a:spcAft>
              <a:defRPr/>
            </a:pPr>
            <a:fld id="{D0B6EDE1-863F-4CEA-98C2-8ED00916960A}" type="slidenum">
              <a:rPr lang="en-US" sz="1050">
                <a:latin typeface="+mn-lt"/>
                <a:cs typeface="+mn-cs"/>
              </a:rPr>
              <a:pPr algn="r" fontAlgn="auto">
                <a:spcBef>
                  <a:spcPts val="0"/>
                </a:spcBef>
                <a:spcAft>
                  <a:spcPts val="0"/>
                </a:spcAft>
                <a:defRPr/>
              </a:pPr>
              <a:t>‹#›</a:t>
            </a:fld>
            <a:endParaRPr lang="en-SG" sz="1050" dirty="0">
              <a:latin typeface="+mn-lt"/>
              <a:cs typeface="+mn-cs"/>
            </a:endParaRPr>
          </a:p>
        </p:txBody>
      </p:sp>
      <p:sp>
        <p:nvSpPr>
          <p:cNvPr id="2" name="Title 1"/>
          <p:cNvSpPr>
            <a:spLocks noGrp="1"/>
          </p:cNvSpPr>
          <p:nvPr>
            <p:ph type="title"/>
          </p:nvPr>
        </p:nvSpPr>
        <p:spPr>
          <a:xfrm>
            <a:off x="179512" y="1052736"/>
            <a:ext cx="4392488" cy="1143000"/>
          </a:xfrm>
        </p:spPr>
        <p:txBody>
          <a:bodyPr>
            <a:noAutofit/>
          </a:bodyPr>
          <a:lstStyle>
            <a:lvl1pPr algn="l">
              <a:defRPr sz="3300" b="1" baseline="0">
                <a:solidFill>
                  <a:srgbClr val="E50278"/>
                </a:solidFill>
              </a:defRPr>
            </a:lvl1pPr>
          </a:lstStyle>
          <a:p>
            <a:r>
              <a:rPr lang="en-US" smtClean="0"/>
              <a:t>Click to edit Master title style</a:t>
            </a:r>
            <a:endParaRPr lang="en-SG" dirty="0"/>
          </a:p>
        </p:txBody>
      </p:sp>
      <p:sp>
        <p:nvSpPr>
          <p:cNvPr id="3" name="Content Placeholder 2"/>
          <p:cNvSpPr>
            <a:spLocks noGrp="1"/>
          </p:cNvSpPr>
          <p:nvPr>
            <p:ph idx="1"/>
          </p:nvPr>
        </p:nvSpPr>
        <p:spPr>
          <a:xfrm>
            <a:off x="179512" y="2643182"/>
            <a:ext cx="4392488" cy="3429024"/>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lang="en-SG" sz="1800" b="0" i="0"/>
            </a:lvl1pPr>
            <a:lvl2pPr>
              <a:defRPr sz="1800"/>
            </a:lvl2pPr>
            <a:lvl3pPr>
              <a:defRPr sz="1800"/>
            </a:lvl3pPr>
            <a:lvl4pPr>
              <a:defRPr sz="1800"/>
            </a:lvl4pPr>
            <a:lvl5pPr>
              <a:defRPr sz="1800"/>
            </a:lvl5pPr>
          </a:lstStyle>
          <a:p>
            <a:pPr lvl="0"/>
            <a:r>
              <a:rPr lang="en-US" smtClean="0"/>
              <a:t>Click to edit Master text styles</a:t>
            </a:r>
          </a:p>
        </p:txBody>
      </p:sp>
      <p:sp>
        <p:nvSpPr>
          <p:cNvPr id="19" name="Text Placeholder 18"/>
          <p:cNvSpPr>
            <a:spLocks noGrp="1"/>
          </p:cNvSpPr>
          <p:nvPr>
            <p:ph type="body" sz="quarter" idx="10"/>
          </p:nvPr>
        </p:nvSpPr>
        <p:spPr>
          <a:xfrm>
            <a:off x="179512" y="2204864"/>
            <a:ext cx="4392488" cy="432048"/>
          </a:xfrm>
        </p:spPr>
        <p:txBody>
          <a:bodyPr>
            <a:normAutofit/>
          </a:bodyPr>
          <a:lstStyle>
            <a:lvl1pPr>
              <a:buNone/>
              <a:defRPr sz="2300"/>
            </a:lvl1pPr>
          </a:lstStyle>
          <a:p>
            <a:pPr lvl="0"/>
            <a:r>
              <a:rPr lang="en-US" smtClean="0"/>
              <a:t>Click to edit Master text styles</a:t>
            </a:r>
          </a:p>
        </p:txBody>
      </p:sp>
      <p:sp>
        <p:nvSpPr>
          <p:cNvPr id="24" name="Text Placeholder 23"/>
          <p:cNvSpPr>
            <a:spLocks noGrp="1"/>
          </p:cNvSpPr>
          <p:nvPr>
            <p:ph type="body" sz="quarter" idx="11"/>
          </p:nvPr>
        </p:nvSpPr>
        <p:spPr>
          <a:xfrm>
            <a:off x="5005090" y="6309320"/>
            <a:ext cx="2735262" cy="404812"/>
          </a:xfrm>
        </p:spPr>
        <p:txBody>
          <a:bodyPr>
            <a:normAutofit/>
          </a:bodyPr>
          <a:lstStyle>
            <a:lvl1pPr>
              <a:buNone/>
              <a:defRPr sz="1000" b="1" baseline="0">
                <a:solidFill>
                  <a:srgbClr val="E50278"/>
                </a:solidFill>
              </a:defRPr>
            </a:lvl1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6736" y="0"/>
            <a:ext cx="7886700" cy="429634"/>
          </a:xfrm>
          <a:prstGeom prst="rect">
            <a:avLst/>
          </a:prstGeom>
        </p:spPr>
        <p:txBody>
          <a:bodyPr/>
          <a:lstStyle>
            <a:lvl1pPr algn="l">
              <a:defRPr b="0"/>
            </a:lvl1pPr>
          </a:lstStyle>
          <a:p>
            <a:r>
              <a:rPr lang="en-US" dirty="0" smtClean="0"/>
              <a:t>[Slide Title]</a:t>
            </a:r>
            <a:endParaRPr lang="en-GB" dirty="0"/>
          </a:p>
        </p:txBody>
      </p:sp>
      <p:sp>
        <p:nvSpPr>
          <p:cNvPr id="4" name="Slide Number Placeholder 2"/>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800">
                <a:solidFill>
                  <a:schemeClr val="tx1">
                    <a:tint val="75000"/>
                  </a:schemeClr>
                </a:solidFill>
              </a:defRPr>
            </a:lvl1pPr>
          </a:lstStyle>
          <a:p>
            <a:fld id="{247988FF-837A-4104-AA5D-984E36201A70}" type="slidenum">
              <a:rPr lang="en-GB" smtClean="0"/>
              <a:pPr/>
              <a:t>‹#›</a:t>
            </a:fld>
            <a:endParaRPr lang="en-GB" dirty="0"/>
          </a:p>
        </p:txBody>
      </p:sp>
    </p:spTree>
    <p:extLst>
      <p:ext uri="{BB962C8B-B14F-4D97-AF65-F5344CB8AC3E}">
        <p14:creationId xmlns:p14="http://schemas.microsoft.com/office/powerpoint/2010/main" xmlns="" val="26068971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1"/>
            <a:ext cx="8229600" cy="4525963"/>
          </a:xfrm>
        </p:spPr>
        <p:txBody>
          <a:bodyPr/>
          <a:lstStyle/>
          <a:p>
            <a:pPr lvl="0"/>
            <a:endParaRPr lang="en-US" noProof="0" smtClean="0"/>
          </a:p>
        </p:txBody>
      </p:sp>
      <p:sp>
        <p:nvSpPr>
          <p:cNvPr id="4" name="Rectangle 4"/>
          <p:cNvSpPr>
            <a:spLocks noGrp="1" noChangeArrowheads="1"/>
          </p:cNvSpPr>
          <p:nvPr>
            <p:ph type="dt" sz="half" idx="10"/>
          </p:nvPr>
        </p:nvSpPr>
        <p:spPr>
          <a:xfrm>
            <a:off x="457200" y="6245225"/>
            <a:ext cx="2133600" cy="476250"/>
          </a:xfrm>
        </p:spPr>
        <p:txBody>
          <a:bodyPr/>
          <a:lstStyle>
            <a:lvl1pPr>
              <a:defRPr/>
            </a:lvl1pPr>
          </a:lstStyle>
          <a:p>
            <a:pPr>
              <a:defRPr/>
            </a:pPr>
            <a:fld id="{64190CDA-C9A5-4391-BCD9-7BC1038807D2}" type="datetime1">
              <a:rPr lang="en-GB" smtClean="0"/>
              <a:pPr>
                <a:defRPr/>
              </a:pPr>
              <a:t>21/10/2013</a:t>
            </a:fld>
            <a:endParaRPr lang="en-US"/>
          </a:p>
        </p:txBody>
      </p:sp>
      <p:sp>
        <p:nvSpPr>
          <p:cNvPr id="5" name="Rectangle 5"/>
          <p:cNvSpPr>
            <a:spLocks noGrp="1" noChangeArrowheads="1"/>
          </p:cNvSpPr>
          <p:nvPr>
            <p:ph type="ftr" sz="quarter" idx="11"/>
          </p:nvPr>
        </p:nvSpPr>
        <p:spPr>
          <a:xfrm>
            <a:off x="3124200" y="6245225"/>
            <a:ext cx="2895600" cy="476250"/>
          </a:xfrm>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auto">
              <a:spcBef>
                <a:spcPts val="0"/>
              </a:spcBef>
              <a:spcAft>
                <a:spcPts val="0"/>
              </a:spcAft>
              <a:defRPr smtClean="0">
                <a:cs typeface="+mn-cs"/>
              </a:defRPr>
            </a:lvl1pPr>
          </a:lstStyle>
          <a:p>
            <a:pPr>
              <a:defRPr/>
            </a:pPr>
            <a:fld id="{08EACC02-EA91-4CE6-9BD5-FDA37A1DC6F4}" type="datetime1">
              <a:rPr lang="en-GB" smtClean="0"/>
              <a:pPr>
                <a:defRPr/>
              </a:pPr>
              <a:t>21/10/2013</a:t>
            </a:fld>
            <a:endParaRPr lang="en-GB"/>
          </a:p>
        </p:txBody>
      </p:sp>
      <p:sp>
        <p:nvSpPr>
          <p:cNvPr id="5" name="Footer Placeholder 4"/>
          <p:cNvSpPr>
            <a:spLocks noGrp="1"/>
          </p:cNvSpPr>
          <p:nvPr>
            <p:ph type="ftr" sz="quarter" idx="11"/>
          </p:nvPr>
        </p:nvSpPr>
        <p:spPr/>
        <p:txBody>
          <a:bodyPr/>
          <a:lstStyle>
            <a:lvl1pPr fontAlgn="auto">
              <a:spcBef>
                <a:spcPts val="0"/>
              </a:spcBef>
              <a:spcAft>
                <a:spcPts val="0"/>
              </a:spcAft>
              <a:defRPr>
                <a:cs typeface="+mn-cs"/>
              </a:defRPr>
            </a:lvl1pPr>
          </a:lstStyle>
          <a:p>
            <a:pPr>
              <a:defRPr/>
            </a:pPr>
            <a:endParaRPr lang="en-GB"/>
          </a:p>
        </p:txBody>
      </p:sp>
      <p:sp>
        <p:nvSpPr>
          <p:cNvPr id="6" name="Slide Number Placeholder 5"/>
          <p:cNvSpPr>
            <a:spLocks noGrp="1"/>
          </p:cNvSpPr>
          <p:nvPr>
            <p:ph type="sldNum" sz="quarter" idx="12"/>
          </p:nvPr>
        </p:nvSpPr>
        <p:spPr/>
        <p:txBody>
          <a:bodyPr/>
          <a:lstStyle>
            <a:lvl1pPr fontAlgn="auto">
              <a:spcBef>
                <a:spcPts val="0"/>
              </a:spcBef>
              <a:spcAft>
                <a:spcPts val="0"/>
              </a:spcAft>
              <a:defRPr>
                <a:cs typeface="+mn-cs"/>
              </a:defRPr>
            </a:lvl1pPr>
          </a:lstStyle>
          <a:p>
            <a:pPr>
              <a:defRPr/>
            </a:pPr>
            <a:fld id="{01333897-F59B-4B76-8B1B-AAC727DE3DCE}"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smtClean="0">
                <a:cs typeface="+mn-cs"/>
              </a:defRPr>
            </a:lvl1pPr>
          </a:lstStyle>
          <a:p>
            <a:pPr>
              <a:defRPr/>
            </a:pPr>
            <a:fld id="{04075B81-36EA-439E-B81D-ED0C4BF564A5}" type="datetime1">
              <a:rPr lang="en-GB" smtClean="0"/>
              <a:pPr>
                <a:defRPr/>
              </a:pPr>
              <a:t>21/10/2013</a:t>
            </a:fld>
            <a:endParaRPr lang="en-GB"/>
          </a:p>
        </p:txBody>
      </p:sp>
      <p:sp>
        <p:nvSpPr>
          <p:cNvPr id="5" name="Footer Placeholder 4"/>
          <p:cNvSpPr>
            <a:spLocks noGrp="1"/>
          </p:cNvSpPr>
          <p:nvPr>
            <p:ph type="ftr" sz="quarter" idx="11"/>
          </p:nvPr>
        </p:nvSpPr>
        <p:spPr/>
        <p:txBody>
          <a:bodyPr/>
          <a:lstStyle>
            <a:lvl1pPr fontAlgn="auto">
              <a:spcBef>
                <a:spcPts val="0"/>
              </a:spcBef>
              <a:spcAft>
                <a:spcPts val="0"/>
              </a:spcAft>
              <a:defRPr>
                <a:cs typeface="+mn-cs"/>
              </a:defRPr>
            </a:lvl1pPr>
          </a:lstStyle>
          <a:p>
            <a:pPr>
              <a:defRPr/>
            </a:pPr>
            <a:endParaRPr lang="en-GB"/>
          </a:p>
        </p:txBody>
      </p:sp>
      <p:sp>
        <p:nvSpPr>
          <p:cNvPr id="6" name="Slide Number Placeholder 5"/>
          <p:cNvSpPr>
            <a:spLocks noGrp="1"/>
          </p:cNvSpPr>
          <p:nvPr>
            <p:ph type="sldNum" sz="quarter" idx="12"/>
          </p:nvPr>
        </p:nvSpPr>
        <p:spPr/>
        <p:txBody>
          <a:bodyPr/>
          <a:lstStyle>
            <a:lvl1pPr fontAlgn="auto">
              <a:spcBef>
                <a:spcPts val="0"/>
              </a:spcBef>
              <a:spcAft>
                <a:spcPts val="0"/>
              </a:spcAft>
              <a:defRPr>
                <a:cs typeface="+mn-cs"/>
              </a:defRPr>
            </a:lvl1pPr>
          </a:lstStyle>
          <a:p>
            <a:pPr>
              <a:defRPr/>
            </a:pPr>
            <a:fld id="{8D5C5034-E8A3-4D7E-9E6D-F8159F599DF3}"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fontAlgn="auto">
              <a:spcBef>
                <a:spcPts val="0"/>
              </a:spcBef>
              <a:spcAft>
                <a:spcPts val="0"/>
              </a:spcAft>
              <a:defRPr smtClean="0">
                <a:cs typeface="+mn-cs"/>
              </a:defRPr>
            </a:lvl1pPr>
          </a:lstStyle>
          <a:p>
            <a:pPr>
              <a:defRPr/>
            </a:pPr>
            <a:fld id="{662B652E-0680-455C-A81B-53427F5F2122}" type="datetime1">
              <a:rPr lang="en-GB" smtClean="0"/>
              <a:pPr>
                <a:defRPr/>
              </a:pPr>
              <a:t>21/10/2013</a:t>
            </a:fld>
            <a:endParaRPr lang="en-GB"/>
          </a:p>
        </p:txBody>
      </p:sp>
      <p:sp>
        <p:nvSpPr>
          <p:cNvPr id="6" name="Footer Placeholder 4"/>
          <p:cNvSpPr>
            <a:spLocks noGrp="1"/>
          </p:cNvSpPr>
          <p:nvPr>
            <p:ph type="ftr" sz="quarter" idx="11"/>
          </p:nvPr>
        </p:nvSpPr>
        <p:spPr/>
        <p:txBody>
          <a:bodyPr/>
          <a:lstStyle>
            <a:lvl1pPr fontAlgn="auto">
              <a:spcBef>
                <a:spcPts val="0"/>
              </a:spcBef>
              <a:spcAft>
                <a:spcPts val="0"/>
              </a:spcAft>
              <a:defRPr>
                <a:cs typeface="+mn-cs"/>
              </a:defRPr>
            </a:lvl1pPr>
          </a:lstStyle>
          <a:p>
            <a:pPr>
              <a:defRPr/>
            </a:pPr>
            <a:endParaRPr lang="en-GB"/>
          </a:p>
        </p:txBody>
      </p:sp>
      <p:sp>
        <p:nvSpPr>
          <p:cNvPr id="7" name="Slide Number Placeholder 5"/>
          <p:cNvSpPr>
            <a:spLocks noGrp="1"/>
          </p:cNvSpPr>
          <p:nvPr>
            <p:ph type="sldNum" sz="quarter" idx="12"/>
          </p:nvPr>
        </p:nvSpPr>
        <p:spPr/>
        <p:txBody>
          <a:bodyPr/>
          <a:lstStyle>
            <a:lvl1pPr fontAlgn="auto">
              <a:spcBef>
                <a:spcPts val="0"/>
              </a:spcBef>
              <a:spcAft>
                <a:spcPts val="0"/>
              </a:spcAft>
              <a:defRPr>
                <a:cs typeface="+mn-cs"/>
              </a:defRPr>
            </a:lvl1pPr>
          </a:lstStyle>
          <a:p>
            <a:pPr>
              <a:defRPr/>
            </a:pPr>
            <a:fld id="{A4FEAD4E-3AB9-4B4E-AB69-43B46389161B}"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fontAlgn="auto">
              <a:spcBef>
                <a:spcPts val="0"/>
              </a:spcBef>
              <a:spcAft>
                <a:spcPts val="0"/>
              </a:spcAft>
              <a:defRPr smtClean="0">
                <a:cs typeface="+mn-cs"/>
              </a:defRPr>
            </a:lvl1pPr>
          </a:lstStyle>
          <a:p>
            <a:pPr>
              <a:defRPr/>
            </a:pPr>
            <a:fld id="{8E19A52A-ABA5-4635-ADE6-00F9F5CDBE42}" type="datetime1">
              <a:rPr lang="en-GB" smtClean="0"/>
              <a:pPr>
                <a:defRPr/>
              </a:pPr>
              <a:t>21/10/2013</a:t>
            </a:fld>
            <a:endParaRPr lang="en-GB"/>
          </a:p>
        </p:txBody>
      </p:sp>
      <p:sp>
        <p:nvSpPr>
          <p:cNvPr id="8" name="Footer Placeholder 4"/>
          <p:cNvSpPr>
            <a:spLocks noGrp="1"/>
          </p:cNvSpPr>
          <p:nvPr>
            <p:ph type="ftr" sz="quarter" idx="11"/>
          </p:nvPr>
        </p:nvSpPr>
        <p:spPr/>
        <p:txBody>
          <a:bodyPr/>
          <a:lstStyle>
            <a:lvl1pPr fontAlgn="auto">
              <a:spcBef>
                <a:spcPts val="0"/>
              </a:spcBef>
              <a:spcAft>
                <a:spcPts val="0"/>
              </a:spcAft>
              <a:defRPr>
                <a:cs typeface="+mn-cs"/>
              </a:defRPr>
            </a:lvl1pPr>
          </a:lstStyle>
          <a:p>
            <a:pPr>
              <a:defRPr/>
            </a:pPr>
            <a:endParaRPr lang="en-GB"/>
          </a:p>
        </p:txBody>
      </p:sp>
      <p:sp>
        <p:nvSpPr>
          <p:cNvPr id="9" name="Slide Number Placeholder 5"/>
          <p:cNvSpPr>
            <a:spLocks noGrp="1"/>
          </p:cNvSpPr>
          <p:nvPr>
            <p:ph type="sldNum" sz="quarter" idx="12"/>
          </p:nvPr>
        </p:nvSpPr>
        <p:spPr/>
        <p:txBody>
          <a:bodyPr/>
          <a:lstStyle>
            <a:lvl1pPr fontAlgn="auto">
              <a:spcBef>
                <a:spcPts val="0"/>
              </a:spcBef>
              <a:spcAft>
                <a:spcPts val="0"/>
              </a:spcAft>
              <a:defRPr>
                <a:cs typeface="+mn-cs"/>
              </a:defRPr>
            </a:lvl1pPr>
          </a:lstStyle>
          <a:p>
            <a:pPr>
              <a:defRPr/>
            </a:pPr>
            <a:fld id="{9275B7F6-0046-4AD6-BB6C-483AB3F59AE5}"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fontAlgn="auto">
              <a:spcBef>
                <a:spcPts val="0"/>
              </a:spcBef>
              <a:spcAft>
                <a:spcPts val="0"/>
              </a:spcAft>
              <a:defRPr smtClean="0">
                <a:cs typeface="+mn-cs"/>
              </a:defRPr>
            </a:lvl1pPr>
          </a:lstStyle>
          <a:p>
            <a:pPr>
              <a:defRPr/>
            </a:pPr>
            <a:fld id="{1378DEB3-0304-481B-B492-34BF60B2B2BE}" type="datetime1">
              <a:rPr lang="en-GB" smtClean="0"/>
              <a:pPr>
                <a:defRPr/>
              </a:pPr>
              <a:t>21/10/2013</a:t>
            </a:fld>
            <a:endParaRPr lang="en-GB"/>
          </a:p>
        </p:txBody>
      </p:sp>
      <p:sp>
        <p:nvSpPr>
          <p:cNvPr id="4" name="Footer Placeholder 4"/>
          <p:cNvSpPr>
            <a:spLocks noGrp="1"/>
          </p:cNvSpPr>
          <p:nvPr>
            <p:ph type="ftr" sz="quarter" idx="11"/>
          </p:nvPr>
        </p:nvSpPr>
        <p:spPr/>
        <p:txBody>
          <a:bodyPr/>
          <a:lstStyle>
            <a:lvl1pPr fontAlgn="auto">
              <a:spcBef>
                <a:spcPts val="0"/>
              </a:spcBef>
              <a:spcAft>
                <a:spcPts val="0"/>
              </a:spcAft>
              <a:defRPr>
                <a:cs typeface="+mn-cs"/>
              </a:defRPr>
            </a:lvl1pPr>
          </a:lstStyle>
          <a:p>
            <a:pPr>
              <a:defRPr/>
            </a:pPr>
            <a:endParaRPr lang="en-GB"/>
          </a:p>
        </p:txBody>
      </p:sp>
      <p:sp>
        <p:nvSpPr>
          <p:cNvPr id="5" name="Slide Number Placeholder 5"/>
          <p:cNvSpPr>
            <a:spLocks noGrp="1"/>
          </p:cNvSpPr>
          <p:nvPr>
            <p:ph type="sldNum" sz="quarter" idx="12"/>
          </p:nvPr>
        </p:nvSpPr>
        <p:spPr/>
        <p:txBody>
          <a:bodyPr/>
          <a:lstStyle>
            <a:lvl1pPr fontAlgn="auto">
              <a:spcBef>
                <a:spcPts val="0"/>
              </a:spcBef>
              <a:spcAft>
                <a:spcPts val="0"/>
              </a:spcAft>
              <a:defRPr>
                <a:cs typeface="+mn-cs"/>
              </a:defRPr>
            </a:lvl1pPr>
          </a:lstStyle>
          <a:p>
            <a:pPr>
              <a:defRPr/>
            </a:pPr>
            <a:fld id="{D93A5438-7BBE-4151-8078-D42B44C05798}"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fontAlgn="auto">
              <a:spcBef>
                <a:spcPts val="0"/>
              </a:spcBef>
              <a:spcAft>
                <a:spcPts val="0"/>
              </a:spcAft>
              <a:defRPr smtClean="0">
                <a:cs typeface="+mn-cs"/>
              </a:defRPr>
            </a:lvl1pPr>
          </a:lstStyle>
          <a:p>
            <a:pPr>
              <a:defRPr/>
            </a:pPr>
            <a:fld id="{8FB2FBC2-1DDB-4F3A-9E0F-770151785A9E}" type="datetime1">
              <a:rPr lang="en-GB" smtClean="0"/>
              <a:pPr>
                <a:defRPr/>
              </a:pPr>
              <a:t>21/10/2013</a:t>
            </a:fld>
            <a:endParaRPr lang="en-GB"/>
          </a:p>
        </p:txBody>
      </p:sp>
      <p:sp>
        <p:nvSpPr>
          <p:cNvPr id="3" name="Footer Placeholder 4"/>
          <p:cNvSpPr>
            <a:spLocks noGrp="1"/>
          </p:cNvSpPr>
          <p:nvPr>
            <p:ph type="ftr" sz="quarter" idx="11"/>
          </p:nvPr>
        </p:nvSpPr>
        <p:spPr/>
        <p:txBody>
          <a:bodyPr/>
          <a:lstStyle>
            <a:lvl1pPr fontAlgn="auto">
              <a:spcBef>
                <a:spcPts val="0"/>
              </a:spcBef>
              <a:spcAft>
                <a:spcPts val="0"/>
              </a:spcAft>
              <a:defRPr>
                <a:cs typeface="+mn-cs"/>
              </a:defRPr>
            </a:lvl1pPr>
          </a:lstStyle>
          <a:p>
            <a:pPr>
              <a:defRPr/>
            </a:pPr>
            <a:endParaRPr lang="en-GB"/>
          </a:p>
        </p:txBody>
      </p:sp>
      <p:sp>
        <p:nvSpPr>
          <p:cNvPr id="4" name="Slide Number Placeholder 5"/>
          <p:cNvSpPr>
            <a:spLocks noGrp="1"/>
          </p:cNvSpPr>
          <p:nvPr>
            <p:ph type="sldNum" sz="quarter" idx="12"/>
          </p:nvPr>
        </p:nvSpPr>
        <p:spPr/>
        <p:txBody>
          <a:bodyPr/>
          <a:lstStyle>
            <a:lvl1pPr fontAlgn="auto">
              <a:spcBef>
                <a:spcPts val="0"/>
              </a:spcBef>
              <a:spcAft>
                <a:spcPts val="0"/>
              </a:spcAft>
              <a:defRPr>
                <a:cs typeface="+mn-cs"/>
              </a:defRPr>
            </a:lvl1pPr>
          </a:lstStyle>
          <a:p>
            <a:pPr>
              <a:defRPr/>
            </a:pPr>
            <a:fld id="{FA2B00E2-04D9-4BD7-A514-0DD204A1A158}"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fontAlgn="auto">
              <a:spcBef>
                <a:spcPts val="0"/>
              </a:spcBef>
              <a:spcAft>
                <a:spcPts val="0"/>
              </a:spcAft>
              <a:defRPr smtClean="0">
                <a:cs typeface="+mn-cs"/>
              </a:defRPr>
            </a:lvl1pPr>
          </a:lstStyle>
          <a:p>
            <a:pPr>
              <a:defRPr/>
            </a:pPr>
            <a:fld id="{893EB657-65BF-40A9-A7A5-47D4B74615C1}" type="datetime1">
              <a:rPr lang="en-GB" smtClean="0"/>
              <a:pPr>
                <a:defRPr/>
              </a:pPr>
              <a:t>21/10/2013</a:t>
            </a:fld>
            <a:endParaRPr lang="en-GB"/>
          </a:p>
        </p:txBody>
      </p:sp>
      <p:sp>
        <p:nvSpPr>
          <p:cNvPr id="6" name="Footer Placeholder 4"/>
          <p:cNvSpPr>
            <a:spLocks noGrp="1"/>
          </p:cNvSpPr>
          <p:nvPr>
            <p:ph type="ftr" sz="quarter" idx="11"/>
          </p:nvPr>
        </p:nvSpPr>
        <p:spPr/>
        <p:txBody>
          <a:bodyPr/>
          <a:lstStyle>
            <a:lvl1pPr fontAlgn="auto">
              <a:spcBef>
                <a:spcPts val="0"/>
              </a:spcBef>
              <a:spcAft>
                <a:spcPts val="0"/>
              </a:spcAft>
              <a:defRPr>
                <a:cs typeface="+mn-cs"/>
              </a:defRPr>
            </a:lvl1pPr>
          </a:lstStyle>
          <a:p>
            <a:pPr>
              <a:defRPr/>
            </a:pPr>
            <a:endParaRPr lang="en-GB"/>
          </a:p>
        </p:txBody>
      </p:sp>
      <p:sp>
        <p:nvSpPr>
          <p:cNvPr id="7" name="Slide Number Placeholder 5"/>
          <p:cNvSpPr>
            <a:spLocks noGrp="1"/>
          </p:cNvSpPr>
          <p:nvPr>
            <p:ph type="sldNum" sz="quarter" idx="12"/>
          </p:nvPr>
        </p:nvSpPr>
        <p:spPr/>
        <p:txBody>
          <a:bodyPr/>
          <a:lstStyle>
            <a:lvl1pPr fontAlgn="auto">
              <a:spcBef>
                <a:spcPts val="0"/>
              </a:spcBef>
              <a:spcAft>
                <a:spcPts val="0"/>
              </a:spcAft>
              <a:defRPr>
                <a:cs typeface="+mn-cs"/>
              </a:defRPr>
            </a:lvl1pPr>
          </a:lstStyle>
          <a:p>
            <a:pPr>
              <a:defRPr/>
            </a:pPr>
            <a:fld id="{6D655930-4DC1-4AE7-A407-C35B4E8EE805}"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fontAlgn="auto">
              <a:spcBef>
                <a:spcPts val="0"/>
              </a:spcBef>
              <a:spcAft>
                <a:spcPts val="0"/>
              </a:spcAft>
              <a:defRPr smtClean="0">
                <a:cs typeface="+mn-cs"/>
              </a:defRPr>
            </a:lvl1pPr>
          </a:lstStyle>
          <a:p>
            <a:pPr>
              <a:defRPr/>
            </a:pPr>
            <a:fld id="{8F26B5BC-23B1-49C0-909D-27FC5F59B6B6}" type="datetime1">
              <a:rPr lang="en-GB" smtClean="0"/>
              <a:pPr>
                <a:defRPr/>
              </a:pPr>
              <a:t>21/10/2013</a:t>
            </a:fld>
            <a:endParaRPr lang="en-GB"/>
          </a:p>
        </p:txBody>
      </p:sp>
      <p:sp>
        <p:nvSpPr>
          <p:cNvPr id="6" name="Footer Placeholder 4"/>
          <p:cNvSpPr>
            <a:spLocks noGrp="1"/>
          </p:cNvSpPr>
          <p:nvPr>
            <p:ph type="ftr" sz="quarter" idx="11"/>
          </p:nvPr>
        </p:nvSpPr>
        <p:spPr/>
        <p:txBody>
          <a:bodyPr/>
          <a:lstStyle>
            <a:lvl1pPr fontAlgn="auto">
              <a:spcBef>
                <a:spcPts val="0"/>
              </a:spcBef>
              <a:spcAft>
                <a:spcPts val="0"/>
              </a:spcAft>
              <a:defRPr>
                <a:cs typeface="+mn-cs"/>
              </a:defRPr>
            </a:lvl1pPr>
          </a:lstStyle>
          <a:p>
            <a:pPr>
              <a:defRPr/>
            </a:pPr>
            <a:endParaRPr lang="en-GB"/>
          </a:p>
        </p:txBody>
      </p:sp>
      <p:sp>
        <p:nvSpPr>
          <p:cNvPr id="7" name="Slide Number Placeholder 5"/>
          <p:cNvSpPr>
            <a:spLocks noGrp="1"/>
          </p:cNvSpPr>
          <p:nvPr>
            <p:ph type="sldNum" sz="quarter" idx="12"/>
          </p:nvPr>
        </p:nvSpPr>
        <p:spPr/>
        <p:txBody>
          <a:bodyPr/>
          <a:lstStyle>
            <a:lvl1pPr fontAlgn="auto">
              <a:spcBef>
                <a:spcPts val="0"/>
              </a:spcBef>
              <a:spcAft>
                <a:spcPts val="0"/>
              </a:spcAft>
              <a:defRPr>
                <a:cs typeface="+mn-cs"/>
              </a:defRPr>
            </a:lvl1pPr>
          </a:lstStyle>
          <a:p>
            <a:pPr>
              <a:defRPr/>
            </a:pPr>
            <a:fld id="{06CFEA18-9FBA-440F-90B2-CC74025CAC2D}"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34" charset="0"/>
              </a:defRPr>
            </a:lvl1pPr>
          </a:lstStyle>
          <a:p>
            <a:pPr>
              <a:defRPr/>
            </a:pPr>
            <a:fld id="{4A64426A-A9BC-43ED-A610-711DD0F06E2A}" type="datetime1">
              <a:rPr lang="en-GB" smtClean="0"/>
              <a:pPr>
                <a:defRPr/>
              </a:pPr>
              <a:t>21/10/2013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EA4490BE-A325-4597-AFD8-B092E75245ED}"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 id="2147483837" r:id="rId13"/>
    <p:sldLayoutId id="2147483839" r:id="rId14"/>
    <p:sldLayoutId id="2147483840" r:id="rId15"/>
    <p:sldLayoutId id="2147483842" r:id="rId16"/>
    <p:sldLayoutId id="2147483843" r:id="rId17"/>
    <p:sldLayoutId id="2147483844" r:id="rId1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a-star.edu.sg/" TargetMode="External"/><Relationship Id="rId2" Type="http://schemas.openxmlformats.org/officeDocument/2006/relationships/hyperlink" Target="http://www.spring.gov.sg/" TargetMode="External"/><Relationship Id="rId1" Type="http://schemas.openxmlformats.org/officeDocument/2006/relationships/slideLayout" Target="../slideLayouts/slideLayout7.xml"/><Relationship Id="rId4" Type="http://schemas.openxmlformats.org/officeDocument/2006/relationships/hyperlink" Target="http://www.edb.gov.sg/"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7.png"/><Relationship Id="rId3" Type="http://schemas.openxmlformats.org/officeDocument/2006/relationships/image" Target="../media/image17.jpeg"/><Relationship Id="rId7" Type="http://schemas.openxmlformats.org/officeDocument/2006/relationships/image" Target="../media/image21.png"/><Relationship Id="rId12"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0.jpeg"/><Relationship Id="rId11" Type="http://schemas.openxmlformats.org/officeDocument/2006/relationships/image" Target="../media/image25.png"/><Relationship Id="rId5" Type="http://schemas.openxmlformats.org/officeDocument/2006/relationships/image" Target="../media/image19.jpeg"/><Relationship Id="rId10" Type="http://schemas.openxmlformats.org/officeDocument/2006/relationships/image" Target="../media/image24.png"/><Relationship Id="rId4" Type="http://schemas.openxmlformats.org/officeDocument/2006/relationships/image" Target="../media/image18.jpeg"/><Relationship Id="rId9" Type="http://schemas.openxmlformats.org/officeDocument/2006/relationships/image" Target="../media/image23.png"/></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hyperlink" Target="http://www.google.com/imgres?imgurl=http://www.siteselection.com/issues/2009/jul/World-Reports/images/GSK-bldg-Singapore.jpg&amp;imgrefurl=http://www.siteselection.com/issues/2009/jul/World-Reports/&amp;usg=__HECM0Svs6eyyJRfZN9T83SqSqWs=&amp;h=174&amp;w=400&amp;sz=21&amp;hl=en&amp;start=1&amp;zoom=1&amp;tbnid=-Lz_msiPs899ZM:&amp;tbnh=54&amp;tbnw=124&amp;ei=On-ATvLqIquiiAeau7DZDg&amp;prev=/search?q=GSK+singapore+plant&amp;um=1&amp;hl=en&amp;sa=N&amp;rls=com.microsoft:*&amp;tbm=isch&amp;um=1&amp;itbs=1" TargetMode="External"/><Relationship Id="rId18" Type="http://schemas.openxmlformats.org/officeDocument/2006/relationships/image" Target="../media/image40.jpe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17" Type="http://schemas.openxmlformats.org/officeDocument/2006/relationships/hyperlink" Target="http://www.google.com/imgres?imgurl=http://www.pharmaceutical-technology.com/projects/merck/images/MSD-2_1.jpg&amp;imgrefurl=http://www.pharmaceutical-technology.com/projects/merck/merck1.html&amp;usg=__GJXp603rTG1R7SzXfGb-S_qs3I4=&amp;h=207&amp;w=500&amp;sz=45&amp;hl=en&amp;start=7&amp;zoom=1&amp;tbnid=nGvrMkhh3EXifM:&amp;tbnh=54&amp;tbnw=130&amp;ei=RICATo74FIaPiAepscW-Dg&amp;prev=/search?q=merck+singapore+tuas&amp;um=1&amp;hl=en&amp;sa=N&amp;rls=com.microsoft:*&amp;tbm=isch&amp;um=1&amp;itbs=1" TargetMode="External"/><Relationship Id="rId2" Type="http://schemas.openxmlformats.org/officeDocument/2006/relationships/notesSlide" Target="../notesSlides/notesSlide6.xml"/><Relationship Id="rId16" Type="http://schemas.openxmlformats.org/officeDocument/2006/relationships/image" Target="../media/image39.jpeg"/><Relationship Id="rId1" Type="http://schemas.openxmlformats.org/officeDocument/2006/relationships/slideLayout" Target="../slideLayouts/slideLayout1.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hyperlink" Target="http://www.google.com/imgres?imgurl=http://www.sedb.com/etc/medialib/downloads/media_release_2009.Par.23791.File.gif&amp;imgrefurl=http://www.sedb.com/edb/sg/en_uk/index/news/articles/Abbott_leverages_singapore_to_expand_into_asia.html&amp;usg=__NrsVX5lVoZn5BoaLKi08y-V8PBA=&amp;h=250&amp;w=460&amp;sz=113&amp;hl=en&amp;start=3&amp;zoom=1&amp;tbnid=uYxUQsNRgf-uYM:&amp;tbnh=70&amp;tbnw=128&amp;ei=dn-ATsPZIIWZiQf4m8nhDg&amp;prev=/search?q=abbott+singapore&amp;um=1&amp;hl=en&amp;sa=N&amp;rls=com.microsoft:*&amp;tbm=isch&amp;um=1&amp;itbs=1" TargetMode="External"/><Relationship Id="rId10" Type="http://schemas.openxmlformats.org/officeDocument/2006/relationships/image" Target="../media/image35.png"/><Relationship Id="rId19" Type="http://schemas.openxmlformats.org/officeDocument/2006/relationships/image" Target="../media/image41.jpe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8.jpeg"/></Relationships>
</file>

<file path=ppt/slides/_rels/slide12.xml.rels><?xml version="1.0" encoding="UTF-8" standalone="yes"?>
<Relationships xmlns="http://schemas.openxmlformats.org/package/2006/relationships"><Relationship Id="rId8" Type="http://schemas.openxmlformats.org/officeDocument/2006/relationships/image" Target="../media/image46.jpeg"/><Relationship Id="rId13" Type="http://schemas.openxmlformats.org/officeDocument/2006/relationships/image" Target="../media/image49.jpeg"/><Relationship Id="rId18" Type="http://schemas.openxmlformats.org/officeDocument/2006/relationships/image" Target="../media/image52.png"/><Relationship Id="rId3" Type="http://schemas.openxmlformats.org/officeDocument/2006/relationships/image" Target="../media/image42.emf"/><Relationship Id="rId7" Type="http://schemas.openxmlformats.org/officeDocument/2006/relationships/hyperlink" Target="http://images.google.com.sg/imgres?imgurl=http://www.ptechmetal.com/templateimages/baxter.jpg&amp;imgrefurl=http://www.ptechmetal.com/industries_served.html&amp;usg=__H6kkkBMX2mRMwrWhYHbSvKmIBMc=&amp;h=71&amp;w=125&amp;sz=28&amp;hl=en&amp;start=4&amp;tbnid=646cXQEN2m2tsM:&amp;tbnh=51&amp;tbnw=90&amp;prev=/images?q=baxter+logo&amp;gbv=2&amp;hl=en" TargetMode="External"/><Relationship Id="rId12" Type="http://schemas.openxmlformats.org/officeDocument/2006/relationships/hyperlink" Target="http://www.google.com.sg/imgres?imgurl=http://logok.org/wp-content/uploads/2010/07/Abbott_Laboratories2.png&amp;imgrefurl=http://logok.org/abbott/&amp;usg=__TwCR4w_vhr4MTTTl2zADF0-s6Jg=&amp;h=300&amp;w=690&amp;sz=7&amp;hl=en&amp;start=6&amp;sig2=YF2rGwgnITqUE2bSFBb-2Q&amp;zoom=1&amp;tbnid=azuhXPM7ZINc3M:&amp;tbnh=60&amp;tbnw=139&amp;ei=xkl5T_6sNc2YiAe5lYHgBA&amp;prev=/search?q=abbott+logo&amp;um=1&amp;hl=en&amp;sa=N&amp;gbv=2&amp;tbm=isch&amp;um=1&amp;itbs=1" TargetMode="External"/><Relationship Id="rId17" Type="http://schemas.openxmlformats.org/officeDocument/2006/relationships/image" Target="../media/image51.jpeg"/><Relationship Id="rId2" Type="http://schemas.openxmlformats.org/officeDocument/2006/relationships/notesSlide" Target="../notesSlides/notesSlide7.xml"/><Relationship Id="rId16" Type="http://schemas.openxmlformats.org/officeDocument/2006/relationships/hyperlink" Target="http://www.google.com.sg/imgres?imgurl=http://2.bp.blogspot.com/-Wi0bixRxG-4/TwcFPqsC7YI/AAAAAAAAt_o/HN1gLzvn6Ug/s320/Novartis_Logo.jpg&amp;imgrefurl=http://symbolphotos.blogspot.com/2012/01/novartis-logo-photos.html&amp;usg=__fK6HuzJpVpP44GVftn6R_R2vOUw=&amp;h=180&amp;w=240&amp;sz=13&amp;hl=en&amp;start=5&amp;sig2=5h3lUoTFl8rRDTO-Avhsww&amp;zoom=1&amp;tbnid=W_LEc65V-lvKjM:&amp;tbnh=83&amp;tbnw=110&amp;ei=cEp5T8GON62aiQeo9OT3BA&amp;prev=/search?q=novartis+logo&amp;um=1&amp;hl=en&amp;gbv=2&amp;tbm=isch&amp;um=1&amp;itbs=1" TargetMode="External"/><Relationship Id="rId1" Type="http://schemas.openxmlformats.org/officeDocument/2006/relationships/slideLayout" Target="../slideLayouts/slideLayout1.xml"/><Relationship Id="rId6" Type="http://schemas.openxmlformats.org/officeDocument/2006/relationships/image" Target="../media/image45.png"/><Relationship Id="rId11" Type="http://schemas.openxmlformats.org/officeDocument/2006/relationships/image" Target="../media/image48.jpeg"/><Relationship Id="rId5" Type="http://schemas.openxmlformats.org/officeDocument/2006/relationships/image" Target="../media/image44.png"/><Relationship Id="rId15" Type="http://schemas.openxmlformats.org/officeDocument/2006/relationships/image" Target="../media/image50.jpeg"/><Relationship Id="rId10" Type="http://schemas.openxmlformats.org/officeDocument/2006/relationships/hyperlink" Target="http://www.google.com.sg/imgres?imgurl=http://www.gdieasymoney.com/communities/6/004/008/187/266/images/4536312581.gif&amp;imgrefurl=http://www.gdieasymoney.com/&amp;h=191&amp;w=600&amp;sz=9&amp;tbnid=_v7sGUY1JN5xDM:&amp;tbnh=43&amp;tbnw=135&amp;prev=/search?q=merck+logo&amp;tbm=isch&amp;tbo=u&amp;zoom=1&amp;q=merck+logo&amp;hl=en&amp;usg=__9C3eNdWXIm4F2A8zLAu7-UCtf38=&amp;sa=X&amp;ei=h0l5T_b1FaehiAf-zcTJBA&amp;ved=0CCcQ9QEwBg" TargetMode="External"/><Relationship Id="rId19" Type="http://schemas.openxmlformats.org/officeDocument/2006/relationships/image" Target="../media/image53.png"/><Relationship Id="rId4" Type="http://schemas.openxmlformats.org/officeDocument/2006/relationships/image" Target="../media/image43.png"/><Relationship Id="rId9" Type="http://schemas.openxmlformats.org/officeDocument/2006/relationships/image" Target="../media/image47.png"/><Relationship Id="rId14" Type="http://schemas.openxmlformats.org/officeDocument/2006/relationships/hyperlink" Target="http://www.google.com.sg/imgres?imgurl=http://www.groosy.com/wp-content/uploads/pfizer_logo2.jpg&amp;imgrefurl=http://www.groosy.com/pfizer&amp;h=899&amp;w=1517&amp;sz=61&amp;tbnid=o-Bo9_bsANE8KM:&amp;tbnh=89&amp;tbnw=150&amp;prev=/search?q=pfizer+logo&amp;tbm=isch&amp;tbo=u&amp;zoom=1&amp;q=pfizer+logo&amp;hl=en&amp;usg=__WfwNOCzbDat8OGToMsYoFqLK6UU=&amp;sa=X&amp;ei=dkl5T6jiEcuViAenpejxBA&amp;ved=0CCcQ9QEwBA"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63.png"/><Relationship Id="rId3" Type="http://schemas.openxmlformats.org/officeDocument/2006/relationships/image" Target="../media/image54.jpeg"/><Relationship Id="rId7" Type="http://schemas.openxmlformats.org/officeDocument/2006/relationships/image" Target="../media/image58.png"/><Relationship Id="rId12" Type="http://schemas.openxmlformats.org/officeDocument/2006/relationships/image" Target="../media/image6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7.png"/><Relationship Id="rId11" Type="http://schemas.openxmlformats.org/officeDocument/2006/relationships/image" Target="../media/image61.png"/><Relationship Id="rId5" Type="http://schemas.openxmlformats.org/officeDocument/2006/relationships/image" Target="../media/image56.jpeg"/><Relationship Id="rId15" Type="http://schemas.openxmlformats.org/officeDocument/2006/relationships/image" Target="../media/image65.jpeg"/><Relationship Id="rId10" Type="http://schemas.openxmlformats.org/officeDocument/2006/relationships/image" Target="../media/image60.png"/><Relationship Id="rId4" Type="http://schemas.openxmlformats.org/officeDocument/2006/relationships/image" Target="../media/image55.jpeg"/><Relationship Id="rId9" Type="http://schemas.openxmlformats.org/officeDocument/2006/relationships/image" Target="../media/image59.jpeg"/><Relationship Id="rId14" Type="http://schemas.openxmlformats.org/officeDocument/2006/relationships/image" Target="../media/image64.jpeg"/></Relationships>
</file>

<file path=ppt/slides/_rels/slide14.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76.jpeg"/><Relationship Id="rId18" Type="http://schemas.openxmlformats.org/officeDocument/2006/relationships/image" Target="../media/image81.jpeg"/><Relationship Id="rId26" Type="http://schemas.openxmlformats.org/officeDocument/2006/relationships/image" Target="../media/image89.jpeg"/><Relationship Id="rId39" Type="http://schemas.openxmlformats.org/officeDocument/2006/relationships/image" Target="../media/image101.jpeg"/><Relationship Id="rId3" Type="http://schemas.openxmlformats.org/officeDocument/2006/relationships/image" Target="../media/image66.jpeg"/><Relationship Id="rId21" Type="http://schemas.openxmlformats.org/officeDocument/2006/relationships/image" Target="../media/image84.jpeg"/><Relationship Id="rId34" Type="http://schemas.openxmlformats.org/officeDocument/2006/relationships/image" Target="../media/image96.jpeg"/><Relationship Id="rId42" Type="http://schemas.openxmlformats.org/officeDocument/2006/relationships/image" Target="../media/image103.jpeg"/><Relationship Id="rId7" Type="http://schemas.openxmlformats.org/officeDocument/2006/relationships/image" Target="../media/image70.png"/><Relationship Id="rId12" Type="http://schemas.openxmlformats.org/officeDocument/2006/relationships/image" Target="../media/image75.jpeg"/><Relationship Id="rId17" Type="http://schemas.openxmlformats.org/officeDocument/2006/relationships/image" Target="../media/image80.emf"/><Relationship Id="rId25" Type="http://schemas.openxmlformats.org/officeDocument/2006/relationships/image" Target="../media/image88.jpeg"/><Relationship Id="rId33" Type="http://schemas.openxmlformats.org/officeDocument/2006/relationships/hyperlink" Target="http://images.google.co.uk/imgres?imgurl=http://www.commonwealthfund.org/Content/Newsletters/Purchasing-High-Performance/2009/June-18-2009/Case-Studies/~/media/Images/Newsletters/Purchasing%20High%20Performance/ge_logo.jpg&amp;imgrefurl=http://www.commonwealthfund.org/Content/Newsletters/Purchasing-High-Performance/2009/June-18-2009/Case-Studies/What-Happened-When-GE-Paid-Employees-to-Quit-Smoking.aspx.&amp;usg=__C5jWN2QcGPFvCSmavvMYoPZ6l1U=&amp;h=473&amp;w=474&amp;sz=76&amp;hl=en&amp;start=1&amp;um=1&amp;itbs=1&amp;tbnid=stZAwipW7cw0jM:&amp;tbnh=129&amp;tbnw=129&amp;prev=/images?q=ge&amp;hl=en&amp;um=1" TargetMode="External"/><Relationship Id="rId38" Type="http://schemas.openxmlformats.org/officeDocument/2006/relationships/image" Target="../media/image100.jpeg"/><Relationship Id="rId2" Type="http://schemas.openxmlformats.org/officeDocument/2006/relationships/notesSlide" Target="../notesSlides/notesSlide9.xml"/><Relationship Id="rId16" Type="http://schemas.openxmlformats.org/officeDocument/2006/relationships/image" Target="../media/image79.jpeg"/><Relationship Id="rId20" Type="http://schemas.openxmlformats.org/officeDocument/2006/relationships/image" Target="../media/image83.jpeg"/><Relationship Id="rId29" Type="http://schemas.openxmlformats.org/officeDocument/2006/relationships/image" Target="../media/image92.jpeg"/><Relationship Id="rId41" Type="http://schemas.openxmlformats.org/officeDocument/2006/relationships/image" Target="../media/image102.jpeg"/><Relationship Id="rId1" Type="http://schemas.openxmlformats.org/officeDocument/2006/relationships/slideLayout" Target="../slideLayouts/slideLayout7.xml"/><Relationship Id="rId6" Type="http://schemas.openxmlformats.org/officeDocument/2006/relationships/image" Target="../media/image69.gif"/><Relationship Id="rId11" Type="http://schemas.openxmlformats.org/officeDocument/2006/relationships/image" Target="../media/image74.jpeg"/><Relationship Id="rId24" Type="http://schemas.openxmlformats.org/officeDocument/2006/relationships/image" Target="../media/image87.jpeg"/><Relationship Id="rId32" Type="http://schemas.openxmlformats.org/officeDocument/2006/relationships/image" Target="../media/image95.wmf"/><Relationship Id="rId37" Type="http://schemas.openxmlformats.org/officeDocument/2006/relationships/image" Target="../media/image99.jpeg"/><Relationship Id="rId40" Type="http://schemas.openxmlformats.org/officeDocument/2006/relationships/hyperlink" Target="http://images.google.co.uk/imgres?imgurl=http://www-fusion-magnetique.cea.fr/tmiaea2009/images/Logo_Agilent.jpg&amp;imgrefurl=http://www-fusion-magnetique.cea.fr/tmiaea2009/Sponsors.html&amp;usg=__68sNC-dP4293gyZBKmr41jaLZi0=&amp;h=410&amp;w=2128&amp;sz=87&amp;hl=en&amp;start=3&amp;itbs=1&amp;tbnid=mGcPC9efrmXvlM:&amp;tbnh=29&amp;tbnw=150&amp;prev=/images?q=agilent&amp;gbv=2&amp;hl=en" TargetMode="External"/><Relationship Id="rId5" Type="http://schemas.openxmlformats.org/officeDocument/2006/relationships/image" Target="../media/image68.jpeg"/><Relationship Id="rId15" Type="http://schemas.openxmlformats.org/officeDocument/2006/relationships/image" Target="../media/image78.jpeg"/><Relationship Id="rId23" Type="http://schemas.openxmlformats.org/officeDocument/2006/relationships/image" Target="../media/image86.jpeg"/><Relationship Id="rId28" Type="http://schemas.openxmlformats.org/officeDocument/2006/relationships/image" Target="../media/image91.jpeg"/><Relationship Id="rId36" Type="http://schemas.openxmlformats.org/officeDocument/2006/relationships/image" Target="../media/image98.jpeg"/><Relationship Id="rId10" Type="http://schemas.openxmlformats.org/officeDocument/2006/relationships/image" Target="../media/image73.png"/><Relationship Id="rId19" Type="http://schemas.openxmlformats.org/officeDocument/2006/relationships/image" Target="../media/image82.jpeg"/><Relationship Id="rId31" Type="http://schemas.openxmlformats.org/officeDocument/2006/relationships/image" Target="../media/image94.jpeg"/><Relationship Id="rId44" Type="http://schemas.openxmlformats.org/officeDocument/2006/relationships/image" Target="../media/image105.png"/><Relationship Id="rId4" Type="http://schemas.openxmlformats.org/officeDocument/2006/relationships/image" Target="../media/image67.png"/><Relationship Id="rId9" Type="http://schemas.openxmlformats.org/officeDocument/2006/relationships/image" Target="../media/image72.png"/><Relationship Id="rId14" Type="http://schemas.openxmlformats.org/officeDocument/2006/relationships/image" Target="../media/image77.jpeg"/><Relationship Id="rId22" Type="http://schemas.openxmlformats.org/officeDocument/2006/relationships/image" Target="../media/image85.jpeg"/><Relationship Id="rId27" Type="http://schemas.openxmlformats.org/officeDocument/2006/relationships/image" Target="../media/image90.jpeg"/><Relationship Id="rId30" Type="http://schemas.openxmlformats.org/officeDocument/2006/relationships/image" Target="../media/image93.jpeg"/><Relationship Id="rId35" Type="http://schemas.openxmlformats.org/officeDocument/2006/relationships/image" Target="../media/image97.png"/><Relationship Id="rId43" Type="http://schemas.openxmlformats.org/officeDocument/2006/relationships/image" Target="../media/image104.jpeg"/></Relationships>
</file>

<file path=ppt/slides/_rels/slide15.xml.rels><?xml version="1.0" encoding="UTF-8" standalone="yes"?>
<Relationships xmlns="http://schemas.openxmlformats.org/package/2006/relationships"><Relationship Id="rId8" Type="http://schemas.openxmlformats.org/officeDocument/2006/relationships/image" Target="../media/image110.jpeg"/><Relationship Id="rId3" Type="http://schemas.openxmlformats.org/officeDocument/2006/relationships/image" Target="../media/image106.png"/><Relationship Id="rId7" Type="http://schemas.openxmlformats.org/officeDocument/2006/relationships/image" Target="../media/image6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09.jpeg"/><Relationship Id="rId5" Type="http://schemas.openxmlformats.org/officeDocument/2006/relationships/image" Target="../media/image108.png"/><Relationship Id="rId10" Type="http://schemas.openxmlformats.org/officeDocument/2006/relationships/image" Target="../media/image112.png"/><Relationship Id="rId4" Type="http://schemas.openxmlformats.org/officeDocument/2006/relationships/image" Target="../media/image107.jpeg"/><Relationship Id="rId9" Type="http://schemas.openxmlformats.org/officeDocument/2006/relationships/image" Target="../media/image1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hyperlink" Target="http://www.google.com/imgres?imgurl=http://www.amcham.ie/img/MSD%20logo.jpg&amp;imgrefurl=http://www.amcham.ie/events/default.aspx?eventdate=23/06/2011&amp;usg=__tDkzXVSAeYELaH0JS1-Rj9mQfHg=&amp;h=301&amp;w=803&amp;sz=16&amp;hl=en&amp;start=5&amp;zoom=1&amp;tbnid=ZHhakEtchefxUM:&amp;tbnh=54&amp;tbnw=143&amp;ei=7XCqTvOtDs3qrQeJ3aTQDA&amp;prev=/search?q=MSD&amp;um=1&amp;hl=en&amp;sa=N&amp;rls=com.microsoft:*&amp;tbm=isch&amp;um=1&amp;itbs=1" TargetMode="External"/><Relationship Id="rId13" Type="http://schemas.openxmlformats.org/officeDocument/2006/relationships/image" Target="../media/image119.jpeg"/><Relationship Id="rId18" Type="http://schemas.openxmlformats.org/officeDocument/2006/relationships/image" Target="../media/image124.png"/><Relationship Id="rId26" Type="http://schemas.openxmlformats.org/officeDocument/2006/relationships/image" Target="../media/image132.png"/><Relationship Id="rId3" Type="http://schemas.openxmlformats.org/officeDocument/2006/relationships/image" Target="../media/image113.jpeg"/><Relationship Id="rId21" Type="http://schemas.openxmlformats.org/officeDocument/2006/relationships/image" Target="../media/image127.png"/><Relationship Id="rId34" Type="http://schemas.openxmlformats.org/officeDocument/2006/relationships/image" Target="../media/image140.png"/><Relationship Id="rId7" Type="http://schemas.openxmlformats.org/officeDocument/2006/relationships/image" Target="../media/image116.jpeg"/><Relationship Id="rId12" Type="http://schemas.openxmlformats.org/officeDocument/2006/relationships/hyperlink" Target="http://www.google.com.sg/imgres?imgurl=http://www.logostage.com/logos/danone.gif&amp;imgrefurl=http://www.logostage.com/logo/danone/&amp;usg=__Dij8ycJuWw8EGWo4qM8mX6u-6es=&amp;h=625&amp;w=1287&amp;sz=66&amp;hl=en&amp;start=2&amp;zoom=1&amp;tbnid=3Ic7TkH9lyUwEM:&amp;tbnh=73&amp;tbnw=150&amp;ei=vCGuTu-IOoqJrAfnoeHJCA&amp;prev=/search?q=danone&amp;um=1&amp;hl=en&amp;sa=N&amp;gbv=2&amp;tbm=isch&amp;um=1&amp;itbs=1" TargetMode="External"/><Relationship Id="rId17" Type="http://schemas.openxmlformats.org/officeDocument/2006/relationships/image" Target="../media/image123.png"/><Relationship Id="rId25" Type="http://schemas.openxmlformats.org/officeDocument/2006/relationships/image" Target="../media/image131.png"/><Relationship Id="rId33" Type="http://schemas.openxmlformats.org/officeDocument/2006/relationships/image" Target="../media/image139.jpeg"/><Relationship Id="rId38" Type="http://schemas.openxmlformats.org/officeDocument/2006/relationships/image" Target="../media/image144.jpeg"/><Relationship Id="rId2" Type="http://schemas.openxmlformats.org/officeDocument/2006/relationships/notesSlide" Target="../notesSlides/notesSlide12.xml"/><Relationship Id="rId16" Type="http://schemas.openxmlformats.org/officeDocument/2006/relationships/image" Target="../media/image122.png"/><Relationship Id="rId20" Type="http://schemas.openxmlformats.org/officeDocument/2006/relationships/image" Target="../media/image126.jpeg"/><Relationship Id="rId29" Type="http://schemas.openxmlformats.org/officeDocument/2006/relationships/image" Target="../media/image135.png"/><Relationship Id="rId1" Type="http://schemas.openxmlformats.org/officeDocument/2006/relationships/slideLayout" Target="../slideLayouts/slideLayout13.xml"/><Relationship Id="rId6" Type="http://schemas.openxmlformats.org/officeDocument/2006/relationships/image" Target="../media/image115.jpeg"/><Relationship Id="rId11" Type="http://schemas.openxmlformats.org/officeDocument/2006/relationships/image" Target="../media/image118.jpeg"/><Relationship Id="rId24" Type="http://schemas.openxmlformats.org/officeDocument/2006/relationships/image" Target="../media/image130.jpeg"/><Relationship Id="rId32" Type="http://schemas.openxmlformats.org/officeDocument/2006/relationships/image" Target="../media/image138.jpeg"/><Relationship Id="rId37" Type="http://schemas.openxmlformats.org/officeDocument/2006/relationships/image" Target="../media/image143.png"/><Relationship Id="rId5" Type="http://schemas.openxmlformats.org/officeDocument/2006/relationships/hyperlink" Target="http://www.google.com/imgres?imgurl=http://www.fcarreras.org/files/69911&amp;imgrefurl=http://www.fcarreras.org/en/roche-farma_69926&amp;usg=__V_opDb7tc6PHTBzz-2N55HtsHq0=&amp;h=1272&amp;w=2378&amp;sz=75&amp;hl=en&amp;start=1&amp;zoom=1&amp;tbnid=GjMqu0MIqIHaAM:&amp;tbnh=80&amp;tbnw=150&amp;ei=h3CqTuP-EcaIrAeyp5DfDA&amp;prev=/search?q=roche&amp;um=1&amp;hl=en&amp;sa=N&amp;rls=com.microsoft:*&amp;tbm=isch&amp;um=1&amp;itbs=1" TargetMode="External"/><Relationship Id="rId15" Type="http://schemas.openxmlformats.org/officeDocument/2006/relationships/image" Target="../media/image121.png"/><Relationship Id="rId23" Type="http://schemas.openxmlformats.org/officeDocument/2006/relationships/image" Target="../media/image129.jpeg"/><Relationship Id="rId28" Type="http://schemas.openxmlformats.org/officeDocument/2006/relationships/image" Target="../media/image134.png"/><Relationship Id="rId36" Type="http://schemas.openxmlformats.org/officeDocument/2006/relationships/image" Target="../media/image142.png"/><Relationship Id="rId10" Type="http://schemas.openxmlformats.org/officeDocument/2006/relationships/hyperlink" Target="http://www.google.com.sg/imgres?imgurl=http://miraclemilebeauty.com/images/loreallogo.jpg&amp;imgrefurl=http://miraclemilebeauty.com/index.php?main_page=product_info&amp;products_id=2382&amp;usg=__HyAFD3IIVE66oFBTzjbdHMQ3h-o=&amp;h=300&amp;w=400&amp;sz=7&amp;hl=en&amp;start=13&amp;zoom=1&amp;tbnid=tf_h3aXKzZk9cM:&amp;tbnh=93&amp;tbnw=124&amp;ei=iSGuTo7MPIvzrQfVsbzdDA&amp;prev=/search?q=loreal&amp;um=1&amp;hl=en&amp;sa=N&amp;gbv=2&amp;tbm=isch&amp;um=1&amp;itbs=1" TargetMode="External"/><Relationship Id="rId19" Type="http://schemas.openxmlformats.org/officeDocument/2006/relationships/image" Target="../media/image125.png"/><Relationship Id="rId31" Type="http://schemas.openxmlformats.org/officeDocument/2006/relationships/image" Target="../media/image137.png"/><Relationship Id="rId4" Type="http://schemas.openxmlformats.org/officeDocument/2006/relationships/image" Target="../media/image114.png"/><Relationship Id="rId9" Type="http://schemas.openxmlformats.org/officeDocument/2006/relationships/image" Target="../media/image117.jpeg"/><Relationship Id="rId14" Type="http://schemas.openxmlformats.org/officeDocument/2006/relationships/image" Target="../media/image120.jpeg"/><Relationship Id="rId22" Type="http://schemas.openxmlformats.org/officeDocument/2006/relationships/image" Target="../media/image128.jpeg"/><Relationship Id="rId27" Type="http://schemas.openxmlformats.org/officeDocument/2006/relationships/image" Target="../media/image133.png"/><Relationship Id="rId30" Type="http://schemas.openxmlformats.org/officeDocument/2006/relationships/image" Target="../media/image136.png"/><Relationship Id="rId35" Type="http://schemas.openxmlformats.org/officeDocument/2006/relationships/image" Target="../media/image14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146.png"/><Relationship Id="rId4" Type="http://schemas.openxmlformats.org/officeDocument/2006/relationships/oleObject" Target="../embeddings/Microsoft_Office_Excel_97-2003_Worksheet6.xls"/></Relationships>
</file>

<file path=ppt/slides/_rels/slide22.xml.rels><?xml version="1.0" encoding="UTF-8" standalone="yes"?>
<Relationships xmlns="http://schemas.openxmlformats.org/package/2006/relationships"><Relationship Id="rId8" Type="http://schemas.openxmlformats.org/officeDocument/2006/relationships/image" Target="../media/image150.jpeg"/><Relationship Id="rId3" Type="http://schemas.openxmlformats.org/officeDocument/2006/relationships/image" Target="../media/image147.png"/><Relationship Id="rId7"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149.jpeg"/><Relationship Id="rId5" Type="http://schemas.openxmlformats.org/officeDocument/2006/relationships/image" Target="../media/image148.jpeg"/><Relationship Id="rId4" Type="http://schemas.openxmlformats.org/officeDocument/2006/relationships/image" Target="../media/image121.png"/></Relationships>
</file>

<file path=ppt/slides/_rels/slide23.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hyperlink" Target="https://secure.natureasia.com/" TargetMode="External"/><Relationship Id="rId7" Type="http://schemas.openxmlformats.org/officeDocument/2006/relationships/chart" Target="../charts/chart5.xm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chart" Target="../charts/chart4.xml"/><Relationship Id="rId5" Type="http://schemas.openxmlformats.org/officeDocument/2006/relationships/image" Target="../media/image152.png"/><Relationship Id="rId4" Type="http://schemas.openxmlformats.org/officeDocument/2006/relationships/image" Target="../media/image151.png"/></Relationships>
</file>

<file path=ppt/slides/_rels/slide24.xml.rels><?xml version="1.0" encoding="UTF-8" standalone="yes"?>
<Relationships xmlns="http://schemas.openxmlformats.org/package/2006/relationships"><Relationship Id="rId8" Type="http://schemas.openxmlformats.org/officeDocument/2006/relationships/image" Target="../media/image158.png"/><Relationship Id="rId13" Type="http://schemas.openxmlformats.org/officeDocument/2006/relationships/image" Target="../media/image163.png"/><Relationship Id="rId3" Type="http://schemas.openxmlformats.org/officeDocument/2006/relationships/image" Target="../media/image153.jpeg"/><Relationship Id="rId7" Type="http://schemas.openxmlformats.org/officeDocument/2006/relationships/image" Target="../media/image157.jpeg"/><Relationship Id="rId12" Type="http://schemas.openxmlformats.org/officeDocument/2006/relationships/image" Target="../media/image162.png"/><Relationship Id="rId2" Type="http://schemas.openxmlformats.org/officeDocument/2006/relationships/notesSlide" Target="../notesSlides/notesSlide17.xml"/><Relationship Id="rId1" Type="http://schemas.openxmlformats.org/officeDocument/2006/relationships/slideLayout" Target="../slideLayouts/slideLayout17.xml"/><Relationship Id="rId6" Type="http://schemas.openxmlformats.org/officeDocument/2006/relationships/image" Target="../media/image156.png"/><Relationship Id="rId11" Type="http://schemas.openxmlformats.org/officeDocument/2006/relationships/image" Target="../media/image161.jpeg"/><Relationship Id="rId5" Type="http://schemas.openxmlformats.org/officeDocument/2006/relationships/image" Target="../media/image155.png"/><Relationship Id="rId10" Type="http://schemas.openxmlformats.org/officeDocument/2006/relationships/image" Target="../media/image160.png"/><Relationship Id="rId4" Type="http://schemas.openxmlformats.org/officeDocument/2006/relationships/image" Target="../media/image154.jpeg"/><Relationship Id="rId9" Type="http://schemas.openxmlformats.org/officeDocument/2006/relationships/image" Target="../media/image159.jpeg"/></Relationships>
</file>

<file path=ppt/slides/_rels/slide25.xml.rels><?xml version="1.0" encoding="UTF-8" standalone="yes"?>
<Relationships xmlns="http://schemas.openxmlformats.org/package/2006/relationships"><Relationship Id="rId3" Type="http://schemas.openxmlformats.org/officeDocument/2006/relationships/image" Target="../media/image164.jpeg"/><Relationship Id="rId7" Type="http://schemas.openxmlformats.org/officeDocument/2006/relationships/image" Target="../media/image168.png"/><Relationship Id="rId2" Type="http://schemas.openxmlformats.org/officeDocument/2006/relationships/image" Target="../media/image153.jpeg"/><Relationship Id="rId1" Type="http://schemas.openxmlformats.org/officeDocument/2006/relationships/slideLayout" Target="../slideLayouts/slideLayout7.xml"/><Relationship Id="rId6" Type="http://schemas.openxmlformats.org/officeDocument/2006/relationships/image" Target="../media/image167.jpeg"/><Relationship Id="rId5" Type="http://schemas.openxmlformats.org/officeDocument/2006/relationships/image" Target="../media/image166.png"/><Relationship Id="rId4" Type="http://schemas.openxmlformats.org/officeDocument/2006/relationships/image" Target="../media/image165.png"/></Relationships>
</file>

<file path=ppt/slides/_rels/slide26.xml.rels><?xml version="1.0" encoding="UTF-8" standalone="yes"?>
<Relationships xmlns="http://schemas.openxmlformats.org/package/2006/relationships"><Relationship Id="rId8" Type="http://schemas.openxmlformats.org/officeDocument/2006/relationships/image" Target="../media/image174.jpeg"/><Relationship Id="rId3" Type="http://schemas.openxmlformats.org/officeDocument/2006/relationships/image" Target="../media/image169.png"/><Relationship Id="rId7" Type="http://schemas.openxmlformats.org/officeDocument/2006/relationships/image" Target="../media/image17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72.png"/><Relationship Id="rId5" Type="http://schemas.openxmlformats.org/officeDocument/2006/relationships/image" Target="../media/image171.jpeg"/><Relationship Id="rId4" Type="http://schemas.openxmlformats.org/officeDocument/2006/relationships/image" Target="../media/image170.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Microsoft_Office_Excel_97-2003_Worksheet7.xls"/></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Microsoft_Office_Excel_97-2003_Worksheet1.xls"/><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8.xml"/><Relationship Id="rId1" Type="http://schemas.openxmlformats.org/officeDocument/2006/relationships/vmlDrawing" Target="../drawings/vmlDrawing6.vml"/><Relationship Id="rId4" Type="http://schemas.openxmlformats.org/officeDocument/2006/relationships/oleObject" Target="../embeddings/Microsoft_Office_Excel_97-2003_Worksheet8.xls"/></Relationships>
</file>

<file path=ppt/slides/_rels/slide3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8" Type="http://schemas.openxmlformats.org/officeDocument/2006/relationships/image" Target="../media/image182.jpeg"/><Relationship Id="rId13" Type="http://schemas.openxmlformats.org/officeDocument/2006/relationships/image" Target="../media/image187.jpeg"/><Relationship Id="rId18" Type="http://schemas.openxmlformats.org/officeDocument/2006/relationships/image" Target="../media/image190.jpeg"/><Relationship Id="rId26" Type="http://schemas.openxmlformats.org/officeDocument/2006/relationships/image" Target="../media/image194.jpeg"/><Relationship Id="rId3" Type="http://schemas.openxmlformats.org/officeDocument/2006/relationships/image" Target="../media/image177.jpeg"/><Relationship Id="rId21" Type="http://schemas.openxmlformats.org/officeDocument/2006/relationships/hyperlink" Target="http://images.google.com.sg/imgres?imgurl=http://www.ece.nus.edu.sg/staff/pics/elekd.jpg&amp;imgrefurl=http://www.ece.nus.edu.sg/staff/academic.html&amp;usg=__-uyktT1SJ9QwK6-OmLpMr_tgYdg=&amp;h=120&amp;w=90&amp;sz=11&amp;hl=en&amp;start=8&amp;tbnid=mZIeFCPmsDYVVM:&amp;tbnh=88&amp;tbnw=66&amp;prev=/images?q=kwong+dim+lee+imre&amp;gbv=2&amp;hl=en&amp;safe=off&amp;sa=G" TargetMode="External"/><Relationship Id="rId34" Type="http://schemas.openxmlformats.org/officeDocument/2006/relationships/image" Target="../media/image202.jpeg"/><Relationship Id="rId7" Type="http://schemas.openxmlformats.org/officeDocument/2006/relationships/image" Target="../media/image181.jpeg"/><Relationship Id="rId12" Type="http://schemas.openxmlformats.org/officeDocument/2006/relationships/image" Target="../media/image186.jpeg"/><Relationship Id="rId17" Type="http://schemas.openxmlformats.org/officeDocument/2006/relationships/hyperlink" Target="http://images.google.com.sg/imgres?imgurl=http://www.hhmi.org/janelia/images/brenner.jpg&amp;imgrefurl=http://www.hhmi.org/janelia/brenner.html&amp;usg=__Pbdq0y7kT7SNGEW7UGqD3H8iZAs=&amp;h=137&amp;w=100&amp;sz=40&amp;hl=en&amp;start=34&amp;tbnid=GFijW4w5H6opkM:&amp;tbnh=93&amp;tbnw=68&amp;prev=/images?q=sydney+brenner&amp;gbv=2&amp;ndsp=9&amp;hl=en&amp;safe=off&amp;sa=N&amp;start=18" TargetMode="External"/><Relationship Id="rId25" Type="http://schemas.openxmlformats.org/officeDocument/2006/relationships/hyperlink" Target="http://images.google.com.sg/imgres?imgurl=http://www.princeton.edu/engineering/eqnews/fall04/image/Srolovitz-mug.jpg&amp;imgrefurl=http://www.princeton.edu/engineering/eqnews/fall04/faculty1.html&amp;usg=__dzRnddBYxty_f1iC3Yo1Ku2c5Qc=&amp;h=304&amp;w=200&amp;sz=20&amp;hl=en&amp;start=3&amp;um=1&amp;tbnid=zKIC1_WsvWSHvM:&amp;tbnh=116&amp;tbnw=76&amp;prev=/images?q=David+Srolovitz&amp;hl=en&amp;safe=off&amp;rlz=1T4SKPB_enSG312SG314&amp;sa=N&amp;um=1" TargetMode="External"/><Relationship Id="rId33" Type="http://schemas.openxmlformats.org/officeDocument/2006/relationships/image" Target="../media/image201.png"/><Relationship Id="rId2" Type="http://schemas.openxmlformats.org/officeDocument/2006/relationships/notesSlide" Target="../notesSlides/notesSlide22.xml"/><Relationship Id="rId16" Type="http://schemas.openxmlformats.org/officeDocument/2006/relationships/image" Target="../media/image189.jpeg"/><Relationship Id="rId20" Type="http://schemas.openxmlformats.org/officeDocument/2006/relationships/image" Target="../media/image191.jpeg"/><Relationship Id="rId29" Type="http://schemas.openxmlformats.org/officeDocument/2006/relationships/image" Target="../media/image197.jpeg"/><Relationship Id="rId1" Type="http://schemas.openxmlformats.org/officeDocument/2006/relationships/slideLayout" Target="../slideLayouts/slideLayout16.xml"/><Relationship Id="rId6" Type="http://schemas.openxmlformats.org/officeDocument/2006/relationships/image" Target="../media/image180.jpeg"/><Relationship Id="rId11" Type="http://schemas.openxmlformats.org/officeDocument/2006/relationships/image" Target="../media/image185.jpeg"/><Relationship Id="rId24" Type="http://schemas.openxmlformats.org/officeDocument/2006/relationships/image" Target="../media/image193.jpeg"/><Relationship Id="rId32" Type="http://schemas.openxmlformats.org/officeDocument/2006/relationships/image" Target="../media/image200.png"/><Relationship Id="rId5" Type="http://schemas.openxmlformats.org/officeDocument/2006/relationships/image" Target="../media/image179.jpeg"/><Relationship Id="rId15" Type="http://schemas.openxmlformats.org/officeDocument/2006/relationships/hyperlink" Target="http://images.google.com.sg/imgres?imgurl=http://www.nus.edu.sg/ngs/image/board_members/Charles_Zukoski.jpg&amp;imgrefurl=http://www.nus.edu.sg/ngs/board_members.shtml&amp;usg=__8K-JyzLfH5ZLLQvv1P8Snhn-SlI=&amp;h=141&amp;w=100&amp;sz=2&amp;hl=en&amp;start=6&amp;tbnid=pcy1d2lhiEPwmM:&amp;tbnh=94&amp;tbnw=67&amp;prev=/images?q=charles+Zukoski&amp;gbv=2&amp;hl=en&amp;safe=off&amp;sa=G" TargetMode="External"/><Relationship Id="rId23" Type="http://schemas.openxmlformats.org/officeDocument/2006/relationships/hyperlink" Target="http://www.independent.co.uk/multimedia/archive/00232/dna_232542t.jpg" TargetMode="External"/><Relationship Id="rId28" Type="http://schemas.openxmlformats.org/officeDocument/2006/relationships/image" Target="../media/image196.jpeg"/><Relationship Id="rId10" Type="http://schemas.openxmlformats.org/officeDocument/2006/relationships/image" Target="../media/image184.jpeg"/><Relationship Id="rId19" Type="http://schemas.openxmlformats.org/officeDocument/2006/relationships/hyperlink" Target="http://images.google.com.sg/imgres?imgurl=http://www.ices.a-star.edu.sg/ices/media/Dr%20Carpenter.jpg&amp;imgrefurl=http://www.ices.a-star.edu.sg/ices/corporate/management.do&amp;usg=__c0MUJqxIUpFyuUAedybJF8tnt_o=&amp;h=176&amp;w=136&amp;sz=42&amp;hl=en&amp;start=4&amp;tbnid=1Z-FC6U4v95LcM:&amp;tbnh=100&amp;tbnw=77&amp;prev=/images?q=keith+carpenter+ices&amp;gbv=2&amp;hl=en&amp;safe=off&amp;sa=G" TargetMode="External"/><Relationship Id="rId31" Type="http://schemas.openxmlformats.org/officeDocument/2006/relationships/image" Target="../media/image199.jpeg"/><Relationship Id="rId4" Type="http://schemas.openxmlformats.org/officeDocument/2006/relationships/image" Target="../media/image178.jpeg"/><Relationship Id="rId9" Type="http://schemas.openxmlformats.org/officeDocument/2006/relationships/image" Target="../media/image183.jpeg"/><Relationship Id="rId14" Type="http://schemas.openxmlformats.org/officeDocument/2006/relationships/image" Target="../media/image188.jpeg"/><Relationship Id="rId22" Type="http://schemas.openxmlformats.org/officeDocument/2006/relationships/image" Target="../media/image192.jpeg"/><Relationship Id="rId27" Type="http://schemas.openxmlformats.org/officeDocument/2006/relationships/image" Target="../media/image195.jpeg"/><Relationship Id="rId30" Type="http://schemas.openxmlformats.org/officeDocument/2006/relationships/image" Target="../media/image198.jpeg"/></Relationships>
</file>

<file path=ppt/slides/_rels/slide34.xml.rels><?xml version="1.0" encoding="UTF-8" standalone="yes"?>
<Relationships xmlns="http://schemas.openxmlformats.org/package/2006/relationships"><Relationship Id="rId3" Type="http://schemas.openxmlformats.org/officeDocument/2006/relationships/image" Target="../media/image204.jpeg"/><Relationship Id="rId2" Type="http://schemas.openxmlformats.org/officeDocument/2006/relationships/image" Target="../media/image203.jpeg"/><Relationship Id="rId1" Type="http://schemas.openxmlformats.org/officeDocument/2006/relationships/slideLayout" Target="../slideLayouts/slideLayout16.xml"/><Relationship Id="rId6" Type="http://schemas.openxmlformats.org/officeDocument/2006/relationships/image" Target="../media/image207.jpeg"/><Relationship Id="rId5" Type="http://schemas.openxmlformats.org/officeDocument/2006/relationships/image" Target="../media/image206.jpeg"/><Relationship Id="rId4" Type="http://schemas.openxmlformats.org/officeDocument/2006/relationships/image" Target="../media/image205.jpeg"/></Relationships>
</file>

<file path=ppt/slides/_rels/slide35.xml.rels><?xml version="1.0" encoding="UTF-8" standalone="yes"?>
<Relationships xmlns="http://schemas.openxmlformats.org/package/2006/relationships"><Relationship Id="rId3" Type="http://schemas.openxmlformats.org/officeDocument/2006/relationships/image" Target="../media/image209.jpeg"/><Relationship Id="rId2" Type="http://schemas.openxmlformats.org/officeDocument/2006/relationships/image" Target="../media/image208.jpe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211.jpeg"/><Relationship Id="rId2" Type="http://schemas.openxmlformats.org/officeDocument/2006/relationships/image" Target="../media/image210.jpeg"/><Relationship Id="rId1" Type="http://schemas.openxmlformats.org/officeDocument/2006/relationships/slideLayout" Target="../slideLayouts/slideLayout2.xml"/><Relationship Id="rId6" Type="http://schemas.openxmlformats.org/officeDocument/2006/relationships/image" Target="../media/image214.jpeg"/><Relationship Id="rId5" Type="http://schemas.openxmlformats.org/officeDocument/2006/relationships/image" Target="../media/image213.jpeg"/><Relationship Id="rId4" Type="http://schemas.openxmlformats.org/officeDocument/2006/relationships/image" Target="../media/image212.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6.jpeg"/><Relationship Id="rId2" Type="http://schemas.openxmlformats.org/officeDocument/2006/relationships/image" Target="../media/image21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8.jpeg"/><Relationship Id="rId2" Type="http://schemas.openxmlformats.org/officeDocument/2006/relationships/image" Target="../media/image2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www.google.com.sg/imgres?imgurl=http://www.hollysys.com.sg/home/images/stories/solution/petrochemical.jpg&amp;imgrefurl=http://www.hollysys.com.sg/home/index.php/process-automation/process-automation-applications&amp;usg=__23wGaTCYuFxETdtaibBz4poBrHI=&amp;h=184&amp;w=276&amp;sz=18&amp;hl=en&amp;start=17&amp;zoom=1&amp;itbs=1&amp;tbnid=08ccTZ5nOs9qIM:&amp;tbnh=76&amp;tbnw=114&amp;prev=/images?q=petrochemicals&amp;hl=en&amp;sa=G&amp;gbv=2&amp;tbm=isch&amp;ei=GcybTbn_OIOKuAPch9yhBw" TargetMode="External"/><Relationship Id="rId13" Type="http://schemas.openxmlformats.org/officeDocument/2006/relationships/image" Target="../media/image10.png"/><Relationship Id="rId3" Type="http://schemas.openxmlformats.org/officeDocument/2006/relationships/notesSlide" Target="../notesSlides/notesSlide2.xml"/><Relationship Id="rId7" Type="http://schemas.openxmlformats.org/officeDocument/2006/relationships/image" Target="../media/image6.jpeg"/><Relationship Id="rId12"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hyperlink" Target="http://www.google.com.sg/imgres?imgurl=http://www.electronicsandyou.com/electronics-images/electronic.jpg&amp;imgrefurl=http://www.electronicsandyou.com/electronics-images/electronics_images.html&amp;usg=__l9AaOZ5-PftUq2SzshlrXUFHP48=&amp;h=333&amp;w=500&amp;sz=198&amp;hl=en&amp;start=7&amp;zoom=1&amp;itbs=1&amp;tbnid=HVxqyGBuzfLbCM:&amp;tbnh=87&amp;tbnw=130&amp;prev=/images?q=electronics&amp;hl=en&amp;gbv=2&amp;tbm=isch&amp;ei=yMubTZfFF4LcvwPS9ZikBw" TargetMode="External"/><Relationship Id="rId11" Type="http://schemas.openxmlformats.org/officeDocument/2006/relationships/image" Target="../media/image8.jpeg"/><Relationship Id="rId5" Type="http://schemas.openxmlformats.org/officeDocument/2006/relationships/oleObject" Target="../embeddings/Microsoft_Office_Excel_97-2003_Worksheet2.xls"/><Relationship Id="rId10" Type="http://schemas.openxmlformats.org/officeDocument/2006/relationships/hyperlink" Target="http://www.google.com.sg/imgres?imgurl=http://worldslatestnews.com/career/wp-content/uploads/2009/03/biomedical-informatics.jpg&amp;imgrefurl=http://worldslatestnews.com/career/2009/03/07/career-as-a-biomedical-equipment-technician/&amp;usg=__S5Xo_OHY4i9WVdR-nqcnzWZoCec=&amp;h=266&amp;w=400&amp;sz=26&amp;hl=en&amp;start=100&amp;zoom=1&amp;itbs=1&amp;tbnid=3UFVCMJJLcRmxM:&amp;tbnh=82&amp;tbnw=124&amp;prev=/images?q=Biomedical&amp;start=80&amp;hl=en&amp;sa=N&amp;gbv=2&amp;ndsp=20&amp;tbm=isch&amp;ei=lMybTZGAGoj-vQOt-8mjBw" TargetMode="External"/><Relationship Id="rId4" Type="http://schemas.openxmlformats.org/officeDocument/2006/relationships/image" Target="../media/image3.png"/><Relationship Id="rId9" Type="http://schemas.openxmlformats.org/officeDocument/2006/relationships/image" Target="../media/image7.jpeg"/><Relationship Id="rId14" Type="http://schemas.openxmlformats.org/officeDocument/2006/relationships/oleObject" Target="../embeddings/Microsoft_Office_Excel_97-2003_Worksheet3.xls"/></Relationships>
</file>

<file path=ppt/slides/_rels/slide40.xml.rels><?xml version="1.0" encoding="UTF-8" standalone="yes"?>
<Relationships xmlns="http://schemas.openxmlformats.org/package/2006/relationships"><Relationship Id="rId3" Type="http://schemas.openxmlformats.org/officeDocument/2006/relationships/image" Target="../media/image220.jpeg"/><Relationship Id="rId2" Type="http://schemas.openxmlformats.org/officeDocument/2006/relationships/image" Target="../media/image219.jpeg"/><Relationship Id="rId1" Type="http://schemas.openxmlformats.org/officeDocument/2006/relationships/slideLayout" Target="../slideLayouts/slideLayout2.xml"/><Relationship Id="rId5" Type="http://schemas.openxmlformats.org/officeDocument/2006/relationships/image" Target="../media/image222.png"/><Relationship Id="rId4" Type="http://schemas.openxmlformats.org/officeDocument/2006/relationships/image" Target="../media/image221.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www.google.com.sg/imgres?imgurl=http://www.hollysys.com.sg/home/images/stories/solution/petrochemical.jpg&amp;imgrefurl=http://www.hollysys.com.sg/home/index.php/process-automation/process-automation-applications&amp;usg=__23wGaTCYuFxETdtaibBz4poBrHI=&amp;h=184&amp;w=276&amp;sz=18&amp;hl=en&amp;start=17&amp;zoom=1&amp;itbs=1&amp;tbnid=08ccTZ5nOs9qIM:&amp;tbnh=76&amp;tbnw=114&amp;prev=/images?q=petrochemicals&amp;hl=en&amp;sa=G&amp;gbv=2&amp;tbm=isch&amp;ei=GcybTbn_OIOKuAPch9yhBw" TargetMode="External"/><Relationship Id="rId13" Type="http://schemas.openxmlformats.org/officeDocument/2006/relationships/image" Target="../media/image10.png"/><Relationship Id="rId3" Type="http://schemas.openxmlformats.org/officeDocument/2006/relationships/notesSlide" Target="../notesSlides/notesSlide3.xml"/><Relationship Id="rId7" Type="http://schemas.openxmlformats.org/officeDocument/2006/relationships/image" Target="../media/image6.jpeg"/><Relationship Id="rId12"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hyperlink" Target="http://www.google.com.sg/imgres?imgurl=http://www.electronicsandyou.com/electronics-images/electronic.jpg&amp;imgrefurl=http://www.electronicsandyou.com/electronics-images/electronics_images.html&amp;usg=__l9AaOZ5-PftUq2SzshlrXUFHP48=&amp;h=333&amp;w=500&amp;sz=198&amp;hl=en&amp;start=7&amp;zoom=1&amp;itbs=1&amp;tbnid=HVxqyGBuzfLbCM:&amp;tbnh=87&amp;tbnw=130&amp;prev=/images?q=electronics&amp;hl=en&amp;gbv=2&amp;tbm=isch&amp;ei=yMubTZfFF4LcvwPS9ZikBw" TargetMode="External"/><Relationship Id="rId11" Type="http://schemas.openxmlformats.org/officeDocument/2006/relationships/image" Target="../media/image8.jpeg"/><Relationship Id="rId5" Type="http://schemas.openxmlformats.org/officeDocument/2006/relationships/oleObject" Target="../embeddings/Microsoft_Office_Excel_97-2003_Worksheet4.xls"/><Relationship Id="rId10" Type="http://schemas.openxmlformats.org/officeDocument/2006/relationships/hyperlink" Target="http://www.google.com.sg/imgres?imgurl=http://worldslatestnews.com/career/wp-content/uploads/2009/03/biomedical-informatics.jpg&amp;imgrefurl=http://worldslatestnews.com/career/2009/03/07/career-as-a-biomedical-equipment-technician/&amp;usg=__S5Xo_OHY4i9WVdR-nqcnzWZoCec=&amp;h=266&amp;w=400&amp;sz=26&amp;hl=en&amp;start=100&amp;zoom=1&amp;itbs=1&amp;tbnid=3UFVCMJJLcRmxM:&amp;tbnh=82&amp;tbnw=124&amp;prev=/images?q=Biomedical&amp;start=80&amp;hl=en&amp;sa=N&amp;gbv=2&amp;ndsp=20&amp;tbm=isch&amp;ei=lMybTZGAGoj-vQOt-8mjBw" TargetMode="External"/><Relationship Id="rId4" Type="http://schemas.openxmlformats.org/officeDocument/2006/relationships/image" Target="../media/image3.png"/><Relationship Id="rId9" Type="http://schemas.openxmlformats.org/officeDocument/2006/relationships/image" Target="../media/image7.jpeg"/><Relationship Id="rId14" Type="http://schemas.openxmlformats.org/officeDocument/2006/relationships/oleObject" Target="../embeddings/Microsoft_Office_Excel_97-2003_Worksheet5.xls"/></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6.xml"/><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3581400" y="4114800"/>
            <a:ext cx="4267200" cy="2362200"/>
          </a:xfrm>
        </p:spPr>
        <p:txBody>
          <a:bodyPr>
            <a:noAutofit/>
          </a:bodyPr>
          <a:lstStyle/>
          <a:p>
            <a:pPr>
              <a:spcBef>
                <a:spcPts val="0"/>
              </a:spcBef>
              <a:buNone/>
            </a:pPr>
            <a:r>
              <a:rPr lang="en-SG" sz="1200" dirty="0" smtClean="0"/>
              <a:t>Presented by </a:t>
            </a:r>
          </a:p>
          <a:p>
            <a:pPr>
              <a:spcBef>
                <a:spcPts val="0"/>
              </a:spcBef>
              <a:buNone/>
            </a:pPr>
            <a:endParaRPr lang="en-SG" sz="1200" dirty="0" smtClean="0"/>
          </a:p>
          <a:p>
            <a:pPr>
              <a:spcBef>
                <a:spcPts val="0"/>
              </a:spcBef>
              <a:buNone/>
            </a:pPr>
            <a:r>
              <a:rPr lang="en-SG" sz="1200" dirty="0" smtClean="0"/>
              <a:t>Philip Yeo, </a:t>
            </a:r>
            <a:r>
              <a:rPr lang="en-SG" sz="1200" b="1" dirty="0" smtClean="0"/>
              <a:t>SINGAPORE</a:t>
            </a:r>
          </a:p>
          <a:p>
            <a:pPr>
              <a:spcBef>
                <a:spcPts val="0"/>
              </a:spcBef>
              <a:buNone/>
            </a:pPr>
            <a:endParaRPr lang="en-SG" sz="1200" dirty="0" smtClean="0"/>
          </a:p>
          <a:p>
            <a:pPr>
              <a:spcBef>
                <a:spcPts val="0"/>
              </a:spcBef>
              <a:buNone/>
            </a:pPr>
            <a:r>
              <a:rPr lang="en-SG" sz="1200" dirty="0" smtClean="0"/>
              <a:t>Chairman, </a:t>
            </a:r>
            <a:r>
              <a:rPr lang="en-SG" sz="1200" b="1" dirty="0" smtClean="0"/>
              <a:t>Standards, Productivity and Innovation for </a:t>
            </a:r>
            <a:r>
              <a:rPr lang="en-GB" sz="1200" b="1" dirty="0" smtClean="0"/>
              <a:t>Growth</a:t>
            </a:r>
          </a:p>
          <a:p>
            <a:pPr>
              <a:spcBef>
                <a:spcPts val="0"/>
              </a:spcBef>
              <a:buNone/>
            </a:pPr>
            <a:r>
              <a:rPr lang="en-GB" sz="1200" dirty="0" smtClean="0"/>
              <a:t> SPRING, </a:t>
            </a:r>
            <a:r>
              <a:rPr lang="en-GB" sz="1200" dirty="0" smtClean="0">
                <a:hlinkClick r:id="rId2"/>
              </a:rPr>
              <a:t>www.spring.gov.sg</a:t>
            </a:r>
            <a:r>
              <a:rPr lang="en-GB" sz="1200" dirty="0" smtClean="0"/>
              <a:t>, 2007-to-date</a:t>
            </a:r>
          </a:p>
          <a:p>
            <a:pPr>
              <a:spcBef>
                <a:spcPts val="0"/>
              </a:spcBef>
              <a:buNone/>
            </a:pPr>
            <a:endParaRPr lang="en-GB" sz="1200" dirty="0" smtClean="0"/>
          </a:p>
          <a:p>
            <a:pPr>
              <a:spcBef>
                <a:spcPts val="0"/>
              </a:spcBef>
              <a:buNone/>
            </a:pPr>
            <a:r>
              <a:rPr lang="en-SG" sz="1200" dirty="0" smtClean="0"/>
              <a:t>Chairman, </a:t>
            </a:r>
            <a:r>
              <a:rPr lang="en-SG" sz="1200" b="1" dirty="0" smtClean="0"/>
              <a:t>Agency for Science, Technology and Research</a:t>
            </a:r>
          </a:p>
          <a:p>
            <a:pPr>
              <a:spcBef>
                <a:spcPts val="0"/>
              </a:spcBef>
              <a:buNone/>
            </a:pPr>
            <a:r>
              <a:rPr lang="en-GB" sz="1200" dirty="0" smtClean="0"/>
              <a:t>A*STAR, </a:t>
            </a:r>
            <a:r>
              <a:rPr lang="en-GB" sz="1200" dirty="0" smtClean="0">
                <a:hlinkClick r:id="rId3"/>
              </a:rPr>
              <a:t>www.a-star.edu.sg</a:t>
            </a:r>
            <a:r>
              <a:rPr lang="en-GB" sz="1200" dirty="0" smtClean="0"/>
              <a:t>,  2001-2007)</a:t>
            </a:r>
          </a:p>
          <a:p>
            <a:pPr>
              <a:spcBef>
                <a:spcPts val="0"/>
              </a:spcBef>
              <a:buNone/>
            </a:pPr>
            <a:endParaRPr lang="en-GB" sz="1200" dirty="0" smtClean="0"/>
          </a:p>
          <a:p>
            <a:pPr>
              <a:spcBef>
                <a:spcPts val="0"/>
              </a:spcBef>
              <a:buNone/>
            </a:pPr>
            <a:r>
              <a:rPr lang="en-SG" sz="1200" dirty="0" smtClean="0"/>
              <a:t>Chairman, </a:t>
            </a:r>
            <a:r>
              <a:rPr lang="en-SG" sz="1200" b="1" dirty="0" smtClean="0"/>
              <a:t>Economic Development Board </a:t>
            </a:r>
          </a:p>
          <a:p>
            <a:pPr>
              <a:spcBef>
                <a:spcPts val="0"/>
              </a:spcBef>
              <a:buNone/>
            </a:pPr>
            <a:r>
              <a:rPr lang="en-SG" sz="1200" dirty="0" smtClean="0"/>
              <a:t>EDB, </a:t>
            </a:r>
            <a:r>
              <a:rPr lang="en-SG" sz="1200" dirty="0" smtClean="0">
                <a:hlinkClick r:id="rId4"/>
              </a:rPr>
              <a:t>www.edb.gov.sg</a:t>
            </a:r>
            <a:r>
              <a:rPr lang="en-SG" sz="1200" dirty="0" smtClean="0"/>
              <a:t>, 1986-2006</a:t>
            </a:r>
          </a:p>
          <a:p>
            <a:pPr>
              <a:spcBef>
                <a:spcPts val="0"/>
              </a:spcBef>
              <a:buNone/>
            </a:pPr>
            <a:endParaRPr lang="en-GB" sz="1200" dirty="0">
              <a:solidFill>
                <a:schemeClr val="tx1">
                  <a:lumMod val="85000"/>
                  <a:lumOff val="15000"/>
                </a:schemeClr>
              </a:solidFill>
            </a:endParaRPr>
          </a:p>
        </p:txBody>
      </p:sp>
      <p:sp>
        <p:nvSpPr>
          <p:cNvPr id="22532" name="Title 1"/>
          <p:cNvSpPr>
            <a:spLocks noGrp="1"/>
          </p:cNvSpPr>
          <p:nvPr>
            <p:ph type="ctrTitle" idx="4294967295"/>
          </p:nvPr>
        </p:nvSpPr>
        <p:spPr>
          <a:xfrm>
            <a:off x="533400" y="1676400"/>
            <a:ext cx="7772400" cy="2057400"/>
          </a:xfrm>
          <a:solidFill>
            <a:srgbClr val="FFFF99"/>
          </a:solidFill>
        </p:spPr>
        <p:txBody>
          <a:bodyPr/>
          <a:lstStyle/>
          <a:p>
            <a:r>
              <a:rPr lang="en-SG" sz="3600" b="1" dirty="0" smtClean="0"/>
              <a:t>Address to NIH </a:t>
            </a:r>
            <a:br>
              <a:rPr lang="en-SG" sz="3600" b="1" dirty="0" smtClean="0"/>
            </a:br>
            <a:r>
              <a:rPr lang="en-SG" sz="3600" b="1" dirty="0" smtClean="0"/>
              <a:t>Scientific </a:t>
            </a:r>
            <a:r>
              <a:rPr lang="en-SG" sz="3600" b="1" dirty="0" smtClean="0">
                <a:solidFill>
                  <a:srgbClr val="002060"/>
                </a:solidFill>
              </a:rPr>
              <a:t>Management</a:t>
            </a:r>
            <a:r>
              <a:rPr lang="en-SG" sz="3600" b="1" dirty="0" smtClean="0"/>
              <a:t> Review Board</a:t>
            </a:r>
            <a:endParaRPr lang="en-GB" sz="3600" b="1" dirty="0" smtClean="0"/>
          </a:p>
        </p:txBody>
      </p:sp>
      <p:sp>
        <p:nvSpPr>
          <p:cNvPr id="5" name="Slide Number Placeholder 4"/>
          <p:cNvSpPr>
            <a:spLocks noGrp="1"/>
          </p:cNvSpPr>
          <p:nvPr>
            <p:ph type="sldNum" sz="quarter" idx="12"/>
          </p:nvPr>
        </p:nvSpPr>
        <p:spPr/>
        <p:txBody>
          <a:bodyPr/>
          <a:lstStyle/>
          <a:p>
            <a:pPr>
              <a:defRPr/>
            </a:pPr>
            <a:fld id="{A04CD46E-DC0F-498F-8350-1C13CB9A9C8D}" type="slidenum">
              <a:rPr lang="en-GB" smtClean="0"/>
              <a:pPr>
                <a:defRPr/>
              </a:pPr>
              <a:t>1</a:t>
            </a:fld>
            <a:endParaRPr lang="en-GB" dirty="0"/>
          </a:p>
        </p:txBody>
      </p:sp>
      <p:sp>
        <p:nvSpPr>
          <p:cNvPr id="36866" name="AutoShape 2" descr="data:image/jpeg;base64,/9j/4AAQSkZJRgABAQAAAQABAAD/2wCEAAkGBwgHBgkIBwgKCgkLDRYPDQwMDRsUFRAWIB0iIiAdHx8kKDQsJCYxJx8fLT0tMTU3Ojo6Iys/RD84QzQ5OjcBCgoKDQwNGg8PGjclHyU3Nzc3Nzc3Nzc3Nzc3Nzc3Nzc3Nzc3Nzc3Nzc3Nzc3Nzc3Nzc3Nzc3Nzc3Nzc3Nzc3N//AABEIAFwAewMBEQACEQEDEQH/xAAcAAACAgMBAQAAAAAAAAAAAAAAAwIGAQUHBAj/xAA4EAABAwMCAgcHAwIHAAAAAAABAAIDBAUREjEGIQcTQVFhcYEUIiMyQpGhUmKx0fAVNURTgpLB/8QAGwEBAAIDAQEAAAAAAAAAAAAAAAECAwQFBgf/xAAvEQACAQMCBAMIAwEBAAAAAAAAAQIDBBESIQUxQVEiYXFCgZGhscHR4RMUIzIG/9oADAMBAAIRAxEAPwCkrln0JEggBCSSgkyEJHQ0808U8kTC5lPH1kpH0t1Bufu4KcFZTjFpPry+v2IFrm41Nc3UA4ZBGQdiPBQXTyAQkmFBdEghJIKCyJBQWJBCyJKCwIAQGqCynORkbISXzhjo2rbnE2rvEjqClIyGY+K4d+Dyb68/BZ4UHLd7HGu+MU6T0Ulqfy/ZK8XThCxF1JYLNTXOobydVVhMsYPhn5vTA8VEnTjtFZFCjfXHjr1HFdls/wBfNlNrqyStm618NLEexlNTMhaPRoGfXKwt5OvSpqmsJt+rb+pfeD7/AMO2K0NkqqQ09TWOMbnNJnc5jdnuB+Uas8gOeO1bNOcIRzjmcK+tLu5rYjLKjv23fRd3grlhs1y4pv8AG+oFRUQyz5qqzSdJaDz94jGcDAHZy5LDCEpyOlc3NGzoYjhNLZfr69zy8QWb/Aqw0U1ZDUVTT8RkIOIx2ZJ+o74G3eqzjpeGZ7S5/sx1qOI+fX9eZrQqG4jKFiQUEokFBZEgULEgoLIyhIIDVLKc06x0ZcEsihivl3iDpn4dSwvHJg7HkfqPZ3Dnvtt0aXtM85xXiLk3QpPbq/t6Hi6UuL5JqiWw22TTBH7tXI083u/2/IdveeXYc1r1cvSjNwiwSiq9Rb9F9/x8TntJTTVdQynpYzJK84a0EDP3Wsk3sjuzqRpx1TexcrtwXBaOGaO43SpdTzjU2eKNvWOle45Y1pzhvIHJ/lZpUdMFJnJocSlXuZU6Syuje2O77+4pSwHaNxYb9W2KOskoHSCaWMRtdnLIsnm7TsXbAZ8VeE3Hkal1aU7hx18l8X5enf3HkulyqrtWura5zHVDw0Pe1gbrwMZIHLOANu5Vk3J5ZnoUYUIaIcjyhVM6JhCxIIyyJBVLIkELEghZGVBIID08DWZl74ip6eduqmi+NODsWj6fUkDyytmlDXLB5/iNx/Xt3Jc3sjuHEN1Nn4drq9oGuGEmMdmrZv5IW7OWmLZ5S1o/zV40+7PnQuc9xe9xc9xJc47knclc490kksIG6cjW3U3PMd4QnfoWGsut/vlBXSmSR1ua+KN9MwZZHknqw0Yzy07jnzGd1eUpyT7GjSt7W2nGPtYe/wBcmjmikp5XRTxvjkbycx4w5vmCsZvRkpLKex0jhGz8PDhypkqqplW+4jRHDUu9m1ujOoMac5+bGSCtmnCGnL6nn725u3cJRjp0dvFz6v3HOp5zUTPlMUUOo5EUTNLWDuA/s961s53PRQjojpzn1IjZQXJBCyJBCUZ1AbkD1UF0mTjIecMOo/t5qCeXMcIZjtDKfJhTDGuHdfEkYJhvDKP+BTDJ/kh3XxI9W/8AQ/8A6lQW1LuW3ogjaHXOb6/hs9PeK37Zc2eN49J/5x9S3dIcclTwRcWxjJYGSEeDXtJ/AWWuv82c/hU1G8hnz+aOHhaB7IyNxyz4HtQk6Na+MbVZ+HWUENKaSrqoHOkkoRq6lxGGOcXHJOME8yQthVYxjhI4FXh1evXdSUtUYv2uvfGOnQ53ku95xJceZJOST2rWPQ7LZDJZXytY2Rxc2NuhjTs0ZzgepJQiMVFtrqQ2QsWay8D3+7tD46P2eE7S1R6sHyGC78LJGlOXJGhX4pa0NnLL8t/18y5W7onpmAG5XOaU/pp2Bg8snJP4WeNqvaZyav8A6CpypQS9d/wWKj4B4apR/lrZnd88jn59CcfhZFb010NCfF72ft49MI29NZLTSgCmtlHEBtogaP8AxXVOC5I1J3Vef/U2/ez2tijZ8kbW+QwrYRhcm+bJYUkGUBjS3uH2QHBuja7xW68SU1Q8MirGhrXE8g8H3R65I+y0qE1GWH1PVcYt5VaKnHnH6dTsUQZLG6KVocx7S1zXbEHkQVutHlU2nlHN770W1rKh8tgmhmpnHLYJnlr2eAOzh4nHrutOVu8+E9Lbcbg44rrD7o0k3Ad3oad1VeJaG3UzPmknn1fZrQS49w7VR0ZLnsbkeKUKktFJOT8l+SuVIp2zFtI+WSIchJI0NL/HT2DwyT/CxPHQ6EHNrM1hi84UFy1cM8CXe/aJnM9io3c+vnbzcP2t3PmcDxWWFGU/JHOu+KULfwrxS7L7s6rw7wXZrDpkgp+vqR/qJ/ef6djfRbcKUYHmrriNxc7SeF2RY1lNEEAIAQAgBACAEB8rrln0As9n46vlrjbEJY6qJvJrahpcQO7UCD98rLGtOOxzq/Craq9WMPy/BsqjpRv8kZZTx0VNn6mxlx/Jx+FZ3EzHDgltF+JtlUuVyrrpUe0XKrlqZex0js6fIbD0WFtyeWdOlRp0Y6accIbZbNcL3Vez2ymdM4Y1u2ZGO9zth/PcpjFyeEVr3NK3jqqPH1fodb4U6P7daNFTcNNdXDmHOb8OM/tadz4n8Lbp0Ix3e7PM3nFqtfww8Mfm/Uu7VnOSTQAgBACAEAIAQAgBAfK65Z9AMhCR9FR1NfUCnoYJKiY7Mjbk+Z7h4lSk28IrUqwpR1TeEdB4c6NHO0z3+bSN/ZYXc/Jz/wCn3WzC36yOFdcbx4aC97+y/PwOk2+jpbfSspqGCOCBnysjbgefn4rZilHZHAqVJ1JapvLPa0qSg1qAmEBlACAEAIAQAgBACA4lS9GdW4j2m5wMHaI4i7+SFqK2fVno5cdp+zB/E31u6OrLTkOqnVFY7ue/Q37Nwfysit4LnuaVXjVxPaOI/P6luoKKkoIepoaaKni/TEwNB8+9ZlFRWxzKlWdWWqby/M9jFJQc1AMagGtQDQgMoAQAgBACAEAIAQFbapIGtKAY1ANaoJGtQDW7oBrSgGtQEkAIAQAgBACAEAICtNUkDGoBrUA1qgka0qQNaoA1qAY1AMQAgBACAEAIAQAgKy1SQNagGNKAa1ANYoJGtQDWoBrUBMIDKAEAIAQAgBACA//Z"/>
          <p:cNvSpPr>
            <a:spLocks noChangeAspect="1" noChangeArrowheads="1"/>
          </p:cNvSpPr>
          <p:nvPr/>
        </p:nvSpPr>
        <p:spPr bwMode="auto">
          <a:xfrm>
            <a:off x="155575" y="-419100"/>
            <a:ext cx="1171575" cy="876300"/>
          </a:xfrm>
          <a:prstGeom prst="rect">
            <a:avLst/>
          </a:prstGeom>
          <a:noFill/>
        </p:spPr>
        <p:txBody>
          <a:bodyPr vert="horz" wrap="square" lIns="91440" tIns="45720" rIns="91440" bIns="45720" numCol="1" anchor="t" anchorCtr="0" compatLnSpc="1">
            <a:prstTxWarp prst="textNoShape">
              <a:avLst/>
            </a:prstTxWarp>
          </a:bodyPr>
          <a:lstStyle/>
          <a:p>
            <a:endParaRPr lang="en-SG" dirty="0"/>
          </a:p>
        </p:txBody>
      </p:sp>
      <p:sp>
        <p:nvSpPr>
          <p:cNvPr id="36868" name="AutoShape 4" descr="data:image/jpeg;base64,/9j/4AAQSkZJRgABAQAAAQABAAD/2wCEAAkGBwgHBgkIBwgKCgkLDRYPDQwMDRsUFRAWIB0iIiAdHx8kKDQsJCYxJx8fLT0tMTU3Ojo6Iys/RD84QzQ5OjcBCgoKDQwNGg8PGjclHyU3Nzc3Nzc3Nzc3Nzc3Nzc3Nzc3Nzc3Nzc3Nzc3Nzc3Nzc3Nzc3Nzc3Nzc3Nzc3Nzc3N//AABEIAFwAewMBEQACEQEDEQH/xAAcAAACAgMBAQAAAAAAAAAAAAAAAwIGAQUHBAj/xAA4EAABAwMCAgcHAwIHAAAAAAABAAIDBAUREjEGIQcTQVFhcYEUIiMyQpGhUmKx0fAVNURTgpLB/8QAGwEBAAIDAQEAAAAAAAAAAAAAAAECAwQFBgf/xAAvEQACAQMCBAMIAwEBAAAAAAAAAQIDBBESIQUxQVEiYXFCgZGhscHR4RMUIzIG/9oADAMBAAIRAxEAPwCkrln0JEggBCSSgkyEJHQ0808U8kTC5lPH1kpH0t1Bufu4KcFZTjFpPry+v2IFrm41Nc3UA4ZBGQdiPBQXTyAQkmFBdEghJIKCyJBQWJBCyJKCwIAQGqCynORkbISXzhjo2rbnE2rvEjqClIyGY+K4d+Dyb68/BZ4UHLd7HGu+MU6T0Ulqfy/ZK8XThCxF1JYLNTXOobydVVhMsYPhn5vTA8VEnTjtFZFCjfXHjr1HFdls/wBfNlNrqyStm618NLEexlNTMhaPRoGfXKwt5OvSpqmsJt+rb+pfeD7/AMO2K0NkqqQ09TWOMbnNJnc5jdnuB+Uas8gOeO1bNOcIRzjmcK+tLu5rYjLKjv23fRd3grlhs1y4pv8AG+oFRUQyz5qqzSdJaDz94jGcDAHZy5LDCEpyOlc3NGzoYjhNLZfr69zy8QWb/Aqw0U1ZDUVTT8RkIOIx2ZJ+o74G3eqzjpeGZ7S5/sx1qOI+fX9eZrQqG4jKFiQUEokFBZEgULEgoLIyhIIDVLKc06x0ZcEsihivl3iDpn4dSwvHJg7HkfqPZ3Dnvtt0aXtM85xXiLk3QpPbq/t6Hi6UuL5JqiWw22TTBH7tXI083u/2/IdveeXYc1r1cvSjNwiwSiq9Rb9F9/x8TntJTTVdQynpYzJK84a0EDP3Wsk3sjuzqRpx1TexcrtwXBaOGaO43SpdTzjU2eKNvWOle45Y1pzhvIHJ/lZpUdMFJnJocSlXuZU6Syuje2O77+4pSwHaNxYb9W2KOskoHSCaWMRtdnLIsnm7TsXbAZ8VeE3Hkal1aU7hx18l8X5enf3HkulyqrtWura5zHVDw0Pe1gbrwMZIHLOANu5Vk3J5ZnoUYUIaIcjyhVM6JhCxIIyyJBVLIkELEghZGVBIID08DWZl74ip6eduqmi+NODsWj6fUkDyytmlDXLB5/iNx/Xt3Jc3sjuHEN1Nn4drq9oGuGEmMdmrZv5IW7OWmLZ5S1o/zV40+7PnQuc9xe9xc9xJc47knclc490kksIG6cjW3U3PMd4QnfoWGsut/vlBXSmSR1ua+KN9MwZZHknqw0Yzy07jnzGd1eUpyT7GjSt7W2nGPtYe/wBcmjmikp5XRTxvjkbycx4w5vmCsZvRkpLKex0jhGz8PDhypkqqplW+4jRHDUu9m1ujOoMac5+bGSCtmnCGnL6nn725u3cJRjp0dvFz6v3HOp5zUTPlMUUOo5EUTNLWDuA/s961s53PRQjojpzn1IjZQXJBCyJBCUZ1AbkD1UF0mTjIecMOo/t5qCeXMcIZjtDKfJhTDGuHdfEkYJhvDKP+BTDJ/kh3XxI9W/8AQ/8A6lQW1LuW3ogjaHXOb6/hs9PeK37Zc2eN49J/5x9S3dIcclTwRcWxjJYGSEeDXtJ/AWWuv82c/hU1G8hnz+aOHhaB7IyNxyz4HtQk6Na+MbVZ+HWUENKaSrqoHOkkoRq6lxGGOcXHJOME8yQthVYxjhI4FXh1evXdSUtUYv2uvfGOnQ53ku95xJceZJOST2rWPQ7LZDJZXytY2Rxc2NuhjTs0ZzgepJQiMVFtrqQ2QsWay8D3+7tD46P2eE7S1R6sHyGC78LJGlOXJGhX4pa0NnLL8t/18y5W7onpmAG5XOaU/pp2Bg8snJP4WeNqvaZyav8A6CpypQS9d/wWKj4B4apR/lrZnd88jn59CcfhZFb010NCfF72ft49MI29NZLTSgCmtlHEBtogaP8AxXVOC5I1J3Vef/U2/ez2tijZ8kbW+QwrYRhcm+bJYUkGUBjS3uH2QHBuja7xW68SU1Q8MirGhrXE8g8H3R65I+y0qE1GWH1PVcYt5VaKnHnH6dTsUQZLG6KVocx7S1zXbEHkQVutHlU2nlHN770W1rKh8tgmhmpnHLYJnlr2eAOzh4nHrutOVu8+E9Lbcbg44rrD7o0k3Ad3oad1VeJaG3UzPmknn1fZrQS49w7VR0ZLnsbkeKUKktFJOT8l+SuVIp2zFtI+WSIchJI0NL/HT2DwyT/CxPHQ6EHNrM1hi84UFy1cM8CXe/aJnM9io3c+vnbzcP2t3PmcDxWWFGU/JHOu+KULfwrxS7L7s6rw7wXZrDpkgp+vqR/qJ/ef6djfRbcKUYHmrriNxc7SeF2RY1lNEEAIAQAgBACAEB8rrln0As9n46vlrjbEJY6qJvJrahpcQO7UCD98rLGtOOxzq/Craq9WMPy/BsqjpRv8kZZTx0VNn6mxlx/Jx+FZ3EzHDgltF+JtlUuVyrrpUe0XKrlqZex0js6fIbD0WFtyeWdOlRp0Y6accIbZbNcL3Vez2ymdM4Y1u2ZGO9zth/PcpjFyeEVr3NK3jqqPH1fodb4U6P7daNFTcNNdXDmHOb8OM/tadz4n8Lbp0Ix3e7PM3nFqtfww8Mfm/Uu7VnOSTQAgBACAEAIAQAgBAfK65Z9AMhCR9FR1NfUCnoYJKiY7Mjbk+Z7h4lSk28IrUqwpR1TeEdB4c6NHO0z3+bSN/ZYXc/Jz/wCn3WzC36yOFdcbx4aC97+y/PwOk2+jpbfSspqGCOCBnysjbgefn4rZilHZHAqVJ1JapvLPa0qSg1qAmEBlACAEAIAQAgBACA4lS9GdW4j2m5wMHaI4i7+SFqK2fVno5cdp+zB/E31u6OrLTkOqnVFY7ue/Q37Nwfysit4LnuaVXjVxPaOI/P6luoKKkoIepoaaKni/TEwNB8+9ZlFRWxzKlWdWWqby/M9jFJQc1AMagGtQDQgMoAQAgBACAEAIAQFbapIGtKAY1ANaoJGtQDW7oBrSgGtQEkAIAQAgBACAEAICtNUkDGoBrUA1qgka0qQNaoA1qAY1AMQAgBACAEAIAQAgKy1SQNagGNKAa1ANYoJGtQDWoBrUBMIDKAEAIAQAgBACA//Z"/>
          <p:cNvSpPr>
            <a:spLocks noChangeAspect="1" noChangeArrowheads="1"/>
          </p:cNvSpPr>
          <p:nvPr/>
        </p:nvSpPr>
        <p:spPr bwMode="auto">
          <a:xfrm>
            <a:off x="155575" y="-419100"/>
            <a:ext cx="1171575" cy="876300"/>
          </a:xfrm>
          <a:prstGeom prst="rect">
            <a:avLst/>
          </a:prstGeom>
          <a:noFill/>
        </p:spPr>
        <p:txBody>
          <a:bodyPr vert="horz" wrap="square" lIns="91440" tIns="45720" rIns="91440" bIns="45720" numCol="1" anchor="t" anchorCtr="0" compatLnSpc="1">
            <a:prstTxWarp prst="textNoShape">
              <a:avLst/>
            </a:prstTxWarp>
          </a:bodyPr>
          <a:lstStyle/>
          <a:p>
            <a:endParaRPr lang="en-SG" dirty="0"/>
          </a:p>
        </p:txBody>
      </p:sp>
      <p:sp>
        <p:nvSpPr>
          <p:cNvPr id="36870" name="AutoShape 6" descr="data:image/jpeg;base64,/9j/4AAQSkZJRgABAQAAAQABAAD/2wCEAAkGBwgHBgkIBwgKCgkLDRYPDQwMDRsUFRAWIB0iIiAdHx8kKDQsJCYxJx8fLT0tMTU3Ojo6Iys/RD84QzQ5OjcBCgoKDQwNGg8PGjclHyU3Nzc3Nzc3Nzc3Nzc3Nzc3Nzc3Nzc3Nzc3Nzc3Nzc3Nzc3Nzc3Nzc3Nzc3Nzc3Nzc3N//AABEIAFwAewMBEQACEQEDEQH/xAAcAAACAgMBAQAAAAAAAAAAAAAAAwIGAQUHBAj/xAA4EAABAwMCAgcHAwIHAAAAAAABAAIDBAUREjEGIQcTQVFhcYEUIiMyQpGhUmKx0fAVNURTgpLB/8QAGwEBAAIDAQEAAAAAAAAAAAAAAAECAwQFBgf/xAAvEQACAQMCBAMIAwEBAAAAAAAAAQIDBBESIQUxQVEiYXFCgZGhscHR4RMUIzIG/9oADAMBAAIRAxEAPwCkrln0JEggBCSSgkyEJHQ0808U8kTC5lPH1kpH0t1Bufu4KcFZTjFpPry+v2IFrm41Nc3UA4ZBGQdiPBQXTyAQkmFBdEghJIKCyJBQWJBCyJKCwIAQGqCynORkbISXzhjo2rbnE2rvEjqClIyGY+K4d+Dyb68/BZ4UHLd7HGu+MU6T0Ulqfy/ZK8XThCxF1JYLNTXOobydVVhMsYPhn5vTA8VEnTjtFZFCjfXHjr1HFdls/wBfNlNrqyStm618NLEexlNTMhaPRoGfXKwt5OvSpqmsJt+rb+pfeD7/AMO2K0NkqqQ09TWOMbnNJnc5jdnuB+Uas8gOeO1bNOcIRzjmcK+tLu5rYjLKjv23fRd3grlhs1y4pv8AG+oFRUQyz5qqzSdJaDz94jGcDAHZy5LDCEpyOlc3NGzoYjhNLZfr69zy8QWb/Aqw0U1ZDUVTT8RkIOIx2ZJ+o74G3eqzjpeGZ7S5/sx1qOI+fX9eZrQqG4jKFiQUEokFBZEgULEgoLIyhIIDVLKc06x0ZcEsihivl3iDpn4dSwvHJg7HkfqPZ3Dnvtt0aXtM85xXiLk3QpPbq/t6Hi6UuL5JqiWw22TTBH7tXI083u/2/IdveeXYc1r1cvSjNwiwSiq9Rb9F9/x8TntJTTVdQynpYzJK84a0EDP3Wsk3sjuzqRpx1TexcrtwXBaOGaO43SpdTzjU2eKNvWOle45Y1pzhvIHJ/lZpUdMFJnJocSlXuZU6Syuje2O77+4pSwHaNxYb9W2KOskoHSCaWMRtdnLIsnm7TsXbAZ8VeE3Hkal1aU7hx18l8X5enf3HkulyqrtWura5zHVDw0Pe1gbrwMZIHLOANu5Vk3J5ZnoUYUIaIcjyhVM6JhCxIIyyJBVLIkELEghZGVBIID08DWZl74ip6eduqmi+NODsWj6fUkDyytmlDXLB5/iNx/Xt3Jc3sjuHEN1Nn4drq9oGuGEmMdmrZv5IW7OWmLZ5S1o/zV40+7PnQuc9xe9xc9xJc47knclc490kksIG6cjW3U3PMd4QnfoWGsut/vlBXSmSR1ua+KN9MwZZHknqw0Yzy07jnzGd1eUpyT7GjSt7W2nGPtYe/wBcmjmikp5XRTxvjkbycx4w5vmCsZvRkpLKex0jhGz8PDhypkqqplW+4jRHDUu9m1ujOoMac5+bGSCtmnCGnL6nn725u3cJRjp0dvFz6v3HOp5zUTPlMUUOo5EUTNLWDuA/s961s53PRQjojpzn1IjZQXJBCyJBCUZ1AbkD1UF0mTjIecMOo/t5qCeXMcIZjtDKfJhTDGuHdfEkYJhvDKP+BTDJ/kh3XxI9W/8AQ/8A6lQW1LuW3ogjaHXOb6/hs9PeK37Zc2eN49J/5x9S3dIcclTwRcWxjJYGSEeDXtJ/AWWuv82c/hU1G8hnz+aOHhaB7IyNxyz4HtQk6Na+MbVZ+HWUENKaSrqoHOkkoRq6lxGGOcXHJOME8yQthVYxjhI4FXh1evXdSUtUYv2uvfGOnQ53ku95xJceZJOST2rWPQ7LZDJZXytY2Rxc2NuhjTs0ZzgepJQiMVFtrqQ2QsWay8D3+7tD46P2eE7S1R6sHyGC78LJGlOXJGhX4pa0NnLL8t/18y5W7onpmAG5XOaU/pp2Bg8snJP4WeNqvaZyav8A6CpypQS9d/wWKj4B4apR/lrZnd88jn59CcfhZFb010NCfF72ft49MI29NZLTSgCmtlHEBtogaP8AxXVOC5I1J3Vef/U2/ez2tijZ8kbW+QwrYRhcm+bJYUkGUBjS3uH2QHBuja7xW68SU1Q8MirGhrXE8g8H3R65I+y0qE1GWH1PVcYt5VaKnHnH6dTsUQZLG6KVocx7S1zXbEHkQVutHlU2nlHN770W1rKh8tgmhmpnHLYJnlr2eAOzh4nHrutOVu8+E9Lbcbg44rrD7o0k3Ad3oad1VeJaG3UzPmknn1fZrQS49w7VR0ZLnsbkeKUKktFJOT8l+SuVIp2zFtI+WSIchJI0NL/HT2DwyT/CxPHQ6EHNrM1hi84UFy1cM8CXe/aJnM9io3c+vnbzcP2t3PmcDxWWFGU/JHOu+KULfwrxS7L7s6rw7wXZrDpkgp+vqR/qJ/ef6djfRbcKUYHmrriNxc7SeF2RY1lNEEAIAQAgBACAEB8rrln0As9n46vlrjbEJY6qJvJrahpcQO7UCD98rLGtOOxzq/Craq9WMPy/BsqjpRv8kZZTx0VNn6mxlx/Jx+FZ3EzHDgltF+JtlUuVyrrpUe0XKrlqZex0js6fIbD0WFtyeWdOlRp0Y6accIbZbNcL3Vez2ymdM4Y1u2ZGO9zth/PcpjFyeEVr3NK3jqqPH1fodb4U6P7daNFTcNNdXDmHOb8OM/tadz4n8Lbp0Ix3e7PM3nFqtfww8Mfm/Uu7VnOSTQAgBACAEAIAQAgBAfK65Z9AMhCR9FR1NfUCnoYJKiY7Mjbk+Z7h4lSk28IrUqwpR1TeEdB4c6NHO0z3+bSN/ZYXc/Jz/wCn3WzC36yOFdcbx4aC97+y/PwOk2+jpbfSspqGCOCBnysjbgefn4rZilHZHAqVJ1JapvLPa0qSg1qAmEBlACAEAIAQAgBACA4lS9GdW4j2m5wMHaI4i7+SFqK2fVno5cdp+zB/E31u6OrLTkOqnVFY7ue/Q37Nwfysit4LnuaVXjVxPaOI/P6luoKKkoIepoaaKni/TEwNB8+9ZlFRWxzKlWdWWqby/M9jFJQc1AMagGtQDQgMoAQAgBACAEAIAQFbapIGtKAY1ANaoJGtQDW7oBrSgGtQEkAIAQAgBACAEAICtNUkDGoBrUA1qgka0qQNaoA1qAY1AMQAgBACAEAIAQAgKy1SQNagGNKAa1ANYoJGtQDWoBrUBMIDKAEAIAQAgBACA//Z"/>
          <p:cNvSpPr>
            <a:spLocks noChangeAspect="1" noChangeArrowheads="1"/>
          </p:cNvSpPr>
          <p:nvPr/>
        </p:nvSpPr>
        <p:spPr bwMode="auto">
          <a:xfrm>
            <a:off x="155575" y="-419100"/>
            <a:ext cx="1171575" cy="876300"/>
          </a:xfrm>
          <a:prstGeom prst="rect">
            <a:avLst/>
          </a:prstGeom>
          <a:noFill/>
        </p:spPr>
        <p:txBody>
          <a:bodyPr vert="horz" wrap="square" lIns="91440" tIns="45720" rIns="91440" bIns="45720" numCol="1" anchor="t" anchorCtr="0" compatLnSpc="1">
            <a:prstTxWarp prst="textNoShape">
              <a:avLst/>
            </a:prstTxWarp>
          </a:bodyPr>
          <a:lstStyle/>
          <a:p>
            <a:endParaRPr lang="en-SG" dirty="0"/>
          </a:p>
        </p:txBody>
      </p:sp>
      <p:sp>
        <p:nvSpPr>
          <p:cNvPr id="36872" name="AutoShape 8" descr="data:image/jpeg;base64,/9j/4AAQSkZJRgABAQAAAQABAAD/2wCEAAkGBw8NDw0MDA4QFBAODQ4NDxAQDxUSDw8MFBEXFhQVFBgYHCggGBolHBQUITEhJiktOi4uFys0ODMsNygtLisBCgoKDg0OFxAQGy0kICUsLCwtLC00LCwrLiwsLCwsLi0wLCwsLCwsLDcsLCwsLSwrLDUsLCwsLCwsLCwsLCwsLP/AABEIAMIBAwMBEQACEQEDEQH/xAAcAAEAAgMBAQEAAAAAAAAAAAAAAQIFBgcEAwj/xABHEAABAwIDBQUDBwgIBwAAAAABAAIDBBEFEiEGMUFRYQcTInGBFDKRI0JDUmKSoSQzY3KCorHTNFOywcLD0vAVF1R0k7PR/8QAGwEBAQADAQEBAAAAAAAAAAAAAAEDBAUCBgf/xAA3EQEAAgECAwQIBQMFAQEAAAAAAQIDBBEhMVEFEkGhImFxgZHB0fAGExSx4VLS8RYjMkJTQxX/2gAMAwEAAhEDEQA/ANKXLfoIiiCQgIoglBKiiCQipQEBFEFkAKKlFSEWEoqUEhFSFFSipCipRUhFSEVIUVKAiiAgIMUFlc1KKBBKAiiCQglRRBKKlB6sLonVU8FMz3ppWRA2vbMbF3oLn0VrG8xDHmyRix2vPhG6mIUrqeaank96GV8TuGrXEX8ja/qkxtMxK4rxkpW8eMRL4lpFrgi4zC4tdvMcxodeij3uBFSFFSipRYSipCCUVKiwlFSFFSipCKkIJUekoCKICAgxQWVzUooglARQoM/gex2IVwDoKdwjO6WX5OMjmL6uHVoK91x2tyhp5+0NPg4Wtx6Rxn+Pe3Gg7InkA1VaAeLIYr69HuP+FZo03WXLydvR/wDOnxn5R9WPxnZ3AaK7JcRqnyi944DFI4EcDaOzT0JC82pir4yz4NXr83GuOsR1nePnx90NMxD2bN+R+0ZNf6R3eb9zRYJ28HWxfm7f7m2/q3+Zh+HzVTxFTROkfa9mjcOZJ0A81a1m3CDLmx4a97JO0Omdn2w01JUsrqx0YLGPEcTDnc2Rwy5nG1tAXCwvvW1iwzWd7Pne0u1cebHOLFvx5yyO3T8PwwuxB1HHLW1RtF3jS9mdjWjOQfC0AZd1iT6kXL3Keltxli7OjUamIwxeYpXntwnj4dZ9/CHIK2slqJHzzvL5JDmc528npwAG4AbgFpzMzO8vqseOuOsUpG0QiKme9ksrWkshyd47gzO7K2/mdE28Vm9YtFZnjO+3u5vmvL2lFSgkI9JQEVZRUoqQipUEhHpKAirBRRFEBAQYpZXNSiiCUGW2d2dqsSk7qljuG27yV1xFEPtO59Bcr1Sk2naGvqdXi09e9efZHjLsOzHZ9R0GWSRvfzix72Voysd+jZub5m56rcphrXnxl8xq+1M2fhHo16R85+49TLbS7S0uGR95Uv8AE6/dxN1llI+qOXU6Be75IpHFraXR5dTbake2fCHG9p9uazES5hd3MB07iJx8Tf0jtC/y0HRaV8trPqdJ2bh0/HbvW6z8o8P39bWAFidFKCWkghwJBBuCDYg8weCExvG0unYXtW7DMLgkqZHz1VRnlgjkeXERE2YXHeGWAPUmw6bkZO5jjfjMvmsuhjVay1ccd2leEzHXx29bE7VbbQ4tRdxNTviqI5GSxOa4PiJHhcCdHC7XO0sdQNViyZYvXaY4t7R9m30ufv1tvWY2nwn6c/W0mKNz3BkbXOe7c1jS5x8gNSsDsWmKxvM7Q65sTsc7/hdZBVsMctfmBD2+ONjRaIkcw677dVuY8XoTE+L5fX9ox+rpfHO8U8+vlwattNgmH4O3uC91VXPaDZ5yQU7T89zGm5J4NcTfedN+G9K4+HOXT0mp1Osnvbdynq5z6t585iI+PLTQsDsJQSEURUoJCirI9AQWUUCKlFSipCipRRAQEGKWVzUoCK2rYfY2XFX53l0dLG60koHie76kd+PM8PwWXHim8+pztf2hXTRtHG08o+c/fF3LDMOhpImU9NG1kbBZrW/iSd5J4k71vVrFY2h8lly3y3m953mWD232uiwqIaB9RKD3MV9P138mD8dw4kY8uSKR623oNDbVX6VjnPyj1uFYliE1XK+oqZC+R51ceA4ADgBwAWjMzM7y+wxYqYqRSkbRDzKMiVFemuoZKdzGzNymSGKob1ikbmaf7j1BVmJjmx48tckTNZ5TMe+HnUZX1qJ3SuL5HEus1vk1os1o5AAAAKzO7xSlaR3avmo9ti2U2nqqJ8cFMyF4lkZGGPjDXOc5wA8bbO3kb7rLjy2rwhztdoMOeJveZjaN99+nqnh8NnXsU2woaGSOnqpsr3tzHKxzwxvAvyg5b8PJblstaztL5fT6DPnpN8deHw39jkm38cPt8tRSyskhqg2oa6N4cA8jK9pI3G7b2+0tLLt3t48X1fZk3/TxTJExNeHHy+/U1wLE6CUVIRYSipQSEVIUVKKkKKlFSEVKKkKKlARRAQYpZXNAg2DYvZl+K1PcglsMeV9RIN7YydGt+06xA8ieFlkx0m87NPXayNLj73jPKPvwh+gKGjjp4o4IGBkcbQxjG7g0f73rfiIiNofG5Mlslptad5l49o8aiw6mlq5tzBZjAbGSU+6weZ+AueCl7RWN5ZdNp7ajJGOv+I6vzzi2JzVs0lVUuzSSG5t7rRwa0cGjcAuda02neX22HDTDSKU5Q8ajKm6DYNndk6uuki/J5GwOkZ3krxkaIbjMW5rF2l9117pitaeXBpartDDgrPpR3tuERx4+7l73V9sdlqCqMddXSOijpYXMeWODA6K4LWuNibA5rAanNotvJjrPG3g+b0Ot1GLfFijebT7eP316OPY9XwTSZaKmZDTRkiNtrzSfblebucTyvYfEnTtMTPCOD6rTYslK75bd608+keqI5fVjF4bIg9eF1xpZmVDGgvjzGPN7olLSGuI42ve3MBeq27s7sWfDGak45nhPP2dPfyeeeZ8j3SSOLnvcXPc43c5x3kqc+bJWta1itY2iFQo9JCKlRUhFhKKkIJRUqLCUVIUVKKkIqQglR6SgIogIMSsrmvpBC+R7Io2lz5HNYxo3ue42A+JTbfklrRWJtblD9DbIYGzDaWOmZYv9+Z4+knI8R8twHQBdHHTuRs+J1mptqMs3nl4R0hnl7arh/artAaysNLG75GjJj0Ojqn6R3p7vSx5rRz371tuj63sjS/lYe/PO37eH1+DSlhdYQfSGVzHNfG4tc05muabOaeYISJ2S1YtExaN4dP7PdpKmVlVNiE7TT0zG/KvaGuzm5IJFr2AHC5zBbeHJaYmbTwh8z2posWO9K4K+lbwj7+9nrxDbfDMUpaqglc+EyscyJ87Pk+8Gsb8zScviDT4rJbNS8THJcXZuq0uWmWsd7bntz9cf4cjC031CyAgy+yWGe219JTEXa6UPkBFx3LPG8HoQ3L+0veOvetENbW5/ydPe/jtw9s8I+rIYnsXW+3VVLSUsj2MmOR9ssQid4meN1m3DXAb+C9Tit3piIa+HtHB+RTJktETMcY8d+U8I4sDXUvcSOh7yN5Z4XOiJdGH8WhxAzW5jTldY5jbg38WT8ysW2mN+vN8FGRIUVKCQj0lARVlFSipCKlQSEekoCKsFFEUQEGJCyua33slwgS1Elc8eGmGSO+4zvGp9G/2wtjT03nfo4vbWo7mOMUc7cZ9kfz+zsEbluPmHm2hxP2KjqqvS8ML3NB3GS1mD1cWj1Xm9u7WZZ9Nh/OzUx9Z/y/NxcSSXEkkkuJ3lx1JK5r7uNo4QICKlB6nV8hgbSA2ibI6VzR9JMdMz+dgABysrvO2zFGGv5k5fHbb2R0j5op6OSVk8sbbsp2NklP1WueGD8XfAHkpETMTL3bJWtq1meM8I+G74KPYivVh0cD5AKqV8cfF8cXeH4X087HyXqu2/FizWyVrvirEz0mdvvydk2CwjDYR7Vhzu9cQYXTOeXP4EtI0DD7ptYLdxUpHGr5HtDU6u8/l5428dvD+fi+Xa1iVTT0cbac5Y55DDO8XzhpbdrQeAdZ1z0txXnUWmK8GbsXDiyZpm/GYjeI8HFwtJ9csipCglFSEURUoJCirI9AQSoqQipRUoqQoqUUQEGJWZzXbuz+iFPh9MLeKVvtD+pk1H7uUei38NdqQ+N7Ty/maq/q4fD+W1xuWRoNS7XKrJhmQfTVUEZ8hmk/ywsGon0HW7Fpvqd+kTPy+biq0n1iQgIog+9JSyTuEcEb5H/VjYXO9QNyREzwh5vkpjjvXmIj18HYOz/ZJ0NBWQ10eWSuzRvbcFzafJlbqCRe7nn1W5ixbVmLeL5ftHXxfPS2Kd4ry9u/8Ahqe1OH4Zgw9lgb7TXOb4nzkPipmkbzGPCXneGuBtvOlgcOStKcI4y6ejy6nVz37z3adI4TPv57dZj2R6tHWB2QoNsqNpDSUMOF0TiHlhfVzNOolkOZ0bCOV8pd0sOJWacndpFK+9ycei/O1FtRljh/1j1RwiZ/eIYufaatlp30U87pYX5dJvG9rmuDgWvPivccSV4nJaY2mW5XRYK5Iy0rtMdOHlyYheG2sgBRUoqQiwlFMwvbidw4lRdvFk6TAa2a3dUdQ6+49y8N+84AfivcUtPKGvfWaen/LJX4x+3Nl6bYDFJN9MGDnJNGB8Gkn8F7jBknwat+2dHX/vv7In57MlB2XV7vzktM0dHvefhkA/Feo01/HZr2/EGmj/AI1tPwj5vfH2US/Pr2D9WnLv4yBev0k9WCfxHTwxz8f4euPspi+fWyH9WJrf4kr1+ljqxT+I7+GOPjP8PQ3srpONVUny7of4Ff0les+THP4jz+FK+f1fQdltFxqKv78X8tX9LTrKf6j1P9NfP+5b/lfQ/wBdV/8Akj/lp+lp1lP9R6n+mvwn+4PZfQ/19X9+L+Wn6WnWVj8R6n+mvwn+583dltHwqar1MR/y15/SV6z5fR6j8SajxpXz+r5nssp/+rn+7H/pT9JXq9f6lzf+dfP6uLP3HyK1pd6Ob9D0bAxkcY3MY1g8gAP7l1I4Q/Pr271pnq90TkRqXa5CX4a14+hq4ZD5Fr2fxeFg1Eeg6/Yl9tTt1iflPycaC0n1aUBFEGc2e2hrqRzIaSS4fI1rYXtDo3Pc6w6jU8CFkpkvXhDS1ei0+aJvljlHOOe0eTrOK7b0mHSR09Q57pCAZO5bmEQtoXAm4vyFzb8du+WtJ2l8zpuzc2opN6cI8N/H2fezmXaDPS1Fb7ZQytfHUxte8C4cydvhcHNIBbcBp136rUyzWbb1fSdmVy48P5eWNprPlz5/FrSxOilAQEUQSEE3tvUWGbwjZSvrbGClfkP0knycduYLrZh5XWSuO9uUNTPr9Ph4XvG/SOM+XzbjhnZO82NZVtbzZAzMfvv/ANKzV0s+MuTl/EFY4Yqe+fpH1bRh/Z3hkFi6B0rh86eRzr+bRZv4LNXT0jwc3L2zq78rbeyNvPn5thosOgpxlp4IoxyjjawfgFlisRyhz8mbJkne9pn2zu9SrGICAgICAgICAgIPys/cfIrly/Qo5v0HRzB7I5Buexrx5EArqRO8Pz69e7aYnwe2Nyry+eN4a2upaikcQO+jLQTubINWO9HBp9F4vXvVmGfTZpw5a5I8J/z5Pz1U074ZHwzNLZI3Fj2ne14NiFzZjbhL7qt63rFqzvEqI9CKIPTh9W6nlZPGBnju5mYXDZMpAdbjYm46hWs7Tux5cUZaTS3KefsfKSRz3Oe9xc5zi5znG7nOO8k81JZKxFYiIjaIVUVKKlAQEFo2FxDGAlzjZrWglzjyAGpKEzERvLdtn+zSsqcslURTxnWzhmncOjNzf2jcclnrp7W58HI1PbWHFwx+lPl8fH3fF0jAti6ChyuigD5G/TTWkkvzF9G/sgLZphrVwNT2lqM/C1to6Rwj+fe2FZWgICAgICAgICAgICAgICD8rrmP0F17s8xQVFFHGT46b5Bw45B+bPllsPNpW9gtvTbo+Q7WwTi1E28Lcfr5ttjKzOY9cTlFavttsMzE/wApp3COqDQ0k/m52jcJLagjg4cNDfS2HLh7/GObq9n9p20/oX41849n0ckxfA6uhcW1dPJGAbZy28R8njwn4rTtWa84fTYNTizRvjtE/v8ADmx2ccx8V53bG0vrSwPmdkgjfI76sbC93waCUjjyeb2rSN7Tt7eDPHZCohi9qxFzaSHh3vjqJDb3Y4mm5d0JbbedFk/LmI3twaf6/He3cwx359XCI9sz8t2CmLC53dhwZfwh5Bfbm4gAX8ljlu1329Lmoo9JQEVIFyABckgADUkncAOJQbvs12bVdXllrL08RsbOF6h46N+Z+1r0WemC1ufBx9X2zhxejj9KfL4+Pu+LqWAbM0eHNtSwgPtZ0rvFM7zceHQWHRbdMda8nzmp1ubUT/uTw6eHwZhe2qICAgICAgICAgICAgICAgIPyuuW/QGU2dxqTD52zx6tIyyx3sJI+XQjeD/9KyUvNJ3hravS11OPuW909J++bs2CYtBWxiameHN3OG57HfVeOBW/W8WjeHx2o0+TBfuZI2/afYy8Tl6YXrjcoPS3UWKDyT0FI0OllhpwGi7nvjYABzJI0XmYhlrkyzwrM+bS9ou0ukpWuhwxjZpBcB4GWmYedxbP5N06rDfPEcKurpex8uWe9m9GPP8Aj3/BynF8VqK2U1FXK57zoL+6xv1WN3NHQLUtabTvL6TDgx4a9zHG0ffPq8ajKlRRBsmzGxlXiVnsb3cHGeQHKR+jbvf6adVlpitf2NDV9pYdNwnjbpHz6fv6nW9mdj6PDQHRMzzW1nls6Trl4MHl63W5TFWnJ8xq+0M2p4WnaOkcv597YwsjRSgICAgICAgICAgICAgICAgICD8rrlv0AVV6KKslp3iWnkfG8aZmGxtyPMdCkTMTvDxkxUyV7t43j1ttw/tJrYgBNHDLbiQY3nzLdP3VmjUWjnxcrJ2LgtxpM1848+Pmyje1iQD+gMv/ANybf+tev1M9GH/8Gv8A6eX8vHWdqmIPBEEdPEOYa6R49XG37q8zqLTyZ8fYmCv/ACmZ8vv4tTxXGaqtOasqJJdbhrneAHowWaPQLFa025y6WHT4sMf7dYj9/jzeFeWcQSEHrwzDp6uQQUsTpJDrZo0A5uJ0aOpVrWbTtDHlzY8Ne/knaHVNlezeCnyzYgWzS7xHb8njPUH84fPTpxW3j08RxtxfN6ztm+T0cPox18Z+n3xb+0WsBuGgA3ALYcRYILhBKAgICAgICAgICAgICAgICAgIPyuuW/QBVUqAglFEEoCKf79UG77L9ndRVZZa3NBCdQ235RIOgPuDq7XpxWfHgm3GeDj6ztjHi9HF6U+UfX3fF1bCMKp6KMQ0kTWM3m3vPdze46uPUrcrSKxtD5rPnyZrd7JO8veFWFcILILBBZAQEBAQEBAQEBAQEBAQEBAQEH5XXLfoAqoFBKCUUQEGf2e2SrMQs6KPJCd88t2st9gb3+mnULJTFa/JpartDDp+Fp3npHP39Pvg6ps1sZSYflka3vZx9PIBdp/Rt3M/j1W3TDWntfNavtLNqOEztXpHz6/fBsoWVz1gqLhQWCCyCwQXCAgICAgICAgICAgICAgICAgIPyuFy36AICqpUC6Kz2B7JVtdZ0UWSI/TS3Yy3NvF3oPVZKYrW5NHU9o4MHC07z0jjP8ADo2AbAUdJlkmHfyixvIB3TT9lm743W1TBWvPi+f1Pa2bNwr6Mern8fo29qzuUuFFXCCQqLhQWCC4QWCCwQSgICAgICAgICAgICAgICAgIPytdct+gPpBC+U5YmOeeTGl5+ASOPJLWrSN7Tt7eDNUOx2Iz2y0r2g/OmIjAHUOOb8FljFefBp5O0tLj5339nH+PNsmG9mTzY1dU0c2QNzH77rf2Vlrpp8Zc7N27Xlip75+kfVt+EbJUFJZ0cAc8bpJflH35i+jT5ALNXFSvKHKz9o6jNwtbaOkcI+/az4WVorBRV2qi4RFgoqwVFgoLhBYILBBcIJQEBAQEBAQEBAQEBAQEBAQEGk0+AUUZBjo6cEbj3LC4epF15jHSOUQ2LazUW4Te3xlk42hos0ADkBYL215nfmuiLBBYILBBcKCwVVcIiwUVcILBUWCguEFggsEFkBAQEBAQEBAQEBAQEBAQEBBrSqLBBcILBBZBYILBBYKKuFUXCirBBYKi4UFggsgsEFwgICAgICAgICAgICAgICAgINaCqLBBYILBBYILBBcILBRVwqiwUVcIJCouFBYILhBYILBBKAgICAgICAgICAgICAgICDWQqiwQXCCQguEEhBcILBRV2qi4RFgoqwVFgoLhBYILBBYILICAgICAgICAgICAgICAgINZCqLBBYILILBBYILBBcKCwVVcIiwUVcILBUWCguEFggsEFkBAQEBAQEBAQEBAQEBAQEGsBVFkFgguEFggsgsEFggsEVcIi4UVYILBUXCgsEFkFgguEBAQEBAQEBAQEBAQEBAQEGsBVFggsEFggsEFkFgguEFlFXCqLBRVwgsFRYKC4QWCCwQWCCUBAQEBAQEBAQEBAQEBA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SG"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a:spLocks/>
          </p:cNvSpPr>
          <p:nvPr/>
        </p:nvSpPr>
        <p:spPr>
          <a:xfrm>
            <a:off x="458788" y="279400"/>
            <a:ext cx="8169275" cy="966788"/>
          </a:xfrm>
          <a:prstGeom prst="rect">
            <a:avLst/>
          </a:prstGeom>
        </p:spPr>
        <p:txBody>
          <a:bodyPr anchor="ctr">
            <a:normAutofit/>
          </a:bodyPr>
          <a:lstStyle/>
          <a:p>
            <a:pPr algn="ctr" fontAlgn="auto">
              <a:spcAft>
                <a:spcPts val="0"/>
              </a:spcAft>
              <a:defRPr/>
            </a:pPr>
            <a:endParaRPr lang="en-US" sz="3200" dirty="0">
              <a:solidFill>
                <a:srgbClr val="92D050"/>
              </a:solidFill>
              <a:latin typeface="+mn-lt"/>
              <a:ea typeface="+mj-ea"/>
              <a:cs typeface="+mj-cs"/>
            </a:endParaRPr>
          </a:p>
        </p:txBody>
      </p:sp>
      <p:sp>
        <p:nvSpPr>
          <p:cNvPr id="32" name="Rounded Rectangle 31"/>
          <p:cNvSpPr/>
          <p:nvPr/>
        </p:nvSpPr>
        <p:spPr>
          <a:xfrm>
            <a:off x="347663" y="1223963"/>
            <a:ext cx="8435975" cy="1765300"/>
          </a:xfrm>
          <a:prstGeom prst="roundRect">
            <a:avLst/>
          </a:prstGeom>
          <a:ln/>
        </p:spPr>
        <p:style>
          <a:lnRef idx="2">
            <a:schemeClr val="accent3"/>
          </a:lnRef>
          <a:fillRef idx="1">
            <a:schemeClr val="lt1"/>
          </a:fillRef>
          <a:effectRef idx="0">
            <a:schemeClr val="accent3"/>
          </a:effectRef>
          <a:fontRef idx="minor">
            <a:schemeClr val="dk1"/>
          </a:fontRef>
        </p:style>
        <p:txBody>
          <a:bodyPr anchor="ctr"/>
          <a:lstStyle/>
          <a:p>
            <a:pPr algn="ctr">
              <a:defRPr/>
            </a:pPr>
            <a:endParaRPr lang="en-GB" dirty="0"/>
          </a:p>
        </p:txBody>
      </p:sp>
      <p:pic>
        <p:nvPicPr>
          <p:cNvPr id="27652" name="Picture 32" descr="abbott medical optics.jpg"/>
          <p:cNvPicPr>
            <a:picLocks noChangeAspect="1"/>
          </p:cNvPicPr>
          <p:nvPr/>
        </p:nvPicPr>
        <p:blipFill>
          <a:blip r:embed="rId3" cstate="print">
            <a:clrChange>
              <a:clrFrom>
                <a:srgbClr val="FFFFFF"/>
              </a:clrFrom>
              <a:clrTo>
                <a:srgbClr val="FFFFFF">
                  <a:alpha val="0"/>
                </a:srgbClr>
              </a:clrTo>
            </a:clrChange>
          </a:blip>
          <a:srcRect l="8099"/>
          <a:stretch>
            <a:fillRect/>
          </a:stretch>
        </p:blipFill>
        <p:spPr bwMode="auto">
          <a:xfrm>
            <a:off x="3889375" y="1765300"/>
            <a:ext cx="1565275" cy="695325"/>
          </a:xfrm>
          <a:prstGeom prst="rect">
            <a:avLst/>
          </a:prstGeom>
          <a:noFill/>
          <a:ln w="9525">
            <a:noFill/>
            <a:miter lim="800000"/>
            <a:headEnd/>
            <a:tailEnd/>
          </a:ln>
        </p:spPr>
      </p:pic>
      <p:sp>
        <p:nvSpPr>
          <p:cNvPr id="34" name="TextBox 33"/>
          <p:cNvSpPr txBox="1"/>
          <p:nvPr/>
        </p:nvSpPr>
        <p:spPr>
          <a:xfrm>
            <a:off x="347663" y="1339850"/>
            <a:ext cx="4514377" cy="307777"/>
          </a:xfrm>
          <a:prstGeom prst="rect">
            <a:avLst/>
          </a:prstGeom>
          <a:noFill/>
        </p:spPr>
        <p:txBody>
          <a:bodyPr wrap="none">
            <a:spAutoFit/>
          </a:bodyPr>
          <a:lstStyle/>
          <a:p>
            <a:pPr>
              <a:defRPr/>
            </a:pPr>
            <a:r>
              <a:rPr lang="en-US" sz="1400" b="1" u="sng" dirty="0">
                <a:latin typeface="+mn-lt"/>
                <a:cs typeface="Segoe UI" pitchFamily="34" charset="0"/>
              </a:rPr>
              <a:t>Pharmaceutical companies </a:t>
            </a:r>
            <a:r>
              <a:rPr lang="en-US" sz="1400" b="1" u="sng" dirty="0" smtClean="0">
                <a:latin typeface="+mn-lt"/>
                <a:cs typeface="Segoe UI" pitchFamily="34" charset="0"/>
              </a:rPr>
              <a:t>with Regional </a:t>
            </a:r>
            <a:r>
              <a:rPr lang="en-US" sz="1400" b="1" u="sng" dirty="0">
                <a:latin typeface="+mn-lt"/>
                <a:cs typeface="Segoe UI" pitchFamily="34" charset="0"/>
              </a:rPr>
              <a:t>HQs in Singapore</a:t>
            </a:r>
            <a:endParaRPr lang="en-GB" sz="1400" b="1" u="sng" dirty="0">
              <a:latin typeface="+mn-lt"/>
              <a:cs typeface="Segoe UI" pitchFamily="34" charset="0"/>
            </a:endParaRPr>
          </a:p>
        </p:txBody>
      </p:sp>
      <p:sp>
        <p:nvSpPr>
          <p:cNvPr id="35" name="Rectangle 34"/>
          <p:cNvSpPr/>
          <p:nvPr/>
        </p:nvSpPr>
        <p:spPr>
          <a:xfrm>
            <a:off x="304800" y="3224213"/>
            <a:ext cx="8361363" cy="338137"/>
          </a:xfrm>
          <a:prstGeom prst="rect">
            <a:avLst/>
          </a:prstGeom>
          <a:solidFill>
            <a:schemeClr val="accent3">
              <a:lumMod val="60000"/>
              <a:lumOff val="40000"/>
            </a:schemeClr>
          </a:solidFill>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a:defRPr/>
            </a:pPr>
            <a:r>
              <a:rPr lang="en-US" sz="1600" b="1" dirty="0">
                <a:solidFill>
                  <a:schemeClr val="tx1"/>
                </a:solidFill>
                <a:cs typeface="Segoe UI" pitchFamily="34" charset="0"/>
              </a:rPr>
              <a:t>Highlights of Headquarters in Singapore</a:t>
            </a:r>
            <a:endParaRPr lang="en-GB" sz="1600" dirty="0">
              <a:solidFill>
                <a:schemeClr val="tx1"/>
              </a:solidFill>
              <a:cs typeface="Segoe UI" pitchFamily="34" charset="0"/>
            </a:endParaRPr>
          </a:p>
        </p:txBody>
      </p:sp>
      <p:pic>
        <p:nvPicPr>
          <p:cNvPr id="27655" name="Picture 34" descr="gsk_logo.jpg"/>
          <p:cNvPicPr>
            <a:picLocks noChangeAspect="1"/>
          </p:cNvPicPr>
          <p:nvPr/>
        </p:nvPicPr>
        <p:blipFill>
          <a:blip r:embed="rId4" cstate="print">
            <a:clrChange>
              <a:clrFrom>
                <a:srgbClr val="A89F96"/>
              </a:clrFrom>
              <a:clrTo>
                <a:srgbClr val="A89F96">
                  <a:alpha val="0"/>
                </a:srgbClr>
              </a:clrTo>
            </a:clrChange>
          </a:blip>
          <a:srcRect r="57777"/>
          <a:stretch>
            <a:fillRect/>
          </a:stretch>
        </p:blipFill>
        <p:spPr bwMode="auto">
          <a:xfrm>
            <a:off x="2697163" y="1825625"/>
            <a:ext cx="647700" cy="519113"/>
          </a:xfrm>
          <a:prstGeom prst="rect">
            <a:avLst/>
          </a:prstGeom>
          <a:noFill/>
          <a:ln w="9525">
            <a:noFill/>
            <a:miter lim="800000"/>
            <a:headEnd/>
            <a:tailEnd/>
          </a:ln>
        </p:spPr>
      </p:pic>
      <p:pic>
        <p:nvPicPr>
          <p:cNvPr id="27656" name="Picture 3" descr="C:\Users\edb.kevinc\Desktop\imgres.jpg"/>
          <p:cNvPicPr>
            <a:picLocks noChangeAspect="1" noChangeArrowheads="1"/>
          </p:cNvPicPr>
          <p:nvPr/>
        </p:nvPicPr>
        <p:blipFill>
          <a:blip r:embed="rId5" cstate="print"/>
          <a:srcRect/>
          <a:stretch>
            <a:fillRect/>
          </a:stretch>
        </p:blipFill>
        <p:spPr bwMode="auto">
          <a:xfrm>
            <a:off x="5629275" y="1897063"/>
            <a:ext cx="1263650" cy="304800"/>
          </a:xfrm>
          <a:prstGeom prst="rect">
            <a:avLst/>
          </a:prstGeom>
          <a:noFill/>
          <a:ln w="9525">
            <a:noFill/>
            <a:miter lim="800000"/>
            <a:headEnd/>
            <a:tailEnd/>
          </a:ln>
        </p:spPr>
      </p:pic>
      <p:pic>
        <p:nvPicPr>
          <p:cNvPr id="27657" name="Picture 2" descr="http://www.aiche.org/uploadedImages/SBE/Corporate/RocheLogo.jpg"/>
          <p:cNvPicPr>
            <a:picLocks noChangeAspect="1" noChangeArrowheads="1"/>
          </p:cNvPicPr>
          <p:nvPr/>
        </p:nvPicPr>
        <p:blipFill>
          <a:blip r:embed="rId6" cstate="print"/>
          <a:srcRect/>
          <a:stretch>
            <a:fillRect/>
          </a:stretch>
        </p:blipFill>
        <p:spPr bwMode="auto">
          <a:xfrm>
            <a:off x="722313" y="2384425"/>
            <a:ext cx="1222375" cy="501650"/>
          </a:xfrm>
          <a:prstGeom prst="rect">
            <a:avLst/>
          </a:prstGeom>
          <a:noFill/>
          <a:ln w="9525">
            <a:noFill/>
            <a:miter lim="800000"/>
            <a:headEnd/>
            <a:tailEnd/>
          </a:ln>
        </p:spPr>
      </p:pic>
      <p:pic>
        <p:nvPicPr>
          <p:cNvPr id="27658" name="Picture 2" descr="C:\Users\edb.kevinc\Desktop\150px-Sanofi.png"/>
          <p:cNvPicPr>
            <a:picLocks noChangeAspect="1" noChangeArrowheads="1"/>
          </p:cNvPicPr>
          <p:nvPr/>
        </p:nvPicPr>
        <p:blipFill>
          <a:blip r:embed="rId7" cstate="print"/>
          <a:srcRect/>
          <a:stretch>
            <a:fillRect/>
          </a:stretch>
        </p:blipFill>
        <p:spPr bwMode="auto">
          <a:xfrm>
            <a:off x="7219950" y="1668463"/>
            <a:ext cx="817563" cy="647700"/>
          </a:xfrm>
          <a:prstGeom prst="rect">
            <a:avLst/>
          </a:prstGeom>
          <a:noFill/>
          <a:ln w="9525">
            <a:noFill/>
            <a:miter lim="800000"/>
            <a:headEnd/>
            <a:tailEnd/>
          </a:ln>
        </p:spPr>
      </p:pic>
      <p:pic>
        <p:nvPicPr>
          <p:cNvPr id="27659" name="Picture 3" descr="C:\Users\edb.kevinc\Desktop\jj.jpg"/>
          <p:cNvPicPr>
            <a:picLocks noChangeAspect="1" noChangeArrowheads="1"/>
          </p:cNvPicPr>
          <p:nvPr/>
        </p:nvPicPr>
        <p:blipFill>
          <a:blip r:embed="rId8" cstate="print"/>
          <a:srcRect/>
          <a:stretch>
            <a:fillRect/>
          </a:stretch>
        </p:blipFill>
        <p:spPr bwMode="auto">
          <a:xfrm>
            <a:off x="538163" y="1930400"/>
            <a:ext cx="1865312" cy="388938"/>
          </a:xfrm>
          <a:prstGeom prst="rect">
            <a:avLst/>
          </a:prstGeom>
          <a:noFill/>
          <a:ln w="9525">
            <a:noFill/>
            <a:miter lim="800000"/>
            <a:headEnd/>
            <a:tailEnd/>
          </a:ln>
        </p:spPr>
      </p:pic>
      <p:pic>
        <p:nvPicPr>
          <p:cNvPr id="27660" name="Picture 42" descr="rhqs.png"/>
          <p:cNvPicPr>
            <a:picLocks noChangeAspect="1"/>
          </p:cNvPicPr>
          <p:nvPr/>
        </p:nvPicPr>
        <p:blipFill>
          <a:blip r:embed="rId9" cstate="print"/>
          <a:srcRect/>
          <a:stretch>
            <a:fillRect/>
          </a:stretch>
        </p:blipFill>
        <p:spPr bwMode="auto">
          <a:xfrm>
            <a:off x="5246688" y="2397125"/>
            <a:ext cx="1644650" cy="431800"/>
          </a:xfrm>
          <a:prstGeom prst="rect">
            <a:avLst/>
          </a:prstGeom>
          <a:noFill/>
          <a:ln w="9525">
            <a:noFill/>
            <a:miter lim="800000"/>
            <a:headEnd/>
            <a:tailEnd/>
          </a:ln>
        </p:spPr>
      </p:pic>
      <p:pic>
        <p:nvPicPr>
          <p:cNvPr id="27661" name="Picture 6"/>
          <p:cNvPicPr>
            <a:picLocks noChangeArrowheads="1"/>
          </p:cNvPicPr>
          <p:nvPr/>
        </p:nvPicPr>
        <p:blipFill>
          <a:blip r:embed="rId10" cstate="print"/>
          <a:srcRect/>
          <a:stretch>
            <a:fillRect/>
          </a:stretch>
        </p:blipFill>
        <p:spPr bwMode="auto">
          <a:xfrm>
            <a:off x="3659188" y="2420938"/>
            <a:ext cx="1376362" cy="400050"/>
          </a:xfrm>
          <a:prstGeom prst="rect">
            <a:avLst/>
          </a:prstGeom>
          <a:noFill/>
          <a:ln w="9525">
            <a:noFill/>
            <a:miter lim="800000"/>
            <a:headEnd/>
            <a:tailEnd/>
          </a:ln>
        </p:spPr>
      </p:pic>
      <p:pic>
        <p:nvPicPr>
          <p:cNvPr id="27662" name="Picture 42" descr="rhqs.png"/>
          <p:cNvPicPr>
            <a:picLocks noChangeAspect="1"/>
          </p:cNvPicPr>
          <p:nvPr/>
        </p:nvPicPr>
        <p:blipFill>
          <a:blip r:embed="rId11" cstate="print"/>
          <a:srcRect/>
          <a:stretch>
            <a:fillRect/>
          </a:stretch>
        </p:blipFill>
        <p:spPr bwMode="auto">
          <a:xfrm>
            <a:off x="7208838" y="2408238"/>
            <a:ext cx="982662" cy="373062"/>
          </a:xfrm>
          <a:prstGeom prst="rect">
            <a:avLst/>
          </a:prstGeom>
          <a:noFill/>
          <a:ln w="9525">
            <a:noFill/>
            <a:miter lim="800000"/>
            <a:headEnd/>
            <a:tailEnd/>
          </a:ln>
        </p:spPr>
      </p:pic>
      <p:pic>
        <p:nvPicPr>
          <p:cNvPr id="27663" name="Picture 1" descr="C:\Users\rachelt\Documents\My Received Files\MSD logo-tagline.jpg"/>
          <p:cNvPicPr>
            <a:picLocks noChangeAspect="1" noChangeArrowheads="1"/>
          </p:cNvPicPr>
          <p:nvPr/>
        </p:nvPicPr>
        <p:blipFill>
          <a:blip r:embed="rId12" cstate="print"/>
          <a:srcRect/>
          <a:stretch>
            <a:fillRect/>
          </a:stretch>
        </p:blipFill>
        <p:spPr bwMode="auto">
          <a:xfrm>
            <a:off x="2171700" y="2405063"/>
            <a:ext cx="1241425" cy="484187"/>
          </a:xfrm>
          <a:prstGeom prst="rect">
            <a:avLst/>
          </a:prstGeom>
          <a:noFill/>
          <a:ln w="9525">
            <a:noFill/>
            <a:miter lim="800000"/>
            <a:headEnd/>
            <a:tailEnd/>
          </a:ln>
        </p:spPr>
      </p:pic>
      <p:cxnSp>
        <p:nvCxnSpPr>
          <p:cNvPr id="47" name="Straight Connector 46"/>
          <p:cNvCxnSpPr/>
          <p:nvPr/>
        </p:nvCxnSpPr>
        <p:spPr bwMode="auto">
          <a:xfrm rot="16200000" flipV="1">
            <a:off x="6729412" y="3570288"/>
            <a:ext cx="4856163" cy="1588"/>
          </a:xfrm>
          <a:prstGeom prst="line">
            <a:avLst/>
          </a:prstGeom>
          <a:noFill/>
          <a:ln w="6350" cap="flat" cmpd="sng" algn="ctr">
            <a:solidFill>
              <a:srgbClr val="0070C0"/>
            </a:solidFill>
            <a:prstDash val="solid"/>
            <a:round/>
            <a:headEnd type="none" w="med" len="med"/>
            <a:tailEnd type="none" w="med" len="med"/>
          </a:ln>
          <a:effectLst>
            <a:outerShdw blurRad="50800" dist="38100" dir="2700000" algn="tl" rotWithShape="0">
              <a:prstClr val="black">
                <a:alpha val="40000"/>
              </a:prstClr>
            </a:outerShdw>
          </a:effectLst>
        </p:spPr>
      </p:cxnSp>
      <p:sp>
        <p:nvSpPr>
          <p:cNvPr id="55" name="Rounded Rectangle 54"/>
          <p:cNvSpPr/>
          <p:nvPr/>
        </p:nvSpPr>
        <p:spPr>
          <a:xfrm>
            <a:off x="304800" y="3835400"/>
            <a:ext cx="8435975" cy="2514600"/>
          </a:xfrm>
          <a:prstGeom prst="roundRect">
            <a:avLst/>
          </a:prstGeom>
          <a:ln/>
        </p:spPr>
        <p:style>
          <a:lnRef idx="2">
            <a:schemeClr val="accent3"/>
          </a:lnRef>
          <a:fillRef idx="1">
            <a:schemeClr val="lt1"/>
          </a:fillRef>
          <a:effectRef idx="0">
            <a:schemeClr val="accent3"/>
          </a:effectRef>
          <a:fontRef idx="minor">
            <a:schemeClr val="dk1"/>
          </a:fontRef>
        </p:style>
        <p:txBody>
          <a:bodyPr anchor="ctr"/>
          <a:lstStyle/>
          <a:p>
            <a:pPr algn="ctr">
              <a:defRPr/>
            </a:pPr>
            <a:endParaRPr lang="en-GB" dirty="0"/>
          </a:p>
        </p:txBody>
      </p:sp>
      <p:grpSp>
        <p:nvGrpSpPr>
          <p:cNvPr id="27666" name="Group 56"/>
          <p:cNvGrpSpPr>
            <a:grpSpLocks/>
          </p:cNvGrpSpPr>
          <p:nvPr/>
        </p:nvGrpSpPr>
        <p:grpSpPr bwMode="auto">
          <a:xfrm>
            <a:off x="381000" y="3875088"/>
            <a:ext cx="8177213" cy="2322512"/>
            <a:chOff x="481195" y="4150238"/>
            <a:chExt cx="8177184" cy="2323002"/>
          </a:xfrm>
        </p:grpSpPr>
        <p:sp>
          <p:nvSpPr>
            <p:cNvPr id="58" name="Rectangle 57"/>
            <p:cNvSpPr/>
            <p:nvPr/>
          </p:nvSpPr>
          <p:spPr>
            <a:xfrm>
              <a:off x="560443" y="4858730"/>
              <a:ext cx="2646658" cy="451104"/>
            </a:xfrm>
            <a:prstGeom prst="rect">
              <a:avLst/>
            </a:prstGeom>
            <a:no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rgbClr val="0070C0"/>
                  </a:solidFill>
                  <a:cs typeface="Segoe UI" pitchFamily="34" charset="0"/>
                </a:rPr>
                <a:t>GSK’s Emerging Markets &amp; Asia-Pacific Hub</a:t>
              </a:r>
            </a:p>
          </p:txBody>
        </p:sp>
        <p:sp>
          <p:nvSpPr>
            <p:cNvPr id="59" name="TextBox 58"/>
            <p:cNvSpPr txBox="1"/>
            <p:nvPr/>
          </p:nvSpPr>
          <p:spPr>
            <a:xfrm>
              <a:off x="481195" y="5501485"/>
              <a:ext cx="2740015" cy="646249"/>
            </a:xfrm>
            <a:prstGeom prst="rect">
              <a:avLst/>
            </a:prstGeom>
            <a:noFill/>
          </p:spPr>
          <p:txBody>
            <a:bodyPr>
              <a:spAutoFit/>
            </a:bodyPr>
            <a:lstStyle/>
            <a:p>
              <a:pPr algn="ctr">
                <a:defRPr/>
              </a:pPr>
              <a:r>
                <a:rPr lang="en-US" sz="1200" dirty="0">
                  <a:latin typeface="+mn-lt"/>
                </a:rPr>
                <a:t>Regional </a:t>
              </a:r>
              <a:r>
                <a:rPr lang="en-US" sz="1200" dirty="0"/>
                <a:t>headquarters and control tower for</a:t>
              </a:r>
              <a:r>
                <a:rPr lang="en-US" sz="1200" dirty="0">
                  <a:latin typeface="+mn-lt"/>
                </a:rPr>
                <a:t> all of GSK’s operations in Asia-Pacific, Latin America, and African regions</a:t>
              </a:r>
            </a:p>
          </p:txBody>
        </p:sp>
        <p:pic>
          <p:nvPicPr>
            <p:cNvPr id="27673" name="Picture 9"/>
            <p:cNvPicPr>
              <a:picLocks noChangeAspect="1" noChangeArrowheads="1"/>
            </p:cNvPicPr>
            <p:nvPr/>
          </p:nvPicPr>
          <p:blipFill>
            <a:blip r:embed="rId13" cstate="print"/>
            <a:srcRect l="5000"/>
            <a:stretch>
              <a:fillRect/>
            </a:stretch>
          </p:blipFill>
          <p:spPr bwMode="auto">
            <a:xfrm>
              <a:off x="1148141" y="4150238"/>
              <a:ext cx="1533618" cy="527891"/>
            </a:xfrm>
            <a:prstGeom prst="rect">
              <a:avLst/>
            </a:prstGeom>
            <a:noFill/>
            <a:ln w="9525">
              <a:noFill/>
              <a:miter lim="800000"/>
              <a:headEnd/>
              <a:tailEnd/>
            </a:ln>
          </p:spPr>
        </p:pic>
        <p:sp>
          <p:nvSpPr>
            <p:cNvPr id="61" name="Rectangle 60"/>
            <p:cNvSpPr/>
            <p:nvPr/>
          </p:nvSpPr>
          <p:spPr>
            <a:xfrm>
              <a:off x="5642652" y="4785842"/>
              <a:ext cx="2931580" cy="451104"/>
            </a:xfrm>
            <a:prstGeom prst="rect">
              <a:avLst/>
            </a:prstGeom>
            <a:no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rgbClr val="0070C0"/>
                  </a:solidFill>
                  <a:cs typeface="Segoe UI" pitchFamily="34" charset="0"/>
                </a:rPr>
                <a:t>Novartis’s Regional Headquarters for Asia Cluster</a:t>
              </a:r>
            </a:p>
          </p:txBody>
        </p:sp>
        <p:pic>
          <p:nvPicPr>
            <p:cNvPr id="27677" name="Picture 3" descr="C:\Users\edb.kevinc\Desktop\imgres.jpg"/>
            <p:cNvPicPr>
              <a:picLocks noChangeAspect="1" noChangeArrowheads="1"/>
            </p:cNvPicPr>
            <p:nvPr/>
          </p:nvPicPr>
          <p:blipFill>
            <a:blip r:embed="rId5" cstate="print"/>
            <a:srcRect/>
            <a:stretch>
              <a:fillRect/>
            </a:stretch>
          </p:blipFill>
          <p:spPr bwMode="auto">
            <a:xfrm>
              <a:off x="6351738" y="4293484"/>
              <a:ext cx="1573966" cy="378854"/>
            </a:xfrm>
            <a:prstGeom prst="rect">
              <a:avLst/>
            </a:prstGeom>
            <a:noFill/>
            <a:ln w="9525">
              <a:noFill/>
              <a:miter lim="800000"/>
              <a:headEnd/>
              <a:tailEnd/>
            </a:ln>
          </p:spPr>
        </p:pic>
        <p:sp>
          <p:nvSpPr>
            <p:cNvPr id="64" name="TextBox 63"/>
            <p:cNvSpPr txBox="1"/>
            <p:nvPr/>
          </p:nvSpPr>
          <p:spPr>
            <a:xfrm>
              <a:off x="5918364" y="5428445"/>
              <a:ext cx="2740015" cy="646249"/>
            </a:xfrm>
            <a:prstGeom prst="rect">
              <a:avLst/>
            </a:prstGeom>
            <a:noFill/>
          </p:spPr>
          <p:txBody>
            <a:bodyPr>
              <a:spAutoFit/>
            </a:bodyPr>
            <a:lstStyle/>
            <a:p>
              <a:pPr algn="ctr">
                <a:defRPr/>
              </a:pPr>
              <a:r>
                <a:rPr lang="en-US" sz="1200" dirty="0">
                  <a:latin typeface="+mn-lt"/>
                </a:rPr>
                <a:t>Regional headquarters for pharmaceutical operations across Asia cluster </a:t>
              </a:r>
            </a:p>
          </p:txBody>
        </p:sp>
        <p:pic>
          <p:nvPicPr>
            <p:cNvPr id="27679" name="Picture 6"/>
            <p:cNvPicPr>
              <a:picLocks noChangeArrowheads="1"/>
            </p:cNvPicPr>
            <p:nvPr/>
          </p:nvPicPr>
          <p:blipFill>
            <a:blip r:embed="rId10" cstate="print"/>
            <a:srcRect/>
            <a:stretch>
              <a:fillRect/>
            </a:stretch>
          </p:blipFill>
          <p:spPr bwMode="auto">
            <a:xfrm>
              <a:off x="3758221" y="4273401"/>
              <a:ext cx="1377257" cy="399964"/>
            </a:xfrm>
            <a:prstGeom prst="rect">
              <a:avLst/>
            </a:prstGeom>
            <a:noFill/>
            <a:ln w="9525">
              <a:noFill/>
              <a:miter lim="800000"/>
              <a:headEnd/>
              <a:tailEnd/>
            </a:ln>
          </p:spPr>
        </p:pic>
        <p:sp>
          <p:nvSpPr>
            <p:cNvPr id="67" name="Rectangle 66"/>
            <p:cNvSpPr/>
            <p:nvPr/>
          </p:nvSpPr>
          <p:spPr>
            <a:xfrm>
              <a:off x="3146017" y="4838852"/>
              <a:ext cx="2508256" cy="451104"/>
            </a:xfrm>
            <a:prstGeom prst="rect">
              <a:avLst/>
            </a:prstGeom>
            <a:no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rgbClr val="0070C0"/>
                  </a:solidFill>
                  <a:cs typeface="Segoe UI" pitchFamily="34" charset="0"/>
                </a:rPr>
                <a:t>Quintiles’s Asia-Pac Regional Headquarters</a:t>
              </a:r>
            </a:p>
          </p:txBody>
        </p:sp>
        <p:sp>
          <p:nvSpPr>
            <p:cNvPr id="69" name="TextBox 68"/>
            <p:cNvSpPr txBox="1"/>
            <p:nvPr/>
          </p:nvSpPr>
          <p:spPr>
            <a:xfrm>
              <a:off x="3362498" y="5457026"/>
              <a:ext cx="2305042" cy="1016214"/>
            </a:xfrm>
            <a:prstGeom prst="rect">
              <a:avLst/>
            </a:prstGeom>
            <a:noFill/>
          </p:spPr>
          <p:txBody>
            <a:bodyPr>
              <a:spAutoFit/>
            </a:bodyPr>
            <a:lstStyle/>
            <a:p>
              <a:pPr algn="ctr">
                <a:defRPr/>
              </a:pPr>
              <a:r>
                <a:rPr lang="en-SG" sz="1200" dirty="0">
                  <a:latin typeface="+mn-lt"/>
                </a:rPr>
                <a:t>Quintiles Singapore functions as Asia-Pac headquarters providing a full range of clinical development and commercialization services</a:t>
              </a:r>
              <a:endParaRPr lang="en-GB" sz="1200" dirty="0">
                <a:latin typeface="+mn-lt"/>
              </a:endParaRPr>
            </a:p>
          </p:txBody>
        </p:sp>
      </p:grpSp>
      <p:sp>
        <p:nvSpPr>
          <p:cNvPr id="29" name="Rounded Rectangle 28"/>
          <p:cNvSpPr/>
          <p:nvPr/>
        </p:nvSpPr>
        <p:spPr>
          <a:xfrm>
            <a:off x="0" y="0"/>
            <a:ext cx="9144000" cy="685800"/>
          </a:xfrm>
          <a:prstGeom prst="round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err="1" smtClean="0">
                <a:solidFill>
                  <a:schemeClr val="tx1"/>
                </a:solidFill>
              </a:rPr>
              <a:t>Pharma</a:t>
            </a:r>
            <a:r>
              <a:rPr lang="en-US" sz="3200" b="1" dirty="0" smtClean="0">
                <a:solidFill>
                  <a:schemeClr val="tx1"/>
                </a:solidFill>
              </a:rPr>
              <a:t> HQs in Singapore</a:t>
            </a:r>
            <a:endParaRPr lang="en-GB" sz="3200" b="1" dirty="0">
              <a:solidFill>
                <a:schemeClr val="tx1"/>
              </a:solidFill>
            </a:endParaRPr>
          </a:p>
        </p:txBody>
      </p:sp>
      <p:sp>
        <p:nvSpPr>
          <p:cNvPr id="30" name="Slide Number Placeholder 29"/>
          <p:cNvSpPr>
            <a:spLocks noGrp="1"/>
          </p:cNvSpPr>
          <p:nvPr>
            <p:ph type="sldNum" sz="quarter" idx="12"/>
          </p:nvPr>
        </p:nvSpPr>
        <p:spPr/>
        <p:txBody>
          <a:bodyPr/>
          <a:lstStyle/>
          <a:p>
            <a:pPr>
              <a:defRPr/>
            </a:pPr>
            <a:fld id="{A79A99F0-4D1C-4BD5-A6DF-27F2A220183C}" type="slidenum">
              <a:rPr lang="en-GB" smtClean="0"/>
              <a:pPr>
                <a:defRPr/>
              </a:pPr>
              <a:t>10</a:t>
            </a:fld>
            <a:endParaRPr lang="en-GB"/>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381000" y="1066800"/>
            <a:ext cx="2971800" cy="533400"/>
          </a:xfrm>
          <a:prstGeom prst="rect">
            <a:avLst/>
          </a:prstGeom>
          <a:solidFill>
            <a:srgbClr val="FFFF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674" name="Picture 2"/>
          <p:cNvPicPr>
            <a:picLocks noChangeAspect="1" noChangeArrowheads="1"/>
          </p:cNvPicPr>
          <p:nvPr/>
        </p:nvPicPr>
        <p:blipFill>
          <a:blip r:embed="rId3" cstate="print"/>
          <a:srcRect/>
          <a:stretch>
            <a:fillRect/>
          </a:stretch>
        </p:blipFill>
        <p:spPr bwMode="auto">
          <a:xfrm>
            <a:off x="247650" y="1652588"/>
            <a:ext cx="3181350" cy="3605212"/>
          </a:xfrm>
          <a:prstGeom prst="rect">
            <a:avLst/>
          </a:prstGeom>
          <a:noFill/>
          <a:ln w="9525">
            <a:noFill/>
            <a:miter lim="800000"/>
            <a:headEnd/>
            <a:tailEnd/>
          </a:ln>
        </p:spPr>
      </p:pic>
      <p:sp>
        <p:nvSpPr>
          <p:cNvPr id="69" name="Text Box 7"/>
          <p:cNvSpPr txBox="1">
            <a:spLocks noChangeArrowheads="1"/>
          </p:cNvSpPr>
          <p:nvPr/>
        </p:nvSpPr>
        <p:spPr bwMode="auto">
          <a:xfrm>
            <a:off x="238125" y="1143000"/>
            <a:ext cx="3128963" cy="400110"/>
          </a:xfrm>
          <a:prstGeom prst="rect">
            <a:avLst/>
          </a:prstGeom>
          <a:no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18000" rIns="18000">
            <a:spAutoFit/>
          </a:bodyPr>
          <a:lstStyle/>
          <a:p>
            <a:pPr algn="ctr" eaLnBrk="0" fontAlgn="auto" hangingPunct="0">
              <a:spcBef>
                <a:spcPts val="0"/>
              </a:spcBef>
              <a:spcAft>
                <a:spcPts val="0"/>
              </a:spcAft>
              <a:defRPr/>
            </a:pPr>
            <a:r>
              <a:rPr lang="en-US" sz="2000" b="1" dirty="0" err="1">
                <a:solidFill>
                  <a:schemeClr val="accent4">
                    <a:lumMod val="75000"/>
                  </a:schemeClr>
                </a:solidFill>
                <a:latin typeface="Trebuchet MS" pitchFamily="34" charset="0"/>
                <a:ea typeface="MS PGothic" pitchFamily="34" charset="-128"/>
                <a:cs typeface="Arial" charset="0"/>
              </a:rPr>
              <a:t>Tuas</a:t>
            </a:r>
            <a:r>
              <a:rPr lang="en-US" sz="2000" b="1" dirty="0">
                <a:solidFill>
                  <a:schemeClr val="accent4">
                    <a:lumMod val="75000"/>
                  </a:schemeClr>
                </a:solidFill>
                <a:latin typeface="Trebuchet MS" pitchFamily="34" charset="0"/>
                <a:ea typeface="MS PGothic" pitchFamily="34" charset="-128"/>
                <a:cs typeface="Arial" charset="0"/>
              </a:rPr>
              <a:t> Biomedical Park</a:t>
            </a:r>
          </a:p>
        </p:txBody>
      </p:sp>
      <p:sp>
        <p:nvSpPr>
          <p:cNvPr id="28676" name="Text Box 12"/>
          <p:cNvSpPr txBox="1">
            <a:spLocks noChangeArrowheads="1"/>
          </p:cNvSpPr>
          <p:nvPr/>
        </p:nvSpPr>
        <p:spPr bwMode="auto">
          <a:xfrm>
            <a:off x="4800600" y="1344613"/>
            <a:ext cx="4214813" cy="1477962"/>
          </a:xfrm>
          <a:prstGeom prst="rect">
            <a:avLst/>
          </a:prstGeom>
          <a:noFill/>
          <a:ln w="9525">
            <a:noFill/>
            <a:miter lim="800000"/>
            <a:headEnd/>
            <a:tailEnd/>
          </a:ln>
        </p:spPr>
        <p:txBody>
          <a:bodyPr>
            <a:spAutoFit/>
          </a:bodyPr>
          <a:lstStyle/>
          <a:p>
            <a:pPr marL="174625" indent="-174625" eaLnBrk="0" hangingPunct="0">
              <a:buFont typeface="Wingdings" pitchFamily="2" charset="2"/>
              <a:buNone/>
            </a:pPr>
            <a:endParaRPr lang="en-US" b="1">
              <a:solidFill>
                <a:srgbClr val="E90268"/>
              </a:solidFill>
              <a:latin typeface="Trebuchet MS" pitchFamily="34" charset="0"/>
              <a:ea typeface="ＭＳ Ｐゴシック" pitchFamily="34" charset="-128"/>
            </a:endParaRPr>
          </a:p>
          <a:p>
            <a:pPr marL="174625" indent="-174625" eaLnBrk="0" hangingPunct="0"/>
            <a:endParaRPr lang="en-US" b="1">
              <a:solidFill>
                <a:srgbClr val="000000"/>
              </a:solidFill>
              <a:latin typeface="Trebuchet MS" pitchFamily="34" charset="0"/>
              <a:ea typeface="ＭＳ Ｐゴシック" pitchFamily="34" charset="-128"/>
            </a:endParaRPr>
          </a:p>
          <a:p>
            <a:pPr marL="174625" indent="-174625" eaLnBrk="0" hangingPunct="0">
              <a:buFont typeface="Wingdings" pitchFamily="2" charset="2"/>
              <a:buNone/>
            </a:pPr>
            <a:endParaRPr lang="en-US" b="1">
              <a:solidFill>
                <a:srgbClr val="E90268"/>
              </a:solidFill>
              <a:latin typeface="Trebuchet MS" pitchFamily="34" charset="0"/>
              <a:ea typeface="ＭＳ Ｐゴシック" pitchFamily="34" charset="-128"/>
            </a:endParaRPr>
          </a:p>
          <a:p>
            <a:pPr marL="174625" indent="-174625" eaLnBrk="0" hangingPunct="0"/>
            <a:endParaRPr lang="en-US">
              <a:solidFill>
                <a:srgbClr val="E90268"/>
              </a:solidFill>
              <a:latin typeface="Trebuchet MS" pitchFamily="34" charset="0"/>
              <a:ea typeface="ＭＳ Ｐゴシック" pitchFamily="34" charset="-128"/>
            </a:endParaRPr>
          </a:p>
          <a:p>
            <a:pPr marL="174625" indent="-174625" eaLnBrk="0" hangingPunct="0"/>
            <a:endParaRPr lang="en-US" b="1">
              <a:solidFill>
                <a:srgbClr val="000000"/>
              </a:solidFill>
              <a:latin typeface="Trebuchet MS" pitchFamily="34" charset="0"/>
              <a:ea typeface="ＭＳ Ｐゴシック" pitchFamily="34" charset="-128"/>
            </a:endParaRPr>
          </a:p>
        </p:txBody>
      </p:sp>
      <p:pic>
        <p:nvPicPr>
          <p:cNvPr id="28677" name="Picture 1"/>
          <p:cNvPicPr>
            <a:picLocks noChangeAspect="1" noChangeArrowheads="1"/>
          </p:cNvPicPr>
          <p:nvPr/>
        </p:nvPicPr>
        <p:blipFill>
          <a:blip r:embed="rId4" cstate="print"/>
          <a:srcRect/>
          <a:stretch>
            <a:fillRect/>
          </a:stretch>
        </p:blipFill>
        <p:spPr bwMode="auto">
          <a:xfrm>
            <a:off x="3729038" y="1309688"/>
            <a:ext cx="1047750" cy="371475"/>
          </a:xfrm>
          <a:prstGeom prst="rect">
            <a:avLst/>
          </a:prstGeom>
          <a:noFill/>
          <a:ln w="9525">
            <a:noFill/>
            <a:miter lim="800000"/>
            <a:headEnd/>
            <a:tailEnd/>
          </a:ln>
        </p:spPr>
      </p:pic>
      <p:sp>
        <p:nvSpPr>
          <p:cNvPr id="28678" name="Rectangle 12"/>
          <p:cNvSpPr>
            <a:spLocks noChangeArrowheads="1"/>
          </p:cNvSpPr>
          <p:nvPr/>
        </p:nvSpPr>
        <p:spPr bwMode="auto">
          <a:xfrm>
            <a:off x="3586163" y="1738313"/>
            <a:ext cx="1714500" cy="357187"/>
          </a:xfrm>
          <a:prstGeom prst="rect">
            <a:avLst/>
          </a:prstGeom>
          <a:noFill/>
          <a:ln w="9525" algn="ctr">
            <a:noFill/>
            <a:round/>
            <a:headEnd/>
            <a:tailEnd/>
          </a:ln>
        </p:spPr>
        <p:txBody>
          <a:bodyPr lIns="0" tIns="0" rIns="0" bIns="0"/>
          <a:lstStyle/>
          <a:p>
            <a:r>
              <a:rPr lang="en-US" sz="1200" b="1">
                <a:solidFill>
                  <a:srgbClr val="000000"/>
                </a:solidFill>
                <a:latin typeface="Trebuchet MS" pitchFamily="34" charset="0"/>
                <a:ea typeface="Osaka"/>
                <a:cs typeface="Osaka"/>
              </a:rPr>
              <a:t>Bulk API and secondary manufacturing plants</a:t>
            </a:r>
            <a:endParaRPr lang="en-GB" sz="1200" b="1">
              <a:solidFill>
                <a:srgbClr val="000000"/>
              </a:solidFill>
              <a:latin typeface="Trebuchet MS" pitchFamily="34" charset="0"/>
              <a:ea typeface="Osaka"/>
              <a:cs typeface="Osaka"/>
            </a:endParaRPr>
          </a:p>
        </p:txBody>
      </p:sp>
      <p:pic>
        <p:nvPicPr>
          <p:cNvPr id="28679" name="Picture 3"/>
          <p:cNvPicPr>
            <a:picLocks noChangeAspect="1" noChangeArrowheads="1"/>
          </p:cNvPicPr>
          <p:nvPr/>
        </p:nvPicPr>
        <p:blipFill>
          <a:blip r:embed="rId5" cstate="print"/>
          <a:srcRect/>
          <a:stretch>
            <a:fillRect/>
          </a:stretch>
        </p:blipFill>
        <p:spPr bwMode="auto">
          <a:xfrm>
            <a:off x="5514975" y="1343025"/>
            <a:ext cx="1357313" cy="323850"/>
          </a:xfrm>
          <a:prstGeom prst="rect">
            <a:avLst/>
          </a:prstGeom>
          <a:noFill/>
          <a:ln w="9525">
            <a:noFill/>
            <a:miter lim="800000"/>
            <a:headEnd/>
            <a:tailEnd/>
          </a:ln>
        </p:spPr>
      </p:pic>
      <p:sp>
        <p:nvSpPr>
          <p:cNvPr id="28680" name="Rectangle 15"/>
          <p:cNvSpPr>
            <a:spLocks noChangeArrowheads="1"/>
          </p:cNvSpPr>
          <p:nvPr/>
        </p:nvSpPr>
        <p:spPr bwMode="auto">
          <a:xfrm>
            <a:off x="5514975" y="1738313"/>
            <a:ext cx="1601788" cy="428625"/>
          </a:xfrm>
          <a:prstGeom prst="rect">
            <a:avLst/>
          </a:prstGeom>
          <a:noFill/>
          <a:ln w="9525" algn="ctr">
            <a:noFill/>
            <a:round/>
            <a:headEnd/>
            <a:tailEnd/>
          </a:ln>
        </p:spPr>
        <p:txBody>
          <a:bodyPr lIns="0" tIns="0" rIns="0" bIns="0"/>
          <a:lstStyle/>
          <a:p>
            <a:r>
              <a:rPr lang="en-US" sz="1200" b="1">
                <a:solidFill>
                  <a:srgbClr val="000000"/>
                </a:solidFill>
                <a:latin typeface="Trebuchet MS" pitchFamily="34" charset="0"/>
                <a:ea typeface="Osaka"/>
                <a:cs typeface="Osaka"/>
              </a:rPr>
              <a:t>Bulk biologics manufacturing plant</a:t>
            </a:r>
          </a:p>
          <a:p>
            <a:r>
              <a:rPr lang="en-US" sz="1200" b="1">
                <a:solidFill>
                  <a:srgbClr val="000000"/>
                </a:solidFill>
                <a:latin typeface="Trebuchet MS" pitchFamily="34" charset="0"/>
                <a:ea typeface="Osaka"/>
                <a:cs typeface="Osaka"/>
              </a:rPr>
              <a:t>Cell  Therapy Facility</a:t>
            </a:r>
            <a:endParaRPr lang="en-GB" sz="1200" b="1">
              <a:solidFill>
                <a:srgbClr val="000000"/>
              </a:solidFill>
              <a:latin typeface="Trebuchet MS" pitchFamily="34" charset="0"/>
              <a:ea typeface="Osaka"/>
              <a:cs typeface="Osaka"/>
            </a:endParaRPr>
          </a:p>
        </p:txBody>
      </p:sp>
      <p:sp>
        <p:nvSpPr>
          <p:cNvPr id="28681" name="Rectangle 75"/>
          <p:cNvSpPr>
            <a:spLocks noChangeArrowheads="1"/>
          </p:cNvSpPr>
          <p:nvPr/>
        </p:nvSpPr>
        <p:spPr bwMode="auto">
          <a:xfrm>
            <a:off x="7215188" y="1738313"/>
            <a:ext cx="1928812" cy="428625"/>
          </a:xfrm>
          <a:prstGeom prst="rect">
            <a:avLst/>
          </a:prstGeom>
          <a:noFill/>
          <a:ln w="9525" algn="ctr">
            <a:noFill/>
            <a:round/>
            <a:headEnd/>
            <a:tailEnd/>
          </a:ln>
        </p:spPr>
        <p:txBody>
          <a:bodyPr lIns="0" tIns="0" rIns="0" bIns="0"/>
          <a:lstStyle/>
          <a:p>
            <a:r>
              <a:rPr lang="en-US" sz="1200" b="1">
                <a:solidFill>
                  <a:srgbClr val="000000"/>
                </a:solidFill>
                <a:latin typeface="Trebuchet MS" pitchFamily="34" charset="0"/>
                <a:ea typeface="Osaka"/>
                <a:cs typeface="Osaka"/>
              </a:rPr>
              <a:t>Microbial and mammalian bulk biologics facility</a:t>
            </a:r>
            <a:endParaRPr lang="en-GB" sz="1200" b="1">
              <a:solidFill>
                <a:srgbClr val="000000"/>
              </a:solidFill>
              <a:latin typeface="Trebuchet MS" pitchFamily="34" charset="0"/>
              <a:ea typeface="Osaka"/>
              <a:cs typeface="Osaka"/>
            </a:endParaRPr>
          </a:p>
        </p:txBody>
      </p:sp>
      <p:pic>
        <p:nvPicPr>
          <p:cNvPr id="28682" name="Picture 6"/>
          <p:cNvPicPr>
            <a:picLocks noChangeAspect="1" noChangeArrowheads="1"/>
          </p:cNvPicPr>
          <p:nvPr/>
        </p:nvPicPr>
        <p:blipFill>
          <a:blip r:embed="rId6" cstate="print"/>
          <a:srcRect/>
          <a:stretch>
            <a:fillRect/>
          </a:stretch>
        </p:blipFill>
        <p:spPr bwMode="auto">
          <a:xfrm>
            <a:off x="5353050" y="2462213"/>
            <a:ext cx="1590675" cy="304800"/>
          </a:xfrm>
          <a:prstGeom prst="rect">
            <a:avLst/>
          </a:prstGeom>
          <a:noFill/>
          <a:ln w="9525">
            <a:noFill/>
            <a:miter lim="800000"/>
            <a:headEnd/>
            <a:tailEnd/>
          </a:ln>
        </p:spPr>
      </p:pic>
      <p:sp>
        <p:nvSpPr>
          <p:cNvPr id="28683" name="Rectangle 21"/>
          <p:cNvSpPr>
            <a:spLocks noChangeArrowheads="1"/>
          </p:cNvSpPr>
          <p:nvPr/>
        </p:nvSpPr>
        <p:spPr bwMode="auto">
          <a:xfrm>
            <a:off x="5514975" y="2867025"/>
            <a:ext cx="2032000" cy="428625"/>
          </a:xfrm>
          <a:prstGeom prst="rect">
            <a:avLst/>
          </a:prstGeom>
          <a:noFill/>
          <a:ln w="9525" algn="ctr">
            <a:noFill/>
            <a:round/>
            <a:headEnd/>
            <a:tailEnd/>
          </a:ln>
        </p:spPr>
        <p:txBody>
          <a:bodyPr lIns="0" tIns="0" rIns="0" bIns="0"/>
          <a:lstStyle/>
          <a:p>
            <a:r>
              <a:rPr lang="en-US" sz="1200" b="1">
                <a:solidFill>
                  <a:srgbClr val="000000"/>
                </a:solidFill>
                <a:latin typeface="Trebuchet MS" pitchFamily="34" charset="0"/>
                <a:ea typeface="Osaka"/>
                <a:cs typeface="Osaka"/>
              </a:rPr>
              <a:t>Tablet facility</a:t>
            </a:r>
          </a:p>
          <a:p>
            <a:r>
              <a:rPr lang="en-US" sz="1200" b="1">
                <a:solidFill>
                  <a:srgbClr val="000000"/>
                </a:solidFill>
                <a:latin typeface="Trebuchet MS" pitchFamily="34" charset="0"/>
                <a:ea typeface="Osaka"/>
                <a:cs typeface="Osaka"/>
              </a:rPr>
              <a:t>Biologics Manufacturing Facility</a:t>
            </a:r>
            <a:endParaRPr lang="en-GB" sz="1200" b="1">
              <a:solidFill>
                <a:srgbClr val="000000"/>
              </a:solidFill>
              <a:latin typeface="Trebuchet MS" pitchFamily="34" charset="0"/>
              <a:ea typeface="Osaka"/>
              <a:cs typeface="Osaka"/>
            </a:endParaRPr>
          </a:p>
        </p:txBody>
      </p:sp>
      <p:pic>
        <p:nvPicPr>
          <p:cNvPr id="28684" name="Picture 7"/>
          <p:cNvPicPr>
            <a:picLocks noChangeAspect="1" noChangeArrowheads="1"/>
          </p:cNvPicPr>
          <p:nvPr/>
        </p:nvPicPr>
        <p:blipFill>
          <a:blip r:embed="rId7" cstate="print"/>
          <a:srcRect/>
          <a:stretch>
            <a:fillRect/>
          </a:stretch>
        </p:blipFill>
        <p:spPr bwMode="auto">
          <a:xfrm>
            <a:off x="3667125" y="2309813"/>
            <a:ext cx="1276350" cy="385762"/>
          </a:xfrm>
          <a:prstGeom prst="rect">
            <a:avLst/>
          </a:prstGeom>
          <a:noFill/>
          <a:ln w="9525">
            <a:noFill/>
            <a:miter lim="800000"/>
            <a:headEnd/>
            <a:tailEnd/>
          </a:ln>
        </p:spPr>
      </p:pic>
      <p:sp>
        <p:nvSpPr>
          <p:cNvPr id="28685" name="Rectangle 23"/>
          <p:cNvSpPr>
            <a:spLocks noChangeArrowheads="1"/>
          </p:cNvSpPr>
          <p:nvPr/>
        </p:nvSpPr>
        <p:spPr bwMode="auto">
          <a:xfrm>
            <a:off x="3586163" y="2738438"/>
            <a:ext cx="1643062" cy="357187"/>
          </a:xfrm>
          <a:prstGeom prst="rect">
            <a:avLst/>
          </a:prstGeom>
          <a:noFill/>
          <a:ln w="9525" algn="ctr">
            <a:noFill/>
            <a:round/>
            <a:headEnd/>
            <a:tailEnd/>
          </a:ln>
        </p:spPr>
        <p:txBody>
          <a:bodyPr lIns="0" tIns="0" rIns="0" bIns="0"/>
          <a:lstStyle/>
          <a:p>
            <a:r>
              <a:rPr lang="en-US" sz="1200" b="1">
                <a:solidFill>
                  <a:srgbClr val="000000"/>
                </a:solidFill>
                <a:latin typeface="Trebuchet MS" pitchFamily="34" charset="0"/>
                <a:ea typeface="Osaka"/>
                <a:cs typeface="Osaka"/>
              </a:rPr>
              <a:t>Bulk API plants with pilot facility and pediatric vaccines plant</a:t>
            </a:r>
            <a:endParaRPr lang="en-GB" sz="1200" b="1">
              <a:solidFill>
                <a:srgbClr val="000000"/>
              </a:solidFill>
              <a:latin typeface="Trebuchet MS" pitchFamily="34" charset="0"/>
              <a:ea typeface="Osaka"/>
              <a:cs typeface="Osaka"/>
            </a:endParaRPr>
          </a:p>
        </p:txBody>
      </p:sp>
      <p:pic>
        <p:nvPicPr>
          <p:cNvPr id="28686" name="Picture 8"/>
          <p:cNvPicPr>
            <a:picLocks noChangeAspect="1" noChangeArrowheads="1"/>
          </p:cNvPicPr>
          <p:nvPr/>
        </p:nvPicPr>
        <p:blipFill>
          <a:blip r:embed="rId8" cstate="print"/>
          <a:srcRect/>
          <a:stretch>
            <a:fillRect/>
          </a:stretch>
        </p:blipFill>
        <p:spPr bwMode="auto">
          <a:xfrm>
            <a:off x="3871913" y="3595688"/>
            <a:ext cx="695325" cy="361950"/>
          </a:xfrm>
          <a:prstGeom prst="rect">
            <a:avLst/>
          </a:prstGeom>
          <a:noFill/>
          <a:ln w="9525">
            <a:noFill/>
            <a:miter lim="800000"/>
            <a:headEnd/>
            <a:tailEnd/>
          </a:ln>
        </p:spPr>
      </p:pic>
      <p:sp>
        <p:nvSpPr>
          <p:cNvPr id="28687" name="Rectangle 25"/>
          <p:cNvSpPr>
            <a:spLocks noChangeArrowheads="1"/>
          </p:cNvSpPr>
          <p:nvPr/>
        </p:nvSpPr>
        <p:spPr bwMode="auto">
          <a:xfrm>
            <a:off x="3586163" y="4029075"/>
            <a:ext cx="1285875" cy="357188"/>
          </a:xfrm>
          <a:prstGeom prst="rect">
            <a:avLst/>
          </a:prstGeom>
          <a:noFill/>
          <a:ln w="9525" algn="ctr">
            <a:noFill/>
            <a:round/>
            <a:headEnd/>
            <a:tailEnd/>
          </a:ln>
        </p:spPr>
        <p:txBody>
          <a:bodyPr lIns="0" tIns="0" rIns="0" bIns="0"/>
          <a:lstStyle/>
          <a:p>
            <a:r>
              <a:rPr lang="en-US" sz="1200" b="1">
                <a:solidFill>
                  <a:srgbClr val="000000"/>
                </a:solidFill>
                <a:latin typeface="Trebuchet MS" pitchFamily="34" charset="0"/>
                <a:ea typeface="Osaka"/>
                <a:cs typeface="Osaka"/>
              </a:rPr>
              <a:t>Bulk API and nutritionals </a:t>
            </a:r>
          </a:p>
          <a:p>
            <a:r>
              <a:rPr lang="en-US" sz="1200" b="1">
                <a:solidFill>
                  <a:srgbClr val="000000"/>
                </a:solidFill>
                <a:latin typeface="Trebuchet MS" pitchFamily="34" charset="0"/>
                <a:ea typeface="Osaka"/>
                <a:cs typeface="Osaka"/>
              </a:rPr>
              <a:t>plant </a:t>
            </a:r>
            <a:endParaRPr lang="en-GB" sz="1200" b="1">
              <a:solidFill>
                <a:srgbClr val="000000"/>
              </a:solidFill>
              <a:latin typeface="Trebuchet MS" pitchFamily="34" charset="0"/>
              <a:ea typeface="Osaka"/>
              <a:cs typeface="Osaka"/>
            </a:endParaRPr>
          </a:p>
        </p:txBody>
      </p:sp>
      <p:pic>
        <p:nvPicPr>
          <p:cNvPr id="28688" name="Picture 9"/>
          <p:cNvPicPr>
            <a:picLocks noChangeAspect="1" noChangeArrowheads="1"/>
          </p:cNvPicPr>
          <p:nvPr/>
        </p:nvPicPr>
        <p:blipFill>
          <a:blip r:embed="rId9" cstate="print"/>
          <a:srcRect/>
          <a:stretch>
            <a:fillRect/>
          </a:stretch>
        </p:blipFill>
        <p:spPr bwMode="auto">
          <a:xfrm>
            <a:off x="5191125" y="3595688"/>
            <a:ext cx="731838" cy="549275"/>
          </a:xfrm>
          <a:prstGeom prst="rect">
            <a:avLst/>
          </a:prstGeom>
          <a:noFill/>
          <a:ln w="9525">
            <a:noFill/>
            <a:miter lim="800000"/>
            <a:headEnd/>
            <a:tailEnd/>
          </a:ln>
        </p:spPr>
      </p:pic>
      <p:sp>
        <p:nvSpPr>
          <p:cNvPr id="28689" name="Rectangle 27"/>
          <p:cNvSpPr>
            <a:spLocks noChangeArrowheads="1"/>
          </p:cNvSpPr>
          <p:nvPr/>
        </p:nvSpPr>
        <p:spPr bwMode="auto">
          <a:xfrm>
            <a:off x="5014913" y="4024313"/>
            <a:ext cx="1428750" cy="428625"/>
          </a:xfrm>
          <a:prstGeom prst="rect">
            <a:avLst/>
          </a:prstGeom>
          <a:noFill/>
          <a:ln w="9525" algn="ctr">
            <a:noFill/>
            <a:round/>
            <a:headEnd/>
            <a:tailEnd/>
          </a:ln>
        </p:spPr>
        <p:txBody>
          <a:bodyPr lIns="0" tIns="0" rIns="0" bIns="0"/>
          <a:lstStyle/>
          <a:p>
            <a:r>
              <a:rPr lang="en-US" sz="1200" b="1">
                <a:solidFill>
                  <a:srgbClr val="000000"/>
                </a:solidFill>
                <a:latin typeface="Trebuchet MS" pitchFamily="34" charset="0"/>
                <a:ea typeface="Osaka"/>
                <a:cs typeface="Osaka"/>
              </a:rPr>
              <a:t>Biologics and recombinant therapies plant</a:t>
            </a:r>
            <a:endParaRPr lang="en-GB" sz="1200" b="1">
              <a:solidFill>
                <a:srgbClr val="000000"/>
              </a:solidFill>
              <a:latin typeface="Trebuchet MS" pitchFamily="34" charset="0"/>
              <a:ea typeface="Osaka"/>
              <a:cs typeface="Osaka"/>
            </a:endParaRPr>
          </a:p>
        </p:txBody>
      </p:sp>
      <p:sp>
        <p:nvSpPr>
          <p:cNvPr id="28690" name="Rectangle 29"/>
          <p:cNvSpPr>
            <a:spLocks noChangeArrowheads="1"/>
          </p:cNvSpPr>
          <p:nvPr/>
        </p:nvSpPr>
        <p:spPr bwMode="auto">
          <a:xfrm>
            <a:off x="7943850" y="4233863"/>
            <a:ext cx="1285875" cy="357187"/>
          </a:xfrm>
          <a:prstGeom prst="rect">
            <a:avLst/>
          </a:prstGeom>
          <a:noFill/>
          <a:ln w="9525" algn="ctr">
            <a:noFill/>
            <a:round/>
            <a:headEnd/>
            <a:tailEnd/>
          </a:ln>
        </p:spPr>
        <p:txBody>
          <a:bodyPr lIns="0" tIns="0" rIns="0" bIns="0"/>
          <a:lstStyle/>
          <a:p>
            <a:r>
              <a:rPr lang="en-US" sz="1200" b="1">
                <a:solidFill>
                  <a:srgbClr val="000000"/>
                </a:solidFill>
                <a:latin typeface="Trebuchet MS" pitchFamily="34" charset="0"/>
                <a:ea typeface="Osaka"/>
                <a:cs typeface="Osaka"/>
              </a:rPr>
              <a:t>Vaccines plant</a:t>
            </a:r>
            <a:endParaRPr lang="en-GB" sz="1200" b="1">
              <a:solidFill>
                <a:srgbClr val="000000"/>
              </a:solidFill>
              <a:latin typeface="Trebuchet MS" pitchFamily="34" charset="0"/>
              <a:ea typeface="Osaka"/>
              <a:cs typeface="Osaka"/>
            </a:endParaRPr>
          </a:p>
        </p:txBody>
      </p:sp>
      <p:pic>
        <p:nvPicPr>
          <p:cNvPr id="28691" name="Picture 12"/>
          <p:cNvPicPr>
            <a:picLocks noChangeAspect="1" noChangeArrowheads="1"/>
          </p:cNvPicPr>
          <p:nvPr/>
        </p:nvPicPr>
        <p:blipFill>
          <a:blip r:embed="rId10" cstate="print"/>
          <a:srcRect/>
          <a:stretch>
            <a:fillRect/>
          </a:stretch>
        </p:blipFill>
        <p:spPr bwMode="auto">
          <a:xfrm>
            <a:off x="6657975" y="3667125"/>
            <a:ext cx="857250" cy="247650"/>
          </a:xfrm>
          <a:prstGeom prst="rect">
            <a:avLst/>
          </a:prstGeom>
          <a:noFill/>
          <a:ln w="9525">
            <a:noFill/>
            <a:miter lim="800000"/>
            <a:headEnd/>
            <a:tailEnd/>
          </a:ln>
        </p:spPr>
      </p:pic>
      <p:sp>
        <p:nvSpPr>
          <p:cNvPr id="28692" name="Rectangle 32"/>
          <p:cNvSpPr>
            <a:spLocks noChangeArrowheads="1"/>
          </p:cNvSpPr>
          <p:nvPr/>
        </p:nvSpPr>
        <p:spPr bwMode="auto">
          <a:xfrm>
            <a:off x="6586538" y="4024313"/>
            <a:ext cx="1285875" cy="357187"/>
          </a:xfrm>
          <a:prstGeom prst="rect">
            <a:avLst/>
          </a:prstGeom>
          <a:noFill/>
          <a:ln w="9525" algn="ctr">
            <a:noFill/>
            <a:round/>
            <a:headEnd/>
            <a:tailEnd/>
          </a:ln>
        </p:spPr>
        <p:txBody>
          <a:bodyPr lIns="0" tIns="0" rIns="0" bIns="0"/>
          <a:lstStyle/>
          <a:p>
            <a:r>
              <a:rPr lang="en-US" sz="1200" b="1">
                <a:solidFill>
                  <a:srgbClr val="000000"/>
                </a:solidFill>
                <a:latin typeface="Trebuchet MS" pitchFamily="34" charset="0"/>
                <a:ea typeface="Osaka"/>
                <a:cs typeface="Osaka"/>
              </a:rPr>
              <a:t>Bulk API intermediates plant</a:t>
            </a:r>
            <a:endParaRPr lang="en-GB" sz="1200" b="1">
              <a:solidFill>
                <a:srgbClr val="000000"/>
              </a:solidFill>
              <a:latin typeface="Trebuchet MS" pitchFamily="34" charset="0"/>
              <a:ea typeface="Osaka"/>
              <a:cs typeface="Osaka"/>
            </a:endParaRPr>
          </a:p>
        </p:txBody>
      </p:sp>
      <p:pic>
        <p:nvPicPr>
          <p:cNvPr id="28693" name="Picture 13"/>
          <p:cNvPicPr>
            <a:picLocks noChangeAspect="1" noChangeArrowheads="1"/>
          </p:cNvPicPr>
          <p:nvPr/>
        </p:nvPicPr>
        <p:blipFill>
          <a:blip r:embed="rId11" cstate="print"/>
          <a:srcRect/>
          <a:stretch>
            <a:fillRect/>
          </a:stretch>
        </p:blipFill>
        <p:spPr bwMode="auto">
          <a:xfrm>
            <a:off x="7658100" y="2452688"/>
            <a:ext cx="981075" cy="314325"/>
          </a:xfrm>
          <a:prstGeom prst="rect">
            <a:avLst/>
          </a:prstGeom>
          <a:noFill/>
          <a:ln w="9525">
            <a:noFill/>
            <a:miter lim="800000"/>
            <a:headEnd/>
            <a:tailEnd/>
          </a:ln>
        </p:spPr>
      </p:pic>
      <p:sp>
        <p:nvSpPr>
          <p:cNvPr id="28694" name="Rectangle 34"/>
          <p:cNvSpPr>
            <a:spLocks noChangeArrowheads="1"/>
          </p:cNvSpPr>
          <p:nvPr/>
        </p:nvSpPr>
        <p:spPr bwMode="auto">
          <a:xfrm>
            <a:off x="7658100" y="2800350"/>
            <a:ext cx="1714500" cy="357188"/>
          </a:xfrm>
          <a:prstGeom prst="rect">
            <a:avLst/>
          </a:prstGeom>
          <a:noFill/>
          <a:ln w="9525" algn="ctr">
            <a:noFill/>
            <a:round/>
            <a:headEnd/>
            <a:tailEnd/>
          </a:ln>
        </p:spPr>
        <p:txBody>
          <a:bodyPr lIns="0" tIns="0" rIns="0" bIns="0"/>
          <a:lstStyle/>
          <a:p>
            <a:r>
              <a:rPr lang="en-US" sz="1200" b="1">
                <a:solidFill>
                  <a:srgbClr val="000000"/>
                </a:solidFill>
                <a:latin typeface="Trebuchet MS" pitchFamily="34" charset="0"/>
                <a:ea typeface="Osaka"/>
                <a:cs typeface="Osaka"/>
              </a:rPr>
              <a:t>Bulk nutritionals </a:t>
            </a:r>
          </a:p>
          <a:p>
            <a:r>
              <a:rPr lang="en-US" sz="1200" b="1">
                <a:solidFill>
                  <a:srgbClr val="000000"/>
                </a:solidFill>
                <a:latin typeface="Trebuchet MS" pitchFamily="34" charset="0"/>
                <a:ea typeface="Osaka"/>
                <a:cs typeface="Osaka"/>
              </a:rPr>
              <a:t>plant </a:t>
            </a:r>
            <a:endParaRPr lang="en-GB" sz="1200" b="1">
              <a:solidFill>
                <a:srgbClr val="000000"/>
              </a:solidFill>
              <a:latin typeface="Trebuchet MS" pitchFamily="34" charset="0"/>
              <a:ea typeface="Osaka"/>
              <a:cs typeface="Osaka"/>
            </a:endParaRPr>
          </a:p>
        </p:txBody>
      </p:sp>
      <p:pic>
        <p:nvPicPr>
          <p:cNvPr id="28695" name="Picture 1"/>
          <p:cNvPicPr>
            <a:picLocks noChangeAspect="1" noChangeArrowheads="1"/>
          </p:cNvPicPr>
          <p:nvPr/>
        </p:nvPicPr>
        <p:blipFill>
          <a:blip r:embed="rId12" cstate="print"/>
          <a:srcRect/>
          <a:stretch>
            <a:fillRect/>
          </a:stretch>
        </p:blipFill>
        <p:spPr bwMode="auto">
          <a:xfrm>
            <a:off x="7796213" y="1309688"/>
            <a:ext cx="785812" cy="471487"/>
          </a:xfrm>
          <a:prstGeom prst="rect">
            <a:avLst/>
          </a:prstGeom>
          <a:noFill/>
          <a:ln w="9525">
            <a:noFill/>
            <a:miter lim="800000"/>
            <a:headEnd/>
            <a:tailEnd/>
          </a:ln>
        </p:spPr>
      </p:pic>
      <p:pic>
        <p:nvPicPr>
          <p:cNvPr id="28696" name="Picture 2" descr="http://t1.gstatic.com/images?q=tbn:ANd9GcR7-lrayOsT5Wze62wyQl50SDgEk29KebP3P0y3qKE6o3To8zUC9PBE8A">
            <a:hlinkClick r:id="rId13"/>
          </p:cNvPr>
          <p:cNvPicPr>
            <a:picLocks noChangeAspect="1" noChangeArrowheads="1"/>
          </p:cNvPicPr>
          <p:nvPr/>
        </p:nvPicPr>
        <p:blipFill>
          <a:blip r:embed="rId14" cstate="print"/>
          <a:srcRect/>
          <a:stretch>
            <a:fillRect/>
          </a:stretch>
        </p:blipFill>
        <p:spPr bwMode="auto">
          <a:xfrm>
            <a:off x="3590925" y="4724400"/>
            <a:ext cx="1282700" cy="558800"/>
          </a:xfrm>
          <a:prstGeom prst="rect">
            <a:avLst/>
          </a:prstGeom>
          <a:noFill/>
          <a:ln w="9525">
            <a:noFill/>
            <a:miter lim="800000"/>
            <a:headEnd/>
            <a:tailEnd/>
          </a:ln>
        </p:spPr>
      </p:pic>
      <p:pic>
        <p:nvPicPr>
          <p:cNvPr id="28697" name="Picture 4" descr="http://t3.gstatic.com/images?q=tbn:ANd9GcT8CroCaWUbhjpKrV7oJD_jE3VmhSJQ9Ng9BtitWEqnfhmyYm0-1DSVg8Q">
            <a:hlinkClick r:id="rId15"/>
          </p:cNvPr>
          <p:cNvPicPr>
            <a:picLocks noChangeAspect="1" noChangeArrowheads="1"/>
          </p:cNvPicPr>
          <p:nvPr/>
        </p:nvPicPr>
        <p:blipFill>
          <a:blip r:embed="rId16" cstate="print"/>
          <a:srcRect/>
          <a:stretch>
            <a:fillRect/>
          </a:stretch>
        </p:blipFill>
        <p:spPr bwMode="auto">
          <a:xfrm>
            <a:off x="7705725" y="4648200"/>
            <a:ext cx="1219200" cy="666750"/>
          </a:xfrm>
          <a:prstGeom prst="rect">
            <a:avLst/>
          </a:prstGeom>
          <a:noFill/>
          <a:ln w="9525">
            <a:noFill/>
            <a:miter lim="800000"/>
            <a:headEnd/>
            <a:tailEnd/>
          </a:ln>
        </p:spPr>
      </p:pic>
      <p:pic>
        <p:nvPicPr>
          <p:cNvPr id="28698" name="Picture 6" descr="http://t3.gstatic.com/images?q=tbn:ANd9GcQjtEC-sTUWhQlR1bl8AHTrKDnNvspVCWxSpAYNIv5845amgqqGH5CUMW-9">
            <a:hlinkClick r:id="rId17"/>
          </p:cNvPr>
          <p:cNvPicPr>
            <a:picLocks noChangeAspect="1" noChangeArrowheads="1"/>
          </p:cNvPicPr>
          <p:nvPr/>
        </p:nvPicPr>
        <p:blipFill>
          <a:blip r:embed="rId18" cstate="print"/>
          <a:srcRect/>
          <a:stretch>
            <a:fillRect/>
          </a:stretch>
        </p:blipFill>
        <p:spPr bwMode="auto">
          <a:xfrm>
            <a:off x="5648325" y="4724400"/>
            <a:ext cx="1238250" cy="514350"/>
          </a:xfrm>
          <a:prstGeom prst="rect">
            <a:avLst/>
          </a:prstGeom>
          <a:noFill/>
          <a:ln w="9525">
            <a:noFill/>
            <a:miter lim="800000"/>
            <a:headEnd/>
            <a:tailEnd/>
          </a:ln>
        </p:spPr>
      </p:pic>
      <p:pic>
        <p:nvPicPr>
          <p:cNvPr id="28699" name="Picture 2" descr="http://www.meningitis.org/assets/x/52267"/>
          <p:cNvPicPr>
            <a:picLocks noChangeAspect="1" noChangeArrowheads="1"/>
          </p:cNvPicPr>
          <p:nvPr/>
        </p:nvPicPr>
        <p:blipFill>
          <a:blip r:embed="rId19" cstate="print"/>
          <a:srcRect t="27721" b="29440"/>
          <a:stretch>
            <a:fillRect/>
          </a:stretch>
        </p:blipFill>
        <p:spPr bwMode="auto">
          <a:xfrm>
            <a:off x="7753350" y="3592513"/>
            <a:ext cx="1177925" cy="503237"/>
          </a:xfrm>
          <a:prstGeom prst="rect">
            <a:avLst/>
          </a:prstGeom>
          <a:noFill/>
          <a:ln w="9525">
            <a:noFill/>
            <a:miter lim="800000"/>
            <a:headEnd/>
            <a:tailEnd/>
          </a:ln>
        </p:spPr>
      </p:pic>
      <p:sp>
        <p:nvSpPr>
          <p:cNvPr id="95" name="Oval 94"/>
          <p:cNvSpPr/>
          <p:nvPr/>
        </p:nvSpPr>
        <p:spPr>
          <a:xfrm>
            <a:off x="2195513" y="2008188"/>
            <a:ext cx="215900" cy="2159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a:solidFill>
                  <a:schemeClr val="tx1"/>
                </a:solidFill>
                <a:cs typeface="Arial" pitchFamily="34" charset="0"/>
              </a:rPr>
              <a:t>1</a:t>
            </a:r>
          </a:p>
        </p:txBody>
      </p:sp>
      <p:sp>
        <p:nvSpPr>
          <p:cNvPr id="96" name="Rectangle 95"/>
          <p:cNvSpPr/>
          <p:nvPr/>
        </p:nvSpPr>
        <p:spPr>
          <a:xfrm rot="2400000">
            <a:off x="2384425" y="2120900"/>
            <a:ext cx="131763" cy="63182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rgbClr val="FFFFFF"/>
              </a:solidFill>
              <a:cs typeface="Arial" pitchFamily="34" charset="0"/>
            </a:endParaRPr>
          </a:p>
        </p:txBody>
      </p:sp>
      <p:sp>
        <p:nvSpPr>
          <p:cNvPr id="97" name="Oval 96"/>
          <p:cNvSpPr/>
          <p:nvPr/>
        </p:nvSpPr>
        <p:spPr>
          <a:xfrm>
            <a:off x="2268538" y="2295525"/>
            <a:ext cx="215900" cy="2159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a:solidFill>
                  <a:schemeClr val="tx1"/>
                </a:solidFill>
                <a:cs typeface="Arial" pitchFamily="34" charset="0"/>
              </a:rPr>
              <a:t>3</a:t>
            </a:r>
          </a:p>
        </p:txBody>
      </p:sp>
      <p:sp>
        <p:nvSpPr>
          <p:cNvPr id="98" name="Oval 97"/>
          <p:cNvSpPr/>
          <p:nvPr/>
        </p:nvSpPr>
        <p:spPr>
          <a:xfrm>
            <a:off x="1116013" y="3232150"/>
            <a:ext cx="215900" cy="2159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a:solidFill>
                  <a:schemeClr val="tx1"/>
                </a:solidFill>
                <a:cs typeface="Arial" pitchFamily="34" charset="0"/>
              </a:rPr>
              <a:t>2</a:t>
            </a:r>
          </a:p>
        </p:txBody>
      </p:sp>
      <p:sp>
        <p:nvSpPr>
          <p:cNvPr id="99" name="Rectangle 98"/>
          <p:cNvSpPr/>
          <p:nvPr/>
        </p:nvSpPr>
        <p:spPr>
          <a:xfrm>
            <a:off x="533400" y="5410200"/>
            <a:ext cx="3886200" cy="1295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GB" sz="1600" b="1" dirty="0">
                <a:solidFill>
                  <a:srgbClr val="0070C0"/>
                </a:solidFill>
              </a:rPr>
              <a:t>Quality &amp; Operational Excellence</a:t>
            </a:r>
          </a:p>
          <a:p>
            <a:pPr marL="174625" indent="-174625" fontAlgn="auto">
              <a:spcBef>
                <a:spcPts val="0"/>
              </a:spcBef>
              <a:spcAft>
                <a:spcPts val="0"/>
              </a:spcAft>
              <a:buFontTx/>
              <a:buChar char="-"/>
              <a:defRPr/>
            </a:pPr>
            <a:r>
              <a:rPr lang="en-GB" sz="1400" dirty="0">
                <a:solidFill>
                  <a:schemeClr val="tx1"/>
                </a:solidFill>
              </a:rPr>
              <a:t>Zero major observations with regulators</a:t>
            </a:r>
          </a:p>
          <a:p>
            <a:pPr marL="174625" indent="-174625" fontAlgn="auto">
              <a:spcBef>
                <a:spcPts val="0"/>
              </a:spcBef>
              <a:spcAft>
                <a:spcPts val="0"/>
              </a:spcAft>
              <a:buFontTx/>
              <a:buChar char="-"/>
              <a:defRPr/>
            </a:pPr>
            <a:r>
              <a:rPr lang="en-GB" sz="1400" dirty="0">
                <a:solidFill>
                  <a:schemeClr val="tx1"/>
                </a:solidFill>
              </a:rPr>
              <a:t>Track record producing for global markets</a:t>
            </a:r>
          </a:p>
          <a:p>
            <a:pPr marL="174625" indent="-174625" fontAlgn="auto">
              <a:spcBef>
                <a:spcPts val="0"/>
              </a:spcBef>
              <a:spcAft>
                <a:spcPts val="0"/>
              </a:spcAft>
              <a:buFontTx/>
              <a:buChar char="-"/>
              <a:defRPr/>
            </a:pPr>
            <a:r>
              <a:rPr lang="en-GB" sz="1400" dirty="0">
                <a:solidFill>
                  <a:schemeClr val="tx1"/>
                </a:solidFill>
              </a:rPr>
              <a:t>Strong global logistics</a:t>
            </a:r>
          </a:p>
          <a:p>
            <a:pPr marL="174625" indent="-174625" fontAlgn="auto">
              <a:spcBef>
                <a:spcPts val="0"/>
              </a:spcBef>
              <a:spcAft>
                <a:spcPts val="0"/>
              </a:spcAft>
              <a:buFontTx/>
              <a:buChar char="-"/>
              <a:defRPr/>
            </a:pPr>
            <a:r>
              <a:rPr lang="en-GB" sz="1400" dirty="0">
                <a:solidFill>
                  <a:schemeClr val="tx1"/>
                </a:solidFill>
              </a:rPr>
              <a:t>Secure business environment</a:t>
            </a:r>
          </a:p>
          <a:p>
            <a:pPr marL="174625" indent="-174625" fontAlgn="auto">
              <a:spcBef>
                <a:spcPts val="0"/>
              </a:spcBef>
              <a:spcAft>
                <a:spcPts val="0"/>
              </a:spcAft>
              <a:buFontTx/>
              <a:buChar char="-"/>
              <a:defRPr/>
            </a:pPr>
            <a:r>
              <a:rPr lang="en-GB" sz="1400" dirty="0">
                <a:solidFill>
                  <a:schemeClr val="tx1"/>
                </a:solidFill>
              </a:rPr>
              <a:t>Access to talent</a:t>
            </a:r>
          </a:p>
        </p:txBody>
      </p:sp>
      <p:sp>
        <p:nvSpPr>
          <p:cNvPr id="100" name="Rectangle 99"/>
          <p:cNvSpPr/>
          <p:nvPr/>
        </p:nvSpPr>
        <p:spPr>
          <a:xfrm>
            <a:off x="4648200" y="5486400"/>
            <a:ext cx="3886200" cy="11811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400" b="1" dirty="0">
              <a:solidFill>
                <a:srgbClr val="0070C0"/>
              </a:solidFill>
              <a:cs typeface="Arial" pitchFamily="34" charset="0"/>
            </a:endParaRPr>
          </a:p>
          <a:p>
            <a:pPr fontAlgn="auto">
              <a:spcBef>
                <a:spcPts val="0"/>
              </a:spcBef>
              <a:spcAft>
                <a:spcPts val="0"/>
              </a:spcAft>
              <a:defRPr/>
            </a:pPr>
            <a:endParaRPr lang="en-US" sz="1600" b="1" dirty="0" smtClean="0">
              <a:solidFill>
                <a:srgbClr val="0070C0"/>
              </a:solidFill>
              <a:cs typeface="Arial" pitchFamily="34" charset="0"/>
            </a:endParaRPr>
          </a:p>
          <a:p>
            <a:pPr fontAlgn="auto">
              <a:spcBef>
                <a:spcPts val="0"/>
              </a:spcBef>
              <a:spcAft>
                <a:spcPts val="0"/>
              </a:spcAft>
              <a:defRPr/>
            </a:pPr>
            <a:r>
              <a:rPr lang="en-US" sz="1600" b="1" dirty="0" smtClean="0">
                <a:solidFill>
                  <a:srgbClr val="0070C0"/>
                </a:solidFill>
                <a:cs typeface="Arial" pitchFamily="34" charset="0"/>
              </a:rPr>
              <a:t>Manufacturing </a:t>
            </a:r>
            <a:r>
              <a:rPr lang="en-US" sz="1600" b="1" dirty="0">
                <a:solidFill>
                  <a:srgbClr val="0070C0"/>
                </a:solidFill>
                <a:cs typeface="Arial" pitchFamily="34" charset="0"/>
              </a:rPr>
              <a:t>for the </a:t>
            </a:r>
            <a:r>
              <a:rPr lang="en-US" sz="1600" b="1" dirty="0" smtClean="0">
                <a:solidFill>
                  <a:srgbClr val="0070C0"/>
                </a:solidFill>
                <a:cs typeface="Arial" pitchFamily="34" charset="0"/>
              </a:rPr>
              <a:t>world</a:t>
            </a:r>
            <a:endParaRPr lang="en-GB" sz="1600" b="1" dirty="0">
              <a:solidFill>
                <a:srgbClr val="0070C0"/>
              </a:solidFill>
              <a:cs typeface="Arial" pitchFamily="34" charset="0"/>
            </a:endParaRPr>
          </a:p>
          <a:p>
            <a:pPr fontAlgn="auto">
              <a:spcBef>
                <a:spcPts val="0"/>
              </a:spcBef>
              <a:spcAft>
                <a:spcPts val="0"/>
              </a:spcAft>
              <a:buFontTx/>
              <a:buChar char="-"/>
              <a:defRPr/>
            </a:pPr>
            <a:r>
              <a:rPr lang="en-SG" sz="1400" dirty="0">
                <a:solidFill>
                  <a:schemeClr val="tx1"/>
                </a:solidFill>
                <a:cs typeface="Arial" pitchFamily="34" charset="0"/>
              </a:rPr>
              <a:t>28 commercial scale manufacturing facilities</a:t>
            </a:r>
          </a:p>
          <a:p>
            <a:pPr fontAlgn="auto">
              <a:spcBef>
                <a:spcPts val="0"/>
              </a:spcBef>
              <a:spcAft>
                <a:spcPts val="0"/>
              </a:spcAft>
              <a:buFontTx/>
              <a:buChar char="-"/>
              <a:defRPr/>
            </a:pPr>
            <a:r>
              <a:rPr lang="en-SG" sz="1400" dirty="0">
                <a:solidFill>
                  <a:schemeClr val="tx1"/>
                </a:solidFill>
                <a:cs typeface="Arial" pitchFamily="34" charset="0"/>
              </a:rPr>
              <a:t>7 of the top 10 Big </a:t>
            </a:r>
            <a:r>
              <a:rPr lang="en-SG" sz="1400" dirty="0" err="1">
                <a:solidFill>
                  <a:schemeClr val="tx1"/>
                </a:solidFill>
                <a:cs typeface="Arial" pitchFamily="34" charset="0"/>
              </a:rPr>
              <a:t>Pharma</a:t>
            </a:r>
            <a:endParaRPr lang="en-SG" sz="1400" dirty="0">
              <a:solidFill>
                <a:schemeClr val="tx1"/>
              </a:solidFill>
              <a:cs typeface="Arial" pitchFamily="34" charset="0"/>
            </a:endParaRPr>
          </a:p>
          <a:p>
            <a:pPr fontAlgn="auto">
              <a:spcBef>
                <a:spcPts val="0"/>
              </a:spcBef>
              <a:spcAft>
                <a:spcPts val="0"/>
              </a:spcAft>
              <a:buFontTx/>
              <a:buChar char="-"/>
              <a:defRPr/>
            </a:pPr>
            <a:r>
              <a:rPr lang="en-SG" sz="1400" dirty="0">
                <a:solidFill>
                  <a:schemeClr val="tx1"/>
                </a:solidFill>
                <a:cs typeface="Arial" pitchFamily="34" charset="0"/>
              </a:rPr>
              <a:t>API, biologics, cell therapy, nutrition</a:t>
            </a:r>
          </a:p>
          <a:p>
            <a:pPr fontAlgn="auto">
              <a:spcBef>
                <a:spcPts val="0"/>
              </a:spcBef>
              <a:spcAft>
                <a:spcPts val="0"/>
              </a:spcAft>
              <a:buFontTx/>
              <a:buChar char="-"/>
              <a:defRPr/>
            </a:pPr>
            <a:endParaRPr lang="en-SG" sz="1100" dirty="0">
              <a:solidFill>
                <a:schemeClr val="tx1"/>
              </a:solidFill>
              <a:cs typeface="Arial" pitchFamily="34" charset="0"/>
            </a:endParaRPr>
          </a:p>
          <a:p>
            <a:pPr fontAlgn="auto">
              <a:spcBef>
                <a:spcPts val="0"/>
              </a:spcBef>
              <a:spcAft>
                <a:spcPts val="0"/>
              </a:spcAft>
              <a:buFontTx/>
              <a:buChar char="-"/>
              <a:defRPr/>
            </a:pPr>
            <a:endParaRPr lang="en-SG" sz="1100" dirty="0">
              <a:solidFill>
                <a:schemeClr val="tx1"/>
              </a:solidFill>
              <a:cs typeface="Arial" pitchFamily="34" charset="0"/>
            </a:endParaRPr>
          </a:p>
          <a:p>
            <a:pPr fontAlgn="auto">
              <a:spcBef>
                <a:spcPts val="0"/>
              </a:spcBef>
              <a:spcAft>
                <a:spcPts val="0"/>
              </a:spcAft>
              <a:buFontTx/>
              <a:buChar char="-"/>
              <a:defRPr/>
            </a:pPr>
            <a:endParaRPr lang="en-GB" sz="1100" dirty="0">
              <a:solidFill>
                <a:schemeClr val="tx1"/>
              </a:solidFill>
              <a:cs typeface="Arial" pitchFamily="34" charset="0"/>
            </a:endParaRPr>
          </a:p>
        </p:txBody>
      </p:sp>
      <p:sp>
        <p:nvSpPr>
          <p:cNvPr id="35" name="Rounded Rectangle 34"/>
          <p:cNvSpPr/>
          <p:nvPr/>
        </p:nvSpPr>
        <p:spPr>
          <a:xfrm>
            <a:off x="0" y="0"/>
            <a:ext cx="9144000" cy="685800"/>
          </a:xfrm>
          <a:prstGeom prst="round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err="1" smtClean="0">
                <a:solidFill>
                  <a:schemeClr val="tx1"/>
                </a:solidFill>
              </a:rPr>
              <a:t>Pharma</a:t>
            </a:r>
            <a:r>
              <a:rPr lang="en-US" sz="3200" b="1" dirty="0" smtClean="0">
                <a:solidFill>
                  <a:schemeClr val="tx1"/>
                </a:solidFill>
              </a:rPr>
              <a:t> </a:t>
            </a:r>
            <a:r>
              <a:rPr lang="en-US" sz="3200" b="1" dirty="0">
                <a:solidFill>
                  <a:schemeClr val="tx1"/>
                </a:solidFill>
              </a:rPr>
              <a:t>Manufacturing Plants</a:t>
            </a:r>
            <a:endParaRPr lang="en-GB" sz="3200" b="1" dirty="0">
              <a:solidFill>
                <a:schemeClr val="tx1"/>
              </a:solidFill>
            </a:endParaRPr>
          </a:p>
        </p:txBody>
      </p:sp>
      <p:sp>
        <p:nvSpPr>
          <p:cNvPr id="36" name="Slide Number Placeholder 35"/>
          <p:cNvSpPr>
            <a:spLocks noGrp="1"/>
          </p:cNvSpPr>
          <p:nvPr>
            <p:ph type="sldNum" sz="quarter" idx="12"/>
          </p:nvPr>
        </p:nvSpPr>
        <p:spPr>
          <a:xfrm>
            <a:off x="7010400" y="6400800"/>
            <a:ext cx="2133600" cy="365125"/>
          </a:xfrm>
        </p:spPr>
        <p:txBody>
          <a:bodyPr/>
          <a:lstStyle/>
          <a:p>
            <a:pPr>
              <a:defRPr/>
            </a:pPr>
            <a:fld id="{BEE68FE1-FB88-4D3D-B7DB-550192A73E5B}" type="slidenum">
              <a:rPr lang="en-GB" smtClean="0"/>
              <a:pPr>
                <a:defRPr/>
              </a:pPr>
              <a:t>11</a:t>
            </a:fld>
            <a:endParaRPr lang="en-GB"/>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26"/>
          <p:cNvSpPr txBox="1">
            <a:spLocks/>
          </p:cNvSpPr>
          <p:nvPr/>
        </p:nvSpPr>
        <p:spPr bwMode="auto">
          <a:xfrm>
            <a:off x="279400" y="166688"/>
            <a:ext cx="8963025" cy="1143000"/>
          </a:xfrm>
          <a:prstGeom prst="rect">
            <a:avLst/>
          </a:prstGeom>
          <a:noFill/>
          <a:ln w="9525">
            <a:noFill/>
            <a:miter lim="800000"/>
            <a:headEnd/>
            <a:tailEnd/>
          </a:ln>
        </p:spPr>
        <p:txBody>
          <a:bodyPr anchor="ctr"/>
          <a:lstStyle/>
          <a:p>
            <a:pPr algn="ctr"/>
            <a:endParaRPr lang="en-GB" sz="2000" i="1">
              <a:latin typeface="Calibri" pitchFamily="34" charset="0"/>
            </a:endParaRPr>
          </a:p>
        </p:txBody>
      </p:sp>
      <p:grpSp>
        <p:nvGrpSpPr>
          <p:cNvPr id="2" name="Group 47"/>
          <p:cNvGrpSpPr>
            <a:grpSpLocks/>
          </p:cNvGrpSpPr>
          <p:nvPr/>
        </p:nvGrpSpPr>
        <p:grpSpPr bwMode="auto">
          <a:xfrm>
            <a:off x="425450" y="1433513"/>
            <a:ext cx="7793038" cy="3614737"/>
            <a:chOff x="425704" y="1402687"/>
            <a:chExt cx="7792410" cy="3614514"/>
          </a:xfrm>
        </p:grpSpPr>
        <p:pic>
          <p:nvPicPr>
            <p:cNvPr id="29743" name="Picture 2"/>
            <p:cNvPicPr>
              <a:picLocks noChangeAspect="1" noChangeArrowheads="1"/>
            </p:cNvPicPr>
            <p:nvPr/>
          </p:nvPicPr>
          <p:blipFill>
            <a:blip r:embed="rId3" cstate="print"/>
            <a:srcRect l="15466" t="11118" r="22878" b="27011"/>
            <a:stretch>
              <a:fillRect/>
            </a:stretch>
          </p:blipFill>
          <p:spPr bwMode="auto">
            <a:xfrm>
              <a:off x="619913" y="1600201"/>
              <a:ext cx="7598201" cy="3417000"/>
            </a:xfrm>
            <a:prstGeom prst="rect">
              <a:avLst/>
            </a:prstGeom>
            <a:noFill/>
            <a:ln w="9525">
              <a:noFill/>
              <a:miter lim="800000"/>
              <a:headEnd/>
              <a:tailEnd/>
            </a:ln>
          </p:spPr>
        </p:pic>
        <p:sp>
          <p:nvSpPr>
            <p:cNvPr id="29744" name="Text Box 30"/>
            <p:cNvSpPr txBox="1">
              <a:spLocks noChangeArrowheads="1"/>
            </p:cNvSpPr>
            <p:nvPr/>
          </p:nvSpPr>
          <p:spPr bwMode="auto">
            <a:xfrm>
              <a:off x="425704" y="1402687"/>
              <a:ext cx="1220334" cy="523220"/>
            </a:xfrm>
            <a:prstGeom prst="rect">
              <a:avLst/>
            </a:prstGeom>
            <a:noFill/>
            <a:ln w="9525">
              <a:noFill/>
              <a:miter lim="800000"/>
              <a:headEnd/>
              <a:tailEnd/>
            </a:ln>
          </p:spPr>
          <p:txBody>
            <a:bodyPr>
              <a:spAutoFit/>
            </a:bodyPr>
            <a:lstStyle/>
            <a:p>
              <a:r>
                <a:rPr lang="en-US" sz="1400" b="1">
                  <a:latin typeface="Calibri" pitchFamily="34" charset="0"/>
                </a:rPr>
                <a:t>OUTPUT</a:t>
              </a:r>
            </a:p>
            <a:p>
              <a:r>
                <a:rPr lang="en-US" sz="1400" b="1">
                  <a:latin typeface="Calibri" pitchFamily="34" charset="0"/>
                </a:rPr>
                <a:t>(S$’000)</a:t>
              </a:r>
            </a:p>
          </p:txBody>
        </p:sp>
      </p:grpSp>
      <p:sp>
        <p:nvSpPr>
          <p:cNvPr id="29700" name="Rectangle 33"/>
          <p:cNvSpPr>
            <a:spLocks noChangeArrowheads="1"/>
          </p:cNvSpPr>
          <p:nvPr/>
        </p:nvSpPr>
        <p:spPr bwMode="auto">
          <a:xfrm>
            <a:off x="5257800" y="1295400"/>
            <a:ext cx="3505200" cy="584200"/>
          </a:xfrm>
          <a:prstGeom prst="rect">
            <a:avLst/>
          </a:prstGeom>
          <a:noFill/>
          <a:ln w="9525">
            <a:noFill/>
            <a:miter lim="800000"/>
            <a:headEnd/>
            <a:tailEnd/>
          </a:ln>
        </p:spPr>
        <p:txBody>
          <a:bodyPr>
            <a:spAutoFit/>
          </a:bodyPr>
          <a:lstStyle/>
          <a:p>
            <a:pPr algn="ctr" eaLnBrk="0" hangingPunct="0"/>
            <a:r>
              <a:rPr lang="en-US" sz="1600" b="1">
                <a:latin typeface="Calibri" pitchFamily="34" charset="0"/>
              </a:rPr>
              <a:t>Biologics, new modalities, process development centres</a:t>
            </a:r>
          </a:p>
        </p:txBody>
      </p:sp>
      <p:grpSp>
        <p:nvGrpSpPr>
          <p:cNvPr id="3" name="Group 50"/>
          <p:cNvGrpSpPr>
            <a:grpSpLocks/>
          </p:cNvGrpSpPr>
          <p:nvPr/>
        </p:nvGrpSpPr>
        <p:grpSpPr bwMode="auto">
          <a:xfrm>
            <a:off x="3948113" y="1903413"/>
            <a:ext cx="3352800" cy="2005012"/>
            <a:chOff x="3947538" y="1872866"/>
            <a:chExt cx="3354132" cy="2005031"/>
          </a:xfrm>
        </p:grpSpPr>
        <p:grpSp>
          <p:nvGrpSpPr>
            <p:cNvPr id="29736" name="Group 44"/>
            <p:cNvGrpSpPr>
              <a:grpSpLocks/>
            </p:cNvGrpSpPr>
            <p:nvPr/>
          </p:nvGrpSpPr>
          <p:grpSpPr bwMode="auto">
            <a:xfrm>
              <a:off x="3947538" y="2919469"/>
              <a:ext cx="1902420" cy="958428"/>
              <a:chOff x="3947538" y="2919469"/>
              <a:chExt cx="1902420" cy="958428"/>
            </a:xfrm>
          </p:grpSpPr>
          <p:pic>
            <p:nvPicPr>
              <p:cNvPr id="29739" name="Picture 24"/>
              <p:cNvPicPr>
                <a:picLocks noChangeAspect="1" noChangeArrowheads="1"/>
              </p:cNvPicPr>
              <p:nvPr/>
            </p:nvPicPr>
            <p:blipFill>
              <a:blip r:embed="rId4" cstate="print"/>
              <a:srcRect/>
              <a:stretch>
                <a:fillRect/>
              </a:stretch>
            </p:blipFill>
            <p:spPr bwMode="auto">
              <a:xfrm>
                <a:off x="4630967" y="2996587"/>
                <a:ext cx="578319" cy="259367"/>
              </a:xfrm>
              <a:prstGeom prst="rect">
                <a:avLst/>
              </a:prstGeom>
              <a:noFill/>
              <a:ln w="9525">
                <a:noFill/>
                <a:miter lim="800000"/>
                <a:headEnd/>
                <a:tailEnd/>
              </a:ln>
            </p:spPr>
          </p:pic>
          <p:pic>
            <p:nvPicPr>
              <p:cNvPr id="29740" name="Picture 2"/>
              <p:cNvPicPr>
                <a:picLocks noChangeAspect="1" noChangeArrowheads="1"/>
              </p:cNvPicPr>
              <p:nvPr/>
            </p:nvPicPr>
            <p:blipFill>
              <a:blip r:embed="rId5" cstate="print"/>
              <a:srcRect/>
              <a:stretch>
                <a:fillRect/>
              </a:stretch>
            </p:blipFill>
            <p:spPr bwMode="auto">
              <a:xfrm>
                <a:off x="3947538" y="2941504"/>
                <a:ext cx="618197" cy="294764"/>
              </a:xfrm>
              <a:prstGeom prst="rect">
                <a:avLst/>
              </a:prstGeom>
              <a:noFill/>
              <a:ln w="9525">
                <a:noFill/>
                <a:miter lim="800000"/>
                <a:headEnd/>
                <a:tailEnd/>
              </a:ln>
            </p:spPr>
          </p:pic>
          <p:sp>
            <p:nvSpPr>
              <p:cNvPr id="29741" name="Rectangle 40"/>
              <p:cNvSpPr>
                <a:spLocks noChangeArrowheads="1"/>
              </p:cNvSpPr>
              <p:nvPr/>
            </p:nvSpPr>
            <p:spPr bwMode="auto">
              <a:xfrm>
                <a:off x="4081750" y="3293122"/>
                <a:ext cx="1768208" cy="584775"/>
              </a:xfrm>
              <a:prstGeom prst="rect">
                <a:avLst/>
              </a:prstGeom>
              <a:noFill/>
              <a:ln w="9525">
                <a:noFill/>
                <a:miter lim="800000"/>
                <a:headEnd/>
                <a:tailEnd/>
              </a:ln>
            </p:spPr>
            <p:txBody>
              <a:bodyPr>
                <a:spAutoFit/>
              </a:bodyPr>
              <a:lstStyle/>
              <a:p>
                <a:pPr algn="ctr" eaLnBrk="0" hangingPunct="0"/>
                <a:r>
                  <a:rPr lang="en-US" sz="1600" b="1">
                    <a:latin typeface="Calibri" pitchFamily="34" charset="0"/>
                  </a:rPr>
                  <a:t>Bulk biologics facilities</a:t>
                </a:r>
              </a:p>
            </p:txBody>
          </p:sp>
          <p:pic>
            <p:nvPicPr>
              <p:cNvPr id="29742" name="Picture 37"/>
              <p:cNvPicPr>
                <a:picLocks noChangeAspect="1" noChangeArrowheads="1"/>
              </p:cNvPicPr>
              <p:nvPr/>
            </p:nvPicPr>
            <p:blipFill>
              <a:blip r:embed="rId6" cstate="print"/>
              <a:srcRect r="63356" b="4871"/>
              <a:stretch>
                <a:fillRect/>
              </a:stretch>
            </p:blipFill>
            <p:spPr bwMode="auto">
              <a:xfrm>
                <a:off x="5249327" y="2919469"/>
                <a:ext cx="384098" cy="319490"/>
              </a:xfrm>
              <a:prstGeom prst="rect">
                <a:avLst/>
              </a:prstGeom>
              <a:noFill/>
              <a:ln w="9525">
                <a:noFill/>
                <a:miter lim="800000"/>
                <a:headEnd/>
                <a:tailEnd/>
              </a:ln>
            </p:spPr>
          </p:pic>
        </p:grpSp>
        <p:pic>
          <p:nvPicPr>
            <p:cNvPr id="29737" name="Picture 24"/>
            <p:cNvPicPr>
              <a:picLocks noChangeAspect="1" noChangeArrowheads="1"/>
            </p:cNvPicPr>
            <p:nvPr/>
          </p:nvPicPr>
          <p:blipFill>
            <a:blip r:embed="rId4" cstate="print"/>
            <a:srcRect/>
            <a:stretch>
              <a:fillRect/>
            </a:stretch>
          </p:blipFill>
          <p:spPr bwMode="auto">
            <a:xfrm>
              <a:off x="5993401" y="1872867"/>
              <a:ext cx="707055" cy="317287"/>
            </a:xfrm>
            <a:prstGeom prst="rect">
              <a:avLst/>
            </a:prstGeom>
            <a:noFill/>
            <a:ln w="9525">
              <a:noFill/>
              <a:miter lim="800000"/>
              <a:headEnd/>
              <a:tailEnd/>
            </a:ln>
          </p:spPr>
        </p:pic>
        <p:pic>
          <p:nvPicPr>
            <p:cNvPr id="29738" name="Picture 2" descr="http://tbn0.google.com/images?q=tbn:646cXQEN2m2tsM:http://www.ptechmetal.com/templateimages/baxter.jpg">
              <a:hlinkClick r:id="rId7"/>
            </p:cNvPr>
            <p:cNvPicPr>
              <a:picLocks noChangeAspect="1" noChangeArrowheads="1"/>
            </p:cNvPicPr>
            <p:nvPr/>
          </p:nvPicPr>
          <p:blipFill>
            <a:blip r:embed="rId8" cstate="print"/>
            <a:srcRect/>
            <a:stretch>
              <a:fillRect/>
            </a:stretch>
          </p:blipFill>
          <p:spPr bwMode="auto">
            <a:xfrm>
              <a:off x="6812115" y="1872866"/>
              <a:ext cx="489555" cy="277569"/>
            </a:xfrm>
            <a:prstGeom prst="rect">
              <a:avLst/>
            </a:prstGeom>
            <a:noFill/>
            <a:ln w="9525">
              <a:noFill/>
              <a:miter lim="800000"/>
              <a:headEnd/>
              <a:tailEnd/>
            </a:ln>
          </p:spPr>
        </p:pic>
      </p:grpSp>
      <p:grpSp>
        <p:nvGrpSpPr>
          <p:cNvPr id="5" name="Group 45"/>
          <p:cNvGrpSpPr>
            <a:grpSpLocks/>
          </p:cNvGrpSpPr>
          <p:nvPr/>
        </p:nvGrpSpPr>
        <p:grpSpPr bwMode="auto">
          <a:xfrm>
            <a:off x="6207125" y="2641600"/>
            <a:ext cx="2555875" cy="1287463"/>
            <a:chOff x="6126952" y="2610997"/>
            <a:chExt cx="2555913" cy="1286704"/>
          </a:xfrm>
        </p:grpSpPr>
        <p:pic>
          <p:nvPicPr>
            <p:cNvPr id="29730" name="Picture 3" descr="logo-millipore.gif"/>
            <p:cNvPicPr>
              <a:picLocks noChangeAspect="1"/>
            </p:cNvPicPr>
            <p:nvPr/>
          </p:nvPicPr>
          <p:blipFill>
            <a:blip r:embed="rId9" cstate="print"/>
            <a:srcRect/>
            <a:stretch>
              <a:fillRect/>
            </a:stretch>
          </p:blipFill>
          <p:spPr bwMode="auto">
            <a:xfrm>
              <a:off x="6291819" y="2930487"/>
              <a:ext cx="329444" cy="243032"/>
            </a:xfrm>
            <a:prstGeom prst="rect">
              <a:avLst/>
            </a:prstGeom>
            <a:noFill/>
            <a:ln w="9525">
              <a:noFill/>
              <a:miter lim="800000"/>
              <a:headEnd/>
              <a:tailEnd/>
            </a:ln>
          </p:spPr>
        </p:pic>
        <p:pic>
          <p:nvPicPr>
            <p:cNvPr id="29731" name="Picture 24"/>
            <p:cNvPicPr>
              <a:picLocks noChangeAspect="1" noChangeArrowheads="1"/>
            </p:cNvPicPr>
            <p:nvPr/>
          </p:nvPicPr>
          <p:blipFill>
            <a:blip r:embed="rId4" cstate="print"/>
            <a:srcRect/>
            <a:stretch>
              <a:fillRect/>
            </a:stretch>
          </p:blipFill>
          <p:spPr bwMode="auto">
            <a:xfrm>
              <a:off x="6667266" y="2974554"/>
              <a:ext cx="588390" cy="264037"/>
            </a:xfrm>
            <a:prstGeom prst="rect">
              <a:avLst/>
            </a:prstGeom>
            <a:noFill/>
            <a:ln w="9525">
              <a:noFill/>
              <a:miter lim="800000"/>
              <a:headEnd/>
              <a:tailEnd/>
            </a:ln>
          </p:spPr>
        </p:pic>
        <p:sp>
          <p:nvSpPr>
            <p:cNvPr id="29732" name="Rectangle 45"/>
            <p:cNvSpPr>
              <a:spLocks noChangeArrowheads="1"/>
            </p:cNvSpPr>
            <p:nvPr/>
          </p:nvSpPr>
          <p:spPr bwMode="auto">
            <a:xfrm>
              <a:off x="6126952" y="3312926"/>
              <a:ext cx="2555913" cy="584775"/>
            </a:xfrm>
            <a:prstGeom prst="rect">
              <a:avLst/>
            </a:prstGeom>
            <a:noFill/>
            <a:ln w="9525">
              <a:noFill/>
              <a:miter lim="800000"/>
              <a:headEnd/>
              <a:tailEnd/>
            </a:ln>
          </p:spPr>
          <p:txBody>
            <a:bodyPr>
              <a:spAutoFit/>
            </a:bodyPr>
            <a:lstStyle/>
            <a:p>
              <a:pPr algn="ctr" eaLnBrk="0" hangingPunct="0"/>
              <a:r>
                <a:rPr lang="en-US" sz="1600" b="1">
                  <a:latin typeface="Calibri" pitchFamily="34" charset="0"/>
                </a:rPr>
                <a:t>Bioprocess, process  development lab</a:t>
              </a:r>
            </a:p>
          </p:txBody>
        </p:sp>
        <p:pic>
          <p:nvPicPr>
            <p:cNvPr id="29733" name="Picture 6" descr="http://www.google.com.sg/images?q=tbn:ANd9GcQVOtFM_CcYhqhwKWSsyexxZWRuilfbrBa2_bOEIDlJcK-FG0l6QmT5x5jj">
              <a:hlinkClick r:id="rId10"/>
            </p:cNvPr>
            <p:cNvPicPr>
              <a:picLocks noChangeAspect="1" noChangeArrowheads="1"/>
            </p:cNvPicPr>
            <p:nvPr/>
          </p:nvPicPr>
          <p:blipFill>
            <a:blip r:embed="rId11" cstate="print"/>
            <a:srcRect/>
            <a:stretch>
              <a:fillRect/>
            </a:stretch>
          </p:blipFill>
          <p:spPr bwMode="auto">
            <a:xfrm>
              <a:off x="7338574" y="2974556"/>
              <a:ext cx="687956" cy="220566"/>
            </a:xfrm>
            <a:prstGeom prst="rect">
              <a:avLst/>
            </a:prstGeom>
            <a:noFill/>
            <a:ln w="9525">
              <a:noFill/>
              <a:miter lim="800000"/>
              <a:headEnd/>
              <a:tailEnd/>
            </a:ln>
          </p:spPr>
        </p:pic>
        <p:pic>
          <p:nvPicPr>
            <p:cNvPr id="29734" name="Picture 8" descr="http://t1.gstatic.com/images?q=tbn:ANd9GcSo4w-vgZ4IXHEOV-fSM0i_NCs7P2ilJWEY0fVybRk6dVFnP5OMMtT8WN9z">
              <a:hlinkClick r:id="rId12"/>
            </p:cNvPr>
            <p:cNvPicPr>
              <a:picLocks noChangeAspect="1" noChangeArrowheads="1"/>
            </p:cNvPicPr>
            <p:nvPr/>
          </p:nvPicPr>
          <p:blipFill>
            <a:blip r:embed="rId13" cstate="print"/>
            <a:srcRect/>
            <a:stretch>
              <a:fillRect/>
            </a:stretch>
          </p:blipFill>
          <p:spPr bwMode="auto">
            <a:xfrm>
              <a:off x="7063152" y="2610997"/>
              <a:ext cx="687729" cy="296862"/>
            </a:xfrm>
            <a:prstGeom prst="rect">
              <a:avLst/>
            </a:prstGeom>
            <a:noFill/>
            <a:ln w="9525">
              <a:noFill/>
              <a:miter lim="800000"/>
              <a:headEnd/>
              <a:tailEnd/>
            </a:ln>
          </p:spPr>
        </p:pic>
        <p:pic>
          <p:nvPicPr>
            <p:cNvPr id="29735" name="Picture 37"/>
            <p:cNvPicPr>
              <a:picLocks noChangeAspect="1" noChangeArrowheads="1"/>
            </p:cNvPicPr>
            <p:nvPr/>
          </p:nvPicPr>
          <p:blipFill>
            <a:blip r:embed="rId6" cstate="print"/>
            <a:srcRect r="63356" b="4871"/>
            <a:stretch>
              <a:fillRect/>
            </a:stretch>
          </p:blipFill>
          <p:spPr bwMode="auto">
            <a:xfrm>
              <a:off x="6701917" y="2663132"/>
              <a:ext cx="342155" cy="284602"/>
            </a:xfrm>
            <a:prstGeom prst="rect">
              <a:avLst/>
            </a:prstGeom>
            <a:noFill/>
            <a:ln w="9525">
              <a:noFill/>
              <a:miter lim="800000"/>
              <a:headEnd/>
              <a:tailEnd/>
            </a:ln>
          </p:spPr>
        </p:pic>
      </p:grpSp>
      <p:grpSp>
        <p:nvGrpSpPr>
          <p:cNvPr id="6" name="Group 42"/>
          <p:cNvGrpSpPr>
            <a:grpSpLocks/>
          </p:cNvGrpSpPr>
          <p:nvPr/>
        </p:nvGrpSpPr>
        <p:grpSpPr bwMode="auto">
          <a:xfrm>
            <a:off x="971550" y="2697163"/>
            <a:ext cx="3016250" cy="2244725"/>
            <a:chOff x="971111" y="2665689"/>
            <a:chExt cx="3016995" cy="2245958"/>
          </a:xfrm>
        </p:grpSpPr>
        <p:pic>
          <p:nvPicPr>
            <p:cNvPr id="29724" name="Picture 6" descr="http://www.google.com.sg/images?q=tbn:ANd9GcQVOtFM_CcYhqhwKWSsyexxZWRuilfbrBa2_bOEIDlJcK-FG0l6QmT5x5jj">
              <a:hlinkClick r:id="rId10"/>
            </p:cNvPr>
            <p:cNvPicPr>
              <a:picLocks noChangeAspect="1" noChangeArrowheads="1"/>
            </p:cNvPicPr>
            <p:nvPr/>
          </p:nvPicPr>
          <p:blipFill>
            <a:blip r:embed="rId11" cstate="print"/>
            <a:srcRect/>
            <a:stretch>
              <a:fillRect/>
            </a:stretch>
          </p:blipFill>
          <p:spPr bwMode="auto">
            <a:xfrm>
              <a:off x="1057124" y="3492345"/>
              <a:ext cx="854043" cy="273815"/>
            </a:xfrm>
            <a:prstGeom prst="rect">
              <a:avLst/>
            </a:prstGeom>
            <a:noFill/>
            <a:ln w="9525">
              <a:noFill/>
              <a:miter lim="800000"/>
              <a:headEnd/>
              <a:tailEnd/>
            </a:ln>
          </p:spPr>
        </p:pic>
        <p:pic>
          <p:nvPicPr>
            <p:cNvPr id="29725" name="Picture 4" descr="http://www.google.com.sg/images?q=tbn:ANd9GcS7M_T_ygcK3byEpOMHmXsEPJVdSw1JmwjVQInhE81v-Ss_fAjUCcEtxn8">
              <a:hlinkClick r:id="rId14"/>
            </p:cNvPr>
            <p:cNvPicPr>
              <a:picLocks noChangeAspect="1" noChangeArrowheads="1"/>
            </p:cNvPicPr>
            <p:nvPr/>
          </p:nvPicPr>
          <p:blipFill>
            <a:blip r:embed="rId15" cstate="print"/>
            <a:srcRect/>
            <a:stretch>
              <a:fillRect/>
            </a:stretch>
          </p:blipFill>
          <p:spPr bwMode="auto">
            <a:xfrm>
              <a:off x="2267142" y="3097115"/>
              <a:ext cx="465042" cy="276896"/>
            </a:xfrm>
            <a:prstGeom prst="rect">
              <a:avLst/>
            </a:prstGeom>
            <a:noFill/>
            <a:ln w="9525">
              <a:noFill/>
              <a:miter lim="800000"/>
              <a:headEnd/>
              <a:tailEnd/>
            </a:ln>
          </p:spPr>
        </p:pic>
        <p:pic>
          <p:nvPicPr>
            <p:cNvPr id="29726" name="Picture 37"/>
            <p:cNvPicPr>
              <a:picLocks noChangeAspect="1" noChangeArrowheads="1"/>
            </p:cNvPicPr>
            <p:nvPr/>
          </p:nvPicPr>
          <p:blipFill>
            <a:blip r:embed="rId6" cstate="print"/>
            <a:srcRect r="63356" b="4871"/>
            <a:stretch>
              <a:fillRect/>
            </a:stretch>
          </p:blipFill>
          <p:spPr bwMode="auto">
            <a:xfrm>
              <a:off x="971111" y="3785690"/>
              <a:ext cx="424359" cy="352979"/>
            </a:xfrm>
            <a:prstGeom prst="rect">
              <a:avLst/>
            </a:prstGeom>
            <a:noFill/>
            <a:ln w="9525">
              <a:noFill/>
              <a:miter lim="800000"/>
              <a:headEnd/>
              <a:tailEnd/>
            </a:ln>
          </p:spPr>
        </p:pic>
        <p:sp>
          <p:nvSpPr>
            <p:cNvPr id="29727" name="Rectangle 53"/>
            <p:cNvSpPr>
              <a:spLocks noChangeArrowheads="1"/>
            </p:cNvSpPr>
            <p:nvPr/>
          </p:nvSpPr>
          <p:spPr bwMode="auto">
            <a:xfrm>
              <a:off x="1608463" y="4326872"/>
              <a:ext cx="2379643" cy="584775"/>
            </a:xfrm>
            <a:prstGeom prst="rect">
              <a:avLst/>
            </a:prstGeom>
            <a:noFill/>
            <a:ln w="9525">
              <a:noFill/>
              <a:miter lim="800000"/>
              <a:headEnd/>
              <a:tailEnd/>
            </a:ln>
          </p:spPr>
          <p:txBody>
            <a:bodyPr>
              <a:spAutoFit/>
            </a:bodyPr>
            <a:lstStyle/>
            <a:p>
              <a:pPr algn="ctr" eaLnBrk="0" hangingPunct="0"/>
              <a:r>
                <a:rPr lang="en-US" sz="1600" b="1">
                  <a:latin typeface="Calibri" pitchFamily="34" charset="0"/>
                </a:rPr>
                <a:t>Multi-purpose API, drug product facilities</a:t>
              </a:r>
            </a:p>
          </p:txBody>
        </p:sp>
        <p:pic>
          <p:nvPicPr>
            <p:cNvPr id="29728" name="Picture 10" descr="http://t0.gstatic.com/images?q=tbn:ANd9GcT8Kp785mo_ZcCepwmadjSqq1Ov1mBHdMB2pa0bklCYkTiTrFptrN7qXA">
              <a:hlinkClick r:id="rId16"/>
            </p:cNvPr>
            <p:cNvPicPr>
              <a:picLocks noChangeAspect="1" noChangeArrowheads="1"/>
            </p:cNvPicPr>
            <p:nvPr/>
          </p:nvPicPr>
          <p:blipFill>
            <a:blip r:embed="rId17" cstate="print"/>
            <a:srcRect/>
            <a:stretch>
              <a:fillRect/>
            </a:stretch>
          </p:blipFill>
          <p:spPr bwMode="auto">
            <a:xfrm>
              <a:off x="2876740" y="2665689"/>
              <a:ext cx="538727" cy="406495"/>
            </a:xfrm>
            <a:prstGeom prst="rect">
              <a:avLst/>
            </a:prstGeom>
            <a:noFill/>
            <a:ln w="9525">
              <a:noFill/>
              <a:miter lim="800000"/>
              <a:headEnd/>
              <a:tailEnd/>
            </a:ln>
          </p:spPr>
        </p:pic>
        <p:pic>
          <p:nvPicPr>
            <p:cNvPr id="29729" name="Picture 5"/>
            <p:cNvPicPr>
              <a:picLocks noChangeAspect="1" noChangeArrowheads="1"/>
            </p:cNvPicPr>
            <p:nvPr/>
          </p:nvPicPr>
          <p:blipFill>
            <a:blip r:embed="rId18" cstate="print"/>
            <a:srcRect/>
            <a:stretch>
              <a:fillRect/>
            </a:stretch>
          </p:blipFill>
          <p:spPr bwMode="auto">
            <a:xfrm>
              <a:off x="1480584" y="3800818"/>
              <a:ext cx="359077" cy="283896"/>
            </a:xfrm>
            <a:prstGeom prst="rect">
              <a:avLst/>
            </a:prstGeom>
            <a:noFill/>
            <a:ln w="9525">
              <a:noFill/>
              <a:miter lim="800000"/>
              <a:headEnd/>
              <a:tailEnd/>
            </a:ln>
          </p:spPr>
        </p:pic>
      </p:grpSp>
      <p:grpSp>
        <p:nvGrpSpPr>
          <p:cNvPr id="7" name="Group 43"/>
          <p:cNvGrpSpPr>
            <a:grpSpLocks/>
          </p:cNvGrpSpPr>
          <p:nvPr/>
        </p:nvGrpSpPr>
        <p:grpSpPr bwMode="auto">
          <a:xfrm>
            <a:off x="1739900" y="1838325"/>
            <a:ext cx="2465388" cy="652463"/>
            <a:chOff x="1740666" y="1806766"/>
            <a:chExt cx="2464108" cy="653451"/>
          </a:xfrm>
        </p:grpSpPr>
        <p:pic>
          <p:nvPicPr>
            <p:cNvPr id="29721" name="Picture 4" descr="http://www.google.com.sg/images?q=tbn:ANd9GcS7M_T_ygcK3byEpOMHmXsEPJVdSw1JmwjVQInhE81v-Ss_fAjUCcEtxn8">
              <a:hlinkClick r:id="rId14"/>
            </p:cNvPr>
            <p:cNvPicPr>
              <a:picLocks noChangeAspect="1" noChangeArrowheads="1"/>
            </p:cNvPicPr>
            <p:nvPr/>
          </p:nvPicPr>
          <p:blipFill>
            <a:blip r:embed="rId15" cstate="print"/>
            <a:srcRect/>
            <a:stretch>
              <a:fillRect/>
            </a:stretch>
          </p:blipFill>
          <p:spPr bwMode="auto">
            <a:xfrm>
              <a:off x="3491849" y="1806766"/>
              <a:ext cx="507443" cy="302142"/>
            </a:xfrm>
            <a:prstGeom prst="rect">
              <a:avLst/>
            </a:prstGeom>
            <a:noFill/>
            <a:ln w="9525">
              <a:noFill/>
              <a:miter lim="800000"/>
              <a:headEnd/>
              <a:tailEnd/>
            </a:ln>
          </p:spPr>
        </p:pic>
        <p:pic>
          <p:nvPicPr>
            <p:cNvPr id="29722" name="Picture 8" descr="http://t1.gstatic.com/images?q=tbn:ANd9GcSo4w-vgZ4IXHEOV-fSM0i_NCs7P2ilJWEY0fVybRk6dVFnP5OMMtT8WN9z">
              <a:hlinkClick r:id="rId12"/>
            </p:cNvPr>
            <p:cNvPicPr>
              <a:picLocks noChangeAspect="1" noChangeArrowheads="1"/>
            </p:cNvPicPr>
            <p:nvPr/>
          </p:nvPicPr>
          <p:blipFill>
            <a:blip r:embed="rId13" cstate="print"/>
            <a:srcRect/>
            <a:stretch>
              <a:fillRect/>
            </a:stretch>
          </p:blipFill>
          <p:spPr bwMode="auto">
            <a:xfrm>
              <a:off x="2720670" y="1828772"/>
              <a:ext cx="683542" cy="295055"/>
            </a:xfrm>
            <a:prstGeom prst="rect">
              <a:avLst/>
            </a:prstGeom>
            <a:noFill/>
            <a:ln w="9525">
              <a:noFill/>
              <a:miter lim="800000"/>
              <a:headEnd/>
              <a:tailEnd/>
            </a:ln>
          </p:spPr>
        </p:pic>
        <p:sp>
          <p:nvSpPr>
            <p:cNvPr id="29723" name="Rectangle 59"/>
            <p:cNvSpPr>
              <a:spLocks noChangeArrowheads="1"/>
            </p:cNvSpPr>
            <p:nvPr/>
          </p:nvSpPr>
          <p:spPr bwMode="auto">
            <a:xfrm>
              <a:off x="1740666" y="2121663"/>
              <a:ext cx="2464108" cy="338554"/>
            </a:xfrm>
            <a:prstGeom prst="rect">
              <a:avLst/>
            </a:prstGeom>
            <a:noFill/>
            <a:ln w="9525">
              <a:noFill/>
              <a:miter lim="800000"/>
              <a:headEnd/>
              <a:tailEnd/>
            </a:ln>
          </p:spPr>
          <p:txBody>
            <a:bodyPr>
              <a:spAutoFit/>
            </a:bodyPr>
            <a:lstStyle/>
            <a:p>
              <a:pPr algn="ctr" eaLnBrk="0" hangingPunct="0"/>
              <a:r>
                <a:rPr lang="en-US" sz="1600" b="1">
                  <a:latin typeface="Calibri" pitchFamily="34" charset="0"/>
                </a:rPr>
                <a:t>Nutritionals facilities</a:t>
              </a:r>
            </a:p>
          </p:txBody>
        </p:sp>
      </p:grpSp>
      <p:pic>
        <p:nvPicPr>
          <p:cNvPr id="29705" name="Picture 14"/>
          <p:cNvPicPr>
            <a:picLocks noChangeAspect="1" noChangeArrowheads="1"/>
          </p:cNvPicPr>
          <p:nvPr/>
        </p:nvPicPr>
        <p:blipFill>
          <a:blip r:embed="rId19" cstate="print"/>
          <a:srcRect/>
          <a:stretch>
            <a:fillRect/>
          </a:stretch>
        </p:blipFill>
        <p:spPr bwMode="auto">
          <a:xfrm>
            <a:off x="7981950" y="2300288"/>
            <a:ext cx="703263" cy="220662"/>
          </a:xfrm>
          <a:prstGeom prst="rect">
            <a:avLst/>
          </a:prstGeom>
          <a:noFill/>
          <a:ln w="9525">
            <a:noFill/>
            <a:miter lim="800000"/>
            <a:headEnd/>
            <a:tailEnd/>
          </a:ln>
        </p:spPr>
      </p:pic>
      <p:pic>
        <p:nvPicPr>
          <p:cNvPr id="29706" name="Picture 10" descr="http://t0.gstatic.com/images?q=tbn:ANd9GcT8Kp785mo_ZcCepwmadjSqq1Ov1mBHdMB2pa0bklCYkTiTrFptrN7qXA">
            <a:hlinkClick r:id="rId16"/>
          </p:cNvPr>
          <p:cNvPicPr>
            <a:picLocks noChangeAspect="1" noChangeArrowheads="1"/>
          </p:cNvPicPr>
          <p:nvPr/>
        </p:nvPicPr>
        <p:blipFill>
          <a:blip r:embed="rId17" cstate="print"/>
          <a:srcRect/>
          <a:stretch>
            <a:fillRect/>
          </a:stretch>
        </p:blipFill>
        <p:spPr bwMode="auto">
          <a:xfrm>
            <a:off x="8042275" y="1803400"/>
            <a:ext cx="538163" cy="406400"/>
          </a:xfrm>
          <a:prstGeom prst="rect">
            <a:avLst/>
          </a:prstGeom>
          <a:noFill/>
          <a:ln w="9525">
            <a:noFill/>
            <a:miter lim="800000"/>
            <a:headEnd/>
            <a:tailEnd/>
          </a:ln>
        </p:spPr>
      </p:pic>
      <p:grpSp>
        <p:nvGrpSpPr>
          <p:cNvPr id="29707" name="Group 64"/>
          <p:cNvGrpSpPr>
            <a:grpSpLocks/>
          </p:cNvGrpSpPr>
          <p:nvPr/>
        </p:nvGrpSpPr>
        <p:grpSpPr bwMode="auto">
          <a:xfrm>
            <a:off x="498475" y="5715000"/>
            <a:ext cx="8242300" cy="676275"/>
            <a:chOff x="498297" y="5715000"/>
            <a:chExt cx="8241809" cy="676453"/>
          </a:xfrm>
        </p:grpSpPr>
        <p:grpSp>
          <p:nvGrpSpPr>
            <p:cNvPr id="29711" name="Group 41"/>
            <p:cNvGrpSpPr>
              <a:grpSpLocks/>
            </p:cNvGrpSpPr>
            <p:nvPr/>
          </p:nvGrpSpPr>
          <p:grpSpPr bwMode="auto">
            <a:xfrm>
              <a:off x="498297" y="5715000"/>
              <a:ext cx="8050792" cy="676453"/>
              <a:chOff x="498297" y="5651652"/>
              <a:chExt cx="8050792" cy="676453"/>
            </a:xfrm>
          </p:grpSpPr>
          <p:sp>
            <p:nvSpPr>
              <p:cNvPr id="29713" name="Line 25"/>
              <p:cNvSpPr>
                <a:spLocks noChangeShapeType="1"/>
              </p:cNvSpPr>
              <p:nvPr/>
            </p:nvSpPr>
            <p:spPr bwMode="auto">
              <a:xfrm flipV="1">
                <a:off x="627961" y="5651652"/>
                <a:ext cx="7921128" cy="0"/>
              </a:xfrm>
              <a:prstGeom prst="line">
                <a:avLst/>
              </a:prstGeom>
              <a:noFill/>
              <a:ln w="38100">
                <a:solidFill>
                  <a:schemeClr val="tx1"/>
                </a:solidFill>
                <a:round/>
                <a:headEnd/>
                <a:tailEnd type="triangle" w="med" len="med"/>
              </a:ln>
            </p:spPr>
            <p:txBody>
              <a:bodyPr/>
              <a:lstStyle/>
              <a:p>
                <a:endParaRPr lang="en-GB"/>
              </a:p>
            </p:txBody>
          </p:sp>
          <p:sp>
            <p:nvSpPr>
              <p:cNvPr id="29714" name="Text Box 30"/>
              <p:cNvSpPr txBox="1">
                <a:spLocks noChangeArrowheads="1"/>
              </p:cNvSpPr>
              <p:nvPr/>
            </p:nvSpPr>
            <p:spPr bwMode="auto">
              <a:xfrm>
                <a:off x="522168" y="5724708"/>
                <a:ext cx="711722" cy="307777"/>
              </a:xfrm>
              <a:prstGeom prst="rect">
                <a:avLst/>
              </a:prstGeom>
              <a:noFill/>
              <a:ln w="9525">
                <a:noFill/>
                <a:miter lim="800000"/>
                <a:headEnd/>
                <a:tailEnd/>
              </a:ln>
            </p:spPr>
            <p:txBody>
              <a:bodyPr>
                <a:spAutoFit/>
              </a:bodyPr>
              <a:lstStyle/>
              <a:p>
                <a:pPr>
                  <a:spcBef>
                    <a:spcPct val="50000"/>
                  </a:spcBef>
                </a:pPr>
                <a:r>
                  <a:rPr lang="en-US" sz="1400" b="1">
                    <a:latin typeface="Calibri" pitchFamily="34" charset="0"/>
                  </a:rPr>
                  <a:t>2001</a:t>
                </a:r>
              </a:p>
            </p:txBody>
          </p:sp>
          <p:sp>
            <p:nvSpPr>
              <p:cNvPr id="29715" name="Text Box 30"/>
              <p:cNvSpPr txBox="1">
                <a:spLocks noChangeArrowheads="1"/>
              </p:cNvSpPr>
              <p:nvPr/>
            </p:nvSpPr>
            <p:spPr bwMode="auto">
              <a:xfrm>
                <a:off x="1886423" y="5744905"/>
                <a:ext cx="711722" cy="307777"/>
              </a:xfrm>
              <a:prstGeom prst="rect">
                <a:avLst/>
              </a:prstGeom>
              <a:noFill/>
              <a:ln w="9525">
                <a:noFill/>
                <a:miter lim="800000"/>
                <a:headEnd/>
                <a:tailEnd/>
              </a:ln>
            </p:spPr>
            <p:txBody>
              <a:bodyPr>
                <a:spAutoFit/>
              </a:bodyPr>
              <a:lstStyle/>
              <a:p>
                <a:pPr>
                  <a:spcBef>
                    <a:spcPct val="50000"/>
                  </a:spcBef>
                </a:pPr>
                <a:r>
                  <a:rPr lang="en-US" sz="1400" b="1">
                    <a:latin typeface="Calibri" pitchFamily="34" charset="0"/>
                  </a:rPr>
                  <a:t>2003</a:t>
                </a:r>
              </a:p>
            </p:txBody>
          </p:sp>
          <p:sp>
            <p:nvSpPr>
              <p:cNvPr id="29716" name="Text Box 30"/>
              <p:cNvSpPr txBox="1">
                <a:spLocks noChangeArrowheads="1"/>
              </p:cNvSpPr>
              <p:nvPr/>
            </p:nvSpPr>
            <p:spPr bwMode="auto">
              <a:xfrm>
                <a:off x="3362683" y="5733889"/>
                <a:ext cx="711722" cy="307777"/>
              </a:xfrm>
              <a:prstGeom prst="rect">
                <a:avLst/>
              </a:prstGeom>
              <a:noFill/>
              <a:ln w="9525">
                <a:noFill/>
                <a:miter lim="800000"/>
                <a:headEnd/>
                <a:tailEnd/>
              </a:ln>
            </p:spPr>
            <p:txBody>
              <a:bodyPr>
                <a:spAutoFit/>
              </a:bodyPr>
              <a:lstStyle/>
              <a:p>
                <a:pPr>
                  <a:spcBef>
                    <a:spcPct val="50000"/>
                  </a:spcBef>
                </a:pPr>
                <a:r>
                  <a:rPr lang="en-US" sz="1400" b="1">
                    <a:latin typeface="Calibri" pitchFamily="34" charset="0"/>
                  </a:rPr>
                  <a:t>2005</a:t>
                </a:r>
              </a:p>
            </p:txBody>
          </p:sp>
          <p:sp>
            <p:nvSpPr>
              <p:cNvPr id="29717" name="Text Box 30"/>
              <p:cNvSpPr txBox="1">
                <a:spLocks noChangeArrowheads="1"/>
              </p:cNvSpPr>
              <p:nvPr/>
            </p:nvSpPr>
            <p:spPr bwMode="auto">
              <a:xfrm>
                <a:off x="4914225" y="5743070"/>
                <a:ext cx="711722" cy="307777"/>
              </a:xfrm>
              <a:prstGeom prst="rect">
                <a:avLst/>
              </a:prstGeom>
              <a:noFill/>
              <a:ln w="9525">
                <a:noFill/>
                <a:miter lim="800000"/>
                <a:headEnd/>
                <a:tailEnd/>
              </a:ln>
            </p:spPr>
            <p:txBody>
              <a:bodyPr>
                <a:spAutoFit/>
              </a:bodyPr>
              <a:lstStyle/>
              <a:p>
                <a:pPr>
                  <a:spcBef>
                    <a:spcPct val="50000"/>
                  </a:spcBef>
                </a:pPr>
                <a:r>
                  <a:rPr lang="en-US" sz="1400" b="1">
                    <a:latin typeface="Calibri" pitchFamily="34" charset="0"/>
                  </a:rPr>
                  <a:t>2007</a:t>
                </a:r>
              </a:p>
            </p:txBody>
          </p:sp>
          <p:sp>
            <p:nvSpPr>
              <p:cNvPr id="29718" name="Text Box 30"/>
              <p:cNvSpPr txBox="1">
                <a:spLocks noChangeArrowheads="1"/>
              </p:cNvSpPr>
              <p:nvPr/>
            </p:nvSpPr>
            <p:spPr bwMode="auto">
              <a:xfrm>
                <a:off x="6443733" y="5752251"/>
                <a:ext cx="711722" cy="307777"/>
              </a:xfrm>
              <a:prstGeom prst="rect">
                <a:avLst/>
              </a:prstGeom>
              <a:noFill/>
              <a:ln w="9525">
                <a:noFill/>
                <a:miter lim="800000"/>
                <a:headEnd/>
                <a:tailEnd/>
              </a:ln>
            </p:spPr>
            <p:txBody>
              <a:bodyPr>
                <a:spAutoFit/>
              </a:bodyPr>
              <a:lstStyle/>
              <a:p>
                <a:pPr>
                  <a:spcBef>
                    <a:spcPct val="50000"/>
                  </a:spcBef>
                </a:pPr>
                <a:r>
                  <a:rPr lang="en-US" sz="1400" b="1">
                    <a:latin typeface="Calibri" pitchFamily="34" charset="0"/>
                  </a:rPr>
                  <a:t>2009</a:t>
                </a:r>
              </a:p>
            </p:txBody>
          </p:sp>
          <p:sp>
            <p:nvSpPr>
              <p:cNvPr id="29719" name="Text Box 30"/>
              <p:cNvSpPr txBox="1">
                <a:spLocks noChangeArrowheads="1"/>
              </p:cNvSpPr>
              <p:nvPr/>
            </p:nvSpPr>
            <p:spPr bwMode="auto">
              <a:xfrm>
                <a:off x="7281214" y="5757562"/>
                <a:ext cx="711722" cy="307777"/>
              </a:xfrm>
              <a:prstGeom prst="rect">
                <a:avLst/>
              </a:prstGeom>
              <a:noFill/>
              <a:ln w="9525">
                <a:noFill/>
                <a:miter lim="800000"/>
                <a:headEnd/>
                <a:tailEnd/>
              </a:ln>
            </p:spPr>
            <p:txBody>
              <a:bodyPr>
                <a:spAutoFit/>
              </a:bodyPr>
              <a:lstStyle/>
              <a:p>
                <a:pPr>
                  <a:spcBef>
                    <a:spcPct val="50000"/>
                  </a:spcBef>
                </a:pPr>
                <a:r>
                  <a:rPr lang="en-US" sz="1400" b="1">
                    <a:latin typeface="Calibri" pitchFamily="34" charset="0"/>
                  </a:rPr>
                  <a:t>2011</a:t>
                </a:r>
              </a:p>
            </p:txBody>
          </p:sp>
          <p:sp>
            <p:nvSpPr>
              <p:cNvPr id="29720" name="Text Box 30"/>
              <p:cNvSpPr txBox="1">
                <a:spLocks noChangeArrowheads="1"/>
              </p:cNvSpPr>
              <p:nvPr/>
            </p:nvSpPr>
            <p:spPr bwMode="auto">
              <a:xfrm>
                <a:off x="498297" y="6020328"/>
                <a:ext cx="711722" cy="307777"/>
              </a:xfrm>
              <a:prstGeom prst="rect">
                <a:avLst/>
              </a:prstGeom>
              <a:noFill/>
              <a:ln w="9525">
                <a:noFill/>
                <a:miter lim="800000"/>
                <a:headEnd/>
                <a:tailEnd/>
              </a:ln>
            </p:spPr>
            <p:txBody>
              <a:bodyPr>
                <a:spAutoFit/>
              </a:bodyPr>
              <a:lstStyle/>
              <a:p>
                <a:pPr>
                  <a:spcBef>
                    <a:spcPct val="50000"/>
                  </a:spcBef>
                </a:pPr>
                <a:r>
                  <a:rPr lang="en-US" sz="1400" b="1">
                    <a:latin typeface="Calibri" pitchFamily="34" charset="0"/>
                  </a:rPr>
                  <a:t>YEAR</a:t>
                </a:r>
              </a:p>
            </p:txBody>
          </p:sp>
        </p:grpSp>
        <p:sp>
          <p:nvSpPr>
            <p:cNvPr id="29712" name="Text Box 30"/>
            <p:cNvSpPr txBox="1">
              <a:spLocks noChangeArrowheads="1"/>
            </p:cNvSpPr>
            <p:nvPr/>
          </p:nvSpPr>
          <p:spPr bwMode="auto">
            <a:xfrm>
              <a:off x="8028384" y="5840347"/>
              <a:ext cx="711722" cy="307777"/>
            </a:xfrm>
            <a:prstGeom prst="rect">
              <a:avLst/>
            </a:prstGeom>
            <a:noFill/>
            <a:ln w="9525">
              <a:noFill/>
              <a:miter lim="800000"/>
              <a:headEnd/>
              <a:tailEnd/>
            </a:ln>
          </p:spPr>
          <p:txBody>
            <a:bodyPr>
              <a:spAutoFit/>
            </a:bodyPr>
            <a:lstStyle/>
            <a:p>
              <a:pPr>
                <a:spcBef>
                  <a:spcPct val="50000"/>
                </a:spcBef>
              </a:pPr>
              <a:r>
                <a:rPr lang="en-US" sz="1400" b="1">
                  <a:latin typeface="Calibri" pitchFamily="34" charset="0"/>
                </a:rPr>
                <a:t>2012</a:t>
              </a:r>
            </a:p>
          </p:txBody>
        </p:sp>
      </p:grpSp>
      <p:sp>
        <p:nvSpPr>
          <p:cNvPr id="29708" name="Title 26"/>
          <p:cNvSpPr txBox="1">
            <a:spLocks/>
          </p:cNvSpPr>
          <p:nvPr/>
        </p:nvSpPr>
        <p:spPr bwMode="auto">
          <a:xfrm>
            <a:off x="4419600" y="4191000"/>
            <a:ext cx="3276600" cy="1447799"/>
          </a:xfrm>
          <a:prstGeom prst="rect">
            <a:avLst/>
          </a:prstGeom>
          <a:solidFill>
            <a:srgbClr val="FFFF99">
              <a:alpha val="76862"/>
            </a:srgbClr>
          </a:solidFill>
          <a:ln w="9525">
            <a:solidFill>
              <a:schemeClr val="tx1"/>
            </a:solidFill>
            <a:miter lim="800000"/>
            <a:headEnd/>
            <a:tailEnd/>
          </a:ln>
        </p:spPr>
        <p:txBody>
          <a:bodyPr anchor="ctr"/>
          <a:lstStyle/>
          <a:p>
            <a:endParaRPr lang="en-GB" sz="2400" b="1" dirty="0" smtClean="0">
              <a:solidFill>
                <a:srgbClr val="00B050"/>
              </a:solidFill>
              <a:latin typeface="Calibri" pitchFamily="34" charset="0"/>
              <a:ea typeface="ＭＳ Ｐゴシック" pitchFamily="34" charset="-128"/>
            </a:endParaRPr>
          </a:p>
          <a:p>
            <a:r>
              <a:rPr lang="en-GB" sz="2000" b="1" dirty="0" smtClean="0">
                <a:solidFill>
                  <a:srgbClr val="336600"/>
                </a:solidFill>
                <a:latin typeface="Calibri" pitchFamily="34" charset="0"/>
                <a:ea typeface="ＭＳ Ｐゴシック" pitchFamily="34" charset="-128"/>
              </a:rPr>
              <a:t>28</a:t>
            </a:r>
            <a:r>
              <a:rPr lang="en-GB" sz="2000" b="1" dirty="0" smtClean="0">
                <a:latin typeface="Calibri" pitchFamily="34" charset="0"/>
                <a:ea typeface="ＭＳ Ｐゴシック" pitchFamily="34" charset="-128"/>
              </a:rPr>
              <a:t> </a:t>
            </a:r>
            <a:r>
              <a:rPr lang="en-GB" sz="2000" b="1" dirty="0">
                <a:latin typeface="Calibri" pitchFamily="34" charset="0"/>
                <a:ea typeface="ＭＳ Ｐゴシック" pitchFamily="34" charset="-128"/>
              </a:rPr>
              <a:t>M</a:t>
            </a:r>
            <a:r>
              <a:rPr lang="en-GB" sz="2000" b="1" dirty="0" smtClean="0">
                <a:latin typeface="Calibri" pitchFamily="34" charset="0"/>
                <a:ea typeface="ＭＳ Ｐゴシック" pitchFamily="34" charset="-128"/>
              </a:rPr>
              <a:t>anufacturing </a:t>
            </a:r>
            <a:r>
              <a:rPr lang="en-GB" sz="2000" b="1" dirty="0">
                <a:latin typeface="Calibri" pitchFamily="34" charset="0"/>
                <a:ea typeface="ＭＳ Ｐゴシック" pitchFamily="34" charset="-128"/>
              </a:rPr>
              <a:t>facilities</a:t>
            </a:r>
          </a:p>
          <a:p>
            <a:r>
              <a:rPr lang="en-GB" sz="2000" b="1" dirty="0">
                <a:solidFill>
                  <a:srgbClr val="336600"/>
                </a:solidFill>
                <a:latin typeface="Calibri" pitchFamily="34" charset="0"/>
                <a:ea typeface="ＭＳ Ｐゴシック" pitchFamily="34" charset="-128"/>
              </a:rPr>
              <a:t>S$25.1B (US$20.1B)</a:t>
            </a:r>
            <a:r>
              <a:rPr lang="en-GB" sz="2000" b="1" dirty="0">
                <a:latin typeface="Calibri" pitchFamily="34" charset="0"/>
                <a:ea typeface="ＭＳ Ｐゴシック" pitchFamily="34" charset="-128"/>
              </a:rPr>
              <a:t> </a:t>
            </a:r>
            <a:r>
              <a:rPr lang="en-GB" sz="2000" b="1" dirty="0" smtClean="0">
                <a:latin typeface="Calibri" pitchFamily="34" charset="0"/>
                <a:ea typeface="ＭＳ Ｐゴシック" pitchFamily="34" charset="-128"/>
              </a:rPr>
              <a:t>output</a:t>
            </a:r>
          </a:p>
          <a:p>
            <a:r>
              <a:rPr lang="en-GB" sz="2000" b="1" dirty="0" smtClean="0">
                <a:solidFill>
                  <a:srgbClr val="336600"/>
                </a:solidFill>
                <a:latin typeface="Calibri" pitchFamily="34" charset="0"/>
                <a:ea typeface="ＭＳ Ｐゴシック" pitchFamily="34" charset="-128"/>
              </a:rPr>
              <a:t>10.7%</a:t>
            </a:r>
            <a:r>
              <a:rPr lang="en-GB" sz="2000" b="1" dirty="0" smtClean="0">
                <a:latin typeface="Calibri" pitchFamily="34" charset="0"/>
                <a:ea typeface="ＭＳ Ｐゴシック" pitchFamily="34" charset="-128"/>
              </a:rPr>
              <a:t> growth in 2012</a:t>
            </a:r>
          </a:p>
          <a:p>
            <a:r>
              <a:rPr lang="en-GB" sz="2000" b="1" dirty="0" smtClean="0">
                <a:solidFill>
                  <a:srgbClr val="336600"/>
                </a:solidFill>
                <a:latin typeface="Calibri" pitchFamily="34" charset="0"/>
                <a:ea typeface="ＭＳ Ｐゴシック" pitchFamily="34" charset="-128"/>
              </a:rPr>
              <a:t>5,800 </a:t>
            </a:r>
            <a:r>
              <a:rPr lang="en-GB" sz="2000" b="1" dirty="0">
                <a:latin typeface="Calibri" pitchFamily="34" charset="0"/>
                <a:ea typeface="ＭＳ Ｐゴシック" pitchFamily="34" charset="-128"/>
              </a:rPr>
              <a:t>employees</a:t>
            </a:r>
          </a:p>
          <a:p>
            <a:endParaRPr lang="en-GB" sz="2400" dirty="0">
              <a:latin typeface="Calibri" pitchFamily="34" charset="0"/>
              <a:ea typeface="ＭＳ Ｐゴシック" pitchFamily="34" charset="-128"/>
            </a:endParaRPr>
          </a:p>
        </p:txBody>
      </p:sp>
      <p:sp>
        <p:nvSpPr>
          <p:cNvPr id="48" name="Rounded Rectangle 47"/>
          <p:cNvSpPr/>
          <p:nvPr/>
        </p:nvSpPr>
        <p:spPr>
          <a:xfrm>
            <a:off x="0" y="0"/>
            <a:ext cx="9144000" cy="685800"/>
          </a:xfrm>
          <a:prstGeom prst="round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err="1" smtClean="0">
                <a:solidFill>
                  <a:schemeClr val="tx1"/>
                </a:solidFill>
              </a:rPr>
              <a:t>Pharma</a:t>
            </a:r>
            <a:r>
              <a:rPr lang="en-US" sz="3200" b="1" dirty="0" smtClean="0">
                <a:solidFill>
                  <a:schemeClr val="tx1"/>
                </a:solidFill>
              </a:rPr>
              <a:t> </a:t>
            </a:r>
            <a:r>
              <a:rPr lang="en-US" sz="3200" b="1" dirty="0">
                <a:solidFill>
                  <a:schemeClr val="tx1"/>
                </a:solidFill>
              </a:rPr>
              <a:t>Manufacturing Growth in Singapore</a:t>
            </a:r>
            <a:endParaRPr lang="en-GB" sz="3200" b="1" dirty="0">
              <a:solidFill>
                <a:schemeClr val="tx1"/>
              </a:solidFill>
            </a:endParaRPr>
          </a:p>
        </p:txBody>
      </p:sp>
      <p:sp>
        <p:nvSpPr>
          <p:cNvPr id="49" name="Slide Number Placeholder 48"/>
          <p:cNvSpPr>
            <a:spLocks noGrp="1"/>
          </p:cNvSpPr>
          <p:nvPr>
            <p:ph type="sldNum" sz="quarter" idx="12"/>
          </p:nvPr>
        </p:nvSpPr>
        <p:spPr/>
        <p:txBody>
          <a:bodyPr/>
          <a:lstStyle/>
          <a:p>
            <a:pPr>
              <a:defRPr/>
            </a:pPr>
            <a:fld id="{9442B9BB-2188-45FD-81EF-BF88916F7DB0}" type="slidenum">
              <a:rPr lang="en-GB" smtClean="0"/>
              <a:pPr>
                <a:defRPr/>
              </a:pPr>
              <a:t>12</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 Diagonal Corner Rectangle 33"/>
          <p:cNvSpPr/>
          <p:nvPr/>
        </p:nvSpPr>
        <p:spPr>
          <a:xfrm rot="16200000">
            <a:off x="3171825" y="871538"/>
            <a:ext cx="2808288" cy="8380412"/>
          </a:xfrm>
          <a:prstGeom prst="round2DiagRect">
            <a:avLst/>
          </a:prstGeom>
          <a:solidFill>
            <a:schemeClr val="bg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latin typeface="+mj-lt"/>
            </a:endParaRPr>
          </a:p>
        </p:txBody>
      </p:sp>
      <p:sp>
        <p:nvSpPr>
          <p:cNvPr id="7" name="Rounded Rectangle 6"/>
          <p:cNvSpPr/>
          <p:nvPr/>
        </p:nvSpPr>
        <p:spPr>
          <a:xfrm>
            <a:off x="334851" y="1339402"/>
            <a:ext cx="8435662" cy="1764406"/>
          </a:xfrm>
          <a:prstGeom prst="round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latin typeface="+mj-lt"/>
            </a:endParaRPr>
          </a:p>
        </p:txBody>
      </p:sp>
      <p:pic>
        <p:nvPicPr>
          <p:cNvPr id="30726" name="Picture 21" descr="bsci.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7126288" y="2497138"/>
            <a:ext cx="1233487" cy="501650"/>
          </a:xfrm>
          <a:prstGeom prst="rect">
            <a:avLst/>
          </a:prstGeom>
          <a:noFill/>
          <a:ln w="9525">
            <a:noFill/>
            <a:miter lim="800000"/>
            <a:headEnd/>
            <a:tailEnd/>
          </a:ln>
        </p:spPr>
      </p:pic>
      <p:pic>
        <p:nvPicPr>
          <p:cNvPr id="30727" name="Picture 22" descr="J&amp;J.jp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1662113" y="2557463"/>
            <a:ext cx="2020887" cy="376237"/>
          </a:xfrm>
          <a:prstGeom prst="rect">
            <a:avLst/>
          </a:prstGeom>
          <a:noFill/>
          <a:ln w="9525">
            <a:noFill/>
            <a:miter lim="800000"/>
            <a:headEnd/>
            <a:tailEnd/>
          </a:ln>
        </p:spPr>
      </p:pic>
      <p:pic>
        <p:nvPicPr>
          <p:cNvPr id="30728" name="Picture 23" descr="GE logo.jpg"/>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682625" y="2320925"/>
            <a:ext cx="657225" cy="655638"/>
          </a:xfrm>
          <a:prstGeom prst="rect">
            <a:avLst/>
          </a:prstGeom>
          <a:noFill/>
          <a:ln w="9525">
            <a:noFill/>
            <a:miter lim="800000"/>
            <a:headEnd/>
            <a:tailEnd/>
          </a:ln>
        </p:spPr>
      </p:pic>
      <p:pic>
        <p:nvPicPr>
          <p:cNvPr id="30729" name="Picture 24" descr="Covidien.gif"/>
          <p:cNvPicPr>
            <a:picLocks noChangeAspect="1"/>
          </p:cNvPicPr>
          <p:nvPr/>
        </p:nvPicPr>
        <p:blipFill>
          <a:blip r:embed="rId6" cstate="print">
            <a:clrChange>
              <a:clrFrom>
                <a:srgbClr val="FFFFFF"/>
              </a:clrFrom>
              <a:clrTo>
                <a:srgbClr val="FFFFFF">
                  <a:alpha val="0"/>
                </a:srgbClr>
              </a:clrTo>
            </a:clrChange>
          </a:blip>
          <a:srcRect t="16409" r="10811"/>
          <a:stretch>
            <a:fillRect/>
          </a:stretch>
        </p:blipFill>
        <p:spPr bwMode="auto">
          <a:xfrm>
            <a:off x="508000" y="1849438"/>
            <a:ext cx="1809750" cy="512762"/>
          </a:xfrm>
          <a:prstGeom prst="rect">
            <a:avLst/>
          </a:prstGeom>
          <a:noFill/>
          <a:ln w="9525">
            <a:noFill/>
            <a:miter lim="800000"/>
            <a:headEnd/>
            <a:tailEnd/>
          </a:ln>
        </p:spPr>
      </p:pic>
      <p:pic>
        <p:nvPicPr>
          <p:cNvPr id="30730" name="Picture 26" descr="medtronic_logo.gif"/>
          <p:cNvPicPr>
            <a:picLocks noChangeAspect="1"/>
          </p:cNvPicPr>
          <p:nvPr/>
        </p:nvPicPr>
        <p:blipFill>
          <a:blip r:embed="rId7" cstate="print">
            <a:clrChange>
              <a:clrFrom>
                <a:srgbClr val="FFFFFF"/>
              </a:clrFrom>
              <a:clrTo>
                <a:srgbClr val="FFFFFF">
                  <a:alpha val="0"/>
                </a:srgbClr>
              </a:clrTo>
            </a:clrChange>
          </a:blip>
          <a:srcRect/>
          <a:stretch>
            <a:fillRect/>
          </a:stretch>
        </p:blipFill>
        <p:spPr bwMode="auto">
          <a:xfrm>
            <a:off x="7227888" y="1830388"/>
            <a:ext cx="1114425" cy="652462"/>
          </a:xfrm>
          <a:prstGeom prst="rect">
            <a:avLst/>
          </a:prstGeom>
          <a:noFill/>
          <a:ln w="9525">
            <a:noFill/>
            <a:miter lim="800000"/>
            <a:headEnd/>
            <a:tailEnd/>
          </a:ln>
        </p:spPr>
      </p:pic>
      <p:pic>
        <p:nvPicPr>
          <p:cNvPr id="30731" name="Picture 27" descr="abbott medical optics.jpg"/>
          <p:cNvPicPr>
            <a:picLocks noChangeAspect="1"/>
          </p:cNvPicPr>
          <p:nvPr/>
        </p:nvPicPr>
        <p:blipFill>
          <a:blip r:embed="rId8" cstate="print">
            <a:clrChange>
              <a:clrFrom>
                <a:srgbClr val="FFFFFF"/>
              </a:clrFrom>
              <a:clrTo>
                <a:srgbClr val="FFFFFF">
                  <a:alpha val="0"/>
                </a:srgbClr>
              </a:clrTo>
            </a:clrChange>
          </a:blip>
          <a:srcRect l="8099"/>
          <a:stretch>
            <a:fillRect/>
          </a:stretch>
        </p:blipFill>
        <p:spPr bwMode="auto">
          <a:xfrm>
            <a:off x="3876675" y="1879600"/>
            <a:ext cx="1565275" cy="696913"/>
          </a:xfrm>
          <a:prstGeom prst="rect">
            <a:avLst/>
          </a:prstGeom>
          <a:noFill/>
          <a:ln w="9525">
            <a:noFill/>
            <a:miter lim="800000"/>
            <a:headEnd/>
            <a:tailEnd/>
          </a:ln>
        </p:spPr>
      </p:pic>
      <p:pic>
        <p:nvPicPr>
          <p:cNvPr id="30732" name="Picture 28" descr="Philips.jpg"/>
          <p:cNvPicPr>
            <a:picLocks noChangeAspect="1"/>
          </p:cNvPicPr>
          <p:nvPr/>
        </p:nvPicPr>
        <p:blipFill>
          <a:blip r:embed="rId9" cstate="print">
            <a:clrChange>
              <a:clrFrom>
                <a:srgbClr val="FFFFFF"/>
              </a:clrFrom>
              <a:clrTo>
                <a:srgbClr val="FFFFFF">
                  <a:alpha val="0"/>
                </a:srgbClr>
              </a:clrTo>
            </a:clrChange>
          </a:blip>
          <a:srcRect t="10448" b="14925"/>
          <a:stretch>
            <a:fillRect/>
          </a:stretch>
        </p:blipFill>
        <p:spPr bwMode="auto">
          <a:xfrm>
            <a:off x="3922713" y="2492375"/>
            <a:ext cx="1301750" cy="447675"/>
          </a:xfrm>
          <a:prstGeom prst="rect">
            <a:avLst/>
          </a:prstGeom>
          <a:noFill/>
          <a:ln w="9525">
            <a:noFill/>
            <a:miter lim="800000"/>
            <a:headEnd/>
            <a:tailEnd/>
          </a:ln>
        </p:spPr>
      </p:pic>
      <p:pic>
        <p:nvPicPr>
          <p:cNvPr id="30733" name="Picture 29" descr="BD logo.gif"/>
          <p:cNvPicPr>
            <a:picLocks noChangeAspect="1"/>
          </p:cNvPicPr>
          <p:nvPr/>
        </p:nvPicPr>
        <p:blipFill>
          <a:blip r:embed="rId10" cstate="print">
            <a:clrChange>
              <a:clrFrom>
                <a:srgbClr val="FFFFFF"/>
              </a:clrFrom>
              <a:clrTo>
                <a:srgbClr val="FFFFFF">
                  <a:alpha val="0"/>
                </a:srgbClr>
              </a:clrTo>
            </a:clrChange>
          </a:blip>
          <a:srcRect l="6496" t="8725" r="11211" b="10738"/>
          <a:stretch>
            <a:fillRect/>
          </a:stretch>
        </p:blipFill>
        <p:spPr bwMode="auto">
          <a:xfrm>
            <a:off x="2381250" y="1944688"/>
            <a:ext cx="1306513" cy="501650"/>
          </a:xfrm>
          <a:prstGeom prst="rect">
            <a:avLst/>
          </a:prstGeom>
          <a:noFill/>
          <a:ln w="9525">
            <a:noFill/>
            <a:miter lim="800000"/>
            <a:headEnd/>
            <a:tailEnd/>
          </a:ln>
        </p:spPr>
      </p:pic>
      <p:sp>
        <p:nvSpPr>
          <p:cNvPr id="34833" name="TextBox 30"/>
          <p:cNvSpPr txBox="1">
            <a:spLocks noChangeArrowheads="1"/>
          </p:cNvSpPr>
          <p:nvPr/>
        </p:nvSpPr>
        <p:spPr bwMode="auto">
          <a:xfrm>
            <a:off x="334963" y="1455738"/>
            <a:ext cx="6900351" cy="369332"/>
          </a:xfrm>
          <a:prstGeom prst="rect">
            <a:avLst/>
          </a:prstGeom>
          <a:noFill/>
          <a:ln w="9525">
            <a:noFill/>
            <a:miter lim="800000"/>
            <a:headEnd/>
            <a:tailEnd/>
          </a:ln>
        </p:spPr>
        <p:txBody>
          <a:bodyPr wrap="none">
            <a:spAutoFit/>
          </a:bodyPr>
          <a:lstStyle/>
          <a:p>
            <a:pPr>
              <a:defRPr/>
            </a:pPr>
            <a:r>
              <a:rPr lang="en-US" b="1" u="sng" dirty="0">
                <a:latin typeface="+mj-lt"/>
                <a:cs typeface="Segoe UI" pitchFamily="34" charset="0"/>
              </a:rPr>
              <a:t>The </a:t>
            </a:r>
            <a:r>
              <a:rPr lang="en-US" b="1" u="sng" dirty="0">
                <a:solidFill>
                  <a:srgbClr val="009242"/>
                </a:solidFill>
                <a:latin typeface="+mj-lt"/>
                <a:cs typeface="Segoe UI" pitchFamily="34" charset="0"/>
              </a:rPr>
              <a:t>Top 10 Medical Device Companies </a:t>
            </a:r>
            <a:r>
              <a:rPr lang="en-US" b="1" u="sng" dirty="0">
                <a:latin typeface="+mj-lt"/>
                <a:cs typeface="Segoe UI" pitchFamily="34" charset="0"/>
              </a:rPr>
              <a:t>have Regional HQs in Singapore</a:t>
            </a:r>
            <a:endParaRPr lang="en-GB" b="1" u="sng" dirty="0">
              <a:latin typeface="+mj-lt"/>
              <a:cs typeface="Segoe UI" pitchFamily="34" charset="0"/>
            </a:endParaRPr>
          </a:p>
        </p:txBody>
      </p:sp>
      <p:sp>
        <p:nvSpPr>
          <p:cNvPr id="34834" name="Rectangle 34"/>
          <p:cNvSpPr>
            <a:spLocks noChangeArrowheads="1"/>
          </p:cNvSpPr>
          <p:nvPr/>
        </p:nvSpPr>
        <p:spPr bwMode="auto">
          <a:xfrm>
            <a:off x="292100" y="3340100"/>
            <a:ext cx="8359775" cy="338138"/>
          </a:xfrm>
          <a:prstGeom prst="rect">
            <a:avLst/>
          </a:prstGeom>
          <a:solidFill>
            <a:schemeClr val="tx2">
              <a:lumMod val="40000"/>
              <a:lumOff val="60000"/>
              <a:alpha val="63921"/>
            </a:schemeClr>
          </a:solidFill>
          <a:ln w="28575">
            <a:solidFill>
              <a:schemeClr val="bg1"/>
            </a:solidFill>
            <a:miter lim="800000"/>
            <a:headEnd/>
            <a:tailEnd/>
          </a:ln>
        </p:spPr>
        <p:txBody>
          <a:bodyPr>
            <a:spAutoFit/>
          </a:bodyPr>
          <a:lstStyle/>
          <a:p>
            <a:pPr algn="ctr">
              <a:defRPr/>
            </a:pPr>
            <a:r>
              <a:rPr lang="en-US" sz="1600" b="1" dirty="0">
                <a:latin typeface="+mj-lt"/>
                <a:cs typeface="Segoe UI" pitchFamily="34" charset="0"/>
              </a:rPr>
              <a:t>Highlights of Headquarters in Singapore</a:t>
            </a:r>
            <a:endParaRPr lang="en-GB" sz="1600" dirty="0">
              <a:latin typeface="+mj-lt"/>
              <a:cs typeface="Segoe UI" pitchFamily="34" charset="0"/>
            </a:endParaRPr>
          </a:p>
        </p:txBody>
      </p:sp>
      <p:sp>
        <p:nvSpPr>
          <p:cNvPr id="34835" name="AutoShape 8" descr="http://www.designsingapore.org/pda_public/blankimage.ashx?id=512&amp;tn=555&amp;h=416"/>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pPr>
              <a:defRPr/>
            </a:pPr>
            <a:endParaRPr lang="en-US">
              <a:latin typeface="+mj-lt"/>
            </a:endParaRPr>
          </a:p>
        </p:txBody>
      </p:sp>
      <p:sp>
        <p:nvSpPr>
          <p:cNvPr id="34836" name="AutoShape 10" descr="http://www.designsingapore.org/pda_public/blankimage.ashx?id=512&amp;tn=555&amp;h=416"/>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pPr>
              <a:defRPr/>
            </a:pPr>
            <a:endParaRPr lang="en-US">
              <a:latin typeface="+mj-lt"/>
            </a:endParaRPr>
          </a:p>
        </p:txBody>
      </p:sp>
      <p:sp>
        <p:nvSpPr>
          <p:cNvPr id="34837" name="AutoShape 12" descr="http://www.designsingapore.org/pda_public/blankimage.ashx?id=512&amp;tn=555&amp;h=416"/>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pPr>
              <a:defRPr/>
            </a:pPr>
            <a:endParaRPr lang="en-US">
              <a:latin typeface="+mj-lt"/>
            </a:endParaRPr>
          </a:p>
        </p:txBody>
      </p:sp>
      <p:sp>
        <p:nvSpPr>
          <p:cNvPr id="40" name="Rectangle 39"/>
          <p:cNvSpPr/>
          <p:nvPr/>
        </p:nvSpPr>
        <p:spPr>
          <a:xfrm>
            <a:off x="547116" y="4771644"/>
            <a:ext cx="2145792" cy="451104"/>
          </a:xfrm>
          <a:prstGeom prst="rect">
            <a:avLst/>
          </a:prstGeom>
          <a:no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rgbClr val="0070C0"/>
                </a:solidFill>
                <a:latin typeface="+mj-lt"/>
                <a:cs typeface="Segoe UI" pitchFamily="34" charset="0"/>
              </a:rPr>
              <a:t>Becton Dickinson’s Shared Services Centre</a:t>
            </a:r>
          </a:p>
        </p:txBody>
      </p:sp>
      <p:sp>
        <p:nvSpPr>
          <p:cNvPr id="53" name="TextBox 52"/>
          <p:cNvSpPr txBox="1"/>
          <p:nvPr/>
        </p:nvSpPr>
        <p:spPr>
          <a:xfrm>
            <a:off x="3282950" y="5349875"/>
            <a:ext cx="2740025" cy="954088"/>
          </a:xfrm>
          <a:prstGeom prst="rect">
            <a:avLst/>
          </a:prstGeom>
          <a:noFill/>
        </p:spPr>
        <p:txBody>
          <a:bodyPr>
            <a:spAutoFit/>
          </a:bodyPr>
          <a:lstStyle/>
          <a:p>
            <a:pPr>
              <a:defRPr/>
            </a:pPr>
            <a:r>
              <a:rPr lang="en-US" sz="1400" dirty="0">
                <a:latin typeface="+mj-lt"/>
              </a:rPr>
              <a:t>Global HQ for hearing aids business. Singapore R&amp;D and Manufacturing facility supplies 30% of the world’s hearing aids</a:t>
            </a:r>
          </a:p>
        </p:txBody>
      </p:sp>
      <p:pic>
        <p:nvPicPr>
          <p:cNvPr id="30743" name="Picture 32" descr="BD logo.gif"/>
          <p:cNvPicPr>
            <a:picLocks noChangeAspect="1"/>
          </p:cNvPicPr>
          <p:nvPr/>
        </p:nvPicPr>
        <p:blipFill>
          <a:blip r:embed="rId10" cstate="print">
            <a:clrChange>
              <a:clrFrom>
                <a:srgbClr val="FFFFFF"/>
              </a:clrFrom>
              <a:clrTo>
                <a:srgbClr val="FFFFFF">
                  <a:alpha val="0"/>
                </a:srgbClr>
              </a:clrTo>
            </a:clrChange>
          </a:blip>
          <a:srcRect l="6496" t="8725" r="11211" b="10738"/>
          <a:stretch>
            <a:fillRect/>
          </a:stretch>
        </p:blipFill>
        <p:spPr bwMode="auto">
          <a:xfrm>
            <a:off x="647700" y="3879850"/>
            <a:ext cx="1844675" cy="709613"/>
          </a:xfrm>
          <a:prstGeom prst="rect">
            <a:avLst/>
          </a:prstGeom>
          <a:noFill/>
          <a:ln w="9525">
            <a:noFill/>
            <a:miter lim="800000"/>
            <a:headEnd/>
            <a:tailEnd/>
          </a:ln>
        </p:spPr>
      </p:pic>
      <p:pic>
        <p:nvPicPr>
          <p:cNvPr id="30744" name="Picture 4" descr="http://www.audio-base.eu/images/actu/535_il.jpg"/>
          <p:cNvPicPr>
            <a:picLocks noChangeAspect="1" noChangeArrowheads="1"/>
          </p:cNvPicPr>
          <p:nvPr/>
        </p:nvPicPr>
        <p:blipFill>
          <a:blip r:embed="rId11" cstate="print"/>
          <a:srcRect/>
          <a:stretch>
            <a:fillRect/>
          </a:stretch>
        </p:blipFill>
        <p:spPr bwMode="auto">
          <a:xfrm>
            <a:off x="3754438" y="3833813"/>
            <a:ext cx="1411287" cy="941387"/>
          </a:xfrm>
          <a:prstGeom prst="rect">
            <a:avLst/>
          </a:prstGeom>
          <a:noFill/>
          <a:ln w="9525">
            <a:noFill/>
            <a:miter lim="800000"/>
            <a:headEnd/>
            <a:tailEnd/>
          </a:ln>
        </p:spPr>
      </p:pic>
      <p:sp>
        <p:nvSpPr>
          <p:cNvPr id="37" name="Rectangle 36"/>
          <p:cNvSpPr/>
          <p:nvPr/>
        </p:nvSpPr>
        <p:spPr>
          <a:xfrm>
            <a:off x="3111246" y="4832604"/>
            <a:ext cx="2900934" cy="451104"/>
          </a:xfrm>
          <a:prstGeom prst="rect">
            <a:avLst/>
          </a:prstGeom>
          <a:no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rgbClr val="0070C0"/>
                </a:solidFill>
                <a:latin typeface="+mj-lt"/>
                <a:cs typeface="Segoe UI" pitchFamily="34" charset="0"/>
              </a:rPr>
              <a:t>Siemens Medical Instruments Global Headquarters</a:t>
            </a:r>
          </a:p>
        </p:txBody>
      </p:sp>
      <p:sp>
        <p:nvSpPr>
          <p:cNvPr id="38" name="Rectangle 37"/>
          <p:cNvSpPr/>
          <p:nvPr/>
        </p:nvSpPr>
        <p:spPr>
          <a:xfrm>
            <a:off x="5923026" y="4847844"/>
            <a:ext cx="2832354" cy="451104"/>
          </a:xfrm>
          <a:prstGeom prst="rect">
            <a:avLst/>
          </a:prstGeom>
          <a:no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err="1">
                <a:solidFill>
                  <a:srgbClr val="0070C0"/>
                </a:solidFill>
                <a:latin typeface="+mj-lt"/>
                <a:cs typeface="Segoe UI" pitchFamily="34" charset="0"/>
              </a:rPr>
              <a:t>Essilor’s</a:t>
            </a:r>
            <a:r>
              <a:rPr lang="en-US" sz="1400" b="1" dirty="0">
                <a:solidFill>
                  <a:srgbClr val="0070C0"/>
                </a:solidFill>
                <a:latin typeface="+mj-lt"/>
                <a:cs typeface="Segoe UI" pitchFamily="34" charset="0"/>
              </a:rPr>
              <a:t> Asia-Pacific Headquarters and R&amp;D Hub</a:t>
            </a:r>
          </a:p>
        </p:txBody>
      </p:sp>
      <p:pic>
        <p:nvPicPr>
          <p:cNvPr id="39" name="Picture 2"/>
          <p:cNvPicPr>
            <a:picLocks noChangeAspect="1" noChangeArrowheads="1"/>
          </p:cNvPicPr>
          <p:nvPr/>
        </p:nvPicPr>
        <p:blipFill>
          <a:blip r:embed="rId12" cstate="print"/>
          <a:srcRect t="26727" b="13919"/>
          <a:stretch>
            <a:fillRect/>
          </a:stretch>
        </p:blipFill>
        <p:spPr bwMode="auto">
          <a:xfrm>
            <a:off x="7094538" y="3794125"/>
            <a:ext cx="1306512" cy="1028700"/>
          </a:xfrm>
          <a:prstGeom prst="rect">
            <a:avLst/>
          </a:prstGeom>
          <a:noFill/>
          <a:ln>
            <a:noFill/>
          </a:ln>
        </p:spPr>
        <p:style>
          <a:lnRef idx="3">
            <a:schemeClr val="lt1"/>
          </a:lnRef>
          <a:fillRef idx="1">
            <a:schemeClr val="accent3"/>
          </a:fillRef>
          <a:effectRef idx="1">
            <a:schemeClr val="accent3"/>
          </a:effectRef>
          <a:fontRef idx="minor">
            <a:schemeClr val="lt1"/>
          </a:fontRef>
        </p:style>
      </p:pic>
      <p:pic>
        <p:nvPicPr>
          <p:cNvPr id="42" name="Picture 3"/>
          <p:cNvPicPr>
            <a:picLocks noChangeAspect="1" noChangeArrowheads="1"/>
          </p:cNvPicPr>
          <p:nvPr/>
        </p:nvPicPr>
        <p:blipFill>
          <a:blip r:embed="rId13" cstate="print"/>
          <a:srcRect/>
          <a:stretch>
            <a:fillRect/>
          </a:stretch>
        </p:blipFill>
        <p:spPr bwMode="auto">
          <a:xfrm>
            <a:off x="6035675" y="4038600"/>
            <a:ext cx="901700" cy="620713"/>
          </a:xfrm>
          <a:prstGeom prst="rect">
            <a:avLst/>
          </a:prstGeom>
          <a:noFill/>
          <a:ln w="9525">
            <a:solidFill>
              <a:schemeClr val="bg1"/>
            </a:solidFill>
            <a:miter lim="800000"/>
            <a:headEnd/>
            <a:tailEnd/>
          </a:ln>
          <a:effectLst>
            <a:outerShdw blurRad="50800" dist="38100" dir="2700000" algn="tl" rotWithShape="0">
              <a:prstClr val="black">
                <a:alpha val="40000"/>
              </a:prstClr>
            </a:outerShdw>
          </a:effectLst>
        </p:spPr>
      </p:pic>
      <p:sp>
        <p:nvSpPr>
          <p:cNvPr id="43" name="TextBox 42"/>
          <p:cNvSpPr txBox="1"/>
          <p:nvPr/>
        </p:nvSpPr>
        <p:spPr>
          <a:xfrm>
            <a:off x="6076950" y="5445125"/>
            <a:ext cx="2740025" cy="738188"/>
          </a:xfrm>
          <a:prstGeom prst="rect">
            <a:avLst/>
          </a:prstGeom>
          <a:noFill/>
        </p:spPr>
        <p:txBody>
          <a:bodyPr>
            <a:spAutoFit/>
          </a:bodyPr>
          <a:lstStyle/>
          <a:p>
            <a:pPr>
              <a:defRPr/>
            </a:pPr>
            <a:r>
              <a:rPr lang="en-US" sz="1400" dirty="0">
                <a:latin typeface="+mj-lt"/>
              </a:rPr>
              <a:t> Asia-Pacific R&amp;D centre and coordination hub developing lenses for Asian consumers.</a:t>
            </a:r>
          </a:p>
        </p:txBody>
      </p:sp>
      <p:sp>
        <p:nvSpPr>
          <p:cNvPr id="44" name="TextBox 43"/>
          <p:cNvSpPr txBox="1"/>
          <p:nvPr/>
        </p:nvSpPr>
        <p:spPr>
          <a:xfrm>
            <a:off x="468313" y="5413375"/>
            <a:ext cx="2740025" cy="739775"/>
          </a:xfrm>
          <a:prstGeom prst="rect">
            <a:avLst/>
          </a:prstGeom>
          <a:noFill/>
        </p:spPr>
        <p:txBody>
          <a:bodyPr>
            <a:spAutoFit/>
          </a:bodyPr>
          <a:lstStyle/>
          <a:p>
            <a:pPr>
              <a:defRPr/>
            </a:pPr>
            <a:r>
              <a:rPr lang="en-US" sz="1400" dirty="0">
                <a:latin typeface="+mj-lt"/>
              </a:rPr>
              <a:t>Shared services hub supports all BD’s operations in Asia-Pacific region.</a:t>
            </a:r>
          </a:p>
        </p:txBody>
      </p:sp>
      <p:pic>
        <p:nvPicPr>
          <p:cNvPr id="30755" name="Picture 29" descr="Siemens.jpg"/>
          <p:cNvPicPr>
            <a:picLocks noChangeAspect="1"/>
          </p:cNvPicPr>
          <p:nvPr/>
        </p:nvPicPr>
        <p:blipFill>
          <a:blip r:embed="rId14" cstate="print">
            <a:clrChange>
              <a:clrFrom>
                <a:srgbClr val="FFFFFA"/>
              </a:clrFrom>
              <a:clrTo>
                <a:srgbClr val="FFFFFA">
                  <a:alpha val="0"/>
                </a:srgbClr>
              </a:clrTo>
            </a:clrChange>
          </a:blip>
          <a:srcRect/>
          <a:stretch>
            <a:fillRect/>
          </a:stretch>
        </p:blipFill>
        <p:spPr bwMode="auto">
          <a:xfrm>
            <a:off x="5318125" y="2579688"/>
            <a:ext cx="1474788" cy="342900"/>
          </a:xfrm>
          <a:prstGeom prst="rect">
            <a:avLst/>
          </a:prstGeom>
          <a:noFill/>
          <a:ln w="9525">
            <a:noFill/>
            <a:miter lim="800000"/>
            <a:headEnd/>
            <a:tailEnd/>
          </a:ln>
        </p:spPr>
      </p:pic>
      <p:pic>
        <p:nvPicPr>
          <p:cNvPr id="30756" name="Picture 30" descr="baxter_logo.jpg"/>
          <p:cNvPicPr>
            <a:picLocks noChangeAspect="1"/>
          </p:cNvPicPr>
          <p:nvPr/>
        </p:nvPicPr>
        <p:blipFill>
          <a:blip r:embed="rId15" cstate="print"/>
          <a:srcRect/>
          <a:stretch>
            <a:fillRect/>
          </a:stretch>
        </p:blipFill>
        <p:spPr bwMode="auto">
          <a:xfrm>
            <a:off x="5448300" y="2027238"/>
            <a:ext cx="1562100" cy="300037"/>
          </a:xfrm>
          <a:prstGeom prst="rect">
            <a:avLst/>
          </a:prstGeom>
          <a:noFill/>
          <a:ln w="9525">
            <a:noFill/>
            <a:miter lim="800000"/>
            <a:headEnd/>
            <a:tailEnd/>
          </a:ln>
        </p:spPr>
      </p:pic>
      <p:sp>
        <p:nvSpPr>
          <p:cNvPr id="33" name="Rounded Rectangle 32"/>
          <p:cNvSpPr/>
          <p:nvPr/>
        </p:nvSpPr>
        <p:spPr>
          <a:xfrm>
            <a:off x="0" y="0"/>
            <a:ext cx="9144000" cy="838200"/>
          </a:xfrm>
          <a:prstGeom prst="round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err="1" smtClean="0">
                <a:solidFill>
                  <a:schemeClr val="tx1"/>
                </a:solidFill>
              </a:rPr>
              <a:t>MedTech</a:t>
            </a:r>
            <a:r>
              <a:rPr lang="en-US" sz="3200" b="1" dirty="0" smtClean="0">
                <a:solidFill>
                  <a:schemeClr val="tx1"/>
                </a:solidFill>
              </a:rPr>
              <a:t> </a:t>
            </a:r>
            <a:r>
              <a:rPr lang="en-US" sz="3200" b="1" dirty="0">
                <a:solidFill>
                  <a:schemeClr val="tx1"/>
                </a:solidFill>
              </a:rPr>
              <a:t>Company HQs</a:t>
            </a:r>
            <a:endParaRPr lang="en-GB" sz="3200" b="1" dirty="0">
              <a:solidFill>
                <a:schemeClr val="tx1"/>
              </a:solidFill>
            </a:endParaRPr>
          </a:p>
        </p:txBody>
      </p:sp>
      <p:sp>
        <p:nvSpPr>
          <p:cNvPr id="30" name="Slide Number Placeholder 29"/>
          <p:cNvSpPr>
            <a:spLocks noGrp="1"/>
          </p:cNvSpPr>
          <p:nvPr>
            <p:ph type="sldNum" sz="quarter" idx="12"/>
          </p:nvPr>
        </p:nvSpPr>
        <p:spPr/>
        <p:txBody>
          <a:bodyPr/>
          <a:lstStyle/>
          <a:p>
            <a:pPr>
              <a:defRPr/>
            </a:pPr>
            <a:fld id="{ADD6FE44-E312-4746-9FDB-C2619C7352D9}" type="slidenum">
              <a:rPr lang="en-GB" smtClean="0"/>
              <a:pPr>
                <a:defRPr/>
              </a:pPr>
              <a:t>13</a:t>
            </a:fld>
            <a:endParaRPr lang="en-GB"/>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9"/>
          <p:cNvGrpSpPr/>
          <p:nvPr/>
        </p:nvGrpSpPr>
        <p:grpSpPr>
          <a:xfrm>
            <a:off x="1981200" y="2590800"/>
            <a:ext cx="5544804" cy="3581080"/>
            <a:chOff x="1142976" y="1500174"/>
            <a:chExt cx="6858048" cy="5000660"/>
          </a:xfrm>
          <a:solidFill>
            <a:schemeClr val="accent1">
              <a:lumMod val="40000"/>
              <a:lumOff val="60000"/>
            </a:schemeClr>
          </a:solidFill>
        </p:grpSpPr>
        <p:sp>
          <p:nvSpPr>
            <p:cNvPr id="70" name="Freeform 2"/>
            <p:cNvSpPr>
              <a:spLocks/>
            </p:cNvSpPr>
            <p:nvPr/>
          </p:nvSpPr>
          <p:spPr bwMode="auto">
            <a:xfrm>
              <a:off x="1142976" y="1500174"/>
              <a:ext cx="6858048" cy="5000660"/>
            </a:xfrm>
            <a:custGeom>
              <a:avLst/>
              <a:gdLst>
                <a:gd name="T0" fmla="*/ 191 w 4129"/>
                <a:gd name="T1" fmla="*/ 2020 h 2610"/>
                <a:gd name="T2" fmla="*/ 96 w 4129"/>
                <a:gd name="T3" fmla="*/ 1908 h 2610"/>
                <a:gd name="T4" fmla="*/ 33 w 4129"/>
                <a:gd name="T5" fmla="*/ 1656 h 2610"/>
                <a:gd name="T6" fmla="*/ 83 w 4129"/>
                <a:gd name="T7" fmla="*/ 1545 h 2610"/>
                <a:gd name="T8" fmla="*/ 237 w 4129"/>
                <a:gd name="T9" fmla="*/ 1572 h 2610"/>
                <a:gd name="T10" fmla="*/ 117 w 4129"/>
                <a:gd name="T11" fmla="*/ 1418 h 2610"/>
                <a:gd name="T12" fmla="*/ 178 w 4129"/>
                <a:gd name="T13" fmla="*/ 1207 h 2610"/>
                <a:gd name="T14" fmla="*/ 439 w 4129"/>
                <a:gd name="T15" fmla="*/ 1192 h 2610"/>
                <a:gd name="T16" fmla="*/ 380 w 4129"/>
                <a:gd name="T17" fmla="*/ 1092 h 2610"/>
                <a:gd name="T18" fmla="*/ 344 w 4129"/>
                <a:gd name="T19" fmla="*/ 813 h 2610"/>
                <a:gd name="T20" fmla="*/ 462 w 4129"/>
                <a:gd name="T21" fmla="*/ 590 h 2610"/>
                <a:gd name="T22" fmla="*/ 805 w 4129"/>
                <a:gd name="T23" fmla="*/ 338 h 2610"/>
                <a:gd name="T24" fmla="*/ 1163 w 4129"/>
                <a:gd name="T25" fmla="*/ 322 h 2610"/>
                <a:gd name="T26" fmla="*/ 1009 w 4129"/>
                <a:gd name="T27" fmla="*/ 716 h 2610"/>
                <a:gd name="T28" fmla="*/ 972 w 4129"/>
                <a:gd name="T29" fmla="*/ 760 h 2610"/>
                <a:gd name="T30" fmla="*/ 1043 w 4129"/>
                <a:gd name="T31" fmla="*/ 924 h 2610"/>
                <a:gd name="T32" fmla="*/ 1150 w 4129"/>
                <a:gd name="T33" fmla="*/ 955 h 2610"/>
                <a:gd name="T34" fmla="*/ 1209 w 4129"/>
                <a:gd name="T35" fmla="*/ 590 h 2610"/>
                <a:gd name="T36" fmla="*/ 1342 w 4129"/>
                <a:gd name="T37" fmla="*/ 507 h 2610"/>
                <a:gd name="T38" fmla="*/ 1279 w 4129"/>
                <a:gd name="T39" fmla="*/ 393 h 2610"/>
                <a:gd name="T40" fmla="*/ 1554 w 4129"/>
                <a:gd name="T41" fmla="*/ 267 h 2610"/>
                <a:gd name="T42" fmla="*/ 1946 w 4129"/>
                <a:gd name="T43" fmla="*/ 15 h 2610"/>
                <a:gd name="T44" fmla="*/ 2206 w 4129"/>
                <a:gd name="T45" fmla="*/ 43 h 2610"/>
                <a:gd name="T46" fmla="*/ 2432 w 4129"/>
                <a:gd name="T47" fmla="*/ 255 h 2610"/>
                <a:gd name="T48" fmla="*/ 2491 w 4129"/>
                <a:gd name="T49" fmla="*/ 294 h 2610"/>
                <a:gd name="T50" fmla="*/ 2514 w 4129"/>
                <a:gd name="T51" fmla="*/ 546 h 2610"/>
                <a:gd name="T52" fmla="*/ 2251 w 4129"/>
                <a:gd name="T53" fmla="*/ 760 h 2610"/>
                <a:gd name="T54" fmla="*/ 2301 w 4129"/>
                <a:gd name="T55" fmla="*/ 869 h 2610"/>
                <a:gd name="T56" fmla="*/ 2539 w 4129"/>
                <a:gd name="T57" fmla="*/ 676 h 2610"/>
                <a:gd name="T58" fmla="*/ 2777 w 4129"/>
                <a:gd name="T59" fmla="*/ 676 h 2610"/>
                <a:gd name="T60" fmla="*/ 2943 w 4129"/>
                <a:gd name="T61" fmla="*/ 743 h 2610"/>
                <a:gd name="T62" fmla="*/ 2821 w 4129"/>
                <a:gd name="T63" fmla="*/ 924 h 2610"/>
                <a:gd name="T64" fmla="*/ 2989 w 4129"/>
                <a:gd name="T65" fmla="*/ 716 h 2610"/>
                <a:gd name="T66" fmla="*/ 3120 w 4129"/>
                <a:gd name="T67" fmla="*/ 688 h 2610"/>
                <a:gd name="T68" fmla="*/ 3179 w 4129"/>
                <a:gd name="T69" fmla="*/ 955 h 2610"/>
                <a:gd name="T70" fmla="*/ 3143 w 4129"/>
                <a:gd name="T71" fmla="*/ 1036 h 2610"/>
                <a:gd name="T72" fmla="*/ 3570 w 4129"/>
                <a:gd name="T73" fmla="*/ 1151 h 2610"/>
                <a:gd name="T74" fmla="*/ 3606 w 4129"/>
                <a:gd name="T75" fmla="*/ 1136 h 2610"/>
                <a:gd name="T76" fmla="*/ 3902 w 4129"/>
                <a:gd name="T77" fmla="*/ 967 h 2610"/>
                <a:gd name="T78" fmla="*/ 4102 w 4129"/>
                <a:gd name="T79" fmla="*/ 1151 h 2610"/>
                <a:gd name="T80" fmla="*/ 4044 w 4129"/>
                <a:gd name="T81" fmla="*/ 1597 h 2610"/>
                <a:gd name="T82" fmla="*/ 3795 w 4129"/>
                <a:gd name="T83" fmla="*/ 1824 h 2610"/>
                <a:gd name="T84" fmla="*/ 3368 w 4129"/>
                <a:gd name="T85" fmla="*/ 2035 h 2610"/>
                <a:gd name="T86" fmla="*/ 2644 w 4129"/>
                <a:gd name="T87" fmla="*/ 2203 h 2610"/>
                <a:gd name="T88" fmla="*/ 2728 w 4129"/>
                <a:gd name="T89" fmla="*/ 2103 h 2610"/>
                <a:gd name="T90" fmla="*/ 2491 w 4129"/>
                <a:gd name="T91" fmla="*/ 2258 h 2610"/>
                <a:gd name="T92" fmla="*/ 2573 w 4129"/>
                <a:gd name="T93" fmla="*/ 2314 h 2610"/>
                <a:gd name="T94" fmla="*/ 2419 w 4129"/>
                <a:gd name="T95" fmla="*/ 2541 h 2610"/>
                <a:gd name="T96" fmla="*/ 2324 w 4129"/>
                <a:gd name="T97" fmla="*/ 2526 h 2610"/>
                <a:gd name="T98" fmla="*/ 2158 w 4129"/>
                <a:gd name="T99" fmla="*/ 2568 h 2610"/>
                <a:gd name="T100" fmla="*/ 1946 w 4129"/>
                <a:gd name="T101" fmla="*/ 2541 h 2610"/>
                <a:gd name="T102" fmla="*/ 1792 w 4129"/>
                <a:gd name="T103" fmla="*/ 2414 h 2610"/>
                <a:gd name="T104" fmla="*/ 1409 w 4129"/>
                <a:gd name="T105" fmla="*/ 2132 h 2610"/>
                <a:gd name="T106" fmla="*/ 1234 w 4129"/>
                <a:gd name="T107" fmla="*/ 1865 h 2610"/>
                <a:gd name="T108" fmla="*/ 1304 w 4129"/>
                <a:gd name="T109" fmla="*/ 2020 h 2610"/>
                <a:gd name="T110" fmla="*/ 1184 w 4129"/>
                <a:gd name="T111" fmla="*/ 2147 h 2610"/>
                <a:gd name="T112" fmla="*/ 1104 w 4129"/>
                <a:gd name="T113" fmla="*/ 1908 h 2610"/>
                <a:gd name="T114" fmla="*/ 1032 w 4129"/>
                <a:gd name="T115" fmla="*/ 1964 h 2610"/>
                <a:gd name="T116" fmla="*/ 902 w 4129"/>
                <a:gd name="T117" fmla="*/ 1991 h 2610"/>
                <a:gd name="T118" fmla="*/ 662 w 4129"/>
                <a:gd name="T119" fmla="*/ 2050 h 2610"/>
                <a:gd name="T120" fmla="*/ 475 w 4129"/>
                <a:gd name="T121" fmla="*/ 2074 h 2610"/>
                <a:gd name="T122" fmla="*/ 427 w 4129"/>
                <a:gd name="T123" fmla="*/ 2203 h 261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129"/>
                <a:gd name="T187" fmla="*/ 0 h 2610"/>
                <a:gd name="T188" fmla="*/ 4129 w 4129"/>
                <a:gd name="T189" fmla="*/ 2610 h 261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129" h="2610">
                  <a:moveTo>
                    <a:pt x="403" y="2245"/>
                  </a:moveTo>
                  <a:lnTo>
                    <a:pt x="344" y="2187"/>
                  </a:lnTo>
                  <a:lnTo>
                    <a:pt x="319" y="2174"/>
                  </a:lnTo>
                  <a:lnTo>
                    <a:pt x="284" y="2132"/>
                  </a:lnTo>
                  <a:lnTo>
                    <a:pt x="250" y="2103"/>
                  </a:lnTo>
                  <a:lnTo>
                    <a:pt x="225" y="2103"/>
                  </a:lnTo>
                  <a:lnTo>
                    <a:pt x="201" y="2074"/>
                  </a:lnTo>
                  <a:lnTo>
                    <a:pt x="284" y="1991"/>
                  </a:lnTo>
                  <a:lnTo>
                    <a:pt x="271" y="1964"/>
                  </a:lnTo>
                  <a:lnTo>
                    <a:pt x="212" y="2035"/>
                  </a:lnTo>
                  <a:lnTo>
                    <a:pt x="191" y="2020"/>
                  </a:lnTo>
                  <a:lnTo>
                    <a:pt x="155" y="1991"/>
                  </a:lnTo>
                  <a:lnTo>
                    <a:pt x="178" y="1964"/>
                  </a:lnTo>
                  <a:lnTo>
                    <a:pt x="212" y="1936"/>
                  </a:lnTo>
                  <a:lnTo>
                    <a:pt x="225" y="1920"/>
                  </a:lnTo>
                  <a:lnTo>
                    <a:pt x="237" y="1908"/>
                  </a:lnTo>
                  <a:lnTo>
                    <a:pt x="201" y="1865"/>
                  </a:lnTo>
                  <a:lnTo>
                    <a:pt x="191" y="1908"/>
                  </a:lnTo>
                  <a:lnTo>
                    <a:pt x="166" y="1920"/>
                  </a:lnTo>
                  <a:lnTo>
                    <a:pt x="166" y="1936"/>
                  </a:lnTo>
                  <a:lnTo>
                    <a:pt x="141" y="1964"/>
                  </a:lnTo>
                  <a:lnTo>
                    <a:pt x="96" y="1908"/>
                  </a:lnTo>
                  <a:lnTo>
                    <a:pt x="46" y="1880"/>
                  </a:lnTo>
                  <a:lnTo>
                    <a:pt x="25" y="1851"/>
                  </a:lnTo>
                  <a:lnTo>
                    <a:pt x="12" y="1824"/>
                  </a:lnTo>
                  <a:lnTo>
                    <a:pt x="25" y="1809"/>
                  </a:lnTo>
                  <a:lnTo>
                    <a:pt x="0" y="1741"/>
                  </a:lnTo>
                  <a:lnTo>
                    <a:pt x="0" y="1712"/>
                  </a:lnTo>
                  <a:lnTo>
                    <a:pt x="25" y="1684"/>
                  </a:lnTo>
                  <a:lnTo>
                    <a:pt x="12" y="1656"/>
                  </a:lnTo>
                  <a:lnTo>
                    <a:pt x="25" y="1641"/>
                  </a:lnTo>
                  <a:lnTo>
                    <a:pt x="33" y="1628"/>
                  </a:lnTo>
                  <a:lnTo>
                    <a:pt x="33" y="1656"/>
                  </a:lnTo>
                  <a:lnTo>
                    <a:pt x="46" y="1641"/>
                  </a:lnTo>
                  <a:lnTo>
                    <a:pt x="58" y="1628"/>
                  </a:lnTo>
                  <a:lnTo>
                    <a:pt x="71" y="1628"/>
                  </a:lnTo>
                  <a:lnTo>
                    <a:pt x="117" y="1628"/>
                  </a:lnTo>
                  <a:lnTo>
                    <a:pt x="107" y="1616"/>
                  </a:lnTo>
                  <a:lnTo>
                    <a:pt x="96" y="1597"/>
                  </a:lnTo>
                  <a:lnTo>
                    <a:pt x="96" y="1585"/>
                  </a:lnTo>
                  <a:lnTo>
                    <a:pt x="58" y="1572"/>
                  </a:lnTo>
                  <a:lnTo>
                    <a:pt x="46" y="1545"/>
                  </a:lnTo>
                  <a:lnTo>
                    <a:pt x="58" y="1545"/>
                  </a:lnTo>
                  <a:lnTo>
                    <a:pt x="83" y="1545"/>
                  </a:lnTo>
                  <a:lnTo>
                    <a:pt x="83" y="1516"/>
                  </a:lnTo>
                  <a:lnTo>
                    <a:pt x="96" y="1504"/>
                  </a:lnTo>
                  <a:lnTo>
                    <a:pt x="107" y="1516"/>
                  </a:lnTo>
                  <a:lnTo>
                    <a:pt x="117" y="1545"/>
                  </a:lnTo>
                  <a:lnTo>
                    <a:pt x="130" y="1572"/>
                  </a:lnTo>
                  <a:lnTo>
                    <a:pt x="191" y="1585"/>
                  </a:lnTo>
                  <a:lnTo>
                    <a:pt x="201" y="1572"/>
                  </a:lnTo>
                  <a:lnTo>
                    <a:pt x="212" y="1585"/>
                  </a:lnTo>
                  <a:lnTo>
                    <a:pt x="225" y="1616"/>
                  </a:lnTo>
                  <a:lnTo>
                    <a:pt x="225" y="1597"/>
                  </a:lnTo>
                  <a:lnTo>
                    <a:pt x="237" y="1572"/>
                  </a:lnTo>
                  <a:lnTo>
                    <a:pt x="225" y="1545"/>
                  </a:lnTo>
                  <a:lnTo>
                    <a:pt x="201" y="1560"/>
                  </a:lnTo>
                  <a:lnTo>
                    <a:pt x="166" y="1560"/>
                  </a:lnTo>
                  <a:lnTo>
                    <a:pt x="155" y="1545"/>
                  </a:lnTo>
                  <a:lnTo>
                    <a:pt x="141" y="1516"/>
                  </a:lnTo>
                  <a:lnTo>
                    <a:pt x="155" y="1516"/>
                  </a:lnTo>
                  <a:lnTo>
                    <a:pt x="155" y="1489"/>
                  </a:lnTo>
                  <a:lnTo>
                    <a:pt x="130" y="1474"/>
                  </a:lnTo>
                  <a:lnTo>
                    <a:pt x="117" y="1474"/>
                  </a:lnTo>
                  <a:lnTo>
                    <a:pt x="130" y="1445"/>
                  </a:lnTo>
                  <a:lnTo>
                    <a:pt x="117" y="1418"/>
                  </a:lnTo>
                  <a:lnTo>
                    <a:pt x="117" y="1389"/>
                  </a:lnTo>
                  <a:lnTo>
                    <a:pt x="141" y="1389"/>
                  </a:lnTo>
                  <a:lnTo>
                    <a:pt x="155" y="1374"/>
                  </a:lnTo>
                  <a:lnTo>
                    <a:pt x="155" y="1345"/>
                  </a:lnTo>
                  <a:lnTo>
                    <a:pt x="225" y="1318"/>
                  </a:lnTo>
                  <a:lnTo>
                    <a:pt x="225" y="1290"/>
                  </a:lnTo>
                  <a:lnTo>
                    <a:pt x="225" y="1275"/>
                  </a:lnTo>
                  <a:lnTo>
                    <a:pt x="237" y="1263"/>
                  </a:lnTo>
                  <a:lnTo>
                    <a:pt x="225" y="1235"/>
                  </a:lnTo>
                  <a:lnTo>
                    <a:pt x="201" y="1247"/>
                  </a:lnTo>
                  <a:lnTo>
                    <a:pt x="178" y="1207"/>
                  </a:lnTo>
                  <a:lnTo>
                    <a:pt x="212" y="1192"/>
                  </a:lnTo>
                  <a:lnTo>
                    <a:pt x="225" y="1163"/>
                  </a:lnTo>
                  <a:lnTo>
                    <a:pt x="250" y="1178"/>
                  </a:lnTo>
                  <a:lnTo>
                    <a:pt x="250" y="1192"/>
                  </a:lnTo>
                  <a:lnTo>
                    <a:pt x="296" y="1207"/>
                  </a:lnTo>
                  <a:lnTo>
                    <a:pt x="332" y="1207"/>
                  </a:lnTo>
                  <a:lnTo>
                    <a:pt x="344" y="1151"/>
                  </a:lnTo>
                  <a:lnTo>
                    <a:pt x="368" y="1122"/>
                  </a:lnTo>
                  <a:lnTo>
                    <a:pt x="391" y="1151"/>
                  </a:lnTo>
                  <a:lnTo>
                    <a:pt x="403" y="1178"/>
                  </a:lnTo>
                  <a:lnTo>
                    <a:pt x="439" y="1192"/>
                  </a:lnTo>
                  <a:lnTo>
                    <a:pt x="427" y="1178"/>
                  </a:lnTo>
                  <a:lnTo>
                    <a:pt x="416" y="1163"/>
                  </a:lnTo>
                  <a:lnTo>
                    <a:pt x="416" y="1151"/>
                  </a:lnTo>
                  <a:lnTo>
                    <a:pt x="439" y="1122"/>
                  </a:lnTo>
                  <a:lnTo>
                    <a:pt x="450" y="1122"/>
                  </a:lnTo>
                  <a:lnTo>
                    <a:pt x="487" y="1136"/>
                  </a:lnTo>
                  <a:lnTo>
                    <a:pt x="545" y="1122"/>
                  </a:lnTo>
                  <a:lnTo>
                    <a:pt x="487" y="1092"/>
                  </a:lnTo>
                  <a:lnTo>
                    <a:pt x="439" y="1080"/>
                  </a:lnTo>
                  <a:lnTo>
                    <a:pt x="403" y="1110"/>
                  </a:lnTo>
                  <a:lnTo>
                    <a:pt x="380" y="1092"/>
                  </a:lnTo>
                  <a:lnTo>
                    <a:pt x="359" y="1092"/>
                  </a:lnTo>
                  <a:lnTo>
                    <a:pt x="319" y="1092"/>
                  </a:lnTo>
                  <a:lnTo>
                    <a:pt x="296" y="1092"/>
                  </a:lnTo>
                  <a:lnTo>
                    <a:pt x="271" y="1080"/>
                  </a:lnTo>
                  <a:lnTo>
                    <a:pt x="284" y="1051"/>
                  </a:lnTo>
                  <a:lnTo>
                    <a:pt x="332" y="995"/>
                  </a:lnTo>
                  <a:lnTo>
                    <a:pt x="344" y="924"/>
                  </a:lnTo>
                  <a:lnTo>
                    <a:pt x="332" y="884"/>
                  </a:lnTo>
                  <a:lnTo>
                    <a:pt x="344" y="869"/>
                  </a:lnTo>
                  <a:lnTo>
                    <a:pt x="332" y="828"/>
                  </a:lnTo>
                  <a:lnTo>
                    <a:pt x="344" y="813"/>
                  </a:lnTo>
                  <a:lnTo>
                    <a:pt x="368" y="799"/>
                  </a:lnTo>
                  <a:lnTo>
                    <a:pt x="368" y="772"/>
                  </a:lnTo>
                  <a:lnTo>
                    <a:pt x="391" y="760"/>
                  </a:lnTo>
                  <a:lnTo>
                    <a:pt x="403" y="743"/>
                  </a:lnTo>
                  <a:lnTo>
                    <a:pt x="427" y="772"/>
                  </a:lnTo>
                  <a:lnTo>
                    <a:pt x="439" y="772"/>
                  </a:lnTo>
                  <a:lnTo>
                    <a:pt x="427" y="716"/>
                  </a:lnTo>
                  <a:lnTo>
                    <a:pt x="439" y="716"/>
                  </a:lnTo>
                  <a:lnTo>
                    <a:pt x="427" y="676"/>
                  </a:lnTo>
                  <a:lnTo>
                    <a:pt x="462" y="617"/>
                  </a:lnTo>
                  <a:lnTo>
                    <a:pt x="462" y="590"/>
                  </a:lnTo>
                  <a:lnTo>
                    <a:pt x="475" y="576"/>
                  </a:lnTo>
                  <a:lnTo>
                    <a:pt x="487" y="534"/>
                  </a:lnTo>
                  <a:lnTo>
                    <a:pt x="521" y="520"/>
                  </a:lnTo>
                  <a:lnTo>
                    <a:pt x="545" y="507"/>
                  </a:lnTo>
                  <a:lnTo>
                    <a:pt x="571" y="490"/>
                  </a:lnTo>
                  <a:lnTo>
                    <a:pt x="593" y="507"/>
                  </a:lnTo>
                  <a:lnTo>
                    <a:pt x="654" y="463"/>
                  </a:lnTo>
                  <a:lnTo>
                    <a:pt x="677" y="463"/>
                  </a:lnTo>
                  <a:lnTo>
                    <a:pt x="721" y="422"/>
                  </a:lnTo>
                  <a:lnTo>
                    <a:pt x="759" y="381"/>
                  </a:lnTo>
                  <a:lnTo>
                    <a:pt x="805" y="338"/>
                  </a:lnTo>
                  <a:lnTo>
                    <a:pt x="866" y="294"/>
                  </a:lnTo>
                  <a:lnTo>
                    <a:pt x="902" y="282"/>
                  </a:lnTo>
                  <a:lnTo>
                    <a:pt x="948" y="267"/>
                  </a:lnTo>
                  <a:lnTo>
                    <a:pt x="984" y="238"/>
                  </a:lnTo>
                  <a:lnTo>
                    <a:pt x="1009" y="255"/>
                  </a:lnTo>
                  <a:lnTo>
                    <a:pt x="1022" y="238"/>
                  </a:lnTo>
                  <a:lnTo>
                    <a:pt x="1054" y="238"/>
                  </a:lnTo>
                  <a:lnTo>
                    <a:pt x="1104" y="255"/>
                  </a:lnTo>
                  <a:lnTo>
                    <a:pt x="1115" y="282"/>
                  </a:lnTo>
                  <a:lnTo>
                    <a:pt x="1138" y="307"/>
                  </a:lnTo>
                  <a:lnTo>
                    <a:pt x="1163" y="322"/>
                  </a:lnTo>
                  <a:lnTo>
                    <a:pt x="1175" y="381"/>
                  </a:lnTo>
                  <a:lnTo>
                    <a:pt x="1184" y="449"/>
                  </a:lnTo>
                  <a:lnTo>
                    <a:pt x="1197" y="507"/>
                  </a:lnTo>
                  <a:lnTo>
                    <a:pt x="1209" y="534"/>
                  </a:lnTo>
                  <a:lnTo>
                    <a:pt x="1197" y="576"/>
                  </a:lnTo>
                  <a:lnTo>
                    <a:pt x="1163" y="605"/>
                  </a:lnTo>
                  <a:lnTo>
                    <a:pt x="1115" y="660"/>
                  </a:lnTo>
                  <a:lnTo>
                    <a:pt x="1079" y="701"/>
                  </a:lnTo>
                  <a:lnTo>
                    <a:pt x="1066" y="716"/>
                  </a:lnTo>
                  <a:lnTo>
                    <a:pt x="1032" y="716"/>
                  </a:lnTo>
                  <a:lnTo>
                    <a:pt x="1009" y="716"/>
                  </a:lnTo>
                  <a:lnTo>
                    <a:pt x="972" y="716"/>
                  </a:lnTo>
                  <a:lnTo>
                    <a:pt x="948" y="688"/>
                  </a:lnTo>
                  <a:lnTo>
                    <a:pt x="938" y="688"/>
                  </a:lnTo>
                  <a:lnTo>
                    <a:pt x="914" y="701"/>
                  </a:lnTo>
                  <a:lnTo>
                    <a:pt x="889" y="731"/>
                  </a:lnTo>
                  <a:lnTo>
                    <a:pt x="875" y="731"/>
                  </a:lnTo>
                  <a:lnTo>
                    <a:pt x="902" y="743"/>
                  </a:lnTo>
                  <a:lnTo>
                    <a:pt x="925" y="731"/>
                  </a:lnTo>
                  <a:lnTo>
                    <a:pt x="925" y="716"/>
                  </a:lnTo>
                  <a:lnTo>
                    <a:pt x="959" y="743"/>
                  </a:lnTo>
                  <a:lnTo>
                    <a:pt x="972" y="760"/>
                  </a:lnTo>
                  <a:lnTo>
                    <a:pt x="1009" y="760"/>
                  </a:lnTo>
                  <a:lnTo>
                    <a:pt x="1043" y="760"/>
                  </a:lnTo>
                  <a:lnTo>
                    <a:pt x="1043" y="799"/>
                  </a:lnTo>
                  <a:lnTo>
                    <a:pt x="1032" y="828"/>
                  </a:lnTo>
                  <a:lnTo>
                    <a:pt x="1043" y="869"/>
                  </a:lnTo>
                  <a:lnTo>
                    <a:pt x="1032" y="884"/>
                  </a:lnTo>
                  <a:lnTo>
                    <a:pt x="997" y="924"/>
                  </a:lnTo>
                  <a:lnTo>
                    <a:pt x="972" y="955"/>
                  </a:lnTo>
                  <a:lnTo>
                    <a:pt x="997" y="955"/>
                  </a:lnTo>
                  <a:lnTo>
                    <a:pt x="1022" y="940"/>
                  </a:lnTo>
                  <a:lnTo>
                    <a:pt x="1043" y="924"/>
                  </a:lnTo>
                  <a:lnTo>
                    <a:pt x="1054" y="899"/>
                  </a:lnTo>
                  <a:lnTo>
                    <a:pt x="1054" y="857"/>
                  </a:lnTo>
                  <a:lnTo>
                    <a:pt x="1066" y="813"/>
                  </a:lnTo>
                  <a:lnTo>
                    <a:pt x="1091" y="828"/>
                  </a:lnTo>
                  <a:lnTo>
                    <a:pt x="1115" y="857"/>
                  </a:lnTo>
                  <a:lnTo>
                    <a:pt x="1127" y="899"/>
                  </a:lnTo>
                  <a:lnTo>
                    <a:pt x="1127" y="955"/>
                  </a:lnTo>
                  <a:lnTo>
                    <a:pt x="1127" y="983"/>
                  </a:lnTo>
                  <a:lnTo>
                    <a:pt x="1127" y="1011"/>
                  </a:lnTo>
                  <a:lnTo>
                    <a:pt x="1138" y="995"/>
                  </a:lnTo>
                  <a:lnTo>
                    <a:pt x="1150" y="955"/>
                  </a:lnTo>
                  <a:lnTo>
                    <a:pt x="1150" y="912"/>
                  </a:lnTo>
                  <a:lnTo>
                    <a:pt x="1138" y="869"/>
                  </a:lnTo>
                  <a:lnTo>
                    <a:pt x="1127" y="857"/>
                  </a:lnTo>
                  <a:lnTo>
                    <a:pt x="1104" y="813"/>
                  </a:lnTo>
                  <a:lnTo>
                    <a:pt x="1066" y="787"/>
                  </a:lnTo>
                  <a:lnTo>
                    <a:pt x="1066" y="760"/>
                  </a:lnTo>
                  <a:lnTo>
                    <a:pt x="1079" y="731"/>
                  </a:lnTo>
                  <a:lnTo>
                    <a:pt x="1104" y="716"/>
                  </a:lnTo>
                  <a:lnTo>
                    <a:pt x="1150" y="676"/>
                  </a:lnTo>
                  <a:lnTo>
                    <a:pt x="1175" y="633"/>
                  </a:lnTo>
                  <a:lnTo>
                    <a:pt x="1209" y="590"/>
                  </a:lnTo>
                  <a:lnTo>
                    <a:pt x="1247" y="561"/>
                  </a:lnTo>
                  <a:lnTo>
                    <a:pt x="1258" y="546"/>
                  </a:lnTo>
                  <a:lnTo>
                    <a:pt x="1268" y="520"/>
                  </a:lnTo>
                  <a:lnTo>
                    <a:pt x="1292" y="507"/>
                  </a:lnTo>
                  <a:lnTo>
                    <a:pt x="1317" y="507"/>
                  </a:lnTo>
                  <a:lnTo>
                    <a:pt x="1329" y="534"/>
                  </a:lnTo>
                  <a:lnTo>
                    <a:pt x="1342" y="576"/>
                  </a:lnTo>
                  <a:lnTo>
                    <a:pt x="1352" y="576"/>
                  </a:lnTo>
                  <a:lnTo>
                    <a:pt x="1342" y="561"/>
                  </a:lnTo>
                  <a:lnTo>
                    <a:pt x="1342" y="534"/>
                  </a:lnTo>
                  <a:lnTo>
                    <a:pt x="1342" y="507"/>
                  </a:lnTo>
                  <a:lnTo>
                    <a:pt x="1342" y="490"/>
                  </a:lnTo>
                  <a:lnTo>
                    <a:pt x="1329" y="476"/>
                  </a:lnTo>
                  <a:lnTo>
                    <a:pt x="1304" y="476"/>
                  </a:lnTo>
                  <a:lnTo>
                    <a:pt x="1279" y="490"/>
                  </a:lnTo>
                  <a:lnTo>
                    <a:pt x="1258" y="490"/>
                  </a:lnTo>
                  <a:lnTo>
                    <a:pt x="1247" y="463"/>
                  </a:lnTo>
                  <a:lnTo>
                    <a:pt x="1234" y="434"/>
                  </a:lnTo>
                  <a:lnTo>
                    <a:pt x="1222" y="405"/>
                  </a:lnTo>
                  <a:lnTo>
                    <a:pt x="1234" y="381"/>
                  </a:lnTo>
                  <a:lnTo>
                    <a:pt x="1258" y="381"/>
                  </a:lnTo>
                  <a:lnTo>
                    <a:pt x="1279" y="393"/>
                  </a:lnTo>
                  <a:lnTo>
                    <a:pt x="1304" y="405"/>
                  </a:lnTo>
                  <a:lnTo>
                    <a:pt x="1365" y="393"/>
                  </a:lnTo>
                  <a:lnTo>
                    <a:pt x="1376" y="393"/>
                  </a:lnTo>
                  <a:lnTo>
                    <a:pt x="1409" y="405"/>
                  </a:lnTo>
                  <a:lnTo>
                    <a:pt x="1447" y="381"/>
                  </a:lnTo>
                  <a:lnTo>
                    <a:pt x="1459" y="363"/>
                  </a:lnTo>
                  <a:lnTo>
                    <a:pt x="1472" y="351"/>
                  </a:lnTo>
                  <a:lnTo>
                    <a:pt x="1483" y="351"/>
                  </a:lnTo>
                  <a:lnTo>
                    <a:pt x="1493" y="338"/>
                  </a:lnTo>
                  <a:lnTo>
                    <a:pt x="1542" y="282"/>
                  </a:lnTo>
                  <a:lnTo>
                    <a:pt x="1554" y="267"/>
                  </a:lnTo>
                  <a:lnTo>
                    <a:pt x="1601" y="238"/>
                  </a:lnTo>
                  <a:lnTo>
                    <a:pt x="1626" y="223"/>
                  </a:lnTo>
                  <a:lnTo>
                    <a:pt x="1685" y="182"/>
                  </a:lnTo>
                  <a:lnTo>
                    <a:pt x="1769" y="126"/>
                  </a:lnTo>
                  <a:lnTo>
                    <a:pt x="1792" y="114"/>
                  </a:lnTo>
                  <a:lnTo>
                    <a:pt x="1826" y="84"/>
                  </a:lnTo>
                  <a:lnTo>
                    <a:pt x="1849" y="70"/>
                  </a:lnTo>
                  <a:lnTo>
                    <a:pt x="1872" y="43"/>
                  </a:lnTo>
                  <a:lnTo>
                    <a:pt x="1885" y="31"/>
                  </a:lnTo>
                  <a:lnTo>
                    <a:pt x="1897" y="31"/>
                  </a:lnTo>
                  <a:lnTo>
                    <a:pt x="1946" y="15"/>
                  </a:lnTo>
                  <a:lnTo>
                    <a:pt x="2005" y="0"/>
                  </a:lnTo>
                  <a:lnTo>
                    <a:pt x="2076" y="0"/>
                  </a:lnTo>
                  <a:lnTo>
                    <a:pt x="2110" y="0"/>
                  </a:lnTo>
                  <a:lnTo>
                    <a:pt x="2133" y="15"/>
                  </a:lnTo>
                  <a:lnTo>
                    <a:pt x="2133" y="31"/>
                  </a:lnTo>
                  <a:lnTo>
                    <a:pt x="2122" y="43"/>
                  </a:lnTo>
                  <a:lnTo>
                    <a:pt x="2122" y="70"/>
                  </a:lnTo>
                  <a:lnTo>
                    <a:pt x="2133" y="55"/>
                  </a:lnTo>
                  <a:lnTo>
                    <a:pt x="2158" y="43"/>
                  </a:lnTo>
                  <a:lnTo>
                    <a:pt x="2181" y="31"/>
                  </a:lnTo>
                  <a:lnTo>
                    <a:pt x="2206" y="43"/>
                  </a:lnTo>
                  <a:lnTo>
                    <a:pt x="2171" y="55"/>
                  </a:lnTo>
                  <a:lnTo>
                    <a:pt x="2171" y="84"/>
                  </a:lnTo>
                  <a:lnTo>
                    <a:pt x="2206" y="70"/>
                  </a:lnTo>
                  <a:lnTo>
                    <a:pt x="2217" y="55"/>
                  </a:lnTo>
                  <a:lnTo>
                    <a:pt x="2264" y="99"/>
                  </a:lnTo>
                  <a:lnTo>
                    <a:pt x="2314" y="114"/>
                  </a:lnTo>
                  <a:lnTo>
                    <a:pt x="2358" y="155"/>
                  </a:lnTo>
                  <a:lnTo>
                    <a:pt x="2419" y="182"/>
                  </a:lnTo>
                  <a:lnTo>
                    <a:pt x="2444" y="211"/>
                  </a:lnTo>
                  <a:lnTo>
                    <a:pt x="2444" y="238"/>
                  </a:lnTo>
                  <a:lnTo>
                    <a:pt x="2432" y="255"/>
                  </a:lnTo>
                  <a:lnTo>
                    <a:pt x="2419" y="267"/>
                  </a:lnTo>
                  <a:lnTo>
                    <a:pt x="2408" y="267"/>
                  </a:lnTo>
                  <a:lnTo>
                    <a:pt x="2396" y="267"/>
                  </a:lnTo>
                  <a:lnTo>
                    <a:pt x="2385" y="238"/>
                  </a:lnTo>
                  <a:lnTo>
                    <a:pt x="2385" y="267"/>
                  </a:lnTo>
                  <a:lnTo>
                    <a:pt x="2385" y="294"/>
                  </a:lnTo>
                  <a:lnTo>
                    <a:pt x="2396" y="294"/>
                  </a:lnTo>
                  <a:lnTo>
                    <a:pt x="2432" y="294"/>
                  </a:lnTo>
                  <a:lnTo>
                    <a:pt x="2455" y="282"/>
                  </a:lnTo>
                  <a:lnTo>
                    <a:pt x="2467" y="282"/>
                  </a:lnTo>
                  <a:lnTo>
                    <a:pt x="2491" y="294"/>
                  </a:lnTo>
                  <a:lnTo>
                    <a:pt x="2501" y="322"/>
                  </a:lnTo>
                  <a:lnTo>
                    <a:pt x="2501" y="338"/>
                  </a:lnTo>
                  <a:lnTo>
                    <a:pt x="2491" y="363"/>
                  </a:lnTo>
                  <a:lnTo>
                    <a:pt x="2501" y="363"/>
                  </a:lnTo>
                  <a:lnTo>
                    <a:pt x="2526" y="381"/>
                  </a:lnTo>
                  <a:lnTo>
                    <a:pt x="2539" y="393"/>
                  </a:lnTo>
                  <a:lnTo>
                    <a:pt x="2560" y="422"/>
                  </a:lnTo>
                  <a:lnTo>
                    <a:pt x="2560" y="434"/>
                  </a:lnTo>
                  <a:lnTo>
                    <a:pt x="2550" y="476"/>
                  </a:lnTo>
                  <a:lnTo>
                    <a:pt x="2539" y="507"/>
                  </a:lnTo>
                  <a:lnTo>
                    <a:pt x="2514" y="546"/>
                  </a:lnTo>
                  <a:lnTo>
                    <a:pt x="2501" y="605"/>
                  </a:lnTo>
                  <a:lnTo>
                    <a:pt x="2491" y="676"/>
                  </a:lnTo>
                  <a:lnTo>
                    <a:pt x="2467" y="701"/>
                  </a:lnTo>
                  <a:lnTo>
                    <a:pt x="2444" y="731"/>
                  </a:lnTo>
                  <a:lnTo>
                    <a:pt x="2419" y="743"/>
                  </a:lnTo>
                  <a:lnTo>
                    <a:pt x="2396" y="772"/>
                  </a:lnTo>
                  <a:lnTo>
                    <a:pt x="2358" y="787"/>
                  </a:lnTo>
                  <a:lnTo>
                    <a:pt x="2335" y="772"/>
                  </a:lnTo>
                  <a:lnTo>
                    <a:pt x="2301" y="743"/>
                  </a:lnTo>
                  <a:lnTo>
                    <a:pt x="2276" y="743"/>
                  </a:lnTo>
                  <a:lnTo>
                    <a:pt x="2251" y="760"/>
                  </a:lnTo>
                  <a:lnTo>
                    <a:pt x="2217" y="760"/>
                  </a:lnTo>
                  <a:lnTo>
                    <a:pt x="2217" y="787"/>
                  </a:lnTo>
                  <a:lnTo>
                    <a:pt x="2242" y="787"/>
                  </a:lnTo>
                  <a:lnTo>
                    <a:pt x="2264" y="772"/>
                  </a:lnTo>
                  <a:lnTo>
                    <a:pt x="2301" y="787"/>
                  </a:lnTo>
                  <a:lnTo>
                    <a:pt x="2301" y="799"/>
                  </a:lnTo>
                  <a:lnTo>
                    <a:pt x="2289" y="813"/>
                  </a:lnTo>
                  <a:lnTo>
                    <a:pt x="2276" y="843"/>
                  </a:lnTo>
                  <a:lnTo>
                    <a:pt x="2276" y="869"/>
                  </a:lnTo>
                  <a:lnTo>
                    <a:pt x="2289" y="857"/>
                  </a:lnTo>
                  <a:lnTo>
                    <a:pt x="2301" y="869"/>
                  </a:lnTo>
                  <a:lnTo>
                    <a:pt x="2301" y="843"/>
                  </a:lnTo>
                  <a:lnTo>
                    <a:pt x="2314" y="828"/>
                  </a:lnTo>
                  <a:lnTo>
                    <a:pt x="2346" y="828"/>
                  </a:lnTo>
                  <a:lnTo>
                    <a:pt x="2358" y="828"/>
                  </a:lnTo>
                  <a:lnTo>
                    <a:pt x="2371" y="828"/>
                  </a:lnTo>
                  <a:lnTo>
                    <a:pt x="2408" y="813"/>
                  </a:lnTo>
                  <a:lnTo>
                    <a:pt x="2455" y="772"/>
                  </a:lnTo>
                  <a:lnTo>
                    <a:pt x="2476" y="743"/>
                  </a:lnTo>
                  <a:lnTo>
                    <a:pt x="2501" y="731"/>
                  </a:lnTo>
                  <a:lnTo>
                    <a:pt x="2526" y="701"/>
                  </a:lnTo>
                  <a:lnTo>
                    <a:pt x="2539" y="676"/>
                  </a:lnTo>
                  <a:lnTo>
                    <a:pt x="2550" y="590"/>
                  </a:lnTo>
                  <a:lnTo>
                    <a:pt x="2598" y="576"/>
                  </a:lnTo>
                  <a:lnTo>
                    <a:pt x="2621" y="576"/>
                  </a:lnTo>
                  <a:lnTo>
                    <a:pt x="2644" y="576"/>
                  </a:lnTo>
                  <a:lnTo>
                    <a:pt x="2680" y="590"/>
                  </a:lnTo>
                  <a:lnTo>
                    <a:pt x="2691" y="617"/>
                  </a:lnTo>
                  <a:lnTo>
                    <a:pt x="2691" y="645"/>
                  </a:lnTo>
                  <a:lnTo>
                    <a:pt x="2705" y="660"/>
                  </a:lnTo>
                  <a:lnTo>
                    <a:pt x="2728" y="660"/>
                  </a:lnTo>
                  <a:lnTo>
                    <a:pt x="2752" y="676"/>
                  </a:lnTo>
                  <a:lnTo>
                    <a:pt x="2777" y="676"/>
                  </a:lnTo>
                  <a:lnTo>
                    <a:pt x="2798" y="676"/>
                  </a:lnTo>
                  <a:lnTo>
                    <a:pt x="2810" y="676"/>
                  </a:lnTo>
                  <a:lnTo>
                    <a:pt x="2821" y="688"/>
                  </a:lnTo>
                  <a:lnTo>
                    <a:pt x="2859" y="701"/>
                  </a:lnTo>
                  <a:lnTo>
                    <a:pt x="2893" y="701"/>
                  </a:lnTo>
                  <a:lnTo>
                    <a:pt x="2918" y="716"/>
                  </a:lnTo>
                  <a:lnTo>
                    <a:pt x="2930" y="716"/>
                  </a:lnTo>
                  <a:lnTo>
                    <a:pt x="2943" y="731"/>
                  </a:lnTo>
                  <a:lnTo>
                    <a:pt x="2952" y="743"/>
                  </a:lnTo>
                  <a:lnTo>
                    <a:pt x="2952" y="760"/>
                  </a:lnTo>
                  <a:lnTo>
                    <a:pt x="2943" y="743"/>
                  </a:lnTo>
                  <a:lnTo>
                    <a:pt x="2869" y="772"/>
                  </a:lnTo>
                  <a:lnTo>
                    <a:pt x="2835" y="799"/>
                  </a:lnTo>
                  <a:lnTo>
                    <a:pt x="2810" y="813"/>
                  </a:lnTo>
                  <a:lnTo>
                    <a:pt x="2810" y="843"/>
                  </a:lnTo>
                  <a:lnTo>
                    <a:pt x="2821" y="884"/>
                  </a:lnTo>
                  <a:lnTo>
                    <a:pt x="2810" y="912"/>
                  </a:lnTo>
                  <a:lnTo>
                    <a:pt x="2785" y="940"/>
                  </a:lnTo>
                  <a:lnTo>
                    <a:pt x="2777" y="967"/>
                  </a:lnTo>
                  <a:lnTo>
                    <a:pt x="2798" y="967"/>
                  </a:lnTo>
                  <a:lnTo>
                    <a:pt x="2810" y="955"/>
                  </a:lnTo>
                  <a:lnTo>
                    <a:pt x="2821" y="924"/>
                  </a:lnTo>
                  <a:lnTo>
                    <a:pt x="2821" y="899"/>
                  </a:lnTo>
                  <a:lnTo>
                    <a:pt x="2835" y="869"/>
                  </a:lnTo>
                  <a:lnTo>
                    <a:pt x="2846" y="843"/>
                  </a:lnTo>
                  <a:lnTo>
                    <a:pt x="2869" y="813"/>
                  </a:lnTo>
                  <a:lnTo>
                    <a:pt x="2907" y="799"/>
                  </a:lnTo>
                  <a:lnTo>
                    <a:pt x="2918" y="787"/>
                  </a:lnTo>
                  <a:lnTo>
                    <a:pt x="2952" y="787"/>
                  </a:lnTo>
                  <a:lnTo>
                    <a:pt x="2977" y="799"/>
                  </a:lnTo>
                  <a:lnTo>
                    <a:pt x="2989" y="760"/>
                  </a:lnTo>
                  <a:lnTo>
                    <a:pt x="3002" y="743"/>
                  </a:lnTo>
                  <a:lnTo>
                    <a:pt x="2989" y="716"/>
                  </a:lnTo>
                  <a:lnTo>
                    <a:pt x="3002" y="688"/>
                  </a:lnTo>
                  <a:lnTo>
                    <a:pt x="3023" y="676"/>
                  </a:lnTo>
                  <a:lnTo>
                    <a:pt x="3036" y="660"/>
                  </a:lnTo>
                  <a:lnTo>
                    <a:pt x="3036" y="617"/>
                  </a:lnTo>
                  <a:lnTo>
                    <a:pt x="3059" y="617"/>
                  </a:lnTo>
                  <a:lnTo>
                    <a:pt x="3059" y="605"/>
                  </a:lnTo>
                  <a:lnTo>
                    <a:pt x="3084" y="590"/>
                  </a:lnTo>
                  <a:lnTo>
                    <a:pt x="3096" y="590"/>
                  </a:lnTo>
                  <a:lnTo>
                    <a:pt x="3120" y="617"/>
                  </a:lnTo>
                  <a:lnTo>
                    <a:pt x="3130" y="645"/>
                  </a:lnTo>
                  <a:lnTo>
                    <a:pt x="3120" y="688"/>
                  </a:lnTo>
                  <a:lnTo>
                    <a:pt x="3107" y="716"/>
                  </a:lnTo>
                  <a:lnTo>
                    <a:pt x="3120" y="760"/>
                  </a:lnTo>
                  <a:lnTo>
                    <a:pt x="3130" y="772"/>
                  </a:lnTo>
                  <a:lnTo>
                    <a:pt x="3155" y="799"/>
                  </a:lnTo>
                  <a:lnTo>
                    <a:pt x="3179" y="828"/>
                  </a:lnTo>
                  <a:lnTo>
                    <a:pt x="3189" y="857"/>
                  </a:lnTo>
                  <a:lnTo>
                    <a:pt x="3179" y="869"/>
                  </a:lnTo>
                  <a:lnTo>
                    <a:pt x="3179" y="884"/>
                  </a:lnTo>
                  <a:lnTo>
                    <a:pt x="3189" y="899"/>
                  </a:lnTo>
                  <a:lnTo>
                    <a:pt x="3189" y="912"/>
                  </a:lnTo>
                  <a:lnTo>
                    <a:pt x="3179" y="955"/>
                  </a:lnTo>
                  <a:lnTo>
                    <a:pt x="3155" y="967"/>
                  </a:lnTo>
                  <a:lnTo>
                    <a:pt x="3143" y="995"/>
                  </a:lnTo>
                  <a:lnTo>
                    <a:pt x="3130" y="1023"/>
                  </a:lnTo>
                  <a:lnTo>
                    <a:pt x="3120" y="1051"/>
                  </a:lnTo>
                  <a:lnTo>
                    <a:pt x="3071" y="1051"/>
                  </a:lnTo>
                  <a:lnTo>
                    <a:pt x="3036" y="1066"/>
                  </a:lnTo>
                  <a:lnTo>
                    <a:pt x="3048" y="1066"/>
                  </a:lnTo>
                  <a:lnTo>
                    <a:pt x="3096" y="1066"/>
                  </a:lnTo>
                  <a:lnTo>
                    <a:pt x="3120" y="1066"/>
                  </a:lnTo>
                  <a:lnTo>
                    <a:pt x="3130" y="1066"/>
                  </a:lnTo>
                  <a:lnTo>
                    <a:pt x="3143" y="1036"/>
                  </a:lnTo>
                  <a:lnTo>
                    <a:pt x="3155" y="1011"/>
                  </a:lnTo>
                  <a:lnTo>
                    <a:pt x="3179" y="995"/>
                  </a:lnTo>
                  <a:lnTo>
                    <a:pt x="3202" y="983"/>
                  </a:lnTo>
                  <a:lnTo>
                    <a:pt x="3239" y="967"/>
                  </a:lnTo>
                  <a:lnTo>
                    <a:pt x="3309" y="983"/>
                  </a:lnTo>
                  <a:lnTo>
                    <a:pt x="3343" y="995"/>
                  </a:lnTo>
                  <a:lnTo>
                    <a:pt x="3356" y="1011"/>
                  </a:lnTo>
                  <a:lnTo>
                    <a:pt x="3381" y="1011"/>
                  </a:lnTo>
                  <a:lnTo>
                    <a:pt x="3486" y="1066"/>
                  </a:lnTo>
                  <a:lnTo>
                    <a:pt x="3547" y="1122"/>
                  </a:lnTo>
                  <a:lnTo>
                    <a:pt x="3570" y="1151"/>
                  </a:lnTo>
                  <a:lnTo>
                    <a:pt x="3556" y="1163"/>
                  </a:lnTo>
                  <a:lnTo>
                    <a:pt x="3547" y="1163"/>
                  </a:lnTo>
                  <a:lnTo>
                    <a:pt x="3511" y="1163"/>
                  </a:lnTo>
                  <a:lnTo>
                    <a:pt x="3523" y="1192"/>
                  </a:lnTo>
                  <a:lnTo>
                    <a:pt x="3534" y="1207"/>
                  </a:lnTo>
                  <a:lnTo>
                    <a:pt x="3556" y="1192"/>
                  </a:lnTo>
                  <a:lnTo>
                    <a:pt x="3556" y="1207"/>
                  </a:lnTo>
                  <a:lnTo>
                    <a:pt x="3570" y="1207"/>
                  </a:lnTo>
                  <a:lnTo>
                    <a:pt x="3570" y="1178"/>
                  </a:lnTo>
                  <a:lnTo>
                    <a:pt x="3581" y="1163"/>
                  </a:lnTo>
                  <a:lnTo>
                    <a:pt x="3606" y="1136"/>
                  </a:lnTo>
                  <a:lnTo>
                    <a:pt x="3618" y="1136"/>
                  </a:lnTo>
                  <a:lnTo>
                    <a:pt x="3652" y="1122"/>
                  </a:lnTo>
                  <a:lnTo>
                    <a:pt x="3700" y="1122"/>
                  </a:lnTo>
                  <a:lnTo>
                    <a:pt x="3736" y="1110"/>
                  </a:lnTo>
                  <a:lnTo>
                    <a:pt x="3784" y="1066"/>
                  </a:lnTo>
                  <a:lnTo>
                    <a:pt x="3795" y="1036"/>
                  </a:lnTo>
                  <a:lnTo>
                    <a:pt x="3795" y="1011"/>
                  </a:lnTo>
                  <a:lnTo>
                    <a:pt x="3818" y="967"/>
                  </a:lnTo>
                  <a:lnTo>
                    <a:pt x="3856" y="983"/>
                  </a:lnTo>
                  <a:lnTo>
                    <a:pt x="3877" y="967"/>
                  </a:lnTo>
                  <a:lnTo>
                    <a:pt x="3902" y="967"/>
                  </a:lnTo>
                  <a:lnTo>
                    <a:pt x="3949" y="983"/>
                  </a:lnTo>
                  <a:lnTo>
                    <a:pt x="3961" y="1011"/>
                  </a:lnTo>
                  <a:lnTo>
                    <a:pt x="3972" y="1011"/>
                  </a:lnTo>
                  <a:lnTo>
                    <a:pt x="3986" y="1023"/>
                  </a:lnTo>
                  <a:lnTo>
                    <a:pt x="4020" y="1023"/>
                  </a:lnTo>
                  <a:lnTo>
                    <a:pt x="4033" y="1011"/>
                  </a:lnTo>
                  <a:lnTo>
                    <a:pt x="4079" y="1011"/>
                  </a:lnTo>
                  <a:lnTo>
                    <a:pt x="4090" y="1023"/>
                  </a:lnTo>
                  <a:lnTo>
                    <a:pt x="4102" y="1066"/>
                  </a:lnTo>
                  <a:lnTo>
                    <a:pt x="4102" y="1110"/>
                  </a:lnTo>
                  <a:lnTo>
                    <a:pt x="4102" y="1151"/>
                  </a:lnTo>
                  <a:lnTo>
                    <a:pt x="4090" y="1178"/>
                  </a:lnTo>
                  <a:lnTo>
                    <a:pt x="4115" y="1235"/>
                  </a:lnTo>
                  <a:lnTo>
                    <a:pt x="4128" y="1275"/>
                  </a:lnTo>
                  <a:lnTo>
                    <a:pt x="4115" y="1389"/>
                  </a:lnTo>
                  <a:lnTo>
                    <a:pt x="4102" y="1404"/>
                  </a:lnTo>
                  <a:lnTo>
                    <a:pt x="4079" y="1445"/>
                  </a:lnTo>
                  <a:lnTo>
                    <a:pt x="4069" y="1460"/>
                  </a:lnTo>
                  <a:lnTo>
                    <a:pt x="4079" y="1504"/>
                  </a:lnTo>
                  <a:lnTo>
                    <a:pt x="4069" y="1530"/>
                  </a:lnTo>
                  <a:lnTo>
                    <a:pt x="4058" y="1572"/>
                  </a:lnTo>
                  <a:lnTo>
                    <a:pt x="4044" y="1597"/>
                  </a:lnTo>
                  <a:lnTo>
                    <a:pt x="4010" y="1616"/>
                  </a:lnTo>
                  <a:lnTo>
                    <a:pt x="4010" y="1628"/>
                  </a:lnTo>
                  <a:lnTo>
                    <a:pt x="4020" y="1641"/>
                  </a:lnTo>
                  <a:lnTo>
                    <a:pt x="4010" y="1684"/>
                  </a:lnTo>
                  <a:lnTo>
                    <a:pt x="3986" y="1697"/>
                  </a:lnTo>
                  <a:lnTo>
                    <a:pt x="3972" y="1753"/>
                  </a:lnTo>
                  <a:lnTo>
                    <a:pt x="3961" y="1783"/>
                  </a:lnTo>
                  <a:lnTo>
                    <a:pt x="3936" y="1809"/>
                  </a:lnTo>
                  <a:lnTo>
                    <a:pt x="3902" y="1809"/>
                  </a:lnTo>
                  <a:lnTo>
                    <a:pt x="3843" y="1809"/>
                  </a:lnTo>
                  <a:lnTo>
                    <a:pt x="3795" y="1824"/>
                  </a:lnTo>
                  <a:lnTo>
                    <a:pt x="3784" y="1865"/>
                  </a:lnTo>
                  <a:lnTo>
                    <a:pt x="3747" y="1908"/>
                  </a:lnTo>
                  <a:lnTo>
                    <a:pt x="3736" y="1908"/>
                  </a:lnTo>
                  <a:lnTo>
                    <a:pt x="3677" y="1920"/>
                  </a:lnTo>
                  <a:lnTo>
                    <a:pt x="3640" y="1964"/>
                  </a:lnTo>
                  <a:lnTo>
                    <a:pt x="3581" y="1991"/>
                  </a:lnTo>
                  <a:lnTo>
                    <a:pt x="3547" y="1991"/>
                  </a:lnTo>
                  <a:lnTo>
                    <a:pt x="3498" y="1991"/>
                  </a:lnTo>
                  <a:lnTo>
                    <a:pt x="3473" y="2006"/>
                  </a:lnTo>
                  <a:lnTo>
                    <a:pt x="3414" y="2006"/>
                  </a:lnTo>
                  <a:lnTo>
                    <a:pt x="3368" y="2035"/>
                  </a:lnTo>
                  <a:lnTo>
                    <a:pt x="3284" y="2074"/>
                  </a:lnTo>
                  <a:lnTo>
                    <a:pt x="3214" y="2091"/>
                  </a:lnTo>
                  <a:lnTo>
                    <a:pt x="3155" y="2091"/>
                  </a:lnTo>
                  <a:lnTo>
                    <a:pt x="3107" y="2103"/>
                  </a:lnTo>
                  <a:lnTo>
                    <a:pt x="3059" y="2132"/>
                  </a:lnTo>
                  <a:lnTo>
                    <a:pt x="3002" y="2162"/>
                  </a:lnTo>
                  <a:lnTo>
                    <a:pt x="2930" y="2187"/>
                  </a:lnTo>
                  <a:lnTo>
                    <a:pt x="2835" y="2203"/>
                  </a:lnTo>
                  <a:lnTo>
                    <a:pt x="2785" y="2187"/>
                  </a:lnTo>
                  <a:lnTo>
                    <a:pt x="2705" y="2203"/>
                  </a:lnTo>
                  <a:lnTo>
                    <a:pt x="2644" y="2203"/>
                  </a:lnTo>
                  <a:lnTo>
                    <a:pt x="2621" y="2203"/>
                  </a:lnTo>
                  <a:lnTo>
                    <a:pt x="2609" y="2187"/>
                  </a:lnTo>
                  <a:lnTo>
                    <a:pt x="2609" y="2162"/>
                  </a:lnTo>
                  <a:lnTo>
                    <a:pt x="2621" y="2147"/>
                  </a:lnTo>
                  <a:lnTo>
                    <a:pt x="2644" y="2132"/>
                  </a:lnTo>
                  <a:lnTo>
                    <a:pt x="2680" y="2147"/>
                  </a:lnTo>
                  <a:lnTo>
                    <a:pt x="2728" y="2132"/>
                  </a:lnTo>
                  <a:lnTo>
                    <a:pt x="2764" y="2118"/>
                  </a:lnTo>
                  <a:lnTo>
                    <a:pt x="2798" y="2062"/>
                  </a:lnTo>
                  <a:lnTo>
                    <a:pt x="2777" y="2074"/>
                  </a:lnTo>
                  <a:lnTo>
                    <a:pt x="2728" y="2103"/>
                  </a:lnTo>
                  <a:lnTo>
                    <a:pt x="2680" y="2103"/>
                  </a:lnTo>
                  <a:lnTo>
                    <a:pt x="2669" y="2091"/>
                  </a:lnTo>
                  <a:lnTo>
                    <a:pt x="2669" y="2050"/>
                  </a:lnTo>
                  <a:lnTo>
                    <a:pt x="2634" y="2062"/>
                  </a:lnTo>
                  <a:lnTo>
                    <a:pt x="2598" y="2091"/>
                  </a:lnTo>
                  <a:lnTo>
                    <a:pt x="2598" y="2132"/>
                  </a:lnTo>
                  <a:lnTo>
                    <a:pt x="2573" y="2162"/>
                  </a:lnTo>
                  <a:lnTo>
                    <a:pt x="2573" y="2203"/>
                  </a:lnTo>
                  <a:lnTo>
                    <a:pt x="2584" y="2231"/>
                  </a:lnTo>
                  <a:lnTo>
                    <a:pt x="2539" y="2258"/>
                  </a:lnTo>
                  <a:lnTo>
                    <a:pt x="2491" y="2258"/>
                  </a:lnTo>
                  <a:lnTo>
                    <a:pt x="2455" y="2258"/>
                  </a:lnTo>
                  <a:lnTo>
                    <a:pt x="2467" y="2274"/>
                  </a:lnTo>
                  <a:lnTo>
                    <a:pt x="2467" y="2287"/>
                  </a:lnTo>
                  <a:lnTo>
                    <a:pt x="2467" y="2329"/>
                  </a:lnTo>
                  <a:lnTo>
                    <a:pt x="2444" y="2344"/>
                  </a:lnTo>
                  <a:lnTo>
                    <a:pt x="2444" y="2357"/>
                  </a:lnTo>
                  <a:lnTo>
                    <a:pt x="2467" y="2385"/>
                  </a:lnTo>
                  <a:lnTo>
                    <a:pt x="2514" y="2370"/>
                  </a:lnTo>
                  <a:lnTo>
                    <a:pt x="2539" y="2344"/>
                  </a:lnTo>
                  <a:lnTo>
                    <a:pt x="2550" y="2301"/>
                  </a:lnTo>
                  <a:lnTo>
                    <a:pt x="2573" y="2314"/>
                  </a:lnTo>
                  <a:lnTo>
                    <a:pt x="2573" y="2329"/>
                  </a:lnTo>
                  <a:lnTo>
                    <a:pt x="2550" y="2370"/>
                  </a:lnTo>
                  <a:lnTo>
                    <a:pt x="2526" y="2456"/>
                  </a:lnTo>
                  <a:lnTo>
                    <a:pt x="2514" y="2497"/>
                  </a:lnTo>
                  <a:lnTo>
                    <a:pt x="2491" y="2482"/>
                  </a:lnTo>
                  <a:lnTo>
                    <a:pt x="2476" y="2456"/>
                  </a:lnTo>
                  <a:lnTo>
                    <a:pt x="2432" y="2441"/>
                  </a:lnTo>
                  <a:lnTo>
                    <a:pt x="2419" y="2456"/>
                  </a:lnTo>
                  <a:lnTo>
                    <a:pt x="2408" y="2470"/>
                  </a:lnTo>
                  <a:lnTo>
                    <a:pt x="2432" y="2497"/>
                  </a:lnTo>
                  <a:lnTo>
                    <a:pt x="2419" y="2541"/>
                  </a:lnTo>
                  <a:lnTo>
                    <a:pt x="2432" y="2541"/>
                  </a:lnTo>
                  <a:lnTo>
                    <a:pt x="2444" y="2553"/>
                  </a:lnTo>
                  <a:lnTo>
                    <a:pt x="2432" y="2581"/>
                  </a:lnTo>
                  <a:lnTo>
                    <a:pt x="2444" y="2609"/>
                  </a:lnTo>
                  <a:lnTo>
                    <a:pt x="2408" y="2568"/>
                  </a:lnTo>
                  <a:lnTo>
                    <a:pt x="2396" y="2541"/>
                  </a:lnTo>
                  <a:lnTo>
                    <a:pt x="2358" y="2512"/>
                  </a:lnTo>
                  <a:lnTo>
                    <a:pt x="2371" y="2553"/>
                  </a:lnTo>
                  <a:lnTo>
                    <a:pt x="2385" y="2581"/>
                  </a:lnTo>
                  <a:lnTo>
                    <a:pt x="2346" y="2541"/>
                  </a:lnTo>
                  <a:lnTo>
                    <a:pt x="2324" y="2526"/>
                  </a:lnTo>
                  <a:lnTo>
                    <a:pt x="2264" y="2526"/>
                  </a:lnTo>
                  <a:lnTo>
                    <a:pt x="2264" y="2512"/>
                  </a:lnTo>
                  <a:lnTo>
                    <a:pt x="2276" y="2497"/>
                  </a:lnTo>
                  <a:lnTo>
                    <a:pt x="2289" y="2482"/>
                  </a:lnTo>
                  <a:lnTo>
                    <a:pt x="2251" y="2470"/>
                  </a:lnTo>
                  <a:lnTo>
                    <a:pt x="2242" y="2512"/>
                  </a:lnTo>
                  <a:lnTo>
                    <a:pt x="2230" y="2526"/>
                  </a:lnTo>
                  <a:lnTo>
                    <a:pt x="2181" y="2541"/>
                  </a:lnTo>
                  <a:lnTo>
                    <a:pt x="2171" y="2526"/>
                  </a:lnTo>
                  <a:lnTo>
                    <a:pt x="2146" y="2553"/>
                  </a:lnTo>
                  <a:lnTo>
                    <a:pt x="2158" y="2568"/>
                  </a:lnTo>
                  <a:lnTo>
                    <a:pt x="2133" y="2581"/>
                  </a:lnTo>
                  <a:lnTo>
                    <a:pt x="2101" y="2581"/>
                  </a:lnTo>
                  <a:lnTo>
                    <a:pt x="2101" y="2568"/>
                  </a:lnTo>
                  <a:lnTo>
                    <a:pt x="2087" y="2541"/>
                  </a:lnTo>
                  <a:lnTo>
                    <a:pt x="2064" y="2553"/>
                  </a:lnTo>
                  <a:lnTo>
                    <a:pt x="2030" y="2553"/>
                  </a:lnTo>
                  <a:lnTo>
                    <a:pt x="2005" y="2512"/>
                  </a:lnTo>
                  <a:lnTo>
                    <a:pt x="2005" y="2526"/>
                  </a:lnTo>
                  <a:lnTo>
                    <a:pt x="1992" y="2512"/>
                  </a:lnTo>
                  <a:lnTo>
                    <a:pt x="1969" y="2541"/>
                  </a:lnTo>
                  <a:lnTo>
                    <a:pt x="1946" y="2541"/>
                  </a:lnTo>
                  <a:lnTo>
                    <a:pt x="1935" y="2497"/>
                  </a:lnTo>
                  <a:lnTo>
                    <a:pt x="1910" y="2456"/>
                  </a:lnTo>
                  <a:lnTo>
                    <a:pt x="1897" y="2482"/>
                  </a:lnTo>
                  <a:lnTo>
                    <a:pt x="1922" y="2512"/>
                  </a:lnTo>
                  <a:lnTo>
                    <a:pt x="1935" y="2526"/>
                  </a:lnTo>
                  <a:lnTo>
                    <a:pt x="1935" y="2553"/>
                  </a:lnTo>
                  <a:lnTo>
                    <a:pt x="1922" y="2553"/>
                  </a:lnTo>
                  <a:lnTo>
                    <a:pt x="1872" y="2526"/>
                  </a:lnTo>
                  <a:lnTo>
                    <a:pt x="1849" y="2482"/>
                  </a:lnTo>
                  <a:lnTo>
                    <a:pt x="1838" y="2470"/>
                  </a:lnTo>
                  <a:lnTo>
                    <a:pt x="1792" y="2414"/>
                  </a:lnTo>
                  <a:lnTo>
                    <a:pt x="1754" y="2414"/>
                  </a:lnTo>
                  <a:lnTo>
                    <a:pt x="1731" y="2400"/>
                  </a:lnTo>
                  <a:lnTo>
                    <a:pt x="1672" y="2357"/>
                  </a:lnTo>
                  <a:lnTo>
                    <a:pt x="1672" y="2329"/>
                  </a:lnTo>
                  <a:lnTo>
                    <a:pt x="1636" y="2274"/>
                  </a:lnTo>
                  <a:lnTo>
                    <a:pt x="1601" y="2245"/>
                  </a:lnTo>
                  <a:lnTo>
                    <a:pt x="1554" y="2218"/>
                  </a:lnTo>
                  <a:lnTo>
                    <a:pt x="1506" y="2218"/>
                  </a:lnTo>
                  <a:lnTo>
                    <a:pt x="1459" y="2174"/>
                  </a:lnTo>
                  <a:lnTo>
                    <a:pt x="1436" y="2162"/>
                  </a:lnTo>
                  <a:lnTo>
                    <a:pt x="1409" y="2132"/>
                  </a:lnTo>
                  <a:lnTo>
                    <a:pt x="1399" y="2103"/>
                  </a:lnTo>
                  <a:lnTo>
                    <a:pt x="1399" y="2091"/>
                  </a:lnTo>
                  <a:lnTo>
                    <a:pt x="1388" y="2050"/>
                  </a:lnTo>
                  <a:lnTo>
                    <a:pt x="1365" y="2020"/>
                  </a:lnTo>
                  <a:lnTo>
                    <a:pt x="1352" y="1991"/>
                  </a:lnTo>
                  <a:lnTo>
                    <a:pt x="1317" y="1991"/>
                  </a:lnTo>
                  <a:lnTo>
                    <a:pt x="1304" y="1979"/>
                  </a:lnTo>
                  <a:lnTo>
                    <a:pt x="1304" y="1964"/>
                  </a:lnTo>
                  <a:lnTo>
                    <a:pt x="1329" y="1908"/>
                  </a:lnTo>
                  <a:lnTo>
                    <a:pt x="1279" y="1880"/>
                  </a:lnTo>
                  <a:lnTo>
                    <a:pt x="1234" y="1865"/>
                  </a:lnTo>
                  <a:lnTo>
                    <a:pt x="1197" y="1880"/>
                  </a:lnTo>
                  <a:lnTo>
                    <a:pt x="1184" y="1908"/>
                  </a:lnTo>
                  <a:lnTo>
                    <a:pt x="1184" y="1948"/>
                  </a:lnTo>
                  <a:lnTo>
                    <a:pt x="1197" y="1991"/>
                  </a:lnTo>
                  <a:lnTo>
                    <a:pt x="1222" y="2035"/>
                  </a:lnTo>
                  <a:lnTo>
                    <a:pt x="1268" y="2091"/>
                  </a:lnTo>
                  <a:lnTo>
                    <a:pt x="1279" y="2074"/>
                  </a:lnTo>
                  <a:lnTo>
                    <a:pt x="1304" y="2062"/>
                  </a:lnTo>
                  <a:lnTo>
                    <a:pt x="1292" y="2050"/>
                  </a:lnTo>
                  <a:lnTo>
                    <a:pt x="1292" y="2035"/>
                  </a:lnTo>
                  <a:lnTo>
                    <a:pt x="1304" y="2020"/>
                  </a:lnTo>
                  <a:lnTo>
                    <a:pt x="1352" y="2050"/>
                  </a:lnTo>
                  <a:lnTo>
                    <a:pt x="1365" y="2074"/>
                  </a:lnTo>
                  <a:lnTo>
                    <a:pt x="1376" y="2103"/>
                  </a:lnTo>
                  <a:lnTo>
                    <a:pt x="1388" y="2132"/>
                  </a:lnTo>
                  <a:lnTo>
                    <a:pt x="1399" y="2162"/>
                  </a:lnTo>
                  <a:lnTo>
                    <a:pt x="1352" y="2162"/>
                  </a:lnTo>
                  <a:lnTo>
                    <a:pt x="1304" y="2147"/>
                  </a:lnTo>
                  <a:lnTo>
                    <a:pt x="1279" y="2147"/>
                  </a:lnTo>
                  <a:lnTo>
                    <a:pt x="1268" y="2118"/>
                  </a:lnTo>
                  <a:lnTo>
                    <a:pt x="1234" y="2132"/>
                  </a:lnTo>
                  <a:lnTo>
                    <a:pt x="1184" y="2147"/>
                  </a:lnTo>
                  <a:lnTo>
                    <a:pt x="1150" y="2132"/>
                  </a:lnTo>
                  <a:lnTo>
                    <a:pt x="1104" y="2091"/>
                  </a:lnTo>
                  <a:lnTo>
                    <a:pt x="1079" y="2074"/>
                  </a:lnTo>
                  <a:lnTo>
                    <a:pt x="1104" y="2062"/>
                  </a:lnTo>
                  <a:lnTo>
                    <a:pt x="1127" y="2062"/>
                  </a:lnTo>
                  <a:lnTo>
                    <a:pt x="1127" y="2050"/>
                  </a:lnTo>
                  <a:lnTo>
                    <a:pt x="1127" y="2035"/>
                  </a:lnTo>
                  <a:lnTo>
                    <a:pt x="1079" y="2050"/>
                  </a:lnTo>
                  <a:lnTo>
                    <a:pt x="1066" y="1991"/>
                  </a:lnTo>
                  <a:lnTo>
                    <a:pt x="1066" y="1948"/>
                  </a:lnTo>
                  <a:lnTo>
                    <a:pt x="1104" y="1908"/>
                  </a:lnTo>
                  <a:lnTo>
                    <a:pt x="1115" y="1880"/>
                  </a:lnTo>
                  <a:lnTo>
                    <a:pt x="1127" y="1824"/>
                  </a:lnTo>
                  <a:lnTo>
                    <a:pt x="1127" y="1783"/>
                  </a:lnTo>
                  <a:lnTo>
                    <a:pt x="1115" y="1753"/>
                  </a:lnTo>
                  <a:lnTo>
                    <a:pt x="1091" y="1753"/>
                  </a:lnTo>
                  <a:lnTo>
                    <a:pt x="1115" y="1783"/>
                  </a:lnTo>
                  <a:lnTo>
                    <a:pt x="1115" y="1809"/>
                  </a:lnTo>
                  <a:lnTo>
                    <a:pt x="1104" y="1851"/>
                  </a:lnTo>
                  <a:lnTo>
                    <a:pt x="1079" y="1895"/>
                  </a:lnTo>
                  <a:lnTo>
                    <a:pt x="1043" y="1936"/>
                  </a:lnTo>
                  <a:lnTo>
                    <a:pt x="1032" y="1964"/>
                  </a:lnTo>
                  <a:lnTo>
                    <a:pt x="1022" y="1991"/>
                  </a:lnTo>
                  <a:lnTo>
                    <a:pt x="1009" y="2020"/>
                  </a:lnTo>
                  <a:lnTo>
                    <a:pt x="1009" y="2050"/>
                  </a:lnTo>
                  <a:lnTo>
                    <a:pt x="1022" y="2020"/>
                  </a:lnTo>
                  <a:lnTo>
                    <a:pt x="1043" y="2050"/>
                  </a:lnTo>
                  <a:lnTo>
                    <a:pt x="1043" y="2074"/>
                  </a:lnTo>
                  <a:lnTo>
                    <a:pt x="1009" y="2074"/>
                  </a:lnTo>
                  <a:lnTo>
                    <a:pt x="972" y="2050"/>
                  </a:lnTo>
                  <a:lnTo>
                    <a:pt x="959" y="2006"/>
                  </a:lnTo>
                  <a:lnTo>
                    <a:pt x="925" y="1991"/>
                  </a:lnTo>
                  <a:lnTo>
                    <a:pt x="902" y="1991"/>
                  </a:lnTo>
                  <a:lnTo>
                    <a:pt x="866" y="1991"/>
                  </a:lnTo>
                  <a:lnTo>
                    <a:pt x="830" y="2050"/>
                  </a:lnTo>
                  <a:lnTo>
                    <a:pt x="830" y="2074"/>
                  </a:lnTo>
                  <a:lnTo>
                    <a:pt x="805" y="2091"/>
                  </a:lnTo>
                  <a:lnTo>
                    <a:pt x="784" y="2074"/>
                  </a:lnTo>
                  <a:lnTo>
                    <a:pt x="770" y="2062"/>
                  </a:lnTo>
                  <a:lnTo>
                    <a:pt x="734" y="2050"/>
                  </a:lnTo>
                  <a:lnTo>
                    <a:pt x="721" y="2006"/>
                  </a:lnTo>
                  <a:lnTo>
                    <a:pt x="713" y="2006"/>
                  </a:lnTo>
                  <a:lnTo>
                    <a:pt x="688" y="2020"/>
                  </a:lnTo>
                  <a:lnTo>
                    <a:pt x="662" y="2050"/>
                  </a:lnTo>
                  <a:lnTo>
                    <a:pt x="677" y="2074"/>
                  </a:lnTo>
                  <a:lnTo>
                    <a:pt x="662" y="2091"/>
                  </a:lnTo>
                  <a:lnTo>
                    <a:pt x="616" y="2103"/>
                  </a:lnTo>
                  <a:lnTo>
                    <a:pt x="580" y="2103"/>
                  </a:lnTo>
                  <a:lnTo>
                    <a:pt x="580" y="1991"/>
                  </a:lnTo>
                  <a:lnTo>
                    <a:pt x="557" y="1991"/>
                  </a:lnTo>
                  <a:lnTo>
                    <a:pt x="571" y="2118"/>
                  </a:lnTo>
                  <a:lnTo>
                    <a:pt x="557" y="2132"/>
                  </a:lnTo>
                  <a:lnTo>
                    <a:pt x="532" y="2118"/>
                  </a:lnTo>
                  <a:lnTo>
                    <a:pt x="509" y="2132"/>
                  </a:lnTo>
                  <a:lnTo>
                    <a:pt x="475" y="2074"/>
                  </a:lnTo>
                  <a:lnTo>
                    <a:pt x="475" y="2050"/>
                  </a:lnTo>
                  <a:lnTo>
                    <a:pt x="462" y="2006"/>
                  </a:lnTo>
                  <a:lnTo>
                    <a:pt x="439" y="2020"/>
                  </a:lnTo>
                  <a:lnTo>
                    <a:pt x="427" y="2035"/>
                  </a:lnTo>
                  <a:lnTo>
                    <a:pt x="439" y="2074"/>
                  </a:lnTo>
                  <a:lnTo>
                    <a:pt x="450" y="2132"/>
                  </a:lnTo>
                  <a:lnTo>
                    <a:pt x="462" y="2132"/>
                  </a:lnTo>
                  <a:lnTo>
                    <a:pt x="475" y="2162"/>
                  </a:lnTo>
                  <a:lnTo>
                    <a:pt x="450" y="2187"/>
                  </a:lnTo>
                  <a:lnTo>
                    <a:pt x="439" y="2203"/>
                  </a:lnTo>
                  <a:lnTo>
                    <a:pt x="427" y="2203"/>
                  </a:lnTo>
                  <a:lnTo>
                    <a:pt x="403" y="2245"/>
                  </a:lnTo>
                </a:path>
              </a:pathLst>
            </a:custGeom>
            <a:grpFill/>
            <a:ln w="38100" cap="rnd">
              <a:solidFill>
                <a:schemeClr val="bg2">
                  <a:lumMod val="40000"/>
                  <a:lumOff val="60000"/>
                </a:schemeClr>
              </a:solidFill>
              <a:round/>
              <a:headEnd/>
              <a:tailEnd/>
            </a:ln>
          </p:spPr>
          <p:txBody>
            <a:bodyPr/>
            <a:lstStyle/>
            <a:p>
              <a:pPr>
                <a:defRPr/>
              </a:pPr>
              <a:endParaRPr lang="en-GB" sz="3200" dirty="0">
                <a:solidFill>
                  <a:srgbClr val="FFFFFF"/>
                </a:solidFill>
              </a:endParaRPr>
            </a:p>
          </p:txBody>
        </p:sp>
        <p:pic>
          <p:nvPicPr>
            <p:cNvPr id="72" name="Picture 93" descr="http://t2.gstatic.com/images?q=tbn:ume27G7MAW1iKM:http://www.sysmex-ap.com/sysmex/resources/image/Standard%2520Display.jpg"/>
            <p:cNvPicPr>
              <a:picLocks noChangeAspect="1" noChangeArrowheads="1"/>
            </p:cNvPicPr>
            <p:nvPr/>
          </p:nvPicPr>
          <p:blipFill>
            <a:blip r:embed="rId3" cstate="print"/>
            <a:srcRect/>
            <a:stretch>
              <a:fillRect/>
            </a:stretch>
          </p:blipFill>
          <p:spPr bwMode="auto">
            <a:xfrm>
              <a:off x="4158524" y="5902324"/>
              <a:ext cx="1033461" cy="449674"/>
            </a:xfrm>
            <a:prstGeom prst="rect">
              <a:avLst/>
            </a:prstGeom>
            <a:grpFill/>
          </p:spPr>
        </p:pic>
        <p:pic>
          <p:nvPicPr>
            <p:cNvPr id="73" name="Picture 76"/>
            <p:cNvPicPr>
              <a:picLocks noChangeAspect="1" noChangeArrowheads="1"/>
            </p:cNvPicPr>
            <p:nvPr/>
          </p:nvPicPr>
          <p:blipFill>
            <a:blip r:embed="rId4" cstate="print"/>
            <a:srcRect/>
            <a:stretch>
              <a:fillRect/>
            </a:stretch>
          </p:blipFill>
          <p:spPr bwMode="auto">
            <a:xfrm>
              <a:off x="1422543" y="4912645"/>
              <a:ext cx="925276" cy="529687"/>
            </a:xfrm>
            <a:prstGeom prst="rect">
              <a:avLst/>
            </a:prstGeom>
            <a:grpFill/>
          </p:spPr>
        </p:pic>
        <p:pic>
          <p:nvPicPr>
            <p:cNvPr id="74" name="Picture 100" descr="http://t3.gstatic.com/images?q=tbn:StIPqDoVNWZLCM:http://bmes.ec.uiuc.edu/img/Cardinal_Health_Logo.png"/>
            <p:cNvPicPr>
              <a:picLocks noChangeAspect="1" noChangeArrowheads="1"/>
            </p:cNvPicPr>
            <p:nvPr/>
          </p:nvPicPr>
          <p:blipFill>
            <a:blip r:embed="rId5" cstate="print"/>
            <a:srcRect/>
            <a:stretch>
              <a:fillRect/>
            </a:stretch>
          </p:blipFill>
          <p:spPr bwMode="auto">
            <a:xfrm>
              <a:off x="2510300" y="4143380"/>
              <a:ext cx="1209198" cy="422796"/>
            </a:xfrm>
            <a:prstGeom prst="rect">
              <a:avLst/>
            </a:prstGeom>
            <a:grpFill/>
          </p:spPr>
        </p:pic>
        <p:pic>
          <p:nvPicPr>
            <p:cNvPr id="75" name="Picture 82" descr="PerkinElmer logo"/>
            <p:cNvPicPr>
              <a:picLocks noChangeAspect="1" noChangeArrowheads="1"/>
            </p:cNvPicPr>
            <p:nvPr/>
          </p:nvPicPr>
          <p:blipFill>
            <a:blip r:embed="rId6" cstate="print"/>
            <a:srcRect/>
            <a:stretch>
              <a:fillRect/>
            </a:stretch>
          </p:blipFill>
          <p:spPr bwMode="auto">
            <a:xfrm>
              <a:off x="3752853" y="4944289"/>
              <a:ext cx="1171570" cy="512162"/>
            </a:xfrm>
            <a:prstGeom prst="rect">
              <a:avLst/>
            </a:prstGeom>
            <a:grpFill/>
          </p:spPr>
        </p:pic>
        <p:pic>
          <p:nvPicPr>
            <p:cNvPr id="76" name="Picture 78" descr="Click here to get to our Corporate Website"/>
            <p:cNvPicPr>
              <a:picLocks noChangeAspect="1" noChangeArrowheads="1"/>
            </p:cNvPicPr>
            <p:nvPr/>
          </p:nvPicPr>
          <p:blipFill>
            <a:blip r:embed="rId7" cstate="print"/>
            <a:srcRect/>
            <a:stretch>
              <a:fillRect/>
            </a:stretch>
          </p:blipFill>
          <p:spPr bwMode="auto">
            <a:xfrm>
              <a:off x="2357965" y="5045067"/>
              <a:ext cx="680500" cy="446106"/>
            </a:xfrm>
            <a:prstGeom prst="rect">
              <a:avLst/>
            </a:prstGeom>
            <a:grpFill/>
          </p:spPr>
        </p:pic>
        <p:pic>
          <p:nvPicPr>
            <p:cNvPr id="77" name="Picture 80"/>
            <p:cNvPicPr>
              <a:picLocks noChangeAspect="1" noChangeArrowheads="1"/>
            </p:cNvPicPr>
            <p:nvPr/>
          </p:nvPicPr>
          <p:blipFill>
            <a:blip r:embed="rId8" cstate="print">
              <a:clrChange>
                <a:clrFrom>
                  <a:srgbClr val="FEFEFE"/>
                </a:clrFrom>
                <a:clrTo>
                  <a:srgbClr val="FEFEFE">
                    <a:alpha val="0"/>
                  </a:srgbClr>
                </a:clrTo>
              </a:clrChange>
            </a:blip>
            <a:srcRect/>
            <a:stretch>
              <a:fillRect/>
            </a:stretch>
          </p:blipFill>
          <p:spPr bwMode="auto">
            <a:xfrm>
              <a:off x="1281545" y="3143248"/>
              <a:ext cx="1028251" cy="233362"/>
            </a:xfrm>
            <a:prstGeom prst="rect">
              <a:avLst/>
            </a:prstGeom>
            <a:grpFill/>
          </p:spPr>
        </p:pic>
        <p:pic>
          <p:nvPicPr>
            <p:cNvPr id="78" name="Picture 81" descr="logo"/>
            <p:cNvPicPr>
              <a:picLocks noChangeAspect="1" noChangeArrowheads="1"/>
            </p:cNvPicPr>
            <p:nvPr/>
          </p:nvPicPr>
          <p:blipFill>
            <a:blip r:embed="rId9" cstate="print"/>
            <a:srcRect/>
            <a:stretch>
              <a:fillRect/>
            </a:stretch>
          </p:blipFill>
          <p:spPr bwMode="auto">
            <a:xfrm>
              <a:off x="3467101" y="3114678"/>
              <a:ext cx="1007266" cy="428624"/>
            </a:xfrm>
            <a:prstGeom prst="rect">
              <a:avLst/>
            </a:prstGeom>
            <a:grpFill/>
          </p:spPr>
        </p:pic>
        <p:pic>
          <p:nvPicPr>
            <p:cNvPr id="79" name="Picture 83" descr="Affymetrix"/>
            <p:cNvPicPr>
              <a:picLocks noChangeAspect="1" noChangeArrowheads="1"/>
            </p:cNvPicPr>
            <p:nvPr/>
          </p:nvPicPr>
          <p:blipFill>
            <a:blip r:embed="rId10" cstate="print"/>
            <a:srcRect/>
            <a:stretch>
              <a:fillRect/>
            </a:stretch>
          </p:blipFill>
          <p:spPr bwMode="auto">
            <a:xfrm>
              <a:off x="4857752" y="4614876"/>
              <a:ext cx="1133472" cy="476886"/>
            </a:xfrm>
            <a:prstGeom prst="rect">
              <a:avLst/>
            </a:prstGeom>
            <a:grpFill/>
          </p:spPr>
        </p:pic>
        <p:pic>
          <p:nvPicPr>
            <p:cNvPr id="80" name="Picture 85" descr="avalon400"/>
            <p:cNvPicPr>
              <a:picLocks noChangeAspect="1" noChangeArrowheads="1"/>
            </p:cNvPicPr>
            <p:nvPr/>
          </p:nvPicPr>
          <p:blipFill>
            <a:blip r:embed="rId11" cstate="print"/>
            <a:srcRect/>
            <a:stretch>
              <a:fillRect/>
            </a:stretch>
          </p:blipFill>
          <p:spPr bwMode="auto">
            <a:xfrm>
              <a:off x="4610109" y="3377002"/>
              <a:ext cx="761996" cy="237742"/>
            </a:xfrm>
            <a:prstGeom prst="rect">
              <a:avLst/>
            </a:prstGeom>
            <a:grpFill/>
          </p:spPr>
        </p:pic>
        <p:pic>
          <p:nvPicPr>
            <p:cNvPr id="81" name="Picture 86" descr="http://www.carlsbadistan.com/wp-content/uploads/2009/02/lifetech.jpg"/>
            <p:cNvPicPr>
              <a:picLocks noChangeAspect="1" noChangeArrowheads="1"/>
            </p:cNvPicPr>
            <p:nvPr/>
          </p:nvPicPr>
          <p:blipFill>
            <a:blip r:embed="rId12" cstate="print"/>
            <a:srcRect/>
            <a:stretch>
              <a:fillRect/>
            </a:stretch>
          </p:blipFill>
          <p:spPr bwMode="auto">
            <a:xfrm>
              <a:off x="3814360" y="5524868"/>
              <a:ext cx="655568" cy="339088"/>
            </a:xfrm>
            <a:prstGeom prst="rect">
              <a:avLst/>
            </a:prstGeom>
            <a:grpFill/>
          </p:spPr>
        </p:pic>
        <p:pic>
          <p:nvPicPr>
            <p:cNvPr id="82" name="Picture 87" descr="http://t2.gstatic.com/images?q=tbn:bFkGJL0vxs8QnM:http://www.gog.org/adminsite/public/ict/logos/BD%252003.jpg"/>
            <p:cNvPicPr>
              <a:picLocks noChangeArrowheads="1"/>
            </p:cNvPicPr>
            <p:nvPr/>
          </p:nvPicPr>
          <p:blipFill>
            <a:blip r:embed="rId13" cstate="print"/>
            <a:srcRect/>
            <a:stretch>
              <a:fillRect/>
            </a:stretch>
          </p:blipFill>
          <p:spPr bwMode="auto">
            <a:xfrm>
              <a:off x="1643042" y="3952587"/>
              <a:ext cx="872342" cy="595607"/>
            </a:xfrm>
            <a:prstGeom prst="rect">
              <a:avLst/>
            </a:prstGeom>
            <a:grpFill/>
          </p:spPr>
        </p:pic>
        <p:pic>
          <p:nvPicPr>
            <p:cNvPr id="83" name="Picture 88" descr="http://t0.gstatic.com/images?q=tbn:wwXcS7yLJO6GKM:http://compbio.chemistry.uq.edu.au/QPG/SRA08/biorad.png"/>
            <p:cNvPicPr>
              <a:picLocks noChangeAspect="1" noChangeArrowheads="1"/>
            </p:cNvPicPr>
            <p:nvPr/>
          </p:nvPicPr>
          <p:blipFill>
            <a:blip r:embed="rId14" cstate="print"/>
            <a:srcRect/>
            <a:stretch>
              <a:fillRect/>
            </a:stretch>
          </p:blipFill>
          <p:spPr bwMode="auto">
            <a:xfrm>
              <a:off x="2967035" y="4714884"/>
              <a:ext cx="1005839" cy="349250"/>
            </a:xfrm>
            <a:prstGeom prst="rect">
              <a:avLst/>
            </a:prstGeom>
            <a:grpFill/>
          </p:spPr>
        </p:pic>
        <p:pic>
          <p:nvPicPr>
            <p:cNvPr id="84" name="Picture 89" descr="http://t3.gstatic.com/images?q=tbn:-iBvPwCuWAbMtM:http://www.embl-hamburg.de/workshops/2005/htx/F-Logo.150.jpg"/>
            <p:cNvPicPr>
              <a:picLocks noChangeAspect="1" noChangeArrowheads="1"/>
            </p:cNvPicPr>
            <p:nvPr/>
          </p:nvPicPr>
          <p:blipFill>
            <a:blip r:embed="rId15" cstate="print"/>
            <a:srcRect/>
            <a:stretch>
              <a:fillRect/>
            </a:stretch>
          </p:blipFill>
          <p:spPr bwMode="auto">
            <a:xfrm>
              <a:off x="5409320" y="4220053"/>
              <a:ext cx="1181818" cy="281385"/>
            </a:xfrm>
            <a:prstGeom prst="rect">
              <a:avLst/>
            </a:prstGeom>
            <a:grpFill/>
          </p:spPr>
        </p:pic>
        <p:pic>
          <p:nvPicPr>
            <p:cNvPr id="85" name="Picture 90" descr="http://t2.gstatic.com/images?q=tbn:CR4W77sZqE0NpM:http://www.ncoe.eu/Filer/Events/ILLUMINA.jpg"/>
            <p:cNvPicPr>
              <a:picLocks noChangeAspect="1" noChangeArrowheads="1"/>
            </p:cNvPicPr>
            <p:nvPr/>
          </p:nvPicPr>
          <p:blipFill>
            <a:blip r:embed="rId16" cstate="print"/>
            <a:srcRect/>
            <a:stretch>
              <a:fillRect/>
            </a:stretch>
          </p:blipFill>
          <p:spPr bwMode="auto">
            <a:xfrm>
              <a:off x="6000760" y="4572008"/>
              <a:ext cx="975730" cy="533398"/>
            </a:xfrm>
            <a:prstGeom prst="rect">
              <a:avLst/>
            </a:prstGeom>
            <a:grpFill/>
          </p:spPr>
        </p:pic>
        <p:pic>
          <p:nvPicPr>
            <p:cNvPr id="86" name="Picture 91"/>
            <p:cNvPicPr>
              <a:picLocks noChangeArrowheads="1"/>
            </p:cNvPicPr>
            <p:nvPr/>
          </p:nvPicPr>
          <p:blipFill>
            <a:blip r:embed="rId17" cstate="print"/>
            <a:srcRect/>
            <a:stretch>
              <a:fillRect/>
            </a:stretch>
          </p:blipFill>
          <p:spPr bwMode="auto">
            <a:xfrm>
              <a:off x="3030535" y="3604980"/>
              <a:ext cx="785326" cy="242568"/>
            </a:xfrm>
            <a:prstGeom prst="rect">
              <a:avLst/>
            </a:prstGeom>
            <a:grpFill/>
          </p:spPr>
        </p:pic>
        <p:pic>
          <p:nvPicPr>
            <p:cNvPr id="87" name="Picture 92" descr="http://t2.gstatic.com/images?q=tbn:B2UOdXHHeFkBjM:http://images1.opticsplanet.com/180-180/opplanet-mp-biomedicals-brand.png"/>
            <p:cNvPicPr>
              <a:picLocks noChangeAspect="1" noChangeArrowheads="1"/>
            </p:cNvPicPr>
            <p:nvPr/>
          </p:nvPicPr>
          <p:blipFill>
            <a:blip r:embed="rId18" cstate="print"/>
            <a:srcRect/>
            <a:stretch>
              <a:fillRect/>
            </a:stretch>
          </p:blipFill>
          <p:spPr bwMode="auto">
            <a:xfrm>
              <a:off x="6429388" y="3357562"/>
              <a:ext cx="555014" cy="432910"/>
            </a:xfrm>
            <a:prstGeom prst="rect">
              <a:avLst/>
            </a:prstGeom>
            <a:grpFill/>
          </p:spPr>
        </p:pic>
        <p:pic>
          <p:nvPicPr>
            <p:cNvPr id="88" name="Picture 94" descr="http://t2.gstatic.com/images?q=tbn:bLf-Olc_0dEVYM:http://www.bioeps.com/qpcr2009/logo-thermo-fisher.jpg"/>
            <p:cNvPicPr>
              <a:picLocks noChangeAspect="1" noChangeArrowheads="1"/>
            </p:cNvPicPr>
            <p:nvPr/>
          </p:nvPicPr>
          <p:blipFill>
            <a:blip r:embed="rId19" cstate="print"/>
            <a:srcRect/>
            <a:stretch>
              <a:fillRect/>
            </a:stretch>
          </p:blipFill>
          <p:spPr bwMode="auto">
            <a:xfrm>
              <a:off x="3197202" y="2387922"/>
              <a:ext cx="1265251" cy="307652"/>
            </a:xfrm>
            <a:prstGeom prst="rect">
              <a:avLst/>
            </a:prstGeom>
            <a:grpFill/>
          </p:spPr>
        </p:pic>
        <p:pic>
          <p:nvPicPr>
            <p:cNvPr id="89" name="Picture 95" descr="Waters Corporation"/>
            <p:cNvPicPr>
              <a:picLocks noChangeAspect="1" noChangeArrowheads="1"/>
            </p:cNvPicPr>
            <p:nvPr/>
          </p:nvPicPr>
          <p:blipFill>
            <a:blip r:embed="rId20" cstate="print"/>
            <a:srcRect r="75790" b="24997"/>
            <a:stretch>
              <a:fillRect/>
            </a:stretch>
          </p:blipFill>
          <p:spPr bwMode="auto">
            <a:xfrm>
              <a:off x="4500562" y="2428868"/>
              <a:ext cx="1161596" cy="338378"/>
            </a:xfrm>
            <a:prstGeom prst="rect">
              <a:avLst/>
            </a:prstGeom>
            <a:grpFill/>
          </p:spPr>
        </p:pic>
        <p:pic>
          <p:nvPicPr>
            <p:cNvPr id="90" name="Picture 96" descr="http://www.jmss.com.sg/images/top_logo.jpg"/>
            <p:cNvPicPr>
              <a:picLocks noChangeAspect="1" noChangeArrowheads="1"/>
            </p:cNvPicPr>
            <p:nvPr/>
          </p:nvPicPr>
          <p:blipFill>
            <a:blip r:embed="rId21" cstate="print"/>
            <a:srcRect l="3960" t="-798" r="76358" b="-6345"/>
            <a:stretch>
              <a:fillRect/>
            </a:stretch>
          </p:blipFill>
          <p:spPr bwMode="auto">
            <a:xfrm>
              <a:off x="5575987" y="3222520"/>
              <a:ext cx="681818" cy="324220"/>
            </a:xfrm>
            <a:prstGeom prst="rect">
              <a:avLst/>
            </a:prstGeom>
            <a:grpFill/>
          </p:spPr>
        </p:pic>
        <p:pic>
          <p:nvPicPr>
            <p:cNvPr id="91" name="Picture 97" descr="http://t1.gstatic.com/images?q=tbn:0o65l1efuKCFJM:http://jobs.rte.ie/Logos/baxter.gif"/>
            <p:cNvPicPr>
              <a:picLocks noChangeAspect="1" noChangeArrowheads="1"/>
            </p:cNvPicPr>
            <p:nvPr/>
          </p:nvPicPr>
          <p:blipFill>
            <a:blip r:embed="rId22" cstate="print"/>
            <a:srcRect/>
            <a:stretch>
              <a:fillRect/>
            </a:stretch>
          </p:blipFill>
          <p:spPr bwMode="auto">
            <a:xfrm>
              <a:off x="3138933" y="2757488"/>
              <a:ext cx="1143000" cy="314325"/>
            </a:xfrm>
            <a:prstGeom prst="rect">
              <a:avLst/>
            </a:prstGeom>
            <a:grpFill/>
          </p:spPr>
        </p:pic>
        <p:pic>
          <p:nvPicPr>
            <p:cNvPr id="92" name="Picture 98" descr="http://t3.gstatic.com/images?q=tbn:wlGfZN7IpaMnXM:http://www.cpapworksllc.com/images/ResMed%2520Logo.jpg"/>
            <p:cNvPicPr>
              <a:picLocks noChangeAspect="1" noChangeArrowheads="1"/>
            </p:cNvPicPr>
            <p:nvPr/>
          </p:nvPicPr>
          <p:blipFill>
            <a:blip r:embed="rId23" cstate="print"/>
            <a:srcRect/>
            <a:stretch>
              <a:fillRect/>
            </a:stretch>
          </p:blipFill>
          <p:spPr bwMode="auto">
            <a:xfrm>
              <a:off x="6974908" y="4709657"/>
              <a:ext cx="734331" cy="151761"/>
            </a:xfrm>
            <a:prstGeom prst="rect">
              <a:avLst/>
            </a:prstGeom>
            <a:grpFill/>
          </p:spPr>
        </p:pic>
        <p:pic>
          <p:nvPicPr>
            <p:cNvPr id="93" name="Picture 99" descr="http://t2.gstatic.com/images?q=tbn:eqoKmT5hPMhzmM:http://www.educatingyourfuture.com/client/WEST_Pharma%2520logo.jpg"/>
            <p:cNvPicPr>
              <a:picLocks noChangeAspect="1" noChangeArrowheads="1"/>
            </p:cNvPicPr>
            <p:nvPr/>
          </p:nvPicPr>
          <p:blipFill>
            <a:blip r:embed="rId24" cstate="print"/>
            <a:srcRect/>
            <a:stretch>
              <a:fillRect/>
            </a:stretch>
          </p:blipFill>
          <p:spPr bwMode="auto">
            <a:xfrm>
              <a:off x="1466837" y="4686314"/>
              <a:ext cx="1423984" cy="267878"/>
            </a:xfrm>
            <a:prstGeom prst="rect">
              <a:avLst/>
            </a:prstGeom>
            <a:grpFill/>
          </p:spPr>
        </p:pic>
        <p:pic>
          <p:nvPicPr>
            <p:cNvPr id="94" name="Picture 101" descr="http://t3.gstatic.com/images?q=tbn:YPPPS2hmfNy6AM:http://www.drugdeliverysymposium.utah.edu/images/CIBA%2520Vision.JPG"/>
            <p:cNvPicPr>
              <a:picLocks noChangeAspect="1" noChangeArrowheads="1"/>
            </p:cNvPicPr>
            <p:nvPr/>
          </p:nvPicPr>
          <p:blipFill>
            <a:blip r:embed="rId25" cstate="print"/>
            <a:srcRect/>
            <a:stretch>
              <a:fillRect/>
            </a:stretch>
          </p:blipFill>
          <p:spPr bwMode="auto">
            <a:xfrm>
              <a:off x="1395399" y="3543306"/>
              <a:ext cx="1428750" cy="342900"/>
            </a:xfrm>
            <a:prstGeom prst="rect">
              <a:avLst/>
            </a:prstGeom>
            <a:grpFill/>
          </p:spPr>
        </p:pic>
        <p:pic>
          <p:nvPicPr>
            <p:cNvPr id="95" name="Picture 103" descr="http://t3.gstatic.com/images?q=tbn:8mXnDMjUpYZ5OM:https://www.cuv.upc.edu/imatges/essilor-logo"/>
            <p:cNvPicPr>
              <a:picLocks noChangeAspect="1" noChangeArrowheads="1"/>
            </p:cNvPicPr>
            <p:nvPr/>
          </p:nvPicPr>
          <p:blipFill>
            <a:blip r:embed="rId26" cstate="print"/>
            <a:srcRect/>
            <a:stretch>
              <a:fillRect/>
            </a:stretch>
          </p:blipFill>
          <p:spPr bwMode="auto">
            <a:xfrm>
              <a:off x="2119160" y="2495950"/>
              <a:ext cx="705219" cy="483873"/>
            </a:xfrm>
            <a:prstGeom prst="rect">
              <a:avLst/>
            </a:prstGeom>
            <a:grpFill/>
          </p:spPr>
        </p:pic>
        <p:pic>
          <p:nvPicPr>
            <p:cNvPr id="96" name="Picture 104" descr="http://t0.gstatic.com/images?q=tbn:sSto-T_GW-K89M:http://www.healthpopuli.com/uploaded_images/jjred-757498.jpg"/>
            <p:cNvPicPr>
              <a:picLocks noChangeAspect="1" noChangeArrowheads="1"/>
            </p:cNvPicPr>
            <p:nvPr/>
          </p:nvPicPr>
          <p:blipFill>
            <a:blip r:embed="rId27" cstate="print"/>
            <a:srcRect/>
            <a:stretch>
              <a:fillRect/>
            </a:stretch>
          </p:blipFill>
          <p:spPr bwMode="auto">
            <a:xfrm>
              <a:off x="3857620" y="2000240"/>
              <a:ext cx="1428750" cy="295275"/>
            </a:xfrm>
            <a:prstGeom prst="rect">
              <a:avLst/>
            </a:prstGeom>
            <a:grpFill/>
          </p:spPr>
        </p:pic>
        <p:pic>
          <p:nvPicPr>
            <p:cNvPr id="97" name="Picture 105" descr="http://t2.gstatic.com/images?q=tbn:mySyUWS6dgU6yM:http://www.isa.umh.es/vr2/euron08/img/medtronic_logo.gif"/>
            <p:cNvPicPr>
              <a:picLocks noChangeAspect="1" noChangeArrowheads="1"/>
            </p:cNvPicPr>
            <p:nvPr/>
          </p:nvPicPr>
          <p:blipFill>
            <a:blip r:embed="rId28" cstate="print"/>
            <a:srcRect/>
            <a:stretch>
              <a:fillRect/>
            </a:stretch>
          </p:blipFill>
          <p:spPr bwMode="auto">
            <a:xfrm>
              <a:off x="6858016" y="4051904"/>
              <a:ext cx="979983" cy="569757"/>
            </a:xfrm>
            <a:prstGeom prst="rect">
              <a:avLst/>
            </a:prstGeom>
            <a:grpFill/>
          </p:spPr>
        </p:pic>
        <p:pic>
          <p:nvPicPr>
            <p:cNvPr id="98" name="Picture 106" descr="http://t1.gstatic.com/images?q=tbn:eZ5J9YHUKnSayM:http://certis.enpc.fr/~etyngier/images/PhilipsLogo.png"/>
            <p:cNvPicPr>
              <a:picLocks noChangeAspect="1" noChangeArrowheads="1"/>
            </p:cNvPicPr>
            <p:nvPr/>
          </p:nvPicPr>
          <p:blipFill>
            <a:blip r:embed="rId29" cstate="print"/>
            <a:srcRect/>
            <a:stretch>
              <a:fillRect/>
            </a:stretch>
          </p:blipFill>
          <p:spPr bwMode="auto">
            <a:xfrm>
              <a:off x="4717656" y="3853273"/>
              <a:ext cx="1138501" cy="331054"/>
            </a:xfrm>
            <a:prstGeom prst="rect">
              <a:avLst/>
            </a:prstGeom>
            <a:grpFill/>
          </p:spPr>
        </p:pic>
        <p:pic>
          <p:nvPicPr>
            <p:cNvPr id="99" name="Picture 107" descr="http://t3.gstatic.com/images?q=tbn:oeoHay7eAaGI_M:http://www.marylandscienceolympiad.org/images/qiagen.jpg"/>
            <p:cNvPicPr>
              <a:picLocks noChangeAspect="1" noChangeArrowheads="1"/>
            </p:cNvPicPr>
            <p:nvPr/>
          </p:nvPicPr>
          <p:blipFill>
            <a:blip r:embed="rId30" cstate="print"/>
            <a:srcRect/>
            <a:stretch>
              <a:fillRect/>
            </a:stretch>
          </p:blipFill>
          <p:spPr bwMode="auto">
            <a:xfrm>
              <a:off x="3136597" y="5144297"/>
              <a:ext cx="545454" cy="424705"/>
            </a:xfrm>
            <a:prstGeom prst="rect">
              <a:avLst/>
            </a:prstGeom>
            <a:grpFill/>
          </p:spPr>
        </p:pic>
        <p:pic>
          <p:nvPicPr>
            <p:cNvPr id="100" name="Picture 75" descr="http://t0.gstatic.com/images?q=tbn:raf0wLs_53cELM:http://www.iguanabio.com/wp-content/uploads/2009/01/alcon.jpg"/>
            <p:cNvPicPr>
              <a:picLocks noChangeAspect="1" noChangeArrowheads="1"/>
            </p:cNvPicPr>
            <p:nvPr/>
          </p:nvPicPr>
          <p:blipFill>
            <a:blip r:embed="rId31" cstate="print"/>
            <a:srcRect/>
            <a:stretch>
              <a:fillRect/>
            </a:stretch>
          </p:blipFill>
          <p:spPr bwMode="auto">
            <a:xfrm>
              <a:off x="2515384" y="3163154"/>
              <a:ext cx="913608" cy="231530"/>
            </a:xfrm>
            <a:prstGeom prst="rect">
              <a:avLst/>
            </a:prstGeom>
            <a:grpFill/>
          </p:spPr>
        </p:pic>
        <p:pic>
          <p:nvPicPr>
            <p:cNvPr id="101" name="Picture 79"/>
            <p:cNvPicPr>
              <a:picLocks noChangeArrowheads="1"/>
            </p:cNvPicPr>
            <p:nvPr/>
          </p:nvPicPr>
          <p:blipFill>
            <a:blip r:embed="rId32" cstate="print"/>
            <a:srcRect/>
            <a:stretch>
              <a:fillRect/>
            </a:stretch>
          </p:blipFill>
          <p:spPr bwMode="auto">
            <a:xfrm>
              <a:off x="4075989" y="4449169"/>
              <a:ext cx="803030" cy="446923"/>
            </a:xfrm>
            <a:prstGeom prst="rect">
              <a:avLst/>
            </a:prstGeom>
            <a:grpFill/>
          </p:spPr>
        </p:pic>
        <p:pic>
          <p:nvPicPr>
            <p:cNvPr id="102" name="Picture 43" descr="http://t0.gstatic.com/images?q=tbn:stZAwipW7cw0jM:http://www.commonwealthfund.org/Content/Newsletters/Purchasing-High-Performance/2009/June-18-2009/Case-Studies/~/media/Images/Newsletters/Purchasing%2520High%2520Performance/ge_logo.jpg">
              <a:hlinkClick r:id="rId33"/>
            </p:cNvPr>
            <p:cNvPicPr>
              <a:picLocks noChangeAspect="1" noChangeArrowheads="1"/>
            </p:cNvPicPr>
            <p:nvPr/>
          </p:nvPicPr>
          <p:blipFill>
            <a:blip r:embed="rId34" cstate="print"/>
            <a:srcRect/>
            <a:stretch>
              <a:fillRect/>
            </a:stretch>
          </p:blipFill>
          <p:spPr bwMode="auto">
            <a:xfrm>
              <a:off x="3989664" y="3791747"/>
              <a:ext cx="586324" cy="586325"/>
            </a:xfrm>
            <a:prstGeom prst="rect">
              <a:avLst/>
            </a:prstGeom>
            <a:grpFill/>
          </p:spPr>
        </p:pic>
        <p:pic>
          <p:nvPicPr>
            <p:cNvPr id="103" name="Picture 84" descr="global_logo"/>
            <p:cNvPicPr>
              <a:picLocks noChangeAspect="1" noChangeArrowheads="1"/>
            </p:cNvPicPr>
            <p:nvPr/>
          </p:nvPicPr>
          <p:blipFill>
            <a:blip r:embed="rId35" cstate="print"/>
            <a:srcRect/>
            <a:stretch>
              <a:fillRect/>
            </a:stretch>
          </p:blipFill>
          <p:spPr bwMode="auto">
            <a:xfrm>
              <a:off x="5929322" y="3802743"/>
              <a:ext cx="1800000" cy="279832"/>
            </a:xfrm>
            <a:prstGeom prst="rect">
              <a:avLst/>
            </a:prstGeom>
            <a:grpFill/>
          </p:spPr>
        </p:pic>
        <p:pic>
          <p:nvPicPr>
            <p:cNvPr id="104" name="Picture 103" descr="http://t0.gstatic.com/images?q=tbn:TWtU2Z2ZT63KhM:http://www.paigesbutterflyrun.org/Spon%252008%2520Welch%2520Allyn.jpg"/>
            <p:cNvPicPr/>
            <p:nvPr/>
          </p:nvPicPr>
          <p:blipFill>
            <a:blip r:embed="rId36" cstate="print"/>
            <a:srcRect/>
            <a:stretch>
              <a:fillRect/>
            </a:stretch>
          </p:blipFill>
          <p:spPr bwMode="auto">
            <a:xfrm>
              <a:off x="6357950" y="5000636"/>
              <a:ext cx="1000122" cy="285750"/>
            </a:xfrm>
            <a:prstGeom prst="rect">
              <a:avLst/>
            </a:prstGeom>
            <a:grpFill/>
          </p:spPr>
        </p:pic>
        <p:pic>
          <p:nvPicPr>
            <p:cNvPr id="105" name="Picture 104" descr="http://t0.gstatic.com/images?q=tbn:3Oz4B3lspA74iM:http://www.e-meniconexport.com/WEBAXIS_WEB/menicon%2520logo.jpg"/>
            <p:cNvPicPr/>
            <p:nvPr/>
          </p:nvPicPr>
          <p:blipFill>
            <a:blip r:embed="rId37" cstate="print"/>
            <a:srcRect/>
            <a:stretch>
              <a:fillRect/>
            </a:stretch>
          </p:blipFill>
          <p:spPr bwMode="auto">
            <a:xfrm>
              <a:off x="2285984" y="2143116"/>
              <a:ext cx="719134" cy="304801"/>
            </a:xfrm>
            <a:prstGeom prst="rect">
              <a:avLst/>
            </a:prstGeom>
            <a:grpFill/>
          </p:spPr>
        </p:pic>
        <p:pic>
          <p:nvPicPr>
            <p:cNvPr id="106" name="Picture 105" descr="http://t0.gstatic.com/images?q=tbn:9pUssRYjnAhRDM:http://normedan.com/assets/images/mobiliario-clinico/HillRom-Logo%25204.jpg"/>
            <p:cNvPicPr/>
            <p:nvPr/>
          </p:nvPicPr>
          <p:blipFill>
            <a:blip r:embed="rId38" cstate="print"/>
            <a:srcRect/>
            <a:stretch>
              <a:fillRect/>
            </a:stretch>
          </p:blipFill>
          <p:spPr bwMode="auto">
            <a:xfrm>
              <a:off x="4500562" y="2928934"/>
              <a:ext cx="919164" cy="261938"/>
            </a:xfrm>
            <a:prstGeom prst="rect">
              <a:avLst/>
            </a:prstGeom>
            <a:grpFill/>
          </p:spPr>
        </p:pic>
        <p:pic>
          <p:nvPicPr>
            <p:cNvPr id="107" name="Picture 106" descr="http://t3.gstatic.com/images?q=tbn:bs1roM9V5d4u5M:http://arbucklemedical.com/images/zimmer_horizontal_low_resolution__png___10_2005_.png"/>
            <p:cNvPicPr/>
            <p:nvPr/>
          </p:nvPicPr>
          <p:blipFill>
            <a:blip r:embed="rId39" cstate="print"/>
            <a:srcRect/>
            <a:stretch>
              <a:fillRect/>
            </a:stretch>
          </p:blipFill>
          <p:spPr bwMode="auto">
            <a:xfrm>
              <a:off x="4143372" y="1643050"/>
              <a:ext cx="800096" cy="357188"/>
            </a:xfrm>
            <a:prstGeom prst="rect">
              <a:avLst/>
            </a:prstGeom>
            <a:grpFill/>
          </p:spPr>
        </p:pic>
        <p:pic>
          <p:nvPicPr>
            <p:cNvPr id="108" name="Picture 45" descr="http://t3.gstatic.com/images?q=tbn:mGcPC9efrmXvlM:http://www-fusion-magnetique.cea.fr/tmiaea2009/images/Logo_Agilent.jpg">
              <a:hlinkClick r:id="rId40"/>
            </p:cNvPr>
            <p:cNvPicPr>
              <a:picLocks noChangeAspect="1" noChangeArrowheads="1"/>
            </p:cNvPicPr>
            <p:nvPr/>
          </p:nvPicPr>
          <p:blipFill>
            <a:blip r:embed="rId41" cstate="print"/>
            <a:srcRect/>
            <a:stretch>
              <a:fillRect/>
            </a:stretch>
          </p:blipFill>
          <p:spPr bwMode="auto">
            <a:xfrm>
              <a:off x="5429256" y="2857496"/>
              <a:ext cx="1059243" cy="276225"/>
            </a:xfrm>
            <a:prstGeom prst="rect">
              <a:avLst/>
            </a:prstGeom>
            <a:grpFill/>
          </p:spPr>
        </p:pic>
        <p:pic>
          <p:nvPicPr>
            <p:cNvPr id="109" name="Picture 102" descr="http://t1.gstatic.com/images?q=tbn:HI7NdeOvJNEXhM:http://www.mountainside-medical.com/product_images/uploaded_images/Covidien-Logo-formally-kendall-healthcare.jpg"/>
            <p:cNvPicPr>
              <a:picLocks noChangeAspect="1" noChangeArrowheads="1"/>
            </p:cNvPicPr>
            <p:nvPr/>
          </p:nvPicPr>
          <p:blipFill>
            <a:blip r:embed="rId42" cstate="print"/>
            <a:srcRect/>
            <a:stretch>
              <a:fillRect/>
            </a:stretch>
          </p:blipFill>
          <p:spPr bwMode="auto">
            <a:xfrm>
              <a:off x="5015382" y="5061075"/>
              <a:ext cx="1304909" cy="304479"/>
            </a:xfrm>
            <a:prstGeom prst="rect">
              <a:avLst/>
            </a:prstGeom>
            <a:grpFill/>
          </p:spPr>
        </p:pic>
        <p:pic>
          <p:nvPicPr>
            <p:cNvPr id="110" name="Picture 109" descr="http://t0.gstatic.com/images?q=tbn:XBRYsP2FSLWwlM:http://www.qtech.com.pk/images/clients/roche.jpg"/>
            <p:cNvPicPr/>
            <p:nvPr/>
          </p:nvPicPr>
          <p:blipFill>
            <a:blip r:embed="rId43" cstate="print"/>
            <a:srcRect/>
            <a:stretch>
              <a:fillRect/>
            </a:stretch>
          </p:blipFill>
          <p:spPr bwMode="auto">
            <a:xfrm>
              <a:off x="4469928" y="5458884"/>
              <a:ext cx="818182" cy="545947"/>
            </a:xfrm>
            <a:prstGeom prst="rect">
              <a:avLst/>
            </a:prstGeom>
            <a:grpFill/>
          </p:spPr>
        </p:pic>
      </p:grpSp>
      <p:pic>
        <p:nvPicPr>
          <p:cNvPr id="31747" name="Picture 2" descr="http://www.bruker.com.sg/images/bruker_logo.png"/>
          <p:cNvPicPr>
            <a:picLocks noChangeAspect="1" noChangeArrowheads="1"/>
          </p:cNvPicPr>
          <p:nvPr/>
        </p:nvPicPr>
        <p:blipFill>
          <a:blip r:embed="rId44" cstate="print"/>
          <a:srcRect/>
          <a:stretch>
            <a:fillRect/>
          </a:stretch>
        </p:blipFill>
        <p:spPr bwMode="auto">
          <a:xfrm>
            <a:off x="3343275" y="3189288"/>
            <a:ext cx="625475" cy="334962"/>
          </a:xfrm>
          <a:prstGeom prst="rect">
            <a:avLst/>
          </a:prstGeom>
          <a:noFill/>
          <a:ln w="9525">
            <a:noFill/>
            <a:miter lim="800000"/>
            <a:headEnd/>
            <a:tailEnd/>
          </a:ln>
        </p:spPr>
      </p:pic>
      <p:sp>
        <p:nvSpPr>
          <p:cNvPr id="125" name="Rectangle 124"/>
          <p:cNvSpPr/>
          <p:nvPr/>
        </p:nvSpPr>
        <p:spPr>
          <a:xfrm>
            <a:off x="7710488" y="5918200"/>
            <a:ext cx="1223962" cy="568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mj-lt"/>
            </a:endParaRPr>
          </a:p>
        </p:txBody>
      </p:sp>
      <p:sp>
        <p:nvSpPr>
          <p:cNvPr id="50" name="Rounded Rectangle 49"/>
          <p:cNvSpPr/>
          <p:nvPr/>
        </p:nvSpPr>
        <p:spPr>
          <a:xfrm>
            <a:off x="0" y="0"/>
            <a:ext cx="9144000" cy="838200"/>
          </a:xfrm>
          <a:prstGeom prst="round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err="1" smtClean="0">
                <a:solidFill>
                  <a:schemeClr val="tx1"/>
                </a:solidFill>
              </a:rPr>
              <a:t>MedTech</a:t>
            </a:r>
            <a:r>
              <a:rPr lang="en-US" sz="3200" b="1" dirty="0" smtClean="0">
                <a:solidFill>
                  <a:schemeClr val="tx1"/>
                </a:solidFill>
              </a:rPr>
              <a:t> Cluster in Singapore</a:t>
            </a:r>
            <a:endParaRPr lang="en-GB" sz="3200" b="1" dirty="0">
              <a:solidFill>
                <a:schemeClr val="tx1"/>
              </a:solidFill>
            </a:endParaRPr>
          </a:p>
        </p:txBody>
      </p:sp>
      <p:sp>
        <p:nvSpPr>
          <p:cNvPr id="51" name="Slide Number Placeholder 50"/>
          <p:cNvSpPr>
            <a:spLocks noGrp="1"/>
          </p:cNvSpPr>
          <p:nvPr>
            <p:ph type="sldNum" sz="quarter" idx="12"/>
          </p:nvPr>
        </p:nvSpPr>
        <p:spPr/>
        <p:txBody>
          <a:bodyPr/>
          <a:lstStyle/>
          <a:p>
            <a:pPr>
              <a:defRPr/>
            </a:pPr>
            <a:fld id="{954A21E0-67E8-4A81-9FFE-C57529F2B936}" type="slidenum">
              <a:rPr lang="en-GB" smtClean="0"/>
              <a:pPr>
                <a:defRPr/>
              </a:pPr>
              <a:t>14</a:t>
            </a:fld>
            <a:endParaRPr lang="en-GB" dirty="0"/>
          </a:p>
        </p:txBody>
      </p:sp>
      <p:sp>
        <p:nvSpPr>
          <p:cNvPr id="52" name="TextBox 51"/>
          <p:cNvSpPr txBox="1"/>
          <p:nvPr/>
        </p:nvSpPr>
        <p:spPr>
          <a:xfrm>
            <a:off x="990600" y="1524000"/>
            <a:ext cx="2209800" cy="338554"/>
          </a:xfrm>
          <a:prstGeom prst="rect">
            <a:avLst/>
          </a:prstGeom>
          <a:noFill/>
        </p:spPr>
        <p:txBody>
          <a:bodyPr wrap="square" rtlCol="0">
            <a:spAutoFit/>
          </a:bodyPr>
          <a:lstStyle/>
          <a:p>
            <a:pPr marL="342900" indent="-342900"/>
            <a:r>
              <a:rPr lang="en-GB" sz="1600" b="1" dirty="0" smtClean="0">
                <a:latin typeface="+mn-lt"/>
              </a:rPr>
              <a:t>Manufacturing Plants</a:t>
            </a:r>
            <a:endParaRPr lang="en-GB" b="1" dirty="0">
              <a:latin typeface="+mn-lt"/>
            </a:endParaRPr>
          </a:p>
        </p:txBody>
      </p:sp>
      <p:sp>
        <p:nvSpPr>
          <p:cNvPr id="53" name="TextBox 52"/>
          <p:cNvSpPr txBox="1"/>
          <p:nvPr/>
        </p:nvSpPr>
        <p:spPr>
          <a:xfrm>
            <a:off x="457200" y="1371600"/>
            <a:ext cx="652743" cy="646331"/>
          </a:xfrm>
          <a:prstGeom prst="rect">
            <a:avLst/>
          </a:prstGeom>
          <a:noFill/>
        </p:spPr>
        <p:txBody>
          <a:bodyPr wrap="none" rtlCol="0">
            <a:spAutoFit/>
          </a:bodyPr>
          <a:lstStyle/>
          <a:p>
            <a:r>
              <a:rPr lang="en-GB" sz="3600" b="1" dirty="0" smtClean="0">
                <a:solidFill>
                  <a:srgbClr val="FF0000"/>
                </a:solidFill>
                <a:latin typeface="+mn-lt"/>
              </a:rPr>
              <a:t>35</a:t>
            </a:r>
            <a:endParaRPr lang="en-GB" sz="3600" b="1" dirty="0">
              <a:solidFill>
                <a:srgbClr val="FF0000"/>
              </a:solidFill>
              <a:latin typeface="+mn-lt"/>
            </a:endParaRPr>
          </a:p>
        </p:txBody>
      </p:sp>
      <p:sp>
        <p:nvSpPr>
          <p:cNvPr id="55" name="Rectangle 54"/>
          <p:cNvSpPr/>
          <p:nvPr/>
        </p:nvSpPr>
        <p:spPr>
          <a:xfrm>
            <a:off x="533400" y="1905000"/>
            <a:ext cx="1851084" cy="369332"/>
          </a:xfrm>
          <a:prstGeom prst="rect">
            <a:avLst/>
          </a:prstGeom>
        </p:spPr>
        <p:txBody>
          <a:bodyPr wrap="none">
            <a:spAutoFit/>
          </a:bodyPr>
          <a:lstStyle/>
          <a:p>
            <a:r>
              <a:rPr lang="en-GB" b="1" dirty="0" smtClean="0">
                <a:solidFill>
                  <a:srgbClr val="FF0000"/>
                </a:solidFill>
                <a:latin typeface="+mn-lt"/>
              </a:rPr>
              <a:t>9,666  employees</a:t>
            </a:r>
            <a:endParaRPr lang="en-GB" dirty="0">
              <a:latin typeface="+mn-lt"/>
            </a:endParaRPr>
          </a:p>
        </p:txBody>
      </p:sp>
      <p:sp>
        <p:nvSpPr>
          <p:cNvPr id="56" name="TextBox 55"/>
          <p:cNvSpPr txBox="1"/>
          <p:nvPr/>
        </p:nvSpPr>
        <p:spPr>
          <a:xfrm>
            <a:off x="3657600" y="1371600"/>
            <a:ext cx="652743" cy="646331"/>
          </a:xfrm>
          <a:prstGeom prst="rect">
            <a:avLst/>
          </a:prstGeom>
          <a:noFill/>
        </p:spPr>
        <p:txBody>
          <a:bodyPr wrap="none" rtlCol="0">
            <a:spAutoFit/>
          </a:bodyPr>
          <a:lstStyle/>
          <a:p>
            <a:r>
              <a:rPr lang="en-GB" sz="3600" b="1" dirty="0" smtClean="0">
                <a:solidFill>
                  <a:srgbClr val="0070C0"/>
                </a:solidFill>
                <a:latin typeface="+mn-lt"/>
              </a:rPr>
              <a:t>26</a:t>
            </a:r>
            <a:endParaRPr lang="en-GB" sz="3600" b="1" dirty="0">
              <a:solidFill>
                <a:srgbClr val="0070C0"/>
              </a:solidFill>
              <a:latin typeface="+mn-lt"/>
            </a:endParaRPr>
          </a:p>
        </p:txBody>
      </p:sp>
      <p:sp>
        <p:nvSpPr>
          <p:cNvPr id="57" name="TextBox 56"/>
          <p:cNvSpPr txBox="1"/>
          <p:nvPr/>
        </p:nvSpPr>
        <p:spPr>
          <a:xfrm>
            <a:off x="4191000" y="1524000"/>
            <a:ext cx="1600200" cy="338554"/>
          </a:xfrm>
          <a:prstGeom prst="rect">
            <a:avLst/>
          </a:prstGeom>
          <a:noFill/>
        </p:spPr>
        <p:txBody>
          <a:bodyPr wrap="square" rtlCol="0">
            <a:spAutoFit/>
          </a:bodyPr>
          <a:lstStyle/>
          <a:p>
            <a:pPr marL="342900" indent="-342900"/>
            <a:r>
              <a:rPr lang="en-GB" sz="1600" b="1" dirty="0" smtClean="0">
                <a:latin typeface="+mn-lt"/>
              </a:rPr>
              <a:t> R&amp;D </a:t>
            </a:r>
            <a:r>
              <a:rPr lang="en-GB" sz="1600" b="1" dirty="0" err="1" smtClean="0">
                <a:latin typeface="+mn-lt"/>
              </a:rPr>
              <a:t>Centers</a:t>
            </a:r>
            <a:endParaRPr lang="en-GB" b="1" dirty="0">
              <a:latin typeface="+mn-lt"/>
            </a:endParaRPr>
          </a:p>
        </p:txBody>
      </p:sp>
      <p:sp>
        <p:nvSpPr>
          <p:cNvPr id="60" name="Rectangle 59"/>
          <p:cNvSpPr/>
          <p:nvPr/>
        </p:nvSpPr>
        <p:spPr>
          <a:xfrm>
            <a:off x="3657600" y="1905000"/>
            <a:ext cx="2927917" cy="369332"/>
          </a:xfrm>
          <a:prstGeom prst="rect">
            <a:avLst/>
          </a:prstGeom>
        </p:spPr>
        <p:txBody>
          <a:bodyPr wrap="none">
            <a:spAutoFit/>
          </a:bodyPr>
          <a:lstStyle/>
          <a:p>
            <a:r>
              <a:rPr lang="en-GB" b="1" dirty="0" smtClean="0">
                <a:solidFill>
                  <a:srgbClr val="0070C0"/>
                </a:solidFill>
                <a:latin typeface="+mn-lt"/>
              </a:rPr>
              <a:t>500 Researchers &amp; Engineers</a:t>
            </a:r>
            <a:endParaRPr lang="en-GB" dirty="0">
              <a:solidFill>
                <a:srgbClr val="0070C0"/>
              </a:solidFill>
              <a:latin typeface="+mn-lt"/>
            </a:endParaRPr>
          </a:p>
        </p:txBody>
      </p:sp>
      <p:sp>
        <p:nvSpPr>
          <p:cNvPr id="61" name="TextBox 60"/>
          <p:cNvSpPr txBox="1"/>
          <p:nvPr/>
        </p:nvSpPr>
        <p:spPr>
          <a:xfrm>
            <a:off x="6705600" y="1371600"/>
            <a:ext cx="652743" cy="646331"/>
          </a:xfrm>
          <a:prstGeom prst="rect">
            <a:avLst/>
          </a:prstGeom>
          <a:noFill/>
        </p:spPr>
        <p:txBody>
          <a:bodyPr wrap="none" rtlCol="0">
            <a:spAutoFit/>
          </a:bodyPr>
          <a:lstStyle/>
          <a:p>
            <a:r>
              <a:rPr lang="en-GB" sz="3600" b="1" dirty="0" smtClean="0">
                <a:solidFill>
                  <a:srgbClr val="00B050"/>
                </a:solidFill>
                <a:latin typeface="+mn-lt"/>
              </a:rPr>
              <a:t>29</a:t>
            </a:r>
            <a:endParaRPr lang="en-GB" sz="3600" b="1" dirty="0">
              <a:solidFill>
                <a:srgbClr val="00B050"/>
              </a:solidFill>
              <a:latin typeface="+mn-lt"/>
            </a:endParaRPr>
          </a:p>
        </p:txBody>
      </p:sp>
      <p:sp>
        <p:nvSpPr>
          <p:cNvPr id="62" name="Rectangle 61"/>
          <p:cNvSpPr/>
          <p:nvPr/>
        </p:nvSpPr>
        <p:spPr>
          <a:xfrm>
            <a:off x="6781800" y="1905000"/>
            <a:ext cx="1851084" cy="369332"/>
          </a:xfrm>
          <a:prstGeom prst="rect">
            <a:avLst/>
          </a:prstGeom>
        </p:spPr>
        <p:txBody>
          <a:bodyPr wrap="none">
            <a:spAutoFit/>
          </a:bodyPr>
          <a:lstStyle/>
          <a:p>
            <a:r>
              <a:rPr lang="en-GB" b="1" dirty="0" smtClean="0">
                <a:solidFill>
                  <a:srgbClr val="00B050"/>
                </a:solidFill>
                <a:latin typeface="+mn-lt"/>
              </a:rPr>
              <a:t>1,500  employees</a:t>
            </a:r>
            <a:endParaRPr lang="en-GB" dirty="0">
              <a:solidFill>
                <a:srgbClr val="00B050"/>
              </a:solidFill>
              <a:latin typeface="+mn-lt"/>
            </a:endParaRPr>
          </a:p>
        </p:txBody>
      </p:sp>
      <p:sp>
        <p:nvSpPr>
          <p:cNvPr id="63" name="TextBox 62"/>
          <p:cNvSpPr txBox="1"/>
          <p:nvPr/>
        </p:nvSpPr>
        <p:spPr>
          <a:xfrm>
            <a:off x="7239000" y="1524000"/>
            <a:ext cx="1600200" cy="338554"/>
          </a:xfrm>
          <a:prstGeom prst="rect">
            <a:avLst/>
          </a:prstGeom>
          <a:noFill/>
        </p:spPr>
        <p:txBody>
          <a:bodyPr wrap="square" rtlCol="0">
            <a:spAutoFit/>
          </a:bodyPr>
          <a:lstStyle/>
          <a:p>
            <a:pPr marL="342900" indent="-342900"/>
            <a:r>
              <a:rPr lang="en-GB" sz="1600" b="1" dirty="0" smtClean="0">
                <a:latin typeface="+mn-lt"/>
              </a:rPr>
              <a:t> Regional HQs</a:t>
            </a:r>
            <a:endParaRPr lang="en-GB" b="1" dirty="0">
              <a:latin typeface="+mn-lt"/>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ounded Rectangle 84"/>
          <p:cNvSpPr>
            <a:spLocks noChangeArrowheads="1"/>
          </p:cNvSpPr>
          <p:nvPr/>
        </p:nvSpPr>
        <p:spPr bwMode="auto">
          <a:xfrm>
            <a:off x="6291263" y="1571625"/>
            <a:ext cx="2476500" cy="5048250"/>
          </a:xfrm>
          <a:prstGeom prst="roundRect">
            <a:avLst>
              <a:gd name="adj" fmla="val 16667"/>
            </a:avLst>
          </a:prstGeom>
          <a:solidFill>
            <a:schemeClr val="bg1">
              <a:lumMod val="95000"/>
            </a:schemeClr>
          </a:solidFill>
          <a:ln w="9525" algn="ctr">
            <a:noFill/>
            <a:round/>
            <a:headEnd/>
            <a:tailEnd/>
          </a:ln>
          <a:effectLst/>
        </p:spPr>
        <p:txBody>
          <a:bodyPr lIns="0" tIns="0" rIns="0" bIns="0"/>
          <a:lstStyle/>
          <a:p>
            <a:pPr>
              <a:defRPr/>
            </a:pPr>
            <a:endParaRPr lang="en-US" sz="3200">
              <a:solidFill>
                <a:srgbClr val="FFFFFF"/>
              </a:solidFill>
              <a:latin typeface="+mj-lt"/>
              <a:cs typeface="Osaka"/>
            </a:endParaRPr>
          </a:p>
        </p:txBody>
      </p:sp>
      <p:sp>
        <p:nvSpPr>
          <p:cNvPr id="42" name="Rounded Rectangle 84"/>
          <p:cNvSpPr>
            <a:spLocks noChangeArrowheads="1"/>
          </p:cNvSpPr>
          <p:nvPr/>
        </p:nvSpPr>
        <p:spPr bwMode="auto">
          <a:xfrm>
            <a:off x="3352800" y="1600200"/>
            <a:ext cx="2800350" cy="5049837"/>
          </a:xfrm>
          <a:prstGeom prst="roundRect">
            <a:avLst>
              <a:gd name="adj" fmla="val 16667"/>
            </a:avLst>
          </a:prstGeom>
          <a:solidFill>
            <a:schemeClr val="bg1">
              <a:lumMod val="95000"/>
            </a:schemeClr>
          </a:solidFill>
          <a:ln w="9525" algn="ctr">
            <a:noFill/>
            <a:round/>
            <a:headEnd/>
            <a:tailEnd/>
          </a:ln>
          <a:effectLst/>
        </p:spPr>
        <p:txBody>
          <a:bodyPr lIns="0" tIns="0" rIns="0" bIns="0"/>
          <a:lstStyle/>
          <a:p>
            <a:pPr>
              <a:defRPr/>
            </a:pPr>
            <a:endParaRPr lang="en-US" sz="3200">
              <a:solidFill>
                <a:srgbClr val="FFFFFF"/>
              </a:solidFill>
              <a:latin typeface="+mj-lt"/>
              <a:cs typeface="Osaka"/>
            </a:endParaRPr>
          </a:p>
        </p:txBody>
      </p:sp>
      <p:sp>
        <p:nvSpPr>
          <p:cNvPr id="41" name="Rounded Rectangle 84"/>
          <p:cNvSpPr>
            <a:spLocks noChangeArrowheads="1"/>
          </p:cNvSpPr>
          <p:nvPr/>
        </p:nvSpPr>
        <p:spPr bwMode="auto">
          <a:xfrm>
            <a:off x="457200" y="1560513"/>
            <a:ext cx="2598738" cy="5049837"/>
          </a:xfrm>
          <a:prstGeom prst="roundRect">
            <a:avLst>
              <a:gd name="adj" fmla="val 16667"/>
            </a:avLst>
          </a:prstGeom>
          <a:solidFill>
            <a:schemeClr val="bg1">
              <a:lumMod val="95000"/>
            </a:schemeClr>
          </a:solidFill>
          <a:ln w="9525" algn="ctr">
            <a:noFill/>
            <a:round/>
            <a:headEnd/>
            <a:tailEnd/>
          </a:ln>
          <a:effectLst/>
        </p:spPr>
        <p:txBody>
          <a:bodyPr lIns="0" tIns="0" rIns="0" bIns="0"/>
          <a:lstStyle/>
          <a:p>
            <a:pPr>
              <a:defRPr/>
            </a:pPr>
            <a:endParaRPr lang="en-US" sz="3200">
              <a:solidFill>
                <a:srgbClr val="FFFFFF"/>
              </a:solidFill>
              <a:latin typeface="+mj-lt"/>
              <a:cs typeface="Osaka"/>
            </a:endParaRPr>
          </a:p>
        </p:txBody>
      </p:sp>
      <p:pic>
        <p:nvPicPr>
          <p:cNvPr id="32773" name="Picture 2"/>
          <p:cNvPicPr>
            <a:picLocks noChangeAspect="1" noChangeArrowheads="1"/>
          </p:cNvPicPr>
          <p:nvPr/>
        </p:nvPicPr>
        <p:blipFill>
          <a:blip r:embed="rId3" cstate="print"/>
          <a:srcRect l="13208"/>
          <a:stretch>
            <a:fillRect/>
          </a:stretch>
        </p:blipFill>
        <p:spPr bwMode="auto">
          <a:xfrm>
            <a:off x="877888" y="4697413"/>
            <a:ext cx="1709737" cy="984250"/>
          </a:xfrm>
          <a:prstGeom prst="rect">
            <a:avLst/>
          </a:prstGeom>
          <a:noFill/>
          <a:ln w="9525">
            <a:noFill/>
            <a:miter lim="800000"/>
            <a:headEnd/>
            <a:tailEnd/>
          </a:ln>
        </p:spPr>
      </p:pic>
      <p:pic>
        <p:nvPicPr>
          <p:cNvPr id="32774" name="Picture 7" descr="MeniconSingapore"/>
          <p:cNvPicPr>
            <a:picLocks noChangeAspect="1" noChangeArrowheads="1"/>
          </p:cNvPicPr>
          <p:nvPr/>
        </p:nvPicPr>
        <p:blipFill>
          <a:blip r:embed="rId4" cstate="print"/>
          <a:srcRect/>
          <a:stretch>
            <a:fillRect/>
          </a:stretch>
        </p:blipFill>
        <p:spPr bwMode="auto">
          <a:xfrm>
            <a:off x="3905250" y="2130425"/>
            <a:ext cx="1619250" cy="1081088"/>
          </a:xfrm>
          <a:prstGeom prst="rect">
            <a:avLst/>
          </a:prstGeom>
          <a:noFill/>
          <a:ln w="9525">
            <a:noFill/>
            <a:miter lim="800000"/>
            <a:headEnd/>
            <a:tailEnd/>
          </a:ln>
        </p:spPr>
      </p:pic>
      <p:sp>
        <p:nvSpPr>
          <p:cNvPr id="28" name="Text Placeholder 3"/>
          <p:cNvSpPr>
            <a:spLocks noGrp="1"/>
          </p:cNvSpPr>
          <p:nvPr>
            <p:ph type="body" sz="quarter" idx="4294967295"/>
          </p:nvPr>
        </p:nvSpPr>
        <p:spPr>
          <a:xfrm>
            <a:off x="3581400" y="1651000"/>
            <a:ext cx="2514600" cy="414338"/>
          </a:xfrm>
          <a:ln w="12700"/>
        </p:spPr>
        <p:txBody>
          <a:bodyPr rtlCol="0" anchor="ctr">
            <a:noAutofit/>
          </a:bodyPr>
          <a:lstStyle/>
          <a:p>
            <a:pPr algn="ctr" eaLnBrk="1" fontAlgn="auto" hangingPunct="1">
              <a:spcAft>
                <a:spcPts val="0"/>
              </a:spcAft>
              <a:buNone/>
              <a:defRPr/>
            </a:pPr>
            <a:r>
              <a:rPr lang="en-US" sz="1400" b="1" dirty="0" err="1" smtClean="0">
                <a:solidFill>
                  <a:schemeClr val="accent1"/>
                </a:solidFill>
                <a:latin typeface="+mj-lt"/>
              </a:rPr>
              <a:t>Menicon</a:t>
            </a:r>
            <a:r>
              <a:rPr lang="en-US" sz="1400" b="1" dirty="0" smtClean="0">
                <a:solidFill>
                  <a:schemeClr val="accent1"/>
                </a:solidFill>
                <a:latin typeface="+mj-lt"/>
              </a:rPr>
              <a:t> R&amp;D Centre and Manufacturing Facility</a:t>
            </a:r>
            <a:endParaRPr lang="en-US" sz="1400" b="1" dirty="0">
              <a:solidFill>
                <a:schemeClr val="accent1"/>
              </a:solidFill>
              <a:latin typeface="+mj-lt"/>
            </a:endParaRPr>
          </a:p>
        </p:txBody>
      </p:sp>
      <p:sp>
        <p:nvSpPr>
          <p:cNvPr id="29" name="Text Placeholder 3"/>
          <p:cNvSpPr>
            <a:spLocks noGrp="1"/>
          </p:cNvSpPr>
          <p:nvPr>
            <p:ph type="body" sz="quarter" idx="4294967295"/>
          </p:nvPr>
        </p:nvSpPr>
        <p:spPr>
          <a:xfrm>
            <a:off x="6172200" y="4140200"/>
            <a:ext cx="2819400" cy="508000"/>
          </a:xfrm>
          <a:ln w="12700"/>
        </p:spPr>
        <p:txBody>
          <a:bodyPr rtlCol="0" anchor="ctr">
            <a:noAutofit/>
          </a:bodyPr>
          <a:lstStyle/>
          <a:p>
            <a:pPr algn="ctr" eaLnBrk="1" fontAlgn="auto" hangingPunct="1">
              <a:spcAft>
                <a:spcPts val="0"/>
              </a:spcAft>
              <a:buNone/>
              <a:defRPr/>
            </a:pPr>
            <a:r>
              <a:rPr lang="en-US" sz="1400" b="1" dirty="0" smtClean="0">
                <a:solidFill>
                  <a:schemeClr val="accent1"/>
                </a:solidFill>
                <a:latin typeface="+mj-lt"/>
              </a:rPr>
              <a:t>Siemens Medical Instruments Global Headquarters</a:t>
            </a:r>
            <a:endParaRPr lang="en-US" sz="1400" b="1" dirty="0">
              <a:solidFill>
                <a:schemeClr val="accent1"/>
              </a:solidFill>
              <a:latin typeface="+mj-lt"/>
            </a:endParaRPr>
          </a:p>
        </p:txBody>
      </p:sp>
      <p:sp>
        <p:nvSpPr>
          <p:cNvPr id="30" name="Text Placeholder 3"/>
          <p:cNvSpPr>
            <a:spLocks noGrp="1"/>
          </p:cNvSpPr>
          <p:nvPr>
            <p:ph type="body" sz="quarter" idx="4294967295"/>
          </p:nvPr>
        </p:nvSpPr>
        <p:spPr>
          <a:xfrm>
            <a:off x="457200" y="4178300"/>
            <a:ext cx="2438400" cy="407988"/>
          </a:xfrm>
          <a:ln w="12700"/>
        </p:spPr>
        <p:txBody>
          <a:bodyPr rtlCol="0" anchor="ctr">
            <a:noAutofit/>
          </a:bodyPr>
          <a:lstStyle/>
          <a:p>
            <a:pPr algn="ctr" eaLnBrk="1" fontAlgn="auto" hangingPunct="1">
              <a:spcAft>
                <a:spcPts val="0"/>
              </a:spcAft>
              <a:buNone/>
              <a:defRPr/>
            </a:pPr>
            <a:r>
              <a:rPr lang="en-US" sz="1400" b="1" dirty="0" smtClean="0">
                <a:solidFill>
                  <a:schemeClr val="accent1"/>
                </a:solidFill>
                <a:latin typeface="+mj-lt"/>
              </a:rPr>
              <a:t>Agilent Instrument Manufacturing</a:t>
            </a:r>
            <a:endParaRPr lang="en-US" sz="1400" b="1" dirty="0">
              <a:solidFill>
                <a:schemeClr val="accent1"/>
              </a:solidFill>
              <a:latin typeface="+mj-lt"/>
            </a:endParaRPr>
          </a:p>
        </p:txBody>
      </p:sp>
      <p:sp>
        <p:nvSpPr>
          <p:cNvPr id="34" name="Text Placeholder 3"/>
          <p:cNvSpPr>
            <a:spLocks noGrp="1"/>
          </p:cNvSpPr>
          <p:nvPr>
            <p:ph type="body" sz="quarter" idx="4294967295"/>
          </p:nvPr>
        </p:nvSpPr>
        <p:spPr>
          <a:xfrm>
            <a:off x="6324600" y="1447800"/>
            <a:ext cx="2514600" cy="762000"/>
          </a:xfrm>
          <a:ln w="12700"/>
        </p:spPr>
        <p:txBody>
          <a:bodyPr rtlCol="0" anchor="ctr">
            <a:noAutofit/>
          </a:bodyPr>
          <a:lstStyle/>
          <a:p>
            <a:pPr algn="ctr" eaLnBrk="1" fontAlgn="auto" hangingPunct="1">
              <a:spcAft>
                <a:spcPts val="0"/>
              </a:spcAft>
              <a:buNone/>
              <a:defRPr/>
            </a:pPr>
            <a:r>
              <a:rPr lang="en-US" sz="1400" b="1" dirty="0" smtClean="0">
                <a:solidFill>
                  <a:schemeClr val="accent1"/>
                </a:solidFill>
                <a:latin typeface="+mj-lt"/>
              </a:rPr>
              <a:t>Hoya Surgical Optics</a:t>
            </a:r>
          </a:p>
          <a:p>
            <a:pPr algn="ctr" eaLnBrk="1" fontAlgn="auto" hangingPunct="1">
              <a:spcAft>
                <a:spcPts val="0"/>
              </a:spcAft>
              <a:buNone/>
              <a:defRPr/>
            </a:pPr>
            <a:r>
              <a:rPr lang="en-US" sz="1400" b="1" dirty="0" smtClean="0">
                <a:solidFill>
                  <a:schemeClr val="accent1"/>
                </a:solidFill>
                <a:latin typeface="+mj-lt"/>
              </a:rPr>
              <a:t>Global Headquarters</a:t>
            </a:r>
            <a:endParaRPr lang="en-US" sz="1400" b="1" dirty="0">
              <a:solidFill>
                <a:schemeClr val="accent1"/>
              </a:solidFill>
              <a:latin typeface="+mj-lt"/>
            </a:endParaRPr>
          </a:p>
        </p:txBody>
      </p:sp>
      <p:sp>
        <p:nvSpPr>
          <p:cNvPr id="35" name="Text Placeholder 3"/>
          <p:cNvSpPr>
            <a:spLocks noGrp="1"/>
          </p:cNvSpPr>
          <p:nvPr>
            <p:ph type="body" sz="quarter" idx="4294967295"/>
          </p:nvPr>
        </p:nvSpPr>
        <p:spPr>
          <a:xfrm>
            <a:off x="3276601" y="4157663"/>
            <a:ext cx="2819399" cy="414337"/>
          </a:xfrm>
          <a:ln w="12700"/>
        </p:spPr>
        <p:txBody>
          <a:bodyPr rtlCol="0" anchor="ctr">
            <a:noAutofit/>
          </a:bodyPr>
          <a:lstStyle/>
          <a:p>
            <a:pPr marL="0" indent="15875" algn="ctr" eaLnBrk="1" fontAlgn="auto" hangingPunct="1">
              <a:spcAft>
                <a:spcPts val="0"/>
              </a:spcAft>
              <a:buNone/>
              <a:defRPr/>
            </a:pPr>
            <a:r>
              <a:rPr lang="en-US" sz="1400" b="1" dirty="0" smtClean="0">
                <a:solidFill>
                  <a:schemeClr val="accent1"/>
                </a:solidFill>
                <a:latin typeface="+mj-lt"/>
              </a:rPr>
              <a:t>Life Technologies Global Instrument Centre of Excellence</a:t>
            </a:r>
            <a:endParaRPr lang="en-US" sz="1400" b="1" dirty="0">
              <a:solidFill>
                <a:schemeClr val="accent1"/>
              </a:solidFill>
              <a:latin typeface="+mj-lt"/>
            </a:endParaRPr>
          </a:p>
        </p:txBody>
      </p:sp>
      <p:sp>
        <p:nvSpPr>
          <p:cNvPr id="37" name="Text Placeholder 3"/>
          <p:cNvSpPr>
            <a:spLocks noGrp="1"/>
          </p:cNvSpPr>
          <p:nvPr>
            <p:ph type="body" sz="quarter" idx="4294967295"/>
          </p:nvPr>
        </p:nvSpPr>
        <p:spPr>
          <a:xfrm>
            <a:off x="609600" y="1598613"/>
            <a:ext cx="2209800" cy="409575"/>
          </a:xfrm>
          <a:ln w="12700"/>
        </p:spPr>
        <p:txBody>
          <a:bodyPr rtlCol="0" anchor="ctr">
            <a:noAutofit/>
          </a:bodyPr>
          <a:lstStyle/>
          <a:p>
            <a:pPr marL="0" indent="12700" algn="ctr" eaLnBrk="1" fontAlgn="auto" hangingPunct="1">
              <a:spcAft>
                <a:spcPts val="0"/>
              </a:spcAft>
              <a:buNone/>
              <a:defRPr/>
            </a:pPr>
            <a:r>
              <a:rPr lang="en-US" sz="1400" b="1" dirty="0" smtClean="0">
                <a:solidFill>
                  <a:schemeClr val="accent1"/>
                </a:solidFill>
                <a:latin typeface="+mj-lt"/>
              </a:rPr>
              <a:t>Medtronic Pacemaker Manufacturing Facility</a:t>
            </a:r>
            <a:endParaRPr lang="en-US" sz="1400" b="1" dirty="0">
              <a:solidFill>
                <a:schemeClr val="accent1"/>
              </a:solidFill>
              <a:latin typeface="+mj-lt"/>
            </a:endParaRPr>
          </a:p>
        </p:txBody>
      </p:sp>
      <p:pic>
        <p:nvPicPr>
          <p:cNvPr id="32" name="Picture 3"/>
          <p:cNvPicPr>
            <a:picLocks noChangeAspect="1" noChangeArrowheads="1"/>
          </p:cNvPicPr>
          <p:nvPr/>
        </p:nvPicPr>
        <p:blipFill>
          <a:blip r:embed="rId5" cstate="print"/>
          <a:srcRect t="239" b="356"/>
          <a:stretch>
            <a:fillRect/>
          </a:stretch>
        </p:blipFill>
        <p:spPr bwMode="auto">
          <a:xfrm>
            <a:off x="6595411" y="2086515"/>
            <a:ext cx="945438" cy="1205613"/>
          </a:xfrm>
          <a:prstGeom prst="rect">
            <a:avLst/>
          </a:prstGeom>
          <a:ln>
            <a:noFill/>
          </a:ln>
          <a:effectLst>
            <a:softEdge rad="112500"/>
          </a:effectLst>
        </p:spPr>
      </p:pic>
      <p:pic>
        <p:nvPicPr>
          <p:cNvPr id="33" name="Picture 4" descr="http://www.stephensoneye.com/UserFiles/Image/banner.jpg"/>
          <p:cNvPicPr>
            <a:picLocks noChangeAspect="1" noChangeArrowheads="1"/>
          </p:cNvPicPr>
          <p:nvPr/>
        </p:nvPicPr>
        <p:blipFill>
          <a:blip r:embed="rId6" cstate="print"/>
          <a:srcRect/>
          <a:stretch>
            <a:fillRect/>
          </a:stretch>
        </p:blipFill>
        <p:spPr bwMode="auto">
          <a:xfrm>
            <a:off x="7591425" y="2076450"/>
            <a:ext cx="623888" cy="1193800"/>
          </a:xfrm>
          <a:prstGeom prst="rect">
            <a:avLst/>
          </a:prstGeom>
          <a:ln>
            <a:noFill/>
          </a:ln>
          <a:effectLst>
            <a:outerShdw blurRad="292100" dist="139700" dir="2700000" algn="tl" rotWithShape="0">
              <a:srgbClr val="333333">
                <a:alpha val="65000"/>
              </a:srgbClr>
            </a:outerShdw>
          </a:effectLst>
        </p:spPr>
      </p:pic>
      <p:sp>
        <p:nvSpPr>
          <p:cNvPr id="21" name="TextBox 20"/>
          <p:cNvSpPr txBox="1"/>
          <p:nvPr/>
        </p:nvSpPr>
        <p:spPr>
          <a:xfrm>
            <a:off x="6465888" y="3332163"/>
            <a:ext cx="2351087" cy="600075"/>
          </a:xfrm>
          <a:prstGeom prst="rect">
            <a:avLst/>
          </a:prstGeom>
          <a:noFill/>
        </p:spPr>
        <p:txBody>
          <a:bodyPr>
            <a:spAutoFit/>
          </a:bodyPr>
          <a:lstStyle/>
          <a:p>
            <a:pPr>
              <a:defRPr/>
            </a:pPr>
            <a:r>
              <a:rPr lang="en-US" sz="1100" dirty="0">
                <a:latin typeface="+mj-lt"/>
                <a:cs typeface="Helvetica" pitchFamily="34" charset="0"/>
              </a:rPr>
              <a:t>Hoya Surgical Optics relocates its global headquarters from California, US to Singapore.</a:t>
            </a:r>
            <a:endParaRPr lang="en-GB" sz="1100" dirty="0">
              <a:latin typeface="+mj-lt"/>
              <a:cs typeface="Helvetica" pitchFamily="34" charset="0"/>
            </a:endParaRPr>
          </a:p>
        </p:txBody>
      </p:sp>
      <p:sp>
        <p:nvSpPr>
          <p:cNvPr id="23" name="TextBox 22"/>
          <p:cNvSpPr txBox="1"/>
          <p:nvPr/>
        </p:nvSpPr>
        <p:spPr>
          <a:xfrm>
            <a:off x="3351213" y="3265488"/>
            <a:ext cx="2689225" cy="769937"/>
          </a:xfrm>
          <a:prstGeom prst="rect">
            <a:avLst/>
          </a:prstGeom>
          <a:noFill/>
        </p:spPr>
        <p:txBody>
          <a:bodyPr>
            <a:spAutoFit/>
          </a:bodyPr>
          <a:lstStyle/>
          <a:p>
            <a:pPr>
              <a:defRPr/>
            </a:pPr>
            <a:r>
              <a:rPr lang="en-US" sz="1100" dirty="0" err="1">
                <a:latin typeface="+mj-lt"/>
                <a:cs typeface="Helvetica" pitchFamily="34" charset="0"/>
              </a:rPr>
              <a:t>Menicon</a:t>
            </a:r>
            <a:r>
              <a:rPr lang="en-US" sz="1100" dirty="0">
                <a:latin typeface="+mj-lt"/>
                <a:cs typeface="Helvetica" pitchFamily="34" charset="0"/>
              </a:rPr>
              <a:t> established its first R&amp;D and manufacturing facility for its new line of daily disposable “Flat Pack” contact lenses in Singapore.  </a:t>
            </a:r>
            <a:endParaRPr lang="en-GB" sz="1100" dirty="0">
              <a:latin typeface="+mj-lt"/>
              <a:cs typeface="Helvetica" pitchFamily="34" charset="0"/>
            </a:endParaRPr>
          </a:p>
        </p:txBody>
      </p:sp>
      <p:sp>
        <p:nvSpPr>
          <p:cNvPr id="24" name="TextBox 23"/>
          <p:cNvSpPr txBox="1"/>
          <p:nvPr/>
        </p:nvSpPr>
        <p:spPr>
          <a:xfrm>
            <a:off x="6492875" y="5726113"/>
            <a:ext cx="2298700" cy="769937"/>
          </a:xfrm>
          <a:prstGeom prst="rect">
            <a:avLst/>
          </a:prstGeom>
          <a:noFill/>
        </p:spPr>
        <p:txBody>
          <a:bodyPr>
            <a:spAutoFit/>
          </a:bodyPr>
          <a:lstStyle/>
          <a:p>
            <a:pPr>
              <a:defRPr/>
            </a:pPr>
            <a:r>
              <a:rPr lang="en-US" sz="1100" dirty="0">
                <a:latin typeface="+mj-lt"/>
                <a:cs typeface="Helvetica" pitchFamily="34" charset="0"/>
              </a:rPr>
              <a:t>Siemens Healthcare relocates its Audiology Group global headquarters in Singapore under Siemens Medical Instruments</a:t>
            </a:r>
            <a:endParaRPr lang="en-GB" sz="1100" dirty="0">
              <a:latin typeface="+mj-lt"/>
              <a:cs typeface="Helvetica" pitchFamily="34" charset="0"/>
            </a:endParaRPr>
          </a:p>
        </p:txBody>
      </p:sp>
      <p:sp>
        <p:nvSpPr>
          <p:cNvPr id="25" name="TextBox 24"/>
          <p:cNvSpPr txBox="1"/>
          <p:nvPr/>
        </p:nvSpPr>
        <p:spPr>
          <a:xfrm>
            <a:off x="3475038" y="5708650"/>
            <a:ext cx="2598737" cy="600075"/>
          </a:xfrm>
          <a:prstGeom prst="rect">
            <a:avLst/>
          </a:prstGeom>
          <a:noFill/>
        </p:spPr>
        <p:txBody>
          <a:bodyPr>
            <a:spAutoFit/>
          </a:bodyPr>
          <a:lstStyle/>
          <a:p>
            <a:pPr>
              <a:defRPr/>
            </a:pPr>
            <a:r>
              <a:rPr lang="en-US" sz="1100" dirty="0">
                <a:latin typeface="+mj-lt"/>
                <a:cs typeface="Helvetica" pitchFamily="34" charset="0"/>
              </a:rPr>
              <a:t>Life Technologies established its Global Instrument Centre of Excellence in Singapore. </a:t>
            </a:r>
            <a:endParaRPr lang="en-GB" sz="1100" dirty="0">
              <a:latin typeface="+mj-lt"/>
              <a:cs typeface="Helvetica" pitchFamily="34" charset="0"/>
            </a:endParaRPr>
          </a:p>
        </p:txBody>
      </p:sp>
      <p:sp>
        <p:nvSpPr>
          <p:cNvPr id="26" name="TextBox 25"/>
          <p:cNvSpPr txBox="1"/>
          <p:nvPr/>
        </p:nvSpPr>
        <p:spPr>
          <a:xfrm>
            <a:off x="490538" y="5648325"/>
            <a:ext cx="2684462" cy="938213"/>
          </a:xfrm>
          <a:prstGeom prst="rect">
            <a:avLst/>
          </a:prstGeom>
          <a:noFill/>
        </p:spPr>
        <p:txBody>
          <a:bodyPr>
            <a:spAutoFit/>
          </a:bodyPr>
          <a:lstStyle/>
          <a:p>
            <a:pPr>
              <a:defRPr/>
            </a:pPr>
            <a:r>
              <a:rPr lang="en-US" sz="1100" dirty="0">
                <a:latin typeface="+mj-lt"/>
                <a:cs typeface="Helvetica" pitchFamily="34" charset="0"/>
              </a:rPr>
              <a:t>Agilent Technologies opens its new life sciences manufacturing facility to produce Liquid Chromatography/Mass Spectrometry instruments for global markets.</a:t>
            </a:r>
            <a:endParaRPr lang="en-GB" sz="1100" dirty="0">
              <a:latin typeface="+mj-lt"/>
              <a:cs typeface="Helvetica" pitchFamily="34" charset="0"/>
            </a:endParaRPr>
          </a:p>
        </p:txBody>
      </p:sp>
      <p:sp>
        <p:nvSpPr>
          <p:cNvPr id="27" name="TextBox 26"/>
          <p:cNvSpPr txBox="1"/>
          <p:nvPr/>
        </p:nvSpPr>
        <p:spPr>
          <a:xfrm>
            <a:off x="642938" y="1122363"/>
            <a:ext cx="1982787" cy="400050"/>
          </a:xfrm>
          <a:prstGeom prst="rect">
            <a:avLst/>
          </a:prstGeom>
          <a:noFill/>
          <a:effectLst>
            <a:outerShdw blurRad="50800" dist="38100" dir="2700000" algn="tl" rotWithShape="0">
              <a:schemeClr val="bg1">
                <a:lumMod val="75000"/>
                <a:alpha val="40000"/>
              </a:schemeClr>
            </a:outerShdw>
          </a:effectLst>
        </p:spPr>
        <p:txBody>
          <a:bodyPr wrap="none">
            <a:spAutoFit/>
          </a:bodyPr>
          <a:lstStyle/>
          <a:p>
            <a:pPr>
              <a:defRPr/>
            </a:pPr>
            <a:r>
              <a:rPr lang="en-US" sz="2000" b="1" dirty="0">
                <a:solidFill>
                  <a:schemeClr val="tx1">
                    <a:lumMod val="85000"/>
                    <a:lumOff val="15000"/>
                  </a:schemeClr>
                </a:solidFill>
                <a:latin typeface="+mj-lt"/>
                <a:cs typeface="Segoe UI" pitchFamily="34" charset="0"/>
              </a:rPr>
              <a:t>Manufacturing</a:t>
            </a:r>
            <a:endParaRPr lang="en-GB" sz="2000" b="1" dirty="0">
              <a:solidFill>
                <a:schemeClr val="tx1">
                  <a:lumMod val="85000"/>
                  <a:lumOff val="15000"/>
                </a:schemeClr>
              </a:solidFill>
              <a:latin typeface="+mj-lt"/>
              <a:cs typeface="Segoe UI" pitchFamily="34" charset="0"/>
            </a:endParaRPr>
          </a:p>
        </p:txBody>
      </p:sp>
      <p:sp>
        <p:nvSpPr>
          <p:cNvPr id="31" name="TextBox 30"/>
          <p:cNvSpPr txBox="1"/>
          <p:nvPr/>
        </p:nvSpPr>
        <p:spPr>
          <a:xfrm>
            <a:off x="3436938" y="1158875"/>
            <a:ext cx="2659062" cy="401638"/>
          </a:xfrm>
          <a:prstGeom prst="rect">
            <a:avLst/>
          </a:prstGeom>
          <a:noFill/>
          <a:effectLst>
            <a:outerShdw blurRad="50800" dist="38100" dir="2700000" algn="tl" rotWithShape="0">
              <a:schemeClr val="bg1">
                <a:lumMod val="75000"/>
                <a:alpha val="40000"/>
              </a:schemeClr>
            </a:outerShdw>
          </a:effectLst>
        </p:spPr>
        <p:txBody>
          <a:bodyPr wrap="none">
            <a:spAutoFit/>
          </a:bodyPr>
          <a:lstStyle/>
          <a:p>
            <a:pPr>
              <a:defRPr/>
            </a:pPr>
            <a:r>
              <a:rPr lang="en-US" sz="2000" b="1" dirty="0">
                <a:solidFill>
                  <a:schemeClr val="tx1">
                    <a:lumMod val="85000"/>
                    <a:lumOff val="15000"/>
                  </a:schemeClr>
                </a:solidFill>
                <a:latin typeface="+mj-lt"/>
                <a:cs typeface="Segoe UI" pitchFamily="34" charset="0"/>
              </a:rPr>
              <a:t>R&amp;D and Innovation</a:t>
            </a:r>
            <a:endParaRPr lang="en-GB" sz="2000" b="1" dirty="0">
              <a:solidFill>
                <a:schemeClr val="tx1">
                  <a:lumMod val="85000"/>
                  <a:lumOff val="15000"/>
                </a:schemeClr>
              </a:solidFill>
              <a:latin typeface="+mj-lt"/>
              <a:cs typeface="Segoe UI" pitchFamily="34" charset="0"/>
            </a:endParaRPr>
          </a:p>
        </p:txBody>
      </p:sp>
      <p:sp>
        <p:nvSpPr>
          <p:cNvPr id="36" name="TextBox 35"/>
          <p:cNvSpPr txBox="1"/>
          <p:nvPr/>
        </p:nvSpPr>
        <p:spPr>
          <a:xfrm>
            <a:off x="6604000" y="1149350"/>
            <a:ext cx="1833563" cy="400050"/>
          </a:xfrm>
          <a:prstGeom prst="rect">
            <a:avLst/>
          </a:prstGeom>
          <a:noFill/>
          <a:effectLst>
            <a:outerShdw blurRad="50800" dist="38100" dir="2700000" algn="tl" rotWithShape="0">
              <a:schemeClr val="bg1">
                <a:lumMod val="75000"/>
                <a:alpha val="40000"/>
              </a:schemeClr>
            </a:outerShdw>
          </a:effectLst>
        </p:spPr>
        <p:txBody>
          <a:bodyPr wrap="none">
            <a:spAutoFit/>
          </a:bodyPr>
          <a:lstStyle/>
          <a:p>
            <a:pPr>
              <a:defRPr/>
            </a:pPr>
            <a:r>
              <a:rPr lang="en-US" sz="2000" b="1" dirty="0">
                <a:solidFill>
                  <a:schemeClr val="tx1">
                    <a:lumMod val="85000"/>
                    <a:lumOff val="15000"/>
                  </a:schemeClr>
                </a:solidFill>
                <a:latin typeface="+mj-lt"/>
                <a:cs typeface="Segoe UI" pitchFamily="34" charset="0"/>
              </a:rPr>
              <a:t>Headquarters</a:t>
            </a:r>
            <a:endParaRPr lang="en-GB" sz="2000" b="1" dirty="0">
              <a:solidFill>
                <a:schemeClr val="tx1">
                  <a:lumMod val="85000"/>
                  <a:lumOff val="15000"/>
                </a:schemeClr>
              </a:solidFill>
              <a:latin typeface="+mj-lt"/>
              <a:cs typeface="Segoe UI" pitchFamily="34" charset="0"/>
            </a:endParaRPr>
          </a:p>
        </p:txBody>
      </p:sp>
      <p:pic>
        <p:nvPicPr>
          <p:cNvPr id="32791" name="Picture 2" descr="http://www.audio-base.eu/images/actu/535_il.jpg"/>
          <p:cNvPicPr>
            <a:picLocks noChangeAspect="1" noChangeArrowheads="1"/>
          </p:cNvPicPr>
          <p:nvPr/>
        </p:nvPicPr>
        <p:blipFill>
          <a:blip r:embed="rId7" cstate="print"/>
          <a:srcRect/>
          <a:stretch>
            <a:fillRect/>
          </a:stretch>
        </p:blipFill>
        <p:spPr bwMode="auto">
          <a:xfrm>
            <a:off x="6804025" y="4706938"/>
            <a:ext cx="1497013" cy="998537"/>
          </a:xfrm>
          <a:prstGeom prst="rect">
            <a:avLst/>
          </a:prstGeom>
          <a:noFill/>
          <a:ln w="9525">
            <a:noFill/>
            <a:miter lim="800000"/>
            <a:headEnd/>
            <a:tailEnd/>
          </a:ln>
        </p:spPr>
      </p:pic>
      <p:sp>
        <p:nvSpPr>
          <p:cNvPr id="38" name="TextBox 19"/>
          <p:cNvSpPr txBox="1">
            <a:spLocks noChangeArrowheads="1"/>
          </p:cNvSpPr>
          <p:nvPr/>
        </p:nvSpPr>
        <p:spPr bwMode="auto">
          <a:xfrm>
            <a:off x="584200" y="3235325"/>
            <a:ext cx="2533650" cy="769938"/>
          </a:xfrm>
          <a:prstGeom prst="rect">
            <a:avLst/>
          </a:prstGeom>
          <a:noFill/>
          <a:ln w="9525">
            <a:noFill/>
            <a:miter lim="800000"/>
            <a:headEnd/>
            <a:tailEnd/>
          </a:ln>
        </p:spPr>
        <p:txBody>
          <a:bodyPr>
            <a:spAutoFit/>
          </a:bodyPr>
          <a:lstStyle/>
          <a:p>
            <a:pPr>
              <a:defRPr/>
            </a:pPr>
            <a:r>
              <a:rPr lang="en-US" sz="1100" dirty="0">
                <a:latin typeface="+mj-lt"/>
              </a:rPr>
              <a:t>Medtronic opens manufacturing facility for cardiac rhythm disease management (CRDM), which will produce pacemakers and leads.</a:t>
            </a:r>
            <a:endParaRPr lang="en-GB" sz="1100" dirty="0">
              <a:latin typeface="+mj-lt"/>
            </a:endParaRPr>
          </a:p>
        </p:txBody>
      </p:sp>
      <p:pic>
        <p:nvPicPr>
          <p:cNvPr id="32793" name="Picture 4" descr="http://www.siteselection.com/LifeSciences/2011/mar/images/Medtronic-exterior.jpg"/>
          <p:cNvPicPr>
            <a:picLocks noChangeAspect="1" noChangeArrowheads="1"/>
          </p:cNvPicPr>
          <p:nvPr/>
        </p:nvPicPr>
        <p:blipFill>
          <a:blip r:embed="rId8" cstate="print"/>
          <a:srcRect/>
          <a:stretch>
            <a:fillRect/>
          </a:stretch>
        </p:blipFill>
        <p:spPr bwMode="auto">
          <a:xfrm>
            <a:off x="809625" y="2111375"/>
            <a:ext cx="1579563" cy="1050925"/>
          </a:xfrm>
          <a:prstGeom prst="rect">
            <a:avLst/>
          </a:prstGeom>
          <a:noFill/>
          <a:ln w="9525">
            <a:noFill/>
            <a:miter lim="800000"/>
            <a:headEnd/>
            <a:tailEnd/>
          </a:ln>
        </p:spPr>
      </p:pic>
      <p:grpSp>
        <p:nvGrpSpPr>
          <p:cNvPr id="32794" name="Group 43"/>
          <p:cNvGrpSpPr>
            <a:grpSpLocks/>
          </p:cNvGrpSpPr>
          <p:nvPr/>
        </p:nvGrpSpPr>
        <p:grpSpPr bwMode="auto">
          <a:xfrm>
            <a:off x="3616325" y="4675188"/>
            <a:ext cx="2330450" cy="952500"/>
            <a:chOff x="3660582" y="6699871"/>
            <a:chExt cx="2329571" cy="952500"/>
          </a:xfrm>
        </p:grpSpPr>
        <p:pic>
          <p:nvPicPr>
            <p:cNvPr id="32797" name="Picture 11" descr="Step One Real-Time PCR system"/>
            <p:cNvPicPr>
              <a:picLocks noChangeAspect="1" noChangeArrowheads="1"/>
            </p:cNvPicPr>
            <p:nvPr/>
          </p:nvPicPr>
          <p:blipFill>
            <a:blip r:embed="rId9" cstate="print"/>
            <a:srcRect/>
            <a:stretch>
              <a:fillRect/>
            </a:stretch>
          </p:blipFill>
          <p:spPr bwMode="auto">
            <a:xfrm>
              <a:off x="5123378" y="6699871"/>
              <a:ext cx="866775" cy="952500"/>
            </a:xfrm>
            <a:prstGeom prst="rect">
              <a:avLst/>
            </a:prstGeom>
            <a:noFill/>
            <a:ln w="9525">
              <a:noFill/>
              <a:miter lim="800000"/>
              <a:headEnd/>
              <a:tailEnd/>
            </a:ln>
          </p:spPr>
        </p:pic>
        <p:pic>
          <p:nvPicPr>
            <p:cNvPr id="32798" name="Picture 15" descr="http://www.invitrogen.com/etc/medialib/en/images/ics_organized/applications/nucleic_acid_amplification/showcase.Par.94024.Image.156.100.1..gif"/>
            <p:cNvPicPr>
              <a:picLocks noChangeAspect="1" noChangeArrowheads="1"/>
            </p:cNvPicPr>
            <p:nvPr/>
          </p:nvPicPr>
          <p:blipFill>
            <a:blip r:embed="rId10" cstate="print"/>
            <a:srcRect/>
            <a:stretch>
              <a:fillRect/>
            </a:stretch>
          </p:blipFill>
          <p:spPr bwMode="auto">
            <a:xfrm>
              <a:off x="3660582" y="6784625"/>
              <a:ext cx="1295853" cy="830675"/>
            </a:xfrm>
            <a:prstGeom prst="rect">
              <a:avLst/>
            </a:prstGeom>
            <a:noFill/>
            <a:ln w="9525">
              <a:noFill/>
              <a:miter lim="800000"/>
              <a:headEnd/>
              <a:tailEnd/>
            </a:ln>
          </p:spPr>
        </p:pic>
      </p:grpSp>
      <p:sp>
        <p:nvSpPr>
          <p:cNvPr id="44" name="Rounded Rectangle 43"/>
          <p:cNvSpPr/>
          <p:nvPr/>
        </p:nvSpPr>
        <p:spPr>
          <a:xfrm>
            <a:off x="0" y="0"/>
            <a:ext cx="9144000" cy="762000"/>
          </a:xfrm>
          <a:prstGeom prst="round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solidFill>
                  <a:schemeClr val="tx1"/>
                </a:solidFill>
              </a:rPr>
              <a:t>Recent </a:t>
            </a:r>
            <a:r>
              <a:rPr lang="en-US" sz="3200" b="1" dirty="0" err="1" smtClean="0">
                <a:solidFill>
                  <a:schemeClr val="tx1"/>
                </a:solidFill>
              </a:rPr>
              <a:t>MedTech</a:t>
            </a:r>
            <a:r>
              <a:rPr lang="en-US" sz="3200" b="1" dirty="0" smtClean="0">
                <a:solidFill>
                  <a:schemeClr val="tx1"/>
                </a:solidFill>
              </a:rPr>
              <a:t> Investments</a:t>
            </a:r>
            <a:endParaRPr lang="en-GB" sz="3200" b="1" dirty="0">
              <a:solidFill>
                <a:schemeClr val="tx1"/>
              </a:solidFill>
            </a:endParaRPr>
          </a:p>
        </p:txBody>
      </p:sp>
      <p:sp>
        <p:nvSpPr>
          <p:cNvPr id="39" name="Slide Number Placeholder 38"/>
          <p:cNvSpPr>
            <a:spLocks noGrp="1"/>
          </p:cNvSpPr>
          <p:nvPr>
            <p:ph type="sldNum" sz="quarter" idx="12"/>
          </p:nvPr>
        </p:nvSpPr>
        <p:spPr/>
        <p:txBody>
          <a:bodyPr/>
          <a:lstStyle/>
          <a:p>
            <a:pPr>
              <a:defRPr/>
            </a:pPr>
            <a:fld id="{7C1DD1E5-68C8-48AA-838F-2F99D52F578D}" type="slidenum">
              <a:rPr lang="en-GB" smtClean="0"/>
              <a:pPr>
                <a:defRPr/>
              </a:pPr>
              <a:t>15</a:t>
            </a:fld>
            <a:endParaRPr lang="en-GB"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A2B00E2-04D9-4BD7-A514-0DD204A1A158}" type="slidenum">
              <a:rPr lang="en-GB" smtClean="0"/>
              <a:pPr>
                <a:defRPr/>
              </a:pPr>
              <a:t>16</a:t>
            </a:fld>
            <a:endParaRPr lang="en-GB"/>
          </a:p>
        </p:txBody>
      </p:sp>
      <p:sp>
        <p:nvSpPr>
          <p:cNvPr id="3" name="Rectangle 8"/>
          <p:cNvSpPr>
            <a:spLocks noChangeArrowheads="1"/>
          </p:cNvSpPr>
          <p:nvPr/>
        </p:nvSpPr>
        <p:spPr bwMode="auto">
          <a:xfrm>
            <a:off x="1905000" y="0"/>
            <a:ext cx="5811715" cy="381000"/>
          </a:xfrm>
          <a:prstGeom prst="rect">
            <a:avLst/>
          </a:prstGeom>
          <a:solidFill>
            <a:srgbClr val="FFFF99"/>
          </a:solidFill>
          <a:ln w="9525">
            <a:noFill/>
            <a:miter lim="800000"/>
            <a:headEnd/>
            <a:tailEnd/>
          </a:ln>
        </p:spPr>
        <p:txBody>
          <a:bodyPr/>
          <a:lstStyle/>
          <a:p>
            <a:pPr algn="ctr">
              <a:spcBef>
                <a:spcPct val="20000"/>
              </a:spcBef>
            </a:pPr>
            <a:r>
              <a:rPr lang="en-US" sz="2000" b="1" dirty="0"/>
              <a:t>BIOMEDICAL </a:t>
            </a:r>
            <a:r>
              <a:rPr lang="en-US" sz="2000" b="1" dirty="0" smtClean="0"/>
              <a:t>SCIENCES DIRECTION</a:t>
            </a:r>
            <a:endParaRPr lang="en-US" sz="2000" b="1" dirty="0"/>
          </a:p>
        </p:txBody>
      </p:sp>
      <p:sp>
        <p:nvSpPr>
          <p:cNvPr id="4" name="Rectangle 9"/>
          <p:cNvSpPr>
            <a:spLocks noChangeArrowheads="1"/>
          </p:cNvSpPr>
          <p:nvPr/>
        </p:nvSpPr>
        <p:spPr bwMode="auto">
          <a:xfrm>
            <a:off x="169985" y="-150813"/>
            <a:ext cx="1655885" cy="828676"/>
          </a:xfrm>
          <a:prstGeom prst="rect">
            <a:avLst/>
          </a:prstGeom>
          <a:noFill/>
          <a:ln w="9525">
            <a:noFill/>
            <a:miter lim="800000"/>
            <a:headEnd/>
            <a:tailEnd/>
          </a:ln>
        </p:spPr>
        <p:txBody>
          <a:bodyPr/>
          <a:lstStyle/>
          <a:p>
            <a:pPr>
              <a:spcBef>
                <a:spcPct val="20000"/>
              </a:spcBef>
            </a:pPr>
            <a:endParaRPr lang="en-US" sz="2000" b="1" dirty="0"/>
          </a:p>
          <a:p>
            <a:pPr algn="ctr">
              <a:spcBef>
                <a:spcPct val="20000"/>
              </a:spcBef>
            </a:pPr>
            <a:r>
              <a:rPr lang="en-US" sz="2000" b="1" dirty="0"/>
              <a:t>BENCH</a:t>
            </a:r>
          </a:p>
        </p:txBody>
      </p:sp>
      <p:sp>
        <p:nvSpPr>
          <p:cNvPr id="5" name="Line 11"/>
          <p:cNvSpPr>
            <a:spLocks noChangeShapeType="1"/>
          </p:cNvSpPr>
          <p:nvPr/>
        </p:nvSpPr>
        <p:spPr bwMode="auto">
          <a:xfrm flipV="1">
            <a:off x="1524000" y="457200"/>
            <a:ext cx="6258657" cy="0"/>
          </a:xfrm>
          <a:prstGeom prst="line">
            <a:avLst/>
          </a:prstGeom>
          <a:noFill/>
          <a:ln w="57150">
            <a:solidFill>
              <a:srgbClr val="FF0000"/>
            </a:solidFill>
            <a:round/>
            <a:headEnd/>
            <a:tailEnd type="triangle" w="med" len="med"/>
          </a:ln>
        </p:spPr>
        <p:txBody>
          <a:bodyPr/>
          <a:lstStyle/>
          <a:p>
            <a:endParaRPr lang="en-GB"/>
          </a:p>
        </p:txBody>
      </p:sp>
      <p:sp>
        <p:nvSpPr>
          <p:cNvPr id="6" name="Rectangle 5"/>
          <p:cNvSpPr/>
          <p:nvPr/>
        </p:nvSpPr>
        <p:spPr>
          <a:xfrm>
            <a:off x="7696200" y="152400"/>
            <a:ext cx="1506310" cy="400110"/>
          </a:xfrm>
          <a:prstGeom prst="rect">
            <a:avLst/>
          </a:prstGeom>
        </p:spPr>
        <p:txBody>
          <a:bodyPr wrap="square">
            <a:spAutoFit/>
          </a:bodyPr>
          <a:lstStyle/>
          <a:p>
            <a:pPr algn="ctr">
              <a:spcBef>
                <a:spcPct val="20000"/>
              </a:spcBef>
            </a:pPr>
            <a:r>
              <a:rPr lang="en-US" sz="2000" b="1" dirty="0" smtClean="0"/>
              <a:t>BEDSIDE</a:t>
            </a:r>
            <a:endParaRPr lang="en-US" sz="2000" b="1" dirty="0"/>
          </a:p>
        </p:txBody>
      </p:sp>
      <p:sp>
        <p:nvSpPr>
          <p:cNvPr id="7" name="Rectangle 6"/>
          <p:cNvSpPr/>
          <p:nvPr/>
        </p:nvSpPr>
        <p:spPr>
          <a:xfrm>
            <a:off x="0" y="762000"/>
            <a:ext cx="2133600" cy="6096000"/>
          </a:xfrm>
          <a:prstGeom prst="rect">
            <a:avLst/>
          </a:prstGeom>
          <a:solidFill>
            <a:srgbClr val="FF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9063" indent="-119063" algn="ctr"/>
            <a:endParaRPr lang="en-SG" sz="1100" dirty="0" smtClean="0">
              <a:solidFill>
                <a:schemeClr val="accent1">
                  <a:lumMod val="50000"/>
                </a:schemeClr>
              </a:solidFill>
            </a:endParaRPr>
          </a:p>
        </p:txBody>
      </p:sp>
      <p:sp>
        <p:nvSpPr>
          <p:cNvPr id="11" name="Rectangle 10"/>
          <p:cNvSpPr/>
          <p:nvPr/>
        </p:nvSpPr>
        <p:spPr>
          <a:xfrm>
            <a:off x="1981200" y="762000"/>
            <a:ext cx="2438400" cy="6096000"/>
          </a:xfrm>
          <a:prstGeom prst="rect">
            <a:avLst/>
          </a:prstGeom>
          <a:solidFill>
            <a:schemeClr val="accent6">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p:cNvSpPr/>
          <p:nvPr/>
        </p:nvSpPr>
        <p:spPr>
          <a:xfrm>
            <a:off x="4114800" y="762000"/>
            <a:ext cx="2438400" cy="6096000"/>
          </a:xfrm>
          <a:prstGeom prst="rect">
            <a:avLst/>
          </a:prstGeom>
          <a:solidFill>
            <a:schemeClr val="accent3">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p:cNvSpPr/>
          <p:nvPr/>
        </p:nvSpPr>
        <p:spPr>
          <a:xfrm>
            <a:off x="6553200" y="762000"/>
            <a:ext cx="2590800" cy="6096000"/>
          </a:xfrm>
          <a:prstGeom prst="rect">
            <a:avLst/>
          </a:prstGeom>
          <a:solidFill>
            <a:schemeClr val="tx2">
              <a:lumMod val="20000"/>
              <a:lumOff val="80000"/>
            </a:schemeClr>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6" name="Straight Connector 15"/>
          <p:cNvCxnSpPr/>
          <p:nvPr/>
        </p:nvCxnSpPr>
        <p:spPr>
          <a:xfrm>
            <a:off x="0" y="1143000"/>
            <a:ext cx="4114800" cy="0"/>
          </a:xfrm>
          <a:prstGeom prst="line">
            <a:avLst/>
          </a:prstGeom>
          <a:ln/>
        </p:spPr>
        <p:style>
          <a:lnRef idx="1">
            <a:schemeClr val="dk1"/>
          </a:lnRef>
          <a:fillRef idx="0">
            <a:schemeClr val="dk1"/>
          </a:fillRef>
          <a:effectRef idx="0">
            <a:schemeClr val="dk1"/>
          </a:effectRef>
          <a:fontRef idx="minor">
            <a:schemeClr val="tx1"/>
          </a:fontRef>
        </p:style>
      </p:cxnSp>
      <p:sp>
        <p:nvSpPr>
          <p:cNvPr id="18" name="Rectangle 9"/>
          <p:cNvSpPr>
            <a:spLocks noChangeArrowheads="1"/>
          </p:cNvSpPr>
          <p:nvPr/>
        </p:nvSpPr>
        <p:spPr bwMode="auto">
          <a:xfrm>
            <a:off x="304800" y="762000"/>
            <a:ext cx="1655885" cy="304800"/>
          </a:xfrm>
          <a:prstGeom prst="rect">
            <a:avLst/>
          </a:prstGeom>
          <a:noFill/>
          <a:ln w="9525">
            <a:noFill/>
            <a:miter lim="800000"/>
            <a:headEnd/>
            <a:tailEnd/>
          </a:ln>
        </p:spPr>
        <p:txBody>
          <a:bodyPr/>
          <a:lstStyle/>
          <a:p>
            <a:pPr algn="ctr">
              <a:spcBef>
                <a:spcPct val="20000"/>
              </a:spcBef>
            </a:pPr>
            <a:r>
              <a:rPr lang="en-US" sz="2000" b="1" dirty="0" smtClean="0">
                <a:solidFill>
                  <a:schemeClr val="accent1">
                    <a:lumMod val="50000"/>
                  </a:schemeClr>
                </a:solidFill>
              </a:rPr>
              <a:t>Basic</a:t>
            </a:r>
            <a:endParaRPr lang="en-US" sz="2000" b="1" dirty="0">
              <a:solidFill>
                <a:schemeClr val="accent1">
                  <a:lumMod val="50000"/>
                </a:schemeClr>
              </a:solidFill>
            </a:endParaRPr>
          </a:p>
        </p:txBody>
      </p:sp>
      <p:sp>
        <p:nvSpPr>
          <p:cNvPr id="19" name="Rectangle 9"/>
          <p:cNvSpPr>
            <a:spLocks noChangeArrowheads="1"/>
          </p:cNvSpPr>
          <p:nvPr/>
        </p:nvSpPr>
        <p:spPr bwMode="auto">
          <a:xfrm>
            <a:off x="2057400" y="762000"/>
            <a:ext cx="2286000" cy="381000"/>
          </a:xfrm>
          <a:prstGeom prst="rect">
            <a:avLst/>
          </a:prstGeom>
          <a:noFill/>
          <a:ln w="9525">
            <a:noFill/>
            <a:miter lim="800000"/>
            <a:headEnd/>
            <a:tailEnd/>
          </a:ln>
        </p:spPr>
        <p:txBody>
          <a:bodyPr/>
          <a:lstStyle/>
          <a:p>
            <a:pPr algn="ctr">
              <a:spcBef>
                <a:spcPct val="20000"/>
              </a:spcBef>
            </a:pPr>
            <a:r>
              <a:rPr lang="en-US" sz="2000" b="1" dirty="0" smtClean="0">
                <a:solidFill>
                  <a:schemeClr val="accent1">
                    <a:lumMod val="50000"/>
                  </a:schemeClr>
                </a:solidFill>
              </a:rPr>
              <a:t>Translational</a:t>
            </a:r>
            <a:endParaRPr lang="en-US" sz="2000" b="1" dirty="0">
              <a:solidFill>
                <a:schemeClr val="accent1">
                  <a:lumMod val="50000"/>
                </a:schemeClr>
              </a:solidFill>
            </a:endParaRPr>
          </a:p>
        </p:txBody>
      </p:sp>
      <p:sp>
        <p:nvSpPr>
          <p:cNvPr id="20" name="Rectangle 9"/>
          <p:cNvSpPr>
            <a:spLocks noChangeArrowheads="1"/>
          </p:cNvSpPr>
          <p:nvPr/>
        </p:nvSpPr>
        <p:spPr bwMode="auto">
          <a:xfrm>
            <a:off x="4800600" y="762000"/>
            <a:ext cx="1655885" cy="304800"/>
          </a:xfrm>
          <a:prstGeom prst="rect">
            <a:avLst/>
          </a:prstGeom>
          <a:noFill/>
          <a:ln w="9525">
            <a:noFill/>
            <a:miter lim="800000"/>
            <a:headEnd/>
            <a:tailEnd/>
          </a:ln>
        </p:spPr>
        <p:txBody>
          <a:bodyPr/>
          <a:lstStyle/>
          <a:p>
            <a:pPr algn="ctr">
              <a:spcBef>
                <a:spcPct val="20000"/>
              </a:spcBef>
            </a:pPr>
            <a:r>
              <a:rPr lang="en-US" sz="2000" b="1" dirty="0" smtClean="0">
                <a:solidFill>
                  <a:schemeClr val="accent1">
                    <a:lumMod val="50000"/>
                  </a:schemeClr>
                </a:solidFill>
              </a:rPr>
              <a:t>Clinical</a:t>
            </a:r>
            <a:endParaRPr lang="en-US" sz="2000" b="1" dirty="0">
              <a:solidFill>
                <a:schemeClr val="accent1">
                  <a:lumMod val="50000"/>
                </a:schemeClr>
              </a:solidFill>
            </a:endParaRPr>
          </a:p>
        </p:txBody>
      </p:sp>
      <p:sp>
        <p:nvSpPr>
          <p:cNvPr id="21" name="Rectangle 9"/>
          <p:cNvSpPr>
            <a:spLocks noChangeArrowheads="1"/>
          </p:cNvSpPr>
          <p:nvPr/>
        </p:nvSpPr>
        <p:spPr bwMode="auto">
          <a:xfrm>
            <a:off x="6934200" y="762000"/>
            <a:ext cx="2209800" cy="304800"/>
          </a:xfrm>
          <a:prstGeom prst="rect">
            <a:avLst/>
          </a:prstGeom>
          <a:noFill/>
          <a:ln w="9525">
            <a:noFill/>
            <a:miter lim="800000"/>
            <a:headEnd/>
            <a:tailEnd/>
          </a:ln>
        </p:spPr>
        <p:txBody>
          <a:bodyPr/>
          <a:lstStyle/>
          <a:p>
            <a:pPr algn="ctr">
              <a:spcBef>
                <a:spcPct val="20000"/>
              </a:spcBef>
            </a:pPr>
            <a:r>
              <a:rPr lang="en-US" sz="2000" b="1" dirty="0" smtClean="0">
                <a:solidFill>
                  <a:schemeClr val="accent1">
                    <a:lumMod val="50000"/>
                  </a:schemeClr>
                </a:solidFill>
              </a:rPr>
              <a:t>Service Delivery</a:t>
            </a:r>
            <a:endParaRPr lang="en-US" sz="2000" b="1" dirty="0">
              <a:solidFill>
                <a:schemeClr val="accent1">
                  <a:lumMod val="50000"/>
                </a:schemeClr>
              </a:solidFill>
            </a:endParaRPr>
          </a:p>
        </p:txBody>
      </p:sp>
      <p:cxnSp>
        <p:nvCxnSpPr>
          <p:cNvPr id="23" name="Straight Connector 22"/>
          <p:cNvCxnSpPr/>
          <p:nvPr/>
        </p:nvCxnSpPr>
        <p:spPr>
          <a:xfrm>
            <a:off x="6553200" y="1143000"/>
            <a:ext cx="2590800" cy="0"/>
          </a:xfrm>
          <a:prstGeom prst="line">
            <a:avLst/>
          </a:prstGeom>
        </p:spPr>
        <p:style>
          <a:lnRef idx="1">
            <a:schemeClr val="dk1"/>
          </a:lnRef>
          <a:fillRef idx="0">
            <a:schemeClr val="dk1"/>
          </a:fillRef>
          <a:effectRef idx="0">
            <a:schemeClr val="dk1"/>
          </a:effectRef>
          <a:fontRef idx="minor">
            <a:schemeClr val="tx1"/>
          </a:fontRef>
        </p:style>
      </p:cxnSp>
      <p:sp>
        <p:nvSpPr>
          <p:cNvPr id="24" name="Rectangle 23"/>
          <p:cNvSpPr/>
          <p:nvPr/>
        </p:nvSpPr>
        <p:spPr>
          <a:xfrm>
            <a:off x="0" y="1295400"/>
            <a:ext cx="1981200" cy="3847207"/>
          </a:xfrm>
          <a:prstGeom prst="rect">
            <a:avLst/>
          </a:prstGeom>
        </p:spPr>
        <p:txBody>
          <a:bodyPr wrap="square">
            <a:spAutoFit/>
          </a:bodyPr>
          <a:lstStyle/>
          <a:p>
            <a:r>
              <a:rPr lang="en-US" sz="1200" b="1" u="sng" dirty="0" smtClean="0">
                <a:solidFill>
                  <a:srgbClr val="0033CC"/>
                </a:solidFill>
                <a:latin typeface="+mn-lt"/>
              </a:rPr>
              <a:t>Research Institutes</a:t>
            </a:r>
          </a:p>
          <a:p>
            <a:endParaRPr lang="en-US" sz="1200" b="1" u="sng" dirty="0" smtClean="0">
              <a:solidFill>
                <a:schemeClr val="accent1">
                  <a:lumMod val="50000"/>
                </a:schemeClr>
              </a:solidFill>
              <a:latin typeface="+mn-lt"/>
            </a:endParaRPr>
          </a:p>
          <a:p>
            <a:pPr>
              <a:buFontTx/>
              <a:buChar char="•"/>
            </a:pPr>
            <a:r>
              <a:rPr lang="en-US" sz="1100" dirty="0" smtClean="0">
                <a:solidFill>
                  <a:schemeClr val="accent1">
                    <a:lumMod val="50000"/>
                  </a:schemeClr>
                </a:solidFill>
                <a:latin typeface="+mn-lt"/>
              </a:rPr>
              <a:t> Institute of Molecular &amp; Cell Biology</a:t>
            </a:r>
          </a:p>
          <a:p>
            <a:endParaRPr lang="en-US" sz="1100" dirty="0" smtClean="0">
              <a:solidFill>
                <a:schemeClr val="accent1">
                  <a:lumMod val="50000"/>
                </a:schemeClr>
              </a:solidFill>
              <a:latin typeface="+mn-lt"/>
            </a:endParaRPr>
          </a:p>
          <a:p>
            <a:pPr>
              <a:buFontTx/>
              <a:buChar char="•"/>
            </a:pPr>
            <a:r>
              <a:rPr lang="en-US" sz="1100" dirty="0" smtClean="0">
                <a:solidFill>
                  <a:schemeClr val="accent1">
                    <a:lumMod val="50000"/>
                  </a:schemeClr>
                </a:solidFill>
                <a:latin typeface="+mn-lt"/>
              </a:rPr>
              <a:t> Genome Institute of Singapore</a:t>
            </a:r>
          </a:p>
          <a:p>
            <a:endParaRPr lang="en-US" sz="1100" dirty="0" smtClean="0">
              <a:solidFill>
                <a:schemeClr val="accent1">
                  <a:lumMod val="50000"/>
                </a:schemeClr>
              </a:solidFill>
              <a:latin typeface="+mn-lt"/>
            </a:endParaRPr>
          </a:p>
          <a:p>
            <a:pPr>
              <a:buFontTx/>
              <a:buChar char="•"/>
            </a:pPr>
            <a:r>
              <a:rPr lang="en-US" sz="1100" dirty="0" smtClean="0">
                <a:solidFill>
                  <a:schemeClr val="accent1">
                    <a:lumMod val="50000"/>
                  </a:schemeClr>
                </a:solidFill>
                <a:latin typeface="+mn-lt"/>
              </a:rPr>
              <a:t> Institute of Bioengineering &amp; Nanotechnology</a:t>
            </a:r>
          </a:p>
          <a:p>
            <a:endParaRPr lang="en-US" sz="1100" dirty="0" smtClean="0">
              <a:solidFill>
                <a:schemeClr val="accent1">
                  <a:lumMod val="50000"/>
                </a:schemeClr>
              </a:solidFill>
              <a:latin typeface="+mn-lt"/>
            </a:endParaRPr>
          </a:p>
          <a:p>
            <a:pPr>
              <a:buFontTx/>
              <a:buChar char="•"/>
            </a:pPr>
            <a:r>
              <a:rPr lang="en-US" sz="1100" dirty="0" smtClean="0">
                <a:solidFill>
                  <a:schemeClr val="accent1">
                    <a:lumMod val="50000"/>
                  </a:schemeClr>
                </a:solidFill>
                <a:latin typeface="+mn-lt"/>
              </a:rPr>
              <a:t> </a:t>
            </a:r>
            <a:r>
              <a:rPr lang="en-US" sz="1100" dirty="0" err="1" smtClean="0">
                <a:solidFill>
                  <a:schemeClr val="accent1">
                    <a:lumMod val="50000"/>
                  </a:schemeClr>
                </a:solidFill>
                <a:latin typeface="+mn-lt"/>
              </a:rPr>
              <a:t>Bioprocessing</a:t>
            </a:r>
            <a:r>
              <a:rPr lang="en-US" sz="1100" dirty="0" smtClean="0">
                <a:solidFill>
                  <a:schemeClr val="accent1">
                    <a:lumMod val="50000"/>
                  </a:schemeClr>
                </a:solidFill>
                <a:latin typeface="+mn-lt"/>
              </a:rPr>
              <a:t> Technology Institute</a:t>
            </a:r>
          </a:p>
          <a:p>
            <a:endParaRPr lang="en-US" sz="1100" dirty="0" smtClean="0">
              <a:solidFill>
                <a:schemeClr val="accent1">
                  <a:lumMod val="50000"/>
                </a:schemeClr>
              </a:solidFill>
              <a:latin typeface="+mn-lt"/>
            </a:endParaRPr>
          </a:p>
          <a:p>
            <a:pPr>
              <a:buFontTx/>
              <a:buChar char="•"/>
            </a:pPr>
            <a:r>
              <a:rPr lang="en-US" sz="1100" dirty="0" smtClean="0">
                <a:solidFill>
                  <a:schemeClr val="accent1">
                    <a:lumMod val="50000"/>
                  </a:schemeClr>
                </a:solidFill>
                <a:latin typeface="+mn-lt"/>
              </a:rPr>
              <a:t> Bioinformatics Institute</a:t>
            </a:r>
          </a:p>
          <a:p>
            <a:pPr>
              <a:buFontTx/>
              <a:buChar char="•"/>
            </a:pPr>
            <a:endParaRPr lang="en-US" sz="1100" dirty="0" smtClean="0">
              <a:solidFill>
                <a:schemeClr val="accent1">
                  <a:lumMod val="50000"/>
                </a:schemeClr>
              </a:solidFill>
              <a:latin typeface="+mn-lt"/>
            </a:endParaRPr>
          </a:p>
          <a:p>
            <a:pPr>
              <a:buFontTx/>
              <a:buChar char="•"/>
            </a:pPr>
            <a:r>
              <a:rPr lang="en-SG" sz="1100" dirty="0" smtClean="0">
                <a:solidFill>
                  <a:schemeClr val="accent1">
                    <a:lumMod val="50000"/>
                  </a:schemeClr>
                </a:solidFill>
                <a:latin typeface="+mn-lt"/>
              </a:rPr>
              <a:t> NUS School of Medicine</a:t>
            </a:r>
          </a:p>
          <a:p>
            <a:pPr>
              <a:buFontTx/>
              <a:buChar char="•"/>
            </a:pPr>
            <a:endParaRPr lang="en-SG" sz="1100" dirty="0" smtClean="0">
              <a:solidFill>
                <a:schemeClr val="accent1">
                  <a:lumMod val="50000"/>
                </a:schemeClr>
              </a:solidFill>
              <a:latin typeface="+mn-lt"/>
            </a:endParaRPr>
          </a:p>
          <a:p>
            <a:pPr>
              <a:buFontTx/>
              <a:buChar char="•"/>
            </a:pPr>
            <a:r>
              <a:rPr lang="en-SG" sz="1100" dirty="0" smtClean="0">
                <a:solidFill>
                  <a:schemeClr val="accent1">
                    <a:lumMod val="50000"/>
                  </a:schemeClr>
                </a:solidFill>
                <a:latin typeface="+mn-lt"/>
              </a:rPr>
              <a:t> NUS Cancer Science Institute </a:t>
            </a:r>
          </a:p>
          <a:p>
            <a:pPr>
              <a:buFontTx/>
              <a:buChar char="•"/>
            </a:pPr>
            <a:endParaRPr lang="en-SG" sz="1100" dirty="0" smtClean="0">
              <a:solidFill>
                <a:schemeClr val="accent1">
                  <a:lumMod val="50000"/>
                </a:schemeClr>
              </a:solidFill>
              <a:latin typeface="+mn-lt"/>
            </a:endParaRPr>
          </a:p>
          <a:p>
            <a:pPr>
              <a:buFontTx/>
              <a:buChar char="•"/>
            </a:pPr>
            <a:r>
              <a:rPr lang="en-SG" sz="1100" dirty="0" smtClean="0">
                <a:solidFill>
                  <a:schemeClr val="accent1">
                    <a:lumMod val="50000"/>
                  </a:schemeClr>
                </a:solidFill>
                <a:latin typeface="+mn-lt"/>
              </a:rPr>
              <a:t> Duke-NUS Graduate Medical School</a:t>
            </a:r>
          </a:p>
        </p:txBody>
      </p:sp>
      <p:sp>
        <p:nvSpPr>
          <p:cNvPr id="25" name="Rectangle 24"/>
          <p:cNvSpPr/>
          <p:nvPr/>
        </p:nvSpPr>
        <p:spPr>
          <a:xfrm>
            <a:off x="1981200" y="1295400"/>
            <a:ext cx="2209800" cy="5016758"/>
          </a:xfrm>
          <a:prstGeom prst="rect">
            <a:avLst/>
          </a:prstGeom>
        </p:spPr>
        <p:txBody>
          <a:bodyPr wrap="square">
            <a:spAutoFit/>
          </a:bodyPr>
          <a:lstStyle/>
          <a:p>
            <a:r>
              <a:rPr lang="en-US" sz="1200" b="1" u="sng" dirty="0" smtClean="0">
                <a:solidFill>
                  <a:srgbClr val="0033CC"/>
                </a:solidFill>
                <a:latin typeface="+mn-lt"/>
              </a:rPr>
              <a:t>Institute of Medical Biology</a:t>
            </a:r>
          </a:p>
          <a:p>
            <a:pPr>
              <a:buFontTx/>
              <a:buChar char="•"/>
            </a:pPr>
            <a:r>
              <a:rPr lang="en-GB" sz="1100" dirty="0" smtClean="0">
                <a:solidFill>
                  <a:schemeClr val="accent1">
                    <a:lumMod val="50000"/>
                  </a:schemeClr>
                </a:solidFill>
                <a:latin typeface="+mn-lt"/>
              </a:rPr>
              <a:t> Skin Basic &amp; Translational biology</a:t>
            </a:r>
          </a:p>
          <a:p>
            <a:pPr>
              <a:buFontTx/>
              <a:buChar char="•"/>
            </a:pPr>
            <a:r>
              <a:rPr lang="en-GB" sz="1100" dirty="0" smtClean="0">
                <a:solidFill>
                  <a:schemeClr val="accent1">
                    <a:lumMod val="50000"/>
                  </a:schemeClr>
                </a:solidFill>
                <a:latin typeface="+mn-lt"/>
              </a:rPr>
              <a:t> Genetic Diseases</a:t>
            </a:r>
          </a:p>
          <a:p>
            <a:pPr>
              <a:buFontTx/>
              <a:buChar char="•"/>
            </a:pPr>
            <a:r>
              <a:rPr lang="en-GB" sz="1100" dirty="0" smtClean="0">
                <a:solidFill>
                  <a:schemeClr val="accent1">
                    <a:lumMod val="50000"/>
                  </a:schemeClr>
                </a:solidFill>
                <a:latin typeface="+mn-lt"/>
              </a:rPr>
              <a:t> Regenerative Medicine (including stem cells)</a:t>
            </a:r>
          </a:p>
          <a:p>
            <a:pPr>
              <a:buFontTx/>
              <a:buChar char="•"/>
            </a:pPr>
            <a:endParaRPr lang="en-GB" sz="1200" dirty="0" smtClean="0">
              <a:solidFill>
                <a:schemeClr val="accent1">
                  <a:lumMod val="50000"/>
                </a:schemeClr>
              </a:solidFill>
              <a:latin typeface="+mn-lt"/>
            </a:endParaRPr>
          </a:p>
          <a:p>
            <a:r>
              <a:rPr lang="en-US" sz="1200" b="1" u="sng" dirty="0" smtClean="0">
                <a:solidFill>
                  <a:srgbClr val="0033CC"/>
                </a:solidFill>
                <a:latin typeface="+mn-lt"/>
              </a:rPr>
              <a:t>Experimental Therapeutics Centre</a:t>
            </a:r>
          </a:p>
          <a:p>
            <a:pPr>
              <a:buFontTx/>
              <a:buChar char="•"/>
            </a:pPr>
            <a:r>
              <a:rPr lang="en-GB" sz="1100" dirty="0" smtClean="0">
                <a:solidFill>
                  <a:schemeClr val="accent1">
                    <a:lumMod val="50000"/>
                  </a:schemeClr>
                </a:solidFill>
                <a:latin typeface="+mn-lt"/>
              </a:rPr>
              <a:t> Drug Discovery &amp; Development from target validation to early phase clinical trials</a:t>
            </a:r>
          </a:p>
          <a:p>
            <a:endParaRPr lang="en-GB" sz="1200" dirty="0" smtClean="0">
              <a:solidFill>
                <a:schemeClr val="accent1">
                  <a:lumMod val="50000"/>
                </a:schemeClr>
              </a:solidFill>
              <a:latin typeface="+mn-lt"/>
            </a:endParaRPr>
          </a:p>
          <a:p>
            <a:endParaRPr lang="en-GB" sz="1200" dirty="0" smtClean="0">
              <a:solidFill>
                <a:schemeClr val="accent1">
                  <a:lumMod val="50000"/>
                </a:schemeClr>
              </a:solidFill>
              <a:latin typeface="+mn-lt"/>
            </a:endParaRPr>
          </a:p>
          <a:p>
            <a:pPr algn="ctr"/>
            <a:endParaRPr lang="en-US" sz="1200" b="1" u="sng" dirty="0" smtClean="0">
              <a:solidFill>
                <a:srgbClr val="0033CC"/>
              </a:solidFill>
              <a:latin typeface="+mn-lt"/>
            </a:endParaRPr>
          </a:p>
          <a:p>
            <a:pPr algn="ctr"/>
            <a:r>
              <a:rPr lang="en-US" sz="1200" b="1" u="sng" dirty="0" smtClean="0">
                <a:solidFill>
                  <a:srgbClr val="0033CC"/>
                </a:solidFill>
                <a:latin typeface="+mn-lt"/>
              </a:rPr>
              <a:t>Consortia</a:t>
            </a:r>
          </a:p>
          <a:p>
            <a:pPr>
              <a:buFontTx/>
              <a:buChar char="•"/>
            </a:pPr>
            <a:r>
              <a:rPr lang="en-GB" sz="1100" dirty="0" smtClean="0">
                <a:solidFill>
                  <a:schemeClr val="accent1">
                    <a:lumMod val="50000"/>
                  </a:schemeClr>
                </a:solidFill>
                <a:latin typeface="+mn-lt"/>
              </a:rPr>
              <a:t> Singapore </a:t>
            </a:r>
            <a:r>
              <a:rPr lang="en-GB" sz="1100" dirty="0" err="1" smtClean="0">
                <a:solidFill>
                  <a:schemeClr val="accent1">
                    <a:lumMod val="50000"/>
                  </a:schemeClr>
                </a:solidFill>
                <a:latin typeface="+mn-lt"/>
              </a:rPr>
              <a:t>BioImaging</a:t>
            </a:r>
            <a:r>
              <a:rPr lang="en-GB" sz="1100" dirty="0" smtClean="0">
                <a:solidFill>
                  <a:schemeClr val="accent1">
                    <a:lumMod val="50000"/>
                  </a:schemeClr>
                </a:solidFill>
                <a:latin typeface="+mn-lt"/>
              </a:rPr>
              <a:t> Consortium</a:t>
            </a:r>
          </a:p>
          <a:p>
            <a:pPr>
              <a:buFontTx/>
              <a:buChar char="•"/>
            </a:pPr>
            <a:r>
              <a:rPr lang="en-GB" sz="1100" dirty="0" smtClean="0">
                <a:solidFill>
                  <a:schemeClr val="accent1">
                    <a:lumMod val="50000"/>
                  </a:schemeClr>
                </a:solidFill>
                <a:latin typeface="+mn-lt"/>
              </a:rPr>
              <a:t> Singapore Immunology Network</a:t>
            </a:r>
          </a:p>
          <a:p>
            <a:pPr>
              <a:buFontTx/>
              <a:buChar char="•"/>
            </a:pPr>
            <a:r>
              <a:rPr lang="en-GB" sz="1100" dirty="0" smtClean="0">
                <a:solidFill>
                  <a:schemeClr val="accent1">
                    <a:lumMod val="50000"/>
                  </a:schemeClr>
                </a:solidFill>
                <a:latin typeface="+mn-lt"/>
              </a:rPr>
              <a:t> Singapore Stem Cell Consortium (now subsumed into IMB)</a:t>
            </a:r>
          </a:p>
          <a:p>
            <a:endParaRPr lang="en-GB" sz="1200" dirty="0" smtClean="0">
              <a:solidFill>
                <a:schemeClr val="accent1">
                  <a:lumMod val="50000"/>
                </a:schemeClr>
              </a:solidFill>
              <a:latin typeface="+mn-lt"/>
            </a:endParaRPr>
          </a:p>
          <a:p>
            <a:pPr algn="ctr"/>
            <a:endParaRPr lang="en-US" sz="1200" b="1" u="sng" dirty="0" smtClean="0">
              <a:solidFill>
                <a:srgbClr val="0033CC"/>
              </a:solidFill>
              <a:latin typeface="+mn-lt"/>
            </a:endParaRPr>
          </a:p>
          <a:p>
            <a:pPr algn="ctr"/>
            <a:r>
              <a:rPr lang="en-US" sz="1200" b="1" u="sng" dirty="0" smtClean="0">
                <a:solidFill>
                  <a:srgbClr val="0033CC"/>
                </a:solidFill>
                <a:latin typeface="+mn-lt"/>
              </a:rPr>
              <a:t>Singapore Institute for Clinical Sciences</a:t>
            </a:r>
          </a:p>
          <a:p>
            <a:pPr>
              <a:buFontTx/>
              <a:buChar char="•"/>
            </a:pPr>
            <a:r>
              <a:rPr lang="en-GB" sz="1100" dirty="0" smtClean="0">
                <a:solidFill>
                  <a:schemeClr val="accent1">
                    <a:lumMod val="50000"/>
                  </a:schemeClr>
                </a:solidFill>
                <a:latin typeface="+mn-lt"/>
              </a:rPr>
              <a:t> Develop programmes in translational &amp; clinical medicine</a:t>
            </a:r>
          </a:p>
          <a:p>
            <a:pPr>
              <a:buFontTx/>
              <a:buChar char="•"/>
            </a:pPr>
            <a:r>
              <a:rPr lang="en-GB" sz="1100" dirty="0" smtClean="0">
                <a:solidFill>
                  <a:schemeClr val="accent1">
                    <a:lumMod val="50000"/>
                  </a:schemeClr>
                </a:solidFill>
                <a:latin typeface="+mn-lt"/>
              </a:rPr>
              <a:t> Focus on Growth, Development &amp; Metabolism</a:t>
            </a:r>
          </a:p>
          <a:p>
            <a:pPr>
              <a:buFontTx/>
              <a:buChar char="•"/>
            </a:pPr>
            <a:r>
              <a:rPr lang="en-GB" sz="1100" dirty="0" smtClean="0">
                <a:solidFill>
                  <a:schemeClr val="accent1">
                    <a:lumMod val="50000"/>
                  </a:schemeClr>
                </a:solidFill>
                <a:latin typeface="+mn-lt"/>
              </a:rPr>
              <a:t> Develop Clinician Scientists</a:t>
            </a:r>
          </a:p>
        </p:txBody>
      </p:sp>
      <p:cxnSp>
        <p:nvCxnSpPr>
          <p:cNvPr id="27" name="Straight Connector 26"/>
          <p:cNvCxnSpPr/>
          <p:nvPr/>
        </p:nvCxnSpPr>
        <p:spPr>
          <a:xfrm>
            <a:off x="1981200" y="3581400"/>
            <a:ext cx="457200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981200" y="4876800"/>
            <a:ext cx="213360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4114800" y="1219200"/>
            <a:ext cx="2438400" cy="5432256"/>
          </a:xfrm>
          <a:prstGeom prst="rect">
            <a:avLst/>
          </a:prstGeom>
        </p:spPr>
        <p:txBody>
          <a:bodyPr wrap="square">
            <a:spAutoFit/>
          </a:bodyPr>
          <a:lstStyle/>
          <a:p>
            <a:pPr marL="119063" indent="-119063"/>
            <a:r>
              <a:rPr lang="en-US" sz="1200" b="1" u="sng" dirty="0" smtClean="0">
                <a:solidFill>
                  <a:srgbClr val="0033CC"/>
                </a:solidFill>
                <a:latin typeface="+mn-lt"/>
              </a:rPr>
              <a:t>Ministry of Health</a:t>
            </a:r>
          </a:p>
          <a:p>
            <a:pPr marL="119063" indent="-119063">
              <a:buFontTx/>
              <a:buChar char="•"/>
            </a:pPr>
            <a:r>
              <a:rPr lang="en-GB" sz="1100" dirty="0" smtClean="0">
                <a:solidFill>
                  <a:schemeClr val="accent1">
                    <a:lumMod val="50000"/>
                  </a:schemeClr>
                </a:solidFill>
                <a:latin typeface="+mn-lt"/>
              </a:rPr>
              <a:t>Ethical regulations/framework for clinical research, e.g. IRBs</a:t>
            </a:r>
          </a:p>
          <a:p>
            <a:pPr marL="119063" indent="-119063">
              <a:buFontTx/>
              <a:buChar char="•"/>
            </a:pPr>
            <a:r>
              <a:rPr lang="en-GB" sz="1100" dirty="0" smtClean="0">
                <a:solidFill>
                  <a:schemeClr val="accent1">
                    <a:lumMod val="50000"/>
                  </a:schemeClr>
                </a:solidFill>
                <a:latin typeface="+mn-lt"/>
              </a:rPr>
              <a:t>HSA – Evaluation capabilities for new technologies</a:t>
            </a:r>
          </a:p>
          <a:p>
            <a:pPr marL="119063" indent="-119063">
              <a:buFontTx/>
              <a:buChar char="•"/>
            </a:pPr>
            <a:endParaRPr lang="en-GB" sz="1200" dirty="0" smtClean="0">
              <a:solidFill>
                <a:schemeClr val="accent1">
                  <a:lumMod val="50000"/>
                </a:schemeClr>
              </a:solidFill>
              <a:latin typeface="+mn-lt"/>
            </a:endParaRPr>
          </a:p>
          <a:p>
            <a:pPr marL="119063" indent="-119063"/>
            <a:r>
              <a:rPr lang="en-US" sz="1200" b="1" u="sng" dirty="0" smtClean="0">
                <a:solidFill>
                  <a:srgbClr val="0033CC"/>
                </a:solidFill>
                <a:latin typeface="+mn-lt"/>
              </a:rPr>
              <a:t>National Medical Research Council</a:t>
            </a:r>
          </a:p>
          <a:p>
            <a:pPr marL="119063" indent="-119063">
              <a:buFontTx/>
              <a:buChar char="•"/>
            </a:pPr>
            <a:r>
              <a:rPr lang="en-GB" sz="1100" dirty="0" smtClean="0">
                <a:solidFill>
                  <a:schemeClr val="accent1">
                    <a:lumMod val="50000"/>
                  </a:schemeClr>
                </a:solidFill>
                <a:latin typeface="+mn-lt"/>
              </a:rPr>
              <a:t>Clinical research strategy</a:t>
            </a:r>
          </a:p>
          <a:p>
            <a:pPr marL="119063" indent="-119063">
              <a:buFontTx/>
              <a:buChar char="•"/>
            </a:pPr>
            <a:r>
              <a:rPr lang="en-GB" sz="1100" dirty="0" smtClean="0">
                <a:solidFill>
                  <a:schemeClr val="accent1">
                    <a:lumMod val="50000"/>
                  </a:schemeClr>
                </a:solidFill>
                <a:latin typeface="+mn-lt"/>
              </a:rPr>
              <a:t>Grant management</a:t>
            </a:r>
          </a:p>
          <a:p>
            <a:pPr marL="119063" indent="-119063">
              <a:buFontTx/>
              <a:buChar char="•"/>
            </a:pPr>
            <a:r>
              <a:rPr lang="en-GB" sz="1100" dirty="0" smtClean="0">
                <a:solidFill>
                  <a:schemeClr val="accent1">
                    <a:lumMod val="50000"/>
                  </a:schemeClr>
                </a:solidFill>
                <a:latin typeface="+mn-lt"/>
              </a:rPr>
              <a:t>Manpower development</a:t>
            </a:r>
          </a:p>
          <a:p>
            <a:pPr marL="119063" indent="-119063">
              <a:buFontTx/>
              <a:buChar char="•"/>
            </a:pPr>
            <a:r>
              <a:rPr lang="en-GB" sz="1100" dirty="0" smtClean="0">
                <a:solidFill>
                  <a:schemeClr val="accent1">
                    <a:lumMod val="50000"/>
                  </a:schemeClr>
                </a:solidFill>
                <a:latin typeface="+mn-lt"/>
              </a:rPr>
              <a:t>Getting research outcomes into usage in patient care</a:t>
            </a:r>
          </a:p>
          <a:p>
            <a:pPr marL="119063" indent="-119063">
              <a:buFontTx/>
              <a:buChar char="•"/>
            </a:pPr>
            <a:endParaRPr lang="en-GB" sz="1100" dirty="0" smtClean="0">
              <a:solidFill>
                <a:schemeClr val="accent1">
                  <a:lumMod val="50000"/>
                </a:schemeClr>
              </a:solidFill>
              <a:latin typeface="+mn-lt"/>
            </a:endParaRPr>
          </a:p>
          <a:p>
            <a:pPr marL="119063" indent="-119063">
              <a:buFontTx/>
              <a:buChar char="•"/>
            </a:pPr>
            <a:endParaRPr lang="en-GB" sz="1100" dirty="0" smtClean="0">
              <a:solidFill>
                <a:schemeClr val="accent1">
                  <a:lumMod val="50000"/>
                </a:schemeClr>
              </a:solidFill>
              <a:latin typeface="+mn-lt"/>
            </a:endParaRPr>
          </a:p>
          <a:p>
            <a:pPr marL="119063" indent="-119063"/>
            <a:r>
              <a:rPr lang="en-US" sz="1200" b="1" u="sng" dirty="0" smtClean="0">
                <a:solidFill>
                  <a:srgbClr val="0033CC"/>
                </a:solidFill>
                <a:latin typeface="+mn-lt"/>
              </a:rPr>
              <a:t>Hospital Institutions</a:t>
            </a:r>
          </a:p>
          <a:p>
            <a:pPr marL="119063" indent="-119063"/>
            <a:r>
              <a:rPr lang="en-GB" sz="1200" dirty="0" smtClean="0">
                <a:solidFill>
                  <a:schemeClr val="accent1">
                    <a:lumMod val="50000"/>
                  </a:schemeClr>
                </a:solidFill>
                <a:latin typeface="+mn-lt"/>
              </a:rPr>
              <a:t>1.  </a:t>
            </a:r>
            <a:r>
              <a:rPr lang="en-GB" sz="1100" u="sng" dirty="0" smtClean="0">
                <a:solidFill>
                  <a:schemeClr val="accent1">
                    <a:lumMod val="50000"/>
                  </a:schemeClr>
                </a:solidFill>
                <a:latin typeface="+mn-lt"/>
              </a:rPr>
              <a:t>Tertiary Centres</a:t>
            </a:r>
            <a:endParaRPr lang="en-GB" sz="1100" dirty="0" smtClean="0">
              <a:solidFill>
                <a:schemeClr val="accent1">
                  <a:lumMod val="50000"/>
                </a:schemeClr>
              </a:solidFill>
              <a:latin typeface="+mn-lt"/>
            </a:endParaRPr>
          </a:p>
          <a:p>
            <a:pPr marL="119063" indent="-119063">
              <a:buFontTx/>
              <a:buChar char="•"/>
            </a:pPr>
            <a:r>
              <a:rPr lang="en-GB" sz="1100" dirty="0" smtClean="0">
                <a:solidFill>
                  <a:schemeClr val="accent1">
                    <a:lumMod val="50000"/>
                  </a:schemeClr>
                </a:solidFill>
                <a:latin typeface="+mn-lt"/>
              </a:rPr>
              <a:t>National University Hospital</a:t>
            </a:r>
          </a:p>
          <a:p>
            <a:pPr marL="119063" indent="-119063">
              <a:buFontTx/>
              <a:buChar char="•"/>
            </a:pPr>
            <a:r>
              <a:rPr lang="en-GB" sz="1100" dirty="0" smtClean="0">
                <a:solidFill>
                  <a:schemeClr val="accent1">
                    <a:lumMod val="50000"/>
                  </a:schemeClr>
                </a:solidFill>
                <a:latin typeface="+mn-lt"/>
              </a:rPr>
              <a:t>National University Cancer Institute</a:t>
            </a:r>
          </a:p>
          <a:p>
            <a:pPr marL="119063" indent="-119063">
              <a:buFontTx/>
              <a:buChar char="•"/>
            </a:pPr>
            <a:r>
              <a:rPr lang="en-GB" sz="1100" dirty="0" smtClean="0">
                <a:solidFill>
                  <a:schemeClr val="accent1">
                    <a:lumMod val="50000"/>
                  </a:schemeClr>
                </a:solidFill>
                <a:latin typeface="+mn-lt"/>
              </a:rPr>
              <a:t>National University Heart Centre</a:t>
            </a:r>
          </a:p>
          <a:p>
            <a:pPr marL="119063" indent="-119063">
              <a:buFontTx/>
              <a:buChar char="•"/>
            </a:pPr>
            <a:endParaRPr lang="en-GB" sz="1100" dirty="0" smtClean="0">
              <a:solidFill>
                <a:schemeClr val="accent1">
                  <a:lumMod val="50000"/>
                </a:schemeClr>
              </a:solidFill>
              <a:latin typeface="+mn-lt"/>
            </a:endParaRPr>
          </a:p>
          <a:p>
            <a:pPr marL="119063" indent="-119063"/>
            <a:r>
              <a:rPr lang="en-GB" sz="1100" u="sng" dirty="0" err="1" smtClean="0">
                <a:solidFill>
                  <a:schemeClr val="accent1">
                    <a:lumMod val="50000"/>
                  </a:schemeClr>
                </a:solidFill>
                <a:latin typeface="+mn-lt"/>
              </a:rPr>
              <a:t>Outram</a:t>
            </a:r>
            <a:r>
              <a:rPr lang="en-GB" sz="1100" u="sng" dirty="0" smtClean="0">
                <a:solidFill>
                  <a:schemeClr val="accent1">
                    <a:lumMod val="50000"/>
                  </a:schemeClr>
                </a:solidFill>
                <a:latin typeface="+mn-lt"/>
              </a:rPr>
              <a:t> Campus</a:t>
            </a:r>
          </a:p>
          <a:p>
            <a:pPr marL="119063" indent="-119063">
              <a:buFontTx/>
              <a:buChar char="•"/>
            </a:pPr>
            <a:r>
              <a:rPr lang="en-GB" sz="1100" dirty="0" smtClean="0">
                <a:solidFill>
                  <a:schemeClr val="accent1">
                    <a:lumMod val="50000"/>
                  </a:schemeClr>
                </a:solidFill>
                <a:latin typeface="+mn-lt"/>
              </a:rPr>
              <a:t>Singapore General Hospital</a:t>
            </a:r>
          </a:p>
          <a:p>
            <a:pPr marL="119063" indent="-119063">
              <a:buFontTx/>
              <a:buChar char="•"/>
            </a:pPr>
            <a:r>
              <a:rPr lang="en-GB" sz="1100" dirty="0" smtClean="0">
                <a:solidFill>
                  <a:schemeClr val="accent1">
                    <a:lumMod val="50000"/>
                  </a:schemeClr>
                </a:solidFill>
                <a:latin typeface="+mn-lt"/>
              </a:rPr>
              <a:t>National Cancer Centre</a:t>
            </a:r>
          </a:p>
          <a:p>
            <a:pPr marL="119063" indent="-119063">
              <a:buFontTx/>
              <a:buChar char="•"/>
            </a:pPr>
            <a:r>
              <a:rPr lang="en-GB" sz="1100" dirty="0" smtClean="0">
                <a:solidFill>
                  <a:schemeClr val="accent1">
                    <a:lumMod val="50000"/>
                  </a:schemeClr>
                </a:solidFill>
                <a:latin typeface="+mn-lt"/>
              </a:rPr>
              <a:t>National Heart Centre</a:t>
            </a:r>
          </a:p>
          <a:p>
            <a:pPr marL="119063" indent="-119063">
              <a:buFontTx/>
              <a:buChar char="•"/>
            </a:pPr>
            <a:r>
              <a:rPr lang="en-GB" sz="1100" dirty="0" smtClean="0">
                <a:solidFill>
                  <a:schemeClr val="accent1">
                    <a:lumMod val="50000"/>
                  </a:schemeClr>
                </a:solidFill>
                <a:latin typeface="+mn-lt"/>
              </a:rPr>
              <a:t>National Neuroscience Institute</a:t>
            </a:r>
          </a:p>
          <a:p>
            <a:pPr marL="119063" indent="-119063">
              <a:buFontTx/>
              <a:buChar char="•"/>
            </a:pPr>
            <a:r>
              <a:rPr lang="en-GB" sz="1100" dirty="0" smtClean="0">
                <a:solidFill>
                  <a:schemeClr val="accent1">
                    <a:lumMod val="50000"/>
                  </a:schemeClr>
                </a:solidFill>
                <a:latin typeface="+mn-lt"/>
              </a:rPr>
              <a:t>Singapore National Eye Centre</a:t>
            </a:r>
          </a:p>
          <a:p>
            <a:pPr marL="119063" indent="-119063">
              <a:buFontTx/>
              <a:buChar char="•"/>
            </a:pPr>
            <a:r>
              <a:rPr lang="en-GB" sz="1100" dirty="0" smtClean="0">
                <a:solidFill>
                  <a:schemeClr val="accent1">
                    <a:lumMod val="50000"/>
                  </a:schemeClr>
                </a:solidFill>
                <a:latin typeface="+mn-lt"/>
              </a:rPr>
              <a:t>Duke-NUS Graduate Medical School</a:t>
            </a:r>
          </a:p>
          <a:p>
            <a:pPr marL="119063" indent="-119063"/>
            <a:endParaRPr lang="en-GB" sz="1100" dirty="0" smtClean="0">
              <a:solidFill>
                <a:schemeClr val="accent1">
                  <a:lumMod val="50000"/>
                </a:schemeClr>
              </a:solidFill>
              <a:latin typeface="+mn-lt"/>
            </a:endParaRPr>
          </a:p>
          <a:p>
            <a:pPr marL="228600" indent="-228600">
              <a:buAutoNum type="arabicPeriod" startAt="2"/>
            </a:pPr>
            <a:r>
              <a:rPr lang="en-GB" sz="1200" dirty="0" smtClean="0">
                <a:solidFill>
                  <a:schemeClr val="accent1">
                    <a:lumMod val="50000"/>
                  </a:schemeClr>
                </a:solidFill>
                <a:latin typeface="+mn-lt"/>
              </a:rPr>
              <a:t>Others with specific capabilities</a:t>
            </a:r>
          </a:p>
          <a:p>
            <a:pPr marL="119063" indent="-119063">
              <a:buFontTx/>
              <a:buChar char="•"/>
            </a:pPr>
            <a:r>
              <a:rPr lang="en-GB" sz="1100" dirty="0" smtClean="0">
                <a:solidFill>
                  <a:schemeClr val="accent1">
                    <a:lumMod val="50000"/>
                  </a:schemeClr>
                </a:solidFill>
                <a:latin typeface="+mn-lt"/>
              </a:rPr>
              <a:t>KK Women and Children’s Hospital</a:t>
            </a:r>
          </a:p>
          <a:p>
            <a:pPr marL="119063" indent="-119063">
              <a:buFontTx/>
              <a:buChar char="•"/>
            </a:pPr>
            <a:r>
              <a:rPr lang="en-GB" sz="1100" dirty="0" smtClean="0">
                <a:solidFill>
                  <a:schemeClr val="accent1">
                    <a:lumMod val="50000"/>
                  </a:schemeClr>
                </a:solidFill>
                <a:latin typeface="+mn-lt"/>
              </a:rPr>
              <a:t>Tan </a:t>
            </a:r>
            <a:r>
              <a:rPr lang="en-GB" sz="1100" dirty="0" err="1" smtClean="0">
                <a:solidFill>
                  <a:schemeClr val="accent1">
                    <a:lumMod val="50000"/>
                  </a:schemeClr>
                </a:solidFill>
                <a:latin typeface="+mn-lt"/>
              </a:rPr>
              <a:t>Tock</a:t>
            </a:r>
            <a:r>
              <a:rPr lang="en-GB" sz="1100" dirty="0" smtClean="0">
                <a:solidFill>
                  <a:schemeClr val="accent1">
                    <a:lumMod val="50000"/>
                  </a:schemeClr>
                </a:solidFill>
                <a:latin typeface="+mn-lt"/>
              </a:rPr>
              <a:t> Seng Hospital</a:t>
            </a:r>
          </a:p>
        </p:txBody>
      </p:sp>
      <p:sp>
        <p:nvSpPr>
          <p:cNvPr id="42" name="Rectangle 41"/>
          <p:cNvSpPr/>
          <p:nvPr/>
        </p:nvSpPr>
        <p:spPr>
          <a:xfrm>
            <a:off x="6553200" y="1219201"/>
            <a:ext cx="2590800" cy="6340197"/>
          </a:xfrm>
          <a:prstGeom prst="rect">
            <a:avLst/>
          </a:prstGeom>
        </p:spPr>
        <p:txBody>
          <a:bodyPr wrap="square">
            <a:spAutoFit/>
          </a:bodyPr>
          <a:lstStyle/>
          <a:p>
            <a:r>
              <a:rPr lang="en-US" sz="1200" b="1" u="sng" dirty="0" smtClean="0">
                <a:solidFill>
                  <a:srgbClr val="0033CC"/>
                </a:solidFill>
                <a:latin typeface="+mn-lt"/>
              </a:rPr>
              <a:t>Public Sector Healthcare Groups</a:t>
            </a:r>
          </a:p>
          <a:p>
            <a:endParaRPr lang="en-US" sz="1200" b="1" u="sng" dirty="0" smtClean="0">
              <a:solidFill>
                <a:schemeClr val="accent1">
                  <a:lumMod val="50000"/>
                </a:schemeClr>
              </a:solidFill>
              <a:latin typeface="+mn-lt"/>
            </a:endParaRPr>
          </a:p>
          <a:p>
            <a:pPr marL="228600" indent="-228600">
              <a:buAutoNum type="arabicPeriod"/>
            </a:pPr>
            <a:r>
              <a:rPr lang="en-US" sz="1200" b="1" dirty="0" smtClean="0">
                <a:solidFill>
                  <a:schemeClr val="accent1">
                    <a:lumMod val="50000"/>
                  </a:schemeClr>
                </a:solidFill>
                <a:latin typeface="+mn-lt"/>
              </a:rPr>
              <a:t>Singapore Health Services</a:t>
            </a:r>
          </a:p>
          <a:p>
            <a:pPr>
              <a:buFontTx/>
              <a:buChar char="•"/>
            </a:pPr>
            <a:r>
              <a:rPr lang="en-US" sz="1100" dirty="0" smtClean="0">
                <a:solidFill>
                  <a:schemeClr val="accent1">
                    <a:lumMod val="50000"/>
                  </a:schemeClr>
                </a:solidFill>
                <a:latin typeface="+mn-lt"/>
              </a:rPr>
              <a:t> Singapore General Hospital</a:t>
            </a:r>
          </a:p>
          <a:p>
            <a:pPr>
              <a:buFontTx/>
              <a:buChar char="•"/>
            </a:pPr>
            <a:r>
              <a:rPr lang="en-US" sz="1100" dirty="0" smtClean="0">
                <a:solidFill>
                  <a:schemeClr val="accent1">
                    <a:lumMod val="50000"/>
                  </a:schemeClr>
                </a:solidFill>
                <a:latin typeface="+mn-lt"/>
              </a:rPr>
              <a:t> KK Women and Children’s Hospital</a:t>
            </a:r>
          </a:p>
          <a:p>
            <a:pPr>
              <a:buFontTx/>
              <a:buChar char="•"/>
            </a:pPr>
            <a:r>
              <a:rPr lang="en-US" sz="1100" dirty="0" smtClean="0">
                <a:solidFill>
                  <a:schemeClr val="accent1">
                    <a:lumMod val="50000"/>
                  </a:schemeClr>
                </a:solidFill>
                <a:latin typeface="+mn-lt"/>
              </a:rPr>
              <a:t> National Cancer Centre</a:t>
            </a:r>
          </a:p>
          <a:p>
            <a:pPr>
              <a:buFontTx/>
              <a:buChar char="•"/>
            </a:pPr>
            <a:r>
              <a:rPr lang="en-US" sz="1100" dirty="0" smtClean="0">
                <a:solidFill>
                  <a:schemeClr val="accent1">
                    <a:lumMod val="50000"/>
                  </a:schemeClr>
                </a:solidFill>
                <a:latin typeface="+mn-lt"/>
              </a:rPr>
              <a:t> National Dental Centre</a:t>
            </a:r>
          </a:p>
          <a:p>
            <a:pPr>
              <a:buFontTx/>
              <a:buChar char="•"/>
            </a:pPr>
            <a:r>
              <a:rPr lang="en-US" sz="1100" dirty="0" smtClean="0">
                <a:solidFill>
                  <a:schemeClr val="accent1">
                    <a:lumMod val="50000"/>
                  </a:schemeClr>
                </a:solidFill>
                <a:latin typeface="+mn-lt"/>
              </a:rPr>
              <a:t> National Heart Centre</a:t>
            </a:r>
          </a:p>
          <a:p>
            <a:pPr>
              <a:buFontTx/>
              <a:buChar char="•"/>
            </a:pPr>
            <a:r>
              <a:rPr lang="en-US" sz="1100" dirty="0" smtClean="0">
                <a:solidFill>
                  <a:schemeClr val="accent1">
                    <a:lumMod val="50000"/>
                  </a:schemeClr>
                </a:solidFill>
                <a:latin typeface="+mn-lt"/>
              </a:rPr>
              <a:t> National Neuroscience Institute</a:t>
            </a:r>
          </a:p>
          <a:p>
            <a:pPr marL="228600" indent="-228600"/>
            <a:r>
              <a:rPr lang="en-US" sz="1200" b="1" dirty="0" smtClean="0">
                <a:solidFill>
                  <a:schemeClr val="accent1">
                    <a:lumMod val="50000"/>
                  </a:schemeClr>
                </a:solidFill>
                <a:latin typeface="+mn-lt"/>
              </a:rPr>
              <a:t>2. National Healthcare Group</a:t>
            </a:r>
          </a:p>
          <a:p>
            <a:pPr>
              <a:buFontTx/>
              <a:buChar char="•"/>
            </a:pPr>
            <a:r>
              <a:rPr lang="en-US" sz="1200" dirty="0" smtClean="0">
                <a:solidFill>
                  <a:schemeClr val="accent1">
                    <a:lumMod val="50000"/>
                  </a:schemeClr>
                </a:solidFill>
                <a:latin typeface="+mn-lt"/>
              </a:rPr>
              <a:t> </a:t>
            </a:r>
            <a:r>
              <a:rPr lang="en-US" sz="1100" dirty="0" smtClean="0">
                <a:solidFill>
                  <a:schemeClr val="accent1">
                    <a:lumMod val="50000"/>
                  </a:schemeClr>
                </a:solidFill>
                <a:latin typeface="+mn-lt"/>
              </a:rPr>
              <a:t>Tan Tock Seng Hospital</a:t>
            </a:r>
          </a:p>
          <a:p>
            <a:pPr>
              <a:buFontTx/>
              <a:buChar char="•"/>
            </a:pPr>
            <a:r>
              <a:rPr lang="en-US" sz="1100" dirty="0" smtClean="0">
                <a:solidFill>
                  <a:schemeClr val="accent1">
                    <a:lumMod val="50000"/>
                  </a:schemeClr>
                </a:solidFill>
                <a:latin typeface="+mn-lt"/>
              </a:rPr>
              <a:t> Institute of Mental Health</a:t>
            </a:r>
          </a:p>
          <a:p>
            <a:pPr>
              <a:buFontTx/>
              <a:buChar char="•"/>
            </a:pPr>
            <a:r>
              <a:rPr lang="en-US" sz="1100" dirty="0" smtClean="0">
                <a:solidFill>
                  <a:schemeClr val="accent1">
                    <a:lumMod val="50000"/>
                  </a:schemeClr>
                </a:solidFill>
                <a:latin typeface="+mn-lt"/>
              </a:rPr>
              <a:t> National Skin Centre</a:t>
            </a:r>
          </a:p>
          <a:p>
            <a:pPr>
              <a:buFontTx/>
              <a:buChar char="•"/>
            </a:pPr>
            <a:r>
              <a:rPr lang="en-US" sz="1100" dirty="0" smtClean="0">
                <a:solidFill>
                  <a:schemeClr val="accent1">
                    <a:lumMod val="50000"/>
                  </a:schemeClr>
                </a:solidFill>
                <a:latin typeface="+mn-lt"/>
              </a:rPr>
              <a:t> Communicable Disease Centre</a:t>
            </a:r>
          </a:p>
          <a:p>
            <a:pPr marL="228600" indent="-228600"/>
            <a:r>
              <a:rPr lang="en-US" sz="1200" b="1" dirty="0" smtClean="0">
                <a:solidFill>
                  <a:schemeClr val="accent1">
                    <a:lumMod val="50000"/>
                  </a:schemeClr>
                </a:solidFill>
                <a:latin typeface="+mn-lt"/>
              </a:rPr>
              <a:t>3.  National University Health System</a:t>
            </a:r>
          </a:p>
          <a:p>
            <a:pPr>
              <a:buFontTx/>
              <a:buChar char="•"/>
            </a:pPr>
            <a:r>
              <a:rPr lang="en-US" sz="1200" dirty="0" smtClean="0">
                <a:solidFill>
                  <a:schemeClr val="accent1">
                    <a:lumMod val="50000"/>
                  </a:schemeClr>
                </a:solidFill>
                <a:latin typeface="+mn-lt"/>
              </a:rPr>
              <a:t> </a:t>
            </a:r>
            <a:r>
              <a:rPr lang="en-US" sz="1100" dirty="0" smtClean="0">
                <a:solidFill>
                  <a:schemeClr val="accent1">
                    <a:lumMod val="50000"/>
                  </a:schemeClr>
                </a:solidFill>
                <a:latin typeface="+mn-lt"/>
              </a:rPr>
              <a:t>National University Hospital</a:t>
            </a:r>
          </a:p>
          <a:p>
            <a:pPr>
              <a:buFontTx/>
              <a:buChar char="•"/>
            </a:pPr>
            <a:r>
              <a:rPr lang="en-US" sz="1100" dirty="0" smtClean="0">
                <a:solidFill>
                  <a:schemeClr val="accent1">
                    <a:lumMod val="50000"/>
                  </a:schemeClr>
                </a:solidFill>
                <a:latin typeface="+mn-lt"/>
              </a:rPr>
              <a:t> National University Cancer Institute</a:t>
            </a:r>
          </a:p>
          <a:p>
            <a:pPr>
              <a:buFontTx/>
              <a:buChar char="•"/>
            </a:pPr>
            <a:r>
              <a:rPr lang="en-US" sz="1100" dirty="0" smtClean="0">
                <a:solidFill>
                  <a:schemeClr val="accent1">
                    <a:lumMod val="50000"/>
                  </a:schemeClr>
                </a:solidFill>
                <a:latin typeface="+mn-lt"/>
              </a:rPr>
              <a:t> National University Heart </a:t>
            </a:r>
            <a:r>
              <a:rPr lang="en-US" sz="1200" dirty="0" smtClean="0">
                <a:solidFill>
                  <a:schemeClr val="accent1">
                    <a:lumMod val="50000"/>
                  </a:schemeClr>
                </a:solidFill>
                <a:latin typeface="+mn-lt"/>
              </a:rPr>
              <a:t>Centre</a:t>
            </a:r>
          </a:p>
          <a:p>
            <a:pPr marL="228600" indent="-228600">
              <a:buAutoNum type="arabicPeriod" startAt="4"/>
            </a:pPr>
            <a:r>
              <a:rPr lang="en-US" sz="1200" b="1" dirty="0" smtClean="0">
                <a:solidFill>
                  <a:schemeClr val="accent1">
                    <a:lumMod val="50000"/>
                  </a:schemeClr>
                </a:solidFill>
                <a:latin typeface="+mn-lt"/>
              </a:rPr>
              <a:t>Alexandra Health</a:t>
            </a:r>
          </a:p>
          <a:p>
            <a:pPr>
              <a:buFontTx/>
              <a:buChar char="•"/>
            </a:pPr>
            <a:r>
              <a:rPr lang="en-US" sz="1100" dirty="0" smtClean="0">
                <a:solidFill>
                  <a:schemeClr val="accent1">
                    <a:lumMod val="50000"/>
                  </a:schemeClr>
                </a:solidFill>
                <a:latin typeface="+mn-lt"/>
              </a:rPr>
              <a:t> Khoo Teck </a:t>
            </a:r>
            <a:r>
              <a:rPr lang="en-US" sz="1100" dirty="0" err="1" smtClean="0">
                <a:solidFill>
                  <a:schemeClr val="accent1">
                    <a:lumMod val="50000"/>
                  </a:schemeClr>
                </a:solidFill>
                <a:latin typeface="+mn-lt"/>
              </a:rPr>
              <a:t>Phuat</a:t>
            </a:r>
            <a:r>
              <a:rPr lang="en-US" sz="1100" dirty="0" smtClean="0">
                <a:solidFill>
                  <a:schemeClr val="accent1">
                    <a:lumMod val="50000"/>
                  </a:schemeClr>
                </a:solidFill>
                <a:latin typeface="+mn-lt"/>
              </a:rPr>
              <a:t> Hospital</a:t>
            </a:r>
          </a:p>
          <a:p>
            <a:pPr marL="228600" indent="-228600"/>
            <a:r>
              <a:rPr lang="en-US" sz="1200" b="1" dirty="0" smtClean="0">
                <a:solidFill>
                  <a:schemeClr val="accent1">
                    <a:lumMod val="50000"/>
                  </a:schemeClr>
                </a:solidFill>
                <a:latin typeface="+mn-lt"/>
              </a:rPr>
              <a:t>5.   </a:t>
            </a:r>
            <a:r>
              <a:rPr lang="en-US" sz="1200" b="1" dirty="0" err="1" smtClean="0">
                <a:solidFill>
                  <a:schemeClr val="accent1">
                    <a:lumMod val="50000"/>
                  </a:schemeClr>
                </a:solidFill>
                <a:latin typeface="+mn-lt"/>
              </a:rPr>
              <a:t>Jurong</a:t>
            </a:r>
            <a:r>
              <a:rPr lang="en-US" sz="1200" b="1" dirty="0" smtClean="0">
                <a:solidFill>
                  <a:schemeClr val="accent1">
                    <a:lumMod val="50000"/>
                  </a:schemeClr>
                </a:solidFill>
                <a:latin typeface="+mn-lt"/>
              </a:rPr>
              <a:t> Health</a:t>
            </a:r>
          </a:p>
          <a:p>
            <a:pPr>
              <a:buFontTx/>
              <a:buChar char="•"/>
            </a:pPr>
            <a:r>
              <a:rPr lang="en-US" sz="1200" dirty="0" smtClean="0">
                <a:solidFill>
                  <a:schemeClr val="accent1">
                    <a:lumMod val="50000"/>
                  </a:schemeClr>
                </a:solidFill>
                <a:latin typeface="+mn-lt"/>
              </a:rPr>
              <a:t>  Alexandra Hospital</a:t>
            </a:r>
          </a:p>
          <a:p>
            <a:pPr>
              <a:buFontTx/>
              <a:buChar char="•"/>
            </a:pPr>
            <a:r>
              <a:rPr lang="en-US" sz="1200" dirty="0" smtClean="0">
                <a:solidFill>
                  <a:schemeClr val="accent1">
                    <a:lumMod val="50000"/>
                  </a:schemeClr>
                </a:solidFill>
                <a:latin typeface="+mn-lt"/>
              </a:rPr>
              <a:t> Ng Teng Fong General Hospital</a:t>
            </a:r>
          </a:p>
          <a:p>
            <a:pPr marL="228600" indent="-228600"/>
            <a:r>
              <a:rPr lang="en-US" sz="1200" b="1" dirty="0" smtClean="0">
                <a:solidFill>
                  <a:schemeClr val="accent1">
                    <a:lumMod val="50000"/>
                  </a:schemeClr>
                </a:solidFill>
                <a:latin typeface="+mn-lt"/>
              </a:rPr>
              <a:t>6.  Eastern Health Alliance</a:t>
            </a:r>
          </a:p>
          <a:p>
            <a:pPr>
              <a:buFontTx/>
              <a:buChar char="•"/>
            </a:pPr>
            <a:r>
              <a:rPr lang="en-US" sz="1200" dirty="0" smtClean="0">
                <a:solidFill>
                  <a:schemeClr val="accent1">
                    <a:lumMod val="50000"/>
                  </a:schemeClr>
                </a:solidFill>
                <a:latin typeface="+mn-lt"/>
              </a:rPr>
              <a:t> </a:t>
            </a:r>
            <a:r>
              <a:rPr lang="en-US" sz="1200" dirty="0" err="1" smtClean="0">
                <a:solidFill>
                  <a:schemeClr val="accent1">
                    <a:lumMod val="50000"/>
                  </a:schemeClr>
                </a:solidFill>
                <a:latin typeface="+mn-lt"/>
              </a:rPr>
              <a:t>Changi</a:t>
            </a:r>
            <a:r>
              <a:rPr lang="en-US" sz="1200" dirty="0" smtClean="0">
                <a:solidFill>
                  <a:schemeClr val="accent1">
                    <a:lumMod val="50000"/>
                  </a:schemeClr>
                </a:solidFill>
                <a:latin typeface="+mn-lt"/>
              </a:rPr>
              <a:t> General Hospital</a:t>
            </a:r>
          </a:p>
          <a:p>
            <a:endParaRPr lang="en-US" sz="1200" dirty="0" smtClean="0">
              <a:solidFill>
                <a:schemeClr val="accent1">
                  <a:lumMod val="50000"/>
                </a:schemeClr>
              </a:solidFill>
              <a:latin typeface="+mn-lt"/>
            </a:endParaRPr>
          </a:p>
          <a:p>
            <a:r>
              <a:rPr lang="en-US" sz="1200" b="1" u="sng" dirty="0" smtClean="0">
                <a:solidFill>
                  <a:srgbClr val="0033CC"/>
                </a:solidFill>
                <a:latin typeface="+mn-lt"/>
              </a:rPr>
              <a:t>Private Sector Healthcare Groups</a:t>
            </a:r>
          </a:p>
          <a:p>
            <a:pPr>
              <a:buFontTx/>
              <a:buChar char="•"/>
            </a:pPr>
            <a:r>
              <a:rPr lang="en-US" sz="1100" dirty="0" smtClean="0">
                <a:solidFill>
                  <a:schemeClr val="accent1">
                    <a:lumMod val="50000"/>
                  </a:schemeClr>
                </a:solidFill>
                <a:latin typeface="+mn-lt"/>
              </a:rPr>
              <a:t>  Parkway Group</a:t>
            </a:r>
          </a:p>
          <a:p>
            <a:pPr>
              <a:buFontTx/>
              <a:buChar char="•"/>
            </a:pPr>
            <a:r>
              <a:rPr lang="en-US" sz="1100" dirty="0" smtClean="0">
                <a:solidFill>
                  <a:schemeClr val="accent1">
                    <a:lumMod val="50000"/>
                  </a:schemeClr>
                </a:solidFill>
                <a:latin typeface="+mn-lt"/>
              </a:rPr>
              <a:t>  Raffles Medical Group</a:t>
            </a:r>
          </a:p>
          <a:p>
            <a:pPr>
              <a:buFontTx/>
              <a:buChar char="•"/>
            </a:pPr>
            <a:r>
              <a:rPr lang="en-US" sz="1100" dirty="0" smtClean="0">
                <a:solidFill>
                  <a:schemeClr val="accent1">
                    <a:lumMod val="50000"/>
                  </a:schemeClr>
                </a:solidFill>
                <a:latin typeface="+mn-lt"/>
              </a:rPr>
              <a:t>  Thomson Medical </a:t>
            </a:r>
          </a:p>
          <a:p>
            <a:endParaRPr lang="en-US" sz="1200" b="1" u="sng" dirty="0" smtClean="0">
              <a:solidFill>
                <a:srgbClr val="0033CC"/>
              </a:solidFill>
              <a:latin typeface="+mn-lt"/>
            </a:endParaRPr>
          </a:p>
          <a:p>
            <a:endParaRPr lang="en-US" sz="1200" dirty="0" smtClean="0">
              <a:solidFill>
                <a:schemeClr val="accent1">
                  <a:lumMod val="50000"/>
                </a:schemeClr>
              </a:solidFill>
              <a:latin typeface="+mn-lt"/>
            </a:endParaRPr>
          </a:p>
          <a:p>
            <a:pPr marL="228600" indent="-228600"/>
            <a:endParaRPr lang="en-US" sz="1200" dirty="0" smtClean="0">
              <a:solidFill>
                <a:schemeClr val="accent1">
                  <a:lumMod val="50000"/>
                </a:schemeClr>
              </a:solidFill>
              <a:latin typeface="+mn-lt"/>
            </a:endParaRPr>
          </a:p>
          <a:p>
            <a:pPr marL="228600" indent="-228600"/>
            <a:endParaRPr lang="en-US" sz="1200" dirty="0" smtClean="0">
              <a:solidFill>
                <a:schemeClr val="accent1">
                  <a:lumMod val="50000"/>
                </a:schemeClr>
              </a:solidFill>
              <a:latin typeface="+mn-lt"/>
            </a:endParaRPr>
          </a:p>
          <a:p>
            <a:endParaRPr lang="en-SG" sz="1200" dirty="0" smtClean="0">
              <a:solidFill>
                <a:schemeClr val="accent1">
                  <a:lumMod val="50000"/>
                </a:schemeClr>
              </a:solidFill>
              <a:latin typeface="+mn-lt"/>
            </a:endParaRPr>
          </a:p>
        </p:txBody>
      </p:sp>
      <p:cxnSp>
        <p:nvCxnSpPr>
          <p:cNvPr id="43" name="Straight Connector 42"/>
          <p:cNvCxnSpPr/>
          <p:nvPr/>
        </p:nvCxnSpPr>
        <p:spPr>
          <a:xfrm>
            <a:off x="6553200" y="5791200"/>
            <a:ext cx="259080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4114800" y="2209800"/>
            <a:ext cx="243840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8818270" y="6611779"/>
            <a:ext cx="325730" cy="246221"/>
          </a:xfrm>
          <a:prstGeom prst="rect">
            <a:avLst/>
          </a:prstGeom>
        </p:spPr>
        <p:txBody>
          <a:bodyPr wrap="none">
            <a:spAutoFit/>
          </a:bodyPr>
          <a:lstStyle/>
          <a:p>
            <a:pPr>
              <a:defRPr/>
            </a:pPr>
            <a:fld id="{7C1DD1E5-68C8-48AA-838F-2F99D52F578D}" type="slidenum">
              <a:rPr lang="en-GB" sz="1000" smtClean="0"/>
              <a:pPr>
                <a:defRPr/>
              </a:pPr>
              <a:t>16</a:t>
            </a:fld>
            <a:endParaRPr lang="en-GB" sz="1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Oval 4"/>
          <p:cNvSpPr>
            <a:spLocks noChangeArrowheads="1"/>
          </p:cNvSpPr>
          <p:nvPr/>
        </p:nvSpPr>
        <p:spPr bwMode="auto">
          <a:xfrm rot="-337875">
            <a:off x="137366" y="1296471"/>
            <a:ext cx="9501187" cy="3267075"/>
          </a:xfrm>
          <a:prstGeom prst="ellipse">
            <a:avLst/>
          </a:prstGeom>
          <a:solidFill>
            <a:schemeClr val="bg1">
              <a:lumMod val="85000"/>
            </a:schemeClr>
          </a:solidFill>
          <a:ln w="9525">
            <a:round/>
            <a:headEnd/>
            <a:tailEnd/>
          </a:ln>
          <a:scene3d>
            <a:camera prst="legacyPerspectiveFront">
              <a:rot lat="20099957" lon="21299970" rev="0"/>
            </a:camera>
            <a:lightRig rig="legacyFlat4" dir="b"/>
          </a:scene3d>
          <a:sp3d extrusionH="481000" prstMaterial="legacyMatte">
            <a:bevelT w="13500" h="13500" prst="angle"/>
            <a:bevelB w="13500" h="13500" prst="angle"/>
            <a:extrusionClr>
              <a:srgbClr val="B2B2B2"/>
            </a:extrusionClr>
          </a:sp3d>
        </p:spPr>
        <p:txBody>
          <a:bodyPr wrap="none" anchor="ctr">
            <a:flatTx/>
          </a:bodyPr>
          <a:lstStyle/>
          <a:p>
            <a:endParaRPr lang="en-US" sz="2000">
              <a:solidFill>
                <a:srgbClr val="000000"/>
              </a:solidFill>
              <a:latin typeface="Calibri" pitchFamily="34" charset="0"/>
            </a:endParaRPr>
          </a:p>
        </p:txBody>
      </p:sp>
      <p:sp>
        <p:nvSpPr>
          <p:cNvPr id="196" name="Text Box 20"/>
          <p:cNvSpPr txBox="1">
            <a:spLocks noChangeArrowheads="1"/>
          </p:cNvSpPr>
          <p:nvPr/>
        </p:nvSpPr>
        <p:spPr bwMode="auto">
          <a:xfrm>
            <a:off x="7391400" y="1066800"/>
            <a:ext cx="1524000" cy="396875"/>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2000" b="1" dirty="0" err="1">
                <a:solidFill>
                  <a:schemeClr val="accent6">
                    <a:lumMod val="75000"/>
                  </a:schemeClr>
                </a:solidFill>
                <a:latin typeface="Calibri" pitchFamily="34" charset="0"/>
                <a:cs typeface="+mn-cs"/>
              </a:rPr>
              <a:t>Biopolis</a:t>
            </a:r>
            <a:endParaRPr lang="en-US" sz="2000" b="1" dirty="0">
              <a:solidFill>
                <a:schemeClr val="accent6">
                  <a:lumMod val="75000"/>
                </a:schemeClr>
              </a:solidFill>
              <a:latin typeface="Calibri" pitchFamily="34" charset="0"/>
              <a:cs typeface="+mn-cs"/>
            </a:endParaRPr>
          </a:p>
        </p:txBody>
      </p:sp>
      <p:grpSp>
        <p:nvGrpSpPr>
          <p:cNvPr id="34820" name="Group 86"/>
          <p:cNvGrpSpPr>
            <a:grpSpLocks/>
          </p:cNvGrpSpPr>
          <p:nvPr/>
        </p:nvGrpSpPr>
        <p:grpSpPr bwMode="auto">
          <a:xfrm>
            <a:off x="395288" y="2409825"/>
            <a:ext cx="1081087" cy="844550"/>
            <a:chOff x="3323319" y="4038600"/>
            <a:chExt cx="1080121" cy="844096"/>
          </a:xfrm>
        </p:grpSpPr>
        <p:sp>
          <p:nvSpPr>
            <p:cNvPr id="88" name="Cube 87"/>
            <p:cNvSpPr/>
            <p:nvPr/>
          </p:nvSpPr>
          <p:spPr>
            <a:xfrm>
              <a:off x="3497788" y="4038600"/>
              <a:ext cx="905652" cy="844096"/>
            </a:xfrm>
            <a:prstGeom prst="cub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GB"/>
            </a:p>
          </p:txBody>
        </p:sp>
        <p:sp>
          <p:nvSpPr>
            <p:cNvPr id="89" name="Text Box 11"/>
            <p:cNvSpPr txBox="1">
              <a:spLocks noChangeArrowheads="1"/>
            </p:cNvSpPr>
            <p:nvPr/>
          </p:nvSpPr>
          <p:spPr bwMode="auto">
            <a:xfrm>
              <a:off x="3323319" y="4254384"/>
              <a:ext cx="915169" cy="396662"/>
            </a:xfrm>
            <a:prstGeom prst="rect">
              <a:avLst/>
            </a:prstGeom>
            <a:no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auto">
                <a:spcBef>
                  <a:spcPct val="50000"/>
                </a:spcBef>
                <a:spcAft>
                  <a:spcPts val="0"/>
                </a:spcAft>
                <a:defRPr/>
              </a:pPr>
              <a:r>
                <a:rPr lang="en-US" sz="2000" b="1" dirty="0">
                  <a:solidFill>
                    <a:schemeClr val="tx1"/>
                  </a:solidFill>
                </a:rPr>
                <a:t> </a:t>
              </a:r>
              <a:r>
                <a:rPr lang="en-US" sz="1400" b="1" dirty="0">
                  <a:solidFill>
                    <a:schemeClr val="tx1"/>
                  </a:solidFill>
                </a:rPr>
                <a:t>NTU</a:t>
              </a:r>
            </a:p>
          </p:txBody>
        </p:sp>
      </p:grpSp>
      <p:grpSp>
        <p:nvGrpSpPr>
          <p:cNvPr id="34821" name="Group 89"/>
          <p:cNvGrpSpPr>
            <a:grpSpLocks/>
          </p:cNvGrpSpPr>
          <p:nvPr/>
        </p:nvGrpSpPr>
        <p:grpSpPr bwMode="auto">
          <a:xfrm>
            <a:off x="2411413" y="1833562"/>
            <a:ext cx="1055687" cy="844550"/>
            <a:chOff x="2292288" y="4095456"/>
            <a:chExt cx="1055576" cy="844096"/>
          </a:xfrm>
        </p:grpSpPr>
        <p:sp>
          <p:nvSpPr>
            <p:cNvPr id="92" name="Cube 91"/>
            <p:cNvSpPr/>
            <p:nvPr/>
          </p:nvSpPr>
          <p:spPr>
            <a:xfrm>
              <a:off x="2441497" y="4095456"/>
              <a:ext cx="906367" cy="844096"/>
            </a:xfrm>
            <a:prstGeom prst="cube">
              <a:avLst/>
            </a:prstGeom>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en-GB"/>
            </a:p>
          </p:txBody>
        </p:sp>
        <p:sp>
          <p:nvSpPr>
            <p:cNvPr id="34918" name="Text Box 11"/>
            <p:cNvSpPr txBox="1">
              <a:spLocks noChangeArrowheads="1"/>
            </p:cNvSpPr>
            <p:nvPr/>
          </p:nvSpPr>
          <p:spPr bwMode="auto">
            <a:xfrm>
              <a:off x="2292288" y="4421960"/>
              <a:ext cx="914400" cy="396875"/>
            </a:xfrm>
            <a:prstGeom prst="rect">
              <a:avLst/>
            </a:prstGeom>
            <a:noFill/>
            <a:ln w="9525">
              <a:noFill/>
              <a:miter lim="800000"/>
              <a:headEnd/>
              <a:tailEnd/>
            </a:ln>
          </p:spPr>
          <p:txBody>
            <a:bodyPr>
              <a:spAutoFit/>
            </a:bodyPr>
            <a:lstStyle/>
            <a:p>
              <a:pPr algn="ctr">
                <a:spcBef>
                  <a:spcPct val="50000"/>
                </a:spcBef>
              </a:pPr>
              <a:r>
                <a:rPr lang="en-US" sz="2000" dirty="0">
                  <a:solidFill>
                    <a:srgbClr val="FF9933"/>
                  </a:solidFill>
                  <a:latin typeface="Calibri" pitchFamily="34" charset="0"/>
                </a:rPr>
                <a:t> </a:t>
              </a:r>
              <a:r>
                <a:rPr lang="en-US" sz="1400" b="1" dirty="0">
                  <a:latin typeface="Calibri" pitchFamily="34" charset="0"/>
                </a:rPr>
                <a:t>NUS</a:t>
              </a:r>
            </a:p>
          </p:txBody>
        </p:sp>
      </p:grpSp>
      <p:grpSp>
        <p:nvGrpSpPr>
          <p:cNvPr id="34822" name="Group 145"/>
          <p:cNvGrpSpPr>
            <a:grpSpLocks/>
          </p:cNvGrpSpPr>
          <p:nvPr/>
        </p:nvGrpSpPr>
        <p:grpSpPr bwMode="auto">
          <a:xfrm>
            <a:off x="5948363" y="3548062"/>
            <a:ext cx="1019175" cy="842963"/>
            <a:chOff x="2329340" y="4095456"/>
            <a:chExt cx="1018524" cy="844096"/>
          </a:xfrm>
        </p:grpSpPr>
        <p:sp>
          <p:nvSpPr>
            <p:cNvPr id="147" name="Cube 146"/>
            <p:cNvSpPr/>
            <p:nvPr/>
          </p:nvSpPr>
          <p:spPr>
            <a:xfrm>
              <a:off x="2441980" y="4095456"/>
              <a:ext cx="905884" cy="844096"/>
            </a:xfrm>
            <a:prstGeom prst="cube">
              <a:avLst/>
            </a:prstGeom>
            <a:solidFill>
              <a:schemeClr val="accent2">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GB"/>
            </a:p>
          </p:txBody>
        </p:sp>
        <p:sp>
          <p:nvSpPr>
            <p:cNvPr id="148" name="Text Box 11"/>
            <p:cNvSpPr txBox="1">
              <a:spLocks noChangeArrowheads="1"/>
            </p:cNvSpPr>
            <p:nvPr/>
          </p:nvSpPr>
          <p:spPr bwMode="auto">
            <a:xfrm>
              <a:off x="2329340" y="4421331"/>
              <a:ext cx="913816" cy="262289"/>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fontAlgn="auto">
                <a:spcBef>
                  <a:spcPct val="50000"/>
                </a:spcBef>
                <a:spcAft>
                  <a:spcPts val="0"/>
                </a:spcAft>
                <a:defRPr/>
              </a:pPr>
              <a:r>
                <a:rPr lang="en-US" sz="1100" b="1" dirty="0" err="1">
                  <a:solidFill>
                    <a:schemeClr val="tx1"/>
                  </a:solidFill>
                </a:rPr>
                <a:t>SingHealth</a:t>
              </a:r>
              <a:endParaRPr lang="en-US" sz="1100" b="1" dirty="0">
                <a:solidFill>
                  <a:schemeClr val="tx1"/>
                </a:solidFill>
              </a:endParaRPr>
            </a:p>
          </p:txBody>
        </p:sp>
      </p:grpSp>
      <p:sp>
        <p:nvSpPr>
          <p:cNvPr id="153" name="Oval 152"/>
          <p:cNvSpPr/>
          <p:nvPr/>
        </p:nvSpPr>
        <p:spPr>
          <a:xfrm rot="5013998">
            <a:off x="712788" y="2474912"/>
            <a:ext cx="2359025" cy="1298575"/>
          </a:xfrm>
          <a:prstGeom prst="ellipse">
            <a:avLst/>
          </a:prstGeom>
          <a:noFill/>
          <a:ln w="3492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rgbClr val="FFFFFF"/>
              </a:solidFill>
              <a:cs typeface="Arial" pitchFamily="34" charset="0"/>
            </a:endParaRPr>
          </a:p>
        </p:txBody>
      </p:sp>
      <p:grpSp>
        <p:nvGrpSpPr>
          <p:cNvPr id="5" name="Group 153"/>
          <p:cNvGrpSpPr/>
          <p:nvPr/>
        </p:nvGrpSpPr>
        <p:grpSpPr>
          <a:xfrm>
            <a:off x="3886200" y="3104743"/>
            <a:ext cx="1087587" cy="844096"/>
            <a:chOff x="6861323" y="3018122"/>
            <a:chExt cx="1087587" cy="844096"/>
          </a:xfrm>
          <a:solidFill>
            <a:schemeClr val="accent3">
              <a:lumMod val="60000"/>
              <a:lumOff val="40000"/>
            </a:schemeClr>
          </a:solidFill>
        </p:grpSpPr>
        <p:sp>
          <p:nvSpPr>
            <p:cNvPr id="155" name="Cube 154"/>
            <p:cNvSpPr/>
            <p:nvPr/>
          </p:nvSpPr>
          <p:spPr>
            <a:xfrm>
              <a:off x="7043067" y="3018122"/>
              <a:ext cx="905843" cy="844096"/>
            </a:xfrm>
            <a:prstGeom prst="cube">
              <a:avLst/>
            </a:prstGeom>
            <a:solidFill>
              <a:schemeClr val="bg2">
                <a:lumMod val="75000"/>
              </a:schemeClr>
            </a:solidFill>
            <a:ln>
              <a:solidFill>
                <a:schemeClr val="accent3">
                  <a:lumMod val="40000"/>
                  <a:lumOff val="60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GB"/>
            </a:p>
          </p:txBody>
        </p:sp>
        <p:sp>
          <p:nvSpPr>
            <p:cNvPr id="156" name="Text Box 11"/>
            <p:cNvSpPr txBox="1">
              <a:spLocks noChangeArrowheads="1"/>
            </p:cNvSpPr>
            <p:nvPr/>
          </p:nvSpPr>
          <p:spPr bwMode="auto">
            <a:xfrm>
              <a:off x="6861323" y="3418579"/>
              <a:ext cx="1055576" cy="276999"/>
            </a:xfrm>
            <a:prstGeom prst="rect">
              <a:avLst/>
            </a:prstGeom>
            <a:no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auto">
                <a:spcBef>
                  <a:spcPct val="50000"/>
                </a:spcBef>
                <a:spcAft>
                  <a:spcPts val="0"/>
                </a:spcAft>
                <a:defRPr/>
              </a:pPr>
              <a:r>
                <a:rPr lang="en-US" sz="1200" b="1" dirty="0">
                  <a:solidFill>
                    <a:schemeClr val="tx1"/>
                  </a:solidFill>
                </a:rPr>
                <a:t> LKC SOM</a:t>
              </a:r>
            </a:p>
          </p:txBody>
        </p:sp>
      </p:grpSp>
      <p:sp>
        <p:nvSpPr>
          <p:cNvPr id="157" name="Cube 156"/>
          <p:cNvSpPr/>
          <p:nvPr/>
        </p:nvSpPr>
        <p:spPr>
          <a:xfrm>
            <a:off x="6756400" y="3676650"/>
            <a:ext cx="906463" cy="844550"/>
          </a:xfrm>
          <a:prstGeom prst="cube">
            <a:avLst/>
          </a:prstGeom>
          <a:solidFill>
            <a:schemeClr val="accent2">
              <a:lumMod val="40000"/>
              <a:lumOff val="60000"/>
            </a:schemeClr>
          </a:solidFill>
          <a:ln>
            <a:solidFill>
              <a:srgbClr val="FF9999"/>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GB"/>
          </a:p>
        </p:txBody>
      </p:sp>
      <p:sp>
        <p:nvSpPr>
          <p:cNvPr id="158" name="Text Box 11"/>
          <p:cNvSpPr txBox="1">
            <a:spLocks noChangeArrowheads="1"/>
          </p:cNvSpPr>
          <p:nvPr/>
        </p:nvSpPr>
        <p:spPr bwMode="auto">
          <a:xfrm>
            <a:off x="6669088" y="4025900"/>
            <a:ext cx="914400" cy="431800"/>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fontAlgn="auto">
              <a:spcBef>
                <a:spcPct val="50000"/>
              </a:spcBef>
              <a:spcAft>
                <a:spcPts val="0"/>
              </a:spcAft>
              <a:defRPr/>
            </a:pPr>
            <a:r>
              <a:rPr lang="en-US" sz="1100" b="1" dirty="0">
                <a:solidFill>
                  <a:schemeClr val="tx1"/>
                </a:solidFill>
              </a:rPr>
              <a:t>Duke-NUS GMS</a:t>
            </a:r>
          </a:p>
        </p:txBody>
      </p:sp>
      <p:grpSp>
        <p:nvGrpSpPr>
          <p:cNvPr id="34827" name="Group 93"/>
          <p:cNvGrpSpPr>
            <a:grpSpLocks/>
          </p:cNvGrpSpPr>
          <p:nvPr/>
        </p:nvGrpSpPr>
        <p:grpSpPr bwMode="auto">
          <a:xfrm>
            <a:off x="1187450" y="2193925"/>
            <a:ext cx="1055688" cy="842962"/>
            <a:chOff x="2292288" y="4095456"/>
            <a:chExt cx="1055576" cy="844096"/>
          </a:xfrm>
        </p:grpSpPr>
        <p:sp>
          <p:nvSpPr>
            <p:cNvPr id="96" name="Cube 95"/>
            <p:cNvSpPr/>
            <p:nvPr/>
          </p:nvSpPr>
          <p:spPr>
            <a:xfrm>
              <a:off x="2441497" y="4095456"/>
              <a:ext cx="906367" cy="844096"/>
            </a:xfrm>
            <a:prstGeom prst="cube">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GB"/>
            </a:p>
          </p:txBody>
        </p:sp>
        <p:sp>
          <p:nvSpPr>
            <p:cNvPr id="98" name="Text Box 11"/>
            <p:cNvSpPr txBox="1">
              <a:spLocks noChangeArrowheads="1"/>
            </p:cNvSpPr>
            <p:nvPr/>
          </p:nvSpPr>
          <p:spPr bwMode="auto">
            <a:xfrm>
              <a:off x="2292288" y="4421331"/>
              <a:ext cx="914303" cy="278187"/>
            </a:xfrm>
            <a:prstGeom prst="rect">
              <a:avLst/>
            </a:prstGeom>
            <a:noFill/>
            <a:ln>
              <a:noFill/>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fontAlgn="auto">
                <a:spcBef>
                  <a:spcPct val="50000"/>
                </a:spcBef>
                <a:spcAft>
                  <a:spcPts val="0"/>
                </a:spcAft>
                <a:defRPr/>
              </a:pPr>
              <a:r>
                <a:rPr lang="en-US" sz="1200" b="1" dirty="0" err="1">
                  <a:solidFill>
                    <a:schemeClr val="tx1"/>
                  </a:solidFill>
                </a:rPr>
                <a:t>YLLSoM</a:t>
              </a:r>
              <a:endParaRPr lang="en-US" sz="1200" b="1" dirty="0">
                <a:solidFill>
                  <a:schemeClr val="tx1"/>
                </a:solidFill>
              </a:endParaRPr>
            </a:p>
          </p:txBody>
        </p:sp>
      </p:grpSp>
      <p:grpSp>
        <p:nvGrpSpPr>
          <p:cNvPr id="34828" name="Group 101"/>
          <p:cNvGrpSpPr>
            <a:grpSpLocks/>
          </p:cNvGrpSpPr>
          <p:nvPr/>
        </p:nvGrpSpPr>
        <p:grpSpPr bwMode="auto">
          <a:xfrm>
            <a:off x="1500188" y="2770187"/>
            <a:ext cx="1055687" cy="842963"/>
            <a:chOff x="2292288" y="4095456"/>
            <a:chExt cx="1055576" cy="844096"/>
          </a:xfrm>
        </p:grpSpPr>
        <p:sp>
          <p:nvSpPr>
            <p:cNvPr id="104" name="Cube 103"/>
            <p:cNvSpPr/>
            <p:nvPr/>
          </p:nvSpPr>
          <p:spPr>
            <a:xfrm>
              <a:off x="2441497" y="4095456"/>
              <a:ext cx="906367" cy="844096"/>
            </a:xfrm>
            <a:prstGeom prst="cube">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GB"/>
            </a:p>
          </p:txBody>
        </p:sp>
        <p:sp>
          <p:nvSpPr>
            <p:cNvPr id="120" name="Text Box 11"/>
            <p:cNvSpPr txBox="1">
              <a:spLocks noChangeArrowheads="1"/>
            </p:cNvSpPr>
            <p:nvPr/>
          </p:nvSpPr>
          <p:spPr bwMode="auto">
            <a:xfrm>
              <a:off x="2292288" y="4421331"/>
              <a:ext cx="914304" cy="278185"/>
            </a:xfrm>
            <a:prstGeom prst="rect">
              <a:avLst/>
            </a:prstGeom>
            <a:noFill/>
            <a:ln>
              <a:noFill/>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fontAlgn="auto">
                <a:spcBef>
                  <a:spcPct val="50000"/>
                </a:spcBef>
                <a:spcAft>
                  <a:spcPts val="0"/>
                </a:spcAft>
                <a:defRPr/>
              </a:pPr>
              <a:r>
                <a:rPr lang="en-US" sz="1200" b="1" dirty="0">
                  <a:solidFill>
                    <a:schemeClr val="tx1"/>
                  </a:solidFill>
                </a:rPr>
                <a:t>NUHS</a:t>
              </a:r>
            </a:p>
          </p:txBody>
        </p:sp>
      </p:grpSp>
      <p:grpSp>
        <p:nvGrpSpPr>
          <p:cNvPr id="34829" name="Group 149"/>
          <p:cNvGrpSpPr>
            <a:grpSpLocks/>
          </p:cNvGrpSpPr>
          <p:nvPr/>
        </p:nvGrpSpPr>
        <p:grpSpPr bwMode="auto">
          <a:xfrm>
            <a:off x="1404938" y="3373437"/>
            <a:ext cx="1055687" cy="844550"/>
            <a:chOff x="2292288" y="4095456"/>
            <a:chExt cx="1055576" cy="844096"/>
          </a:xfrm>
        </p:grpSpPr>
        <p:sp>
          <p:nvSpPr>
            <p:cNvPr id="151" name="Cube 150"/>
            <p:cNvSpPr/>
            <p:nvPr/>
          </p:nvSpPr>
          <p:spPr>
            <a:xfrm>
              <a:off x="2441497" y="4095456"/>
              <a:ext cx="906367" cy="844096"/>
            </a:xfrm>
            <a:prstGeom prst="cube">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GB" b="1">
                <a:solidFill>
                  <a:schemeClr val="tx1"/>
                </a:solidFill>
              </a:endParaRPr>
            </a:p>
          </p:txBody>
        </p:sp>
        <p:sp>
          <p:nvSpPr>
            <p:cNvPr id="152" name="Text Box 11"/>
            <p:cNvSpPr txBox="1">
              <a:spLocks noChangeArrowheads="1"/>
            </p:cNvSpPr>
            <p:nvPr/>
          </p:nvSpPr>
          <p:spPr bwMode="auto">
            <a:xfrm>
              <a:off x="2292288" y="4422305"/>
              <a:ext cx="914304" cy="276077"/>
            </a:xfrm>
            <a:prstGeom prst="rect">
              <a:avLst/>
            </a:prstGeom>
            <a:noFill/>
            <a:ln>
              <a:noFill/>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fontAlgn="auto">
                <a:spcBef>
                  <a:spcPct val="50000"/>
                </a:spcBef>
                <a:spcAft>
                  <a:spcPts val="0"/>
                </a:spcAft>
                <a:defRPr/>
              </a:pPr>
              <a:r>
                <a:rPr lang="en-US" sz="1200" b="1" dirty="0">
                  <a:solidFill>
                    <a:schemeClr val="tx1"/>
                  </a:solidFill>
                </a:rPr>
                <a:t>SSHSPH</a:t>
              </a:r>
            </a:p>
          </p:txBody>
        </p:sp>
      </p:grpSp>
      <p:sp>
        <p:nvSpPr>
          <p:cNvPr id="163" name="Oval 162"/>
          <p:cNvSpPr/>
          <p:nvPr/>
        </p:nvSpPr>
        <p:spPr>
          <a:xfrm>
            <a:off x="5724525" y="3417887"/>
            <a:ext cx="2133600" cy="1196975"/>
          </a:xfrm>
          <a:prstGeom prst="ellipse">
            <a:avLst/>
          </a:prstGeom>
          <a:noFill/>
          <a:ln w="349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rgbClr val="FFFFFF"/>
              </a:solidFill>
              <a:cs typeface="Arial" pitchFamily="34" charset="0"/>
            </a:endParaRPr>
          </a:p>
        </p:txBody>
      </p:sp>
      <p:sp>
        <p:nvSpPr>
          <p:cNvPr id="164" name="Text Box 23"/>
          <p:cNvSpPr txBox="1">
            <a:spLocks noChangeArrowheads="1"/>
          </p:cNvSpPr>
          <p:nvPr/>
        </p:nvSpPr>
        <p:spPr bwMode="auto">
          <a:xfrm>
            <a:off x="7685088" y="3567112"/>
            <a:ext cx="847725" cy="523875"/>
          </a:xfrm>
          <a:prstGeom prst="rect">
            <a:avLst/>
          </a:prstGeom>
          <a:solidFill>
            <a:schemeClr val="bg1">
              <a:alpha val="10196"/>
            </a:schemeClr>
          </a:solidFill>
          <a:ln w="9525">
            <a:noFill/>
            <a:miter lim="800000"/>
            <a:headEnd/>
            <a:tailEnd/>
          </a:ln>
        </p:spPr>
        <p:txBody>
          <a:bodyPr>
            <a:spAutoFit/>
          </a:bodyPr>
          <a:lstStyle/>
          <a:p>
            <a:pPr algn="ctr" fontAlgn="auto">
              <a:spcBef>
                <a:spcPct val="50000"/>
              </a:spcBef>
              <a:spcAft>
                <a:spcPts val="0"/>
              </a:spcAft>
              <a:defRPr/>
            </a:pPr>
            <a:r>
              <a:rPr lang="en-US" sz="1400" b="1" dirty="0" err="1">
                <a:latin typeface="+mn-lt"/>
                <a:cs typeface="+mn-cs"/>
              </a:rPr>
              <a:t>Outram</a:t>
            </a:r>
            <a:r>
              <a:rPr lang="en-US" sz="1400" b="1" dirty="0">
                <a:latin typeface="+mn-lt"/>
                <a:cs typeface="+mn-cs"/>
              </a:rPr>
              <a:t> Campus</a:t>
            </a:r>
          </a:p>
        </p:txBody>
      </p:sp>
      <p:sp>
        <p:nvSpPr>
          <p:cNvPr id="195" name="Oval 194"/>
          <p:cNvSpPr/>
          <p:nvPr/>
        </p:nvSpPr>
        <p:spPr>
          <a:xfrm>
            <a:off x="4333875" y="1447800"/>
            <a:ext cx="4810125" cy="1647825"/>
          </a:xfrm>
          <a:prstGeom prst="ellipse">
            <a:avLst/>
          </a:prstGeom>
          <a:noFill/>
          <a:ln w="349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rgbClr val="FFFFFF"/>
              </a:solidFill>
              <a:cs typeface="Arial" pitchFamily="34" charset="0"/>
            </a:endParaRPr>
          </a:p>
        </p:txBody>
      </p:sp>
      <p:grpSp>
        <p:nvGrpSpPr>
          <p:cNvPr id="34833" name="Group 167"/>
          <p:cNvGrpSpPr>
            <a:grpSpLocks/>
          </p:cNvGrpSpPr>
          <p:nvPr/>
        </p:nvGrpSpPr>
        <p:grpSpPr bwMode="auto">
          <a:xfrm>
            <a:off x="4981575" y="1447800"/>
            <a:ext cx="1019175" cy="844550"/>
            <a:chOff x="2329340" y="4095456"/>
            <a:chExt cx="1018524" cy="844096"/>
          </a:xfrm>
        </p:grpSpPr>
        <p:sp>
          <p:nvSpPr>
            <p:cNvPr id="169" name="Cube 168"/>
            <p:cNvSpPr/>
            <p:nvPr/>
          </p:nvSpPr>
          <p:spPr>
            <a:xfrm>
              <a:off x="2441981" y="4095456"/>
              <a:ext cx="905883" cy="844096"/>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en-GB"/>
            </a:p>
          </p:txBody>
        </p:sp>
        <p:sp>
          <p:nvSpPr>
            <p:cNvPr id="170" name="Text Box 11"/>
            <p:cNvSpPr txBox="1">
              <a:spLocks noChangeArrowheads="1"/>
            </p:cNvSpPr>
            <p:nvPr/>
          </p:nvSpPr>
          <p:spPr bwMode="auto">
            <a:xfrm>
              <a:off x="2329340" y="4422305"/>
              <a:ext cx="913816" cy="307612"/>
            </a:xfrm>
            <a:prstGeom prst="rect">
              <a:avLst/>
            </a:prstGeom>
            <a:noFill/>
            <a:ln>
              <a:noFill/>
              <a:headEnd/>
              <a:tailEnd/>
            </a:ln>
          </p:spPr>
          <p:style>
            <a:lnRef idx="2">
              <a:schemeClr val="accent6">
                <a:shade val="50000"/>
              </a:schemeClr>
            </a:lnRef>
            <a:fillRef idx="1">
              <a:schemeClr val="accent6"/>
            </a:fillRef>
            <a:effectRef idx="0">
              <a:schemeClr val="accent6"/>
            </a:effectRef>
            <a:fontRef idx="minor">
              <a:schemeClr val="lt1"/>
            </a:fontRef>
          </p:style>
          <p:txBody>
            <a:bodyPr>
              <a:spAutoFit/>
            </a:bodyPr>
            <a:lstStyle/>
            <a:p>
              <a:pPr algn="ctr" fontAlgn="auto">
                <a:spcBef>
                  <a:spcPct val="50000"/>
                </a:spcBef>
                <a:spcAft>
                  <a:spcPts val="0"/>
                </a:spcAft>
                <a:defRPr/>
              </a:pPr>
              <a:r>
                <a:rPr lang="en-US" sz="1400" b="1" dirty="0">
                  <a:solidFill>
                    <a:schemeClr val="tx1"/>
                  </a:solidFill>
                </a:rPr>
                <a:t>IMCB</a:t>
              </a:r>
            </a:p>
          </p:txBody>
        </p:sp>
      </p:grpSp>
      <p:grpSp>
        <p:nvGrpSpPr>
          <p:cNvPr id="34834" name="Group 164"/>
          <p:cNvGrpSpPr>
            <a:grpSpLocks/>
          </p:cNvGrpSpPr>
          <p:nvPr/>
        </p:nvGrpSpPr>
        <p:grpSpPr bwMode="auto">
          <a:xfrm>
            <a:off x="5734050" y="1447800"/>
            <a:ext cx="1025525" cy="844550"/>
            <a:chOff x="1733918" y="5096535"/>
            <a:chExt cx="1025231" cy="844096"/>
          </a:xfrm>
        </p:grpSpPr>
        <p:sp>
          <p:nvSpPr>
            <p:cNvPr id="166" name="Cube 165"/>
            <p:cNvSpPr/>
            <p:nvPr/>
          </p:nvSpPr>
          <p:spPr>
            <a:xfrm>
              <a:off x="1852947" y="5096535"/>
              <a:ext cx="906202" cy="844096"/>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en-GB"/>
            </a:p>
          </p:txBody>
        </p:sp>
        <p:sp>
          <p:nvSpPr>
            <p:cNvPr id="167" name="Text Box 11"/>
            <p:cNvSpPr txBox="1">
              <a:spLocks noChangeArrowheads="1"/>
            </p:cNvSpPr>
            <p:nvPr/>
          </p:nvSpPr>
          <p:spPr bwMode="auto">
            <a:xfrm>
              <a:off x="1733918" y="5478916"/>
              <a:ext cx="914138" cy="307612"/>
            </a:xfrm>
            <a:prstGeom prst="rect">
              <a:avLst/>
            </a:prstGeom>
            <a:noFill/>
            <a:ln>
              <a:noFill/>
              <a:headEnd/>
              <a:tailEnd/>
            </a:ln>
          </p:spPr>
          <p:style>
            <a:lnRef idx="2">
              <a:schemeClr val="accent6">
                <a:shade val="50000"/>
              </a:schemeClr>
            </a:lnRef>
            <a:fillRef idx="1">
              <a:schemeClr val="accent6"/>
            </a:fillRef>
            <a:effectRef idx="0">
              <a:schemeClr val="accent6"/>
            </a:effectRef>
            <a:fontRef idx="minor">
              <a:schemeClr val="lt1"/>
            </a:fontRef>
          </p:style>
          <p:txBody>
            <a:bodyPr>
              <a:spAutoFit/>
            </a:bodyPr>
            <a:lstStyle/>
            <a:p>
              <a:pPr algn="ctr" fontAlgn="auto">
                <a:spcBef>
                  <a:spcPct val="50000"/>
                </a:spcBef>
                <a:spcAft>
                  <a:spcPts val="0"/>
                </a:spcAft>
                <a:defRPr/>
              </a:pPr>
              <a:r>
                <a:rPr lang="en-US" sz="1400" b="1" dirty="0">
                  <a:solidFill>
                    <a:schemeClr val="tx1"/>
                  </a:solidFill>
                </a:rPr>
                <a:t>IBN</a:t>
              </a:r>
            </a:p>
          </p:txBody>
        </p:sp>
      </p:grpSp>
      <p:grpSp>
        <p:nvGrpSpPr>
          <p:cNvPr id="34835" name="Group 170"/>
          <p:cNvGrpSpPr>
            <a:grpSpLocks/>
          </p:cNvGrpSpPr>
          <p:nvPr/>
        </p:nvGrpSpPr>
        <p:grpSpPr bwMode="auto">
          <a:xfrm>
            <a:off x="6502400" y="1463675"/>
            <a:ext cx="1019175" cy="844550"/>
            <a:chOff x="2329340" y="4095456"/>
            <a:chExt cx="1018524" cy="844096"/>
          </a:xfrm>
        </p:grpSpPr>
        <p:sp>
          <p:nvSpPr>
            <p:cNvPr id="172" name="Cube 171"/>
            <p:cNvSpPr/>
            <p:nvPr/>
          </p:nvSpPr>
          <p:spPr>
            <a:xfrm>
              <a:off x="2441981" y="4095456"/>
              <a:ext cx="905883" cy="844096"/>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en-GB"/>
            </a:p>
          </p:txBody>
        </p:sp>
        <p:sp>
          <p:nvSpPr>
            <p:cNvPr id="173" name="Text Box 11"/>
            <p:cNvSpPr txBox="1">
              <a:spLocks noChangeArrowheads="1"/>
            </p:cNvSpPr>
            <p:nvPr/>
          </p:nvSpPr>
          <p:spPr bwMode="auto">
            <a:xfrm>
              <a:off x="2329340" y="4422305"/>
              <a:ext cx="913816" cy="307612"/>
            </a:xfrm>
            <a:prstGeom prst="rect">
              <a:avLst/>
            </a:prstGeom>
            <a:noFill/>
            <a:ln>
              <a:noFill/>
              <a:headEnd/>
              <a:tailEnd/>
            </a:ln>
          </p:spPr>
          <p:style>
            <a:lnRef idx="2">
              <a:schemeClr val="accent6">
                <a:shade val="50000"/>
              </a:schemeClr>
            </a:lnRef>
            <a:fillRef idx="1">
              <a:schemeClr val="accent6"/>
            </a:fillRef>
            <a:effectRef idx="0">
              <a:schemeClr val="accent6"/>
            </a:effectRef>
            <a:fontRef idx="minor">
              <a:schemeClr val="lt1"/>
            </a:fontRef>
          </p:style>
          <p:txBody>
            <a:bodyPr>
              <a:spAutoFit/>
            </a:bodyPr>
            <a:lstStyle/>
            <a:p>
              <a:pPr algn="ctr" fontAlgn="auto">
                <a:spcBef>
                  <a:spcPct val="50000"/>
                </a:spcBef>
                <a:spcAft>
                  <a:spcPts val="0"/>
                </a:spcAft>
                <a:defRPr/>
              </a:pPr>
              <a:r>
                <a:rPr lang="en-US" sz="1400" b="1" dirty="0">
                  <a:solidFill>
                    <a:schemeClr val="tx1"/>
                  </a:solidFill>
                </a:rPr>
                <a:t>GIS</a:t>
              </a:r>
            </a:p>
          </p:txBody>
        </p:sp>
      </p:grpSp>
      <p:grpSp>
        <p:nvGrpSpPr>
          <p:cNvPr id="34836" name="Group 173"/>
          <p:cNvGrpSpPr>
            <a:grpSpLocks/>
          </p:cNvGrpSpPr>
          <p:nvPr/>
        </p:nvGrpSpPr>
        <p:grpSpPr bwMode="auto">
          <a:xfrm>
            <a:off x="7267575" y="1447800"/>
            <a:ext cx="1019175" cy="844550"/>
            <a:chOff x="2329340" y="4095456"/>
            <a:chExt cx="1018524" cy="844096"/>
          </a:xfrm>
        </p:grpSpPr>
        <p:sp>
          <p:nvSpPr>
            <p:cNvPr id="175" name="Cube 174"/>
            <p:cNvSpPr/>
            <p:nvPr/>
          </p:nvSpPr>
          <p:spPr>
            <a:xfrm>
              <a:off x="2441981" y="4095456"/>
              <a:ext cx="905883" cy="844096"/>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en-GB"/>
            </a:p>
          </p:txBody>
        </p:sp>
        <p:sp>
          <p:nvSpPr>
            <p:cNvPr id="176" name="Text Box 11"/>
            <p:cNvSpPr txBox="1">
              <a:spLocks noChangeArrowheads="1"/>
            </p:cNvSpPr>
            <p:nvPr/>
          </p:nvSpPr>
          <p:spPr bwMode="auto">
            <a:xfrm>
              <a:off x="2329340" y="4422305"/>
              <a:ext cx="913816" cy="307612"/>
            </a:xfrm>
            <a:prstGeom prst="rect">
              <a:avLst/>
            </a:prstGeom>
            <a:noFill/>
            <a:ln>
              <a:noFill/>
              <a:headEnd/>
              <a:tailEnd/>
            </a:ln>
          </p:spPr>
          <p:style>
            <a:lnRef idx="2">
              <a:schemeClr val="accent6">
                <a:shade val="50000"/>
              </a:schemeClr>
            </a:lnRef>
            <a:fillRef idx="1">
              <a:schemeClr val="accent6"/>
            </a:fillRef>
            <a:effectRef idx="0">
              <a:schemeClr val="accent6"/>
            </a:effectRef>
            <a:fontRef idx="minor">
              <a:schemeClr val="lt1"/>
            </a:fontRef>
          </p:style>
          <p:txBody>
            <a:bodyPr>
              <a:spAutoFit/>
            </a:bodyPr>
            <a:lstStyle/>
            <a:p>
              <a:pPr algn="ctr" fontAlgn="auto">
                <a:spcBef>
                  <a:spcPct val="50000"/>
                </a:spcBef>
                <a:spcAft>
                  <a:spcPts val="0"/>
                </a:spcAft>
                <a:defRPr/>
              </a:pPr>
              <a:r>
                <a:rPr lang="en-US" sz="1400" b="1" dirty="0">
                  <a:solidFill>
                    <a:schemeClr val="tx1"/>
                  </a:solidFill>
                </a:rPr>
                <a:t>BTI</a:t>
              </a:r>
            </a:p>
          </p:txBody>
        </p:sp>
      </p:grpSp>
      <p:grpSp>
        <p:nvGrpSpPr>
          <p:cNvPr id="34837" name="Group 188"/>
          <p:cNvGrpSpPr>
            <a:grpSpLocks/>
          </p:cNvGrpSpPr>
          <p:nvPr/>
        </p:nvGrpSpPr>
        <p:grpSpPr bwMode="auto">
          <a:xfrm>
            <a:off x="8039100" y="1447800"/>
            <a:ext cx="1019175" cy="844550"/>
            <a:chOff x="2329340" y="4095456"/>
            <a:chExt cx="1018524" cy="844096"/>
          </a:xfrm>
        </p:grpSpPr>
        <p:sp>
          <p:nvSpPr>
            <p:cNvPr id="190" name="Cube 189"/>
            <p:cNvSpPr/>
            <p:nvPr/>
          </p:nvSpPr>
          <p:spPr>
            <a:xfrm>
              <a:off x="2441981" y="4095456"/>
              <a:ext cx="905883" cy="844096"/>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en-GB"/>
            </a:p>
          </p:txBody>
        </p:sp>
        <p:sp>
          <p:nvSpPr>
            <p:cNvPr id="191" name="Text Box 11"/>
            <p:cNvSpPr txBox="1">
              <a:spLocks noChangeArrowheads="1"/>
            </p:cNvSpPr>
            <p:nvPr/>
          </p:nvSpPr>
          <p:spPr bwMode="auto">
            <a:xfrm>
              <a:off x="2329340" y="4422305"/>
              <a:ext cx="913816" cy="307612"/>
            </a:xfrm>
            <a:prstGeom prst="rect">
              <a:avLst/>
            </a:prstGeom>
            <a:noFill/>
            <a:ln>
              <a:noFill/>
              <a:headEnd/>
              <a:tailEnd/>
            </a:ln>
          </p:spPr>
          <p:style>
            <a:lnRef idx="2">
              <a:schemeClr val="accent6">
                <a:shade val="50000"/>
              </a:schemeClr>
            </a:lnRef>
            <a:fillRef idx="1">
              <a:schemeClr val="accent6"/>
            </a:fillRef>
            <a:effectRef idx="0">
              <a:schemeClr val="accent6"/>
            </a:effectRef>
            <a:fontRef idx="minor">
              <a:schemeClr val="lt1"/>
            </a:fontRef>
          </p:style>
          <p:txBody>
            <a:bodyPr>
              <a:spAutoFit/>
            </a:bodyPr>
            <a:lstStyle/>
            <a:p>
              <a:pPr algn="ctr" fontAlgn="auto">
                <a:spcBef>
                  <a:spcPct val="50000"/>
                </a:spcBef>
                <a:spcAft>
                  <a:spcPts val="0"/>
                </a:spcAft>
                <a:defRPr/>
              </a:pPr>
              <a:r>
                <a:rPr lang="en-US" sz="1400" b="1" dirty="0">
                  <a:solidFill>
                    <a:schemeClr val="tx1"/>
                  </a:solidFill>
                </a:rPr>
                <a:t>BII</a:t>
              </a:r>
            </a:p>
          </p:txBody>
        </p:sp>
      </p:grpSp>
      <p:grpSp>
        <p:nvGrpSpPr>
          <p:cNvPr id="34838" name="Group 176"/>
          <p:cNvGrpSpPr>
            <a:grpSpLocks/>
          </p:cNvGrpSpPr>
          <p:nvPr/>
        </p:nvGrpSpPr>
        <p:grpSpPr bwMode="auto">
          <a:xfrm>
            <a:off x="4916488" y="2133600"/>
            <a:ext cx="1019175" cy="844550"/>
            <a:chOff x="3027394" y="4111322"/>
            <a:chExt cx="1018524" cy="844096"/>
          </a:xfrm>
        </p:grpSpPr>
        <p:sp>
          <p:nvSpPr>
            <p:cNvPr id="178" name="Cube 177"/>
            <p:cNvSpPr/>
            <p:nvPr/>
          </p:nvSpPr>
          <p:spPr>
            <a:xfrm>
              <a:off x="3140034" y="4111322"/>
              <a:ext cx="905884" cy="844096"/>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en-GB"/>
            </a:p>
          </p:txBody>
        </p:sp>
        <p:sp>
          <p:nvSpPr>
            <p:cNvPr id="179" name="Text Box 11"/>
            <p:cNvSpPr txBox="1">
              <a:spLocks noChangeArrowheads="1"/>
            </p:cNvSpPr>
            <p:nvPr/>
          </p:nvSpPr>
          <p:spPr bwMode="auto">
            <a:xfrm>
              <a:off x="3027394" y="4438171"/>
              <a:ext cx="913816" cy="307612"/>
            </a:xfrm>
            <a:prstGeom prst="rect">
              <a:avLst/>
            </a:prstGeom>
            <a:noFill/>
            <a:ln>
              <a:noFill/>
              <a:headEnd/>
              <a:tailEnd/>
            </a:ln>
          </p:spPr>
          <p:style>
            <a:lnRef idx="2">
              <a:schemeClr val="accent6">
                <a:shade val="50000"/>
              </a:schemeClr>
            </a:lnRef>
            <a:fillRef idx="1">
              <a:schemeClr val="accent6"/>
            </a:fillRef>
            <a:effectRef idx="0">
              <a:schemeClr val="accent6"/>
            </a:effectRef>
            <a:fontRef idx="minor">
              <a:schemeClr val="lt1"/>
            </a:fontRef>
          </p:style>
          <p:txBody>
            <a:bodyPr>
              <a:spAutoFit/>
            </a:bodyPr>
            <a:lstStyle/>
            <a:p>
              <a:pPr algn="ctr" fontAlgn="auto">
                <a:spcBef>
                  <a:spcPct val="50000"/>
                </a:spcBef>
                <a:spcAft>
                  <a:spcPts val="0"/>
                </a:spcAft>
                <a:defRPr/>
              </a:pPr>
              <a:r>
                <a:rPr lang="en-US" sz="1400" b="1" dirty="0" err="1">
                  <a:solidFill>
                    <a:schemeClr val="tx1"/>
                  </a:solidFill>
                </a:rPr>
                <a:t>SIgN</a:t>
              </a:r>
              <a:endParaRPr lang="en-US" sz="1400" b="1" dirty="0">
                <a:solidFill>
                  <a:schemeClr val="tx1"/>
                </a:solidFill>
              </a:endParaRPr>
            </a:p>
          </p:txBody>
        </p:sp>
      </p:grpSp>
      <p:grpSp>
        <p:nvGrpSpPr>
          <p:cNvPr id="34839" name="Group 179"/>
          <p:cNvGrpSpPr>
            <a:grpSpLocks/>
          </p:cNvGrpSpPr>
          <p:nvPr/>
        </p:nvGrpSpPr>
        <p:grpSpPr bwMode="auto">
          <a:xfrm>
            <a:off x="3316287" y="1828800"/>
            <a:ext cx="1017588" cy="844550"/>
            <a:chOff x="640274" y="3795581"/>
            <a:chExt cx="1018524" cy="844096"/>
          </a:xfrm>
        </p:grpSpPr>
        <p:sp>
          <p:nvSpPr>
            <p:cNvPr id="181" name="Cube 180"/>
            <p:cNvSpPr/>
            <p:nvPr/>
          </p:nvSpPr>
          <p:spPr>
            <a:xfrm>
              <a:off x="753091" y="3795581"/>
              <a:ext cx="905707" cy="844096"/>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en-GB"/>
            </a:p>
          </p:txBody>
        </p:sp>
        <p:sp>
          <p:nvSpPr>
            <p:cNvPr id="182" name="Text Box 11"/>
            <p:cNvSpPr txBox="1">
              <a:spLocks noChangeArrowheads="1"/>
            </p:cNvSpPr>
            <p:nvPr/>
          </p:nvSpPr>
          <p:spPr bwMode="auto">
            <a:xfrm>
              <a:off x="640274" y="4122430"/>
              <a:ext cx="913653" cy="307612"/>
            </a:xfrm>
            <a:prstGeom prst="rect">
              <a:avLst/>
            </a:prstGeom>
            <a:noFill/>
            <a:ln>
              <a:noFill/>
              <a:headEnd/>
              <a:tailEnd/>
            </a:ln>
          </p:spPr>
          <p:style>
            <a:lnRef idx="2">
              <a:schemeClr val="accent6">
                <a:shade val="50000"/>
              </a:schemeClr>
            </a:lnRef>
            <a:fillRef idx="1">
              <a:schemeClr val="accent6"/>
            </a:fillRef>
            <a:effectRef idx="0">
              <a:schemeClr val="accent6"/>
            </a:effectRef>
            <a:fontRef idx="minor">
              <a:schemeClr val="lt1"/>
            </a:fontRef>
          </p:style>
          <p:txBody>
            <a:bodyPr>
              <a:spAutoFit/>
            </a:bodyPr>
            <a:lstStyle/>
            <a:p>
              <a:pPr algn="ctr" fontAlgn="auto">
                <a:spcBef>
                  <a:spcPct val="50000"/>
                </a:spcBef>
                <a:spcAft>
                  <a:spcPts val="0"/>
                </a:spcAft>
                <a:defRPr/>
              </a:pPr>
              <a:r>
                <a:rPr lang="en-US" sz="1400" b="1" dirty="0" smtClean="0">
                  <a:solidFill>
                    <a:schemeClr val="tx1"/>
                  </a:solidFill>
                </a:rPr>
                <a:t>SICS</a:t>
              </a:r>
              <a:endParaRPr lang="en-US" sz="1400" b="1" dirty="0">
                <a:solidFill>
                  <a:schemeClr val="tx1"/>
                </a:solidFill>
              </a:endParaRPr>
            </a:p>
          </p:txBody>
        </p:sp>
      </p:grpSp>
      <p:grpSp>
        <p:nvGrpSpPr>
          <p:cNvPr id="34840" name="Group 182"/>
          <p:cNvGrpSpPr>
            <a:grpSpLocks/>
          </p:cNvGrpSpPr>
          <p:nvPr/>
        </p:nvGrpSpPr>
        <p:grpSpPr bwMode="auto">
          <a:xfrm>
            <a:off x="5783263" y="2128837"/>
            <a:ext cx="1019175" cy="844550"/>
            <a:chOff x="2329340" y="4095456"/>
            <a:chExt cx="1018524" cy="844096"/>
          </a:xfrm>
        </p:grpSpPr>
        <p:sp>
          <p:nvSpPr>
            <p:cNvPr id="184" name="Cube 183"/>
            <p:cNvSpPr/>
            <p:nvPr/>
          </p:nvSpPr>
          <p:spPr>
            <a:xfrm>
              <a:off x="2441980" y="4095456"/>
              <a:ext cx="905884" cy="844096"/>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en-GB"/>
            </a:p>
          </p:txBody>
        </p:sp>
        <p:sp>
          <p:nvSpPr>
            <p:cNvPr id="185" name="Text Box 11"/>
            <p:cNvSpPr txBox="1">
              <a:spLocks noChangeArrowheads="1"/>
            </p:cNvSpPr>
            <p:nvPr/>
          </p:nvSpPr>
          <p:spPr bwMode="auto">
            <a:xfrm>
              <a:off x="2329340" y="4422305"/>
              <a:ext cx="913816" cy="307612"/>
            </a:xfrm>
            <a:prstGeom prst="rect">
              <a:avLst/>
            </a:prstGeom>
            <a:noFill/>
            <a:ln>
              <a:noFill/>
              <a:headEnd/>
              <a:tailEnd/>
            </a:ln>
          </p:spPr>
          <p:style>
            <a:lnRef idx="2">
              <a:schemeClr val="accent6">
                <a:shade val="50000"/>
              </a:schemeClr>
            </a:lnRef>
            <a:fillRef idx="1">
              <a:schemeClr val="accent6"/>
            </a:fillRef>
            <a:effectRef idx="0">
              <a:schemeClr val="accent6"/>
            </a:effectRef>
            <a:fontRef idx="minor">
              <a:schemeClr val="lt1"/>
            </a:fontRef>
          </p:style>
          <p:txBody>
            <a:bodyPr>
              <a:spAutoFit/>
            </a:bodyPr>
            <a:lstStyle/>
            <a:p>
              <a:pPr algn="ctr" fontAlgn="auto">
                <a:spcBef>
                  <a:spcPct val="50000"/>
                </a:spcBef>
                <a:spcAft>
                  <a:spcPts val="0"/>
                </a:spcAft>
                <a:defRPr/>
              </a:pPr>
              <a:r>
                <a:rPr lang="en-US" sz="1400" b="1" dirty="0">
                  <a:solidFill>
                    <a:schemeClr val="tx1"/>
                  </a:solidFill>
                </a:rPr>
                <a:t>IMB</a:t>
              </a:r>
            </a:p>
          </p:txBody>
        </p:sp>
      </p:grpSp>
      <p:grpSp>
        <p:nvGrpSpPr>
          <p:cNvPr id="34841" name="Group 185"/>
          <p:cNvGrpSpPr>
            <a:grpSpLocks/>
          </p:cNvGrpSpPr>
          <p:nvPr/>
        </p:nvGrpSpPr>
        <p:grpSpPr bwMode="auto">
          <a:xfrm>
            <a:off x="6572250" y="2132012"/>
            <a:ext cx="1019175" cy="842963"/>
            <a:chOff x="2329340" y="4095456"/>
            <a:chExt cx="1018524" cy="844096"/>
          </a:xfrm>
        </p:grpSpPr>
        <p:sp>
          <p:nvSpPr>
            <p:cNvPr id="187" name="Cube 186"/>
            <p:cNvSpPr/>
            <p:nvPr/>
          </p:nvSpPr>
          <p:spPr>
            <a:xfrm>
              <a:off x="2441981" y="4095456"/>
              <a:ext cx="905883" cy="844096"/>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en-GB"/>
            </a:p>
          </p:txBody>
        </p:sp>
        <p:sp>
          <p:nvSpPr>
            <p:cNvPr id="188" name="Text Box 11"/>
            <p:cNvSpPr txBox="1">
              <a:spLocks noChangeArrowheads="1"/>
            </p:cNvSpPr>
            <p:nvPr/>
          </p:nvSpPr>
          <p:spPr bwMode="auto">
            <a:xfrm>
              <a:off x="2329340" y="4421331"/>
              <a:ext cx="913816" cy="308191"/>
            </a:xfrm>
            <a:prstGeom prst="rect">
              <a:avLst/>
            </a:prstGeom>
            <a:noFill/>
            <a:ln>
              <a:noFill/>
              <a:headEnd/>
              <a:tailEnd/>
            </a:ln>
          </p:spPr>
          <p:style>
            <a:lnRef idx="2">
              <a:schemeClr val="accent6">
                <a:shade val="50000"/>
              </a:schemeClr>
            </a:lnRef>
            <a:fillRef idx="1">
              <a:schemeClr val="accent6"/>
            </a:fillRef>
            <a:effectRef idx="0">
              <a:schemeClr val="accent6"/>
            </a:effectRef>
            <a:fontRef idx="minor">
              <a:schemeClr val="lt1"/>
            </a:fontRef>
          </p:style>
          <p:txBody>
            <a:bodyPr>
              <a:spAutoFit/>
            </a:bodyPr>
            <a:lstStyle/>
            <a:p>
              <a:pPr algn="ctr" fontAlgn="auto">
                <a:spcBef>
                  <a:spcPct val="50000"/>
                </a:spcBef>
                <a:spcAft>
                  <a:spcPts val="0"/>
                </a:spcAft>
                <a:defRPr/>
              </a:pPr>
              <a:r>
                <a:rPr lang="en-US" sz="1400" b="1" dirty="0">
                  <a:solidFill>
                    <a:schemeClr val="tx1"/>
                  </a:solidFill>
                </a:rPr>
                <a:t>ETC-D3</a:t>
              </a:r>
            </a:p>
          </p:txBody>
        </p:sp>
      </p:grpSp>
      <p:grpSp>
        <p:nvGrpSpPr>
          <p:cNvPr id="34842" name="Group 191"/>
          <p:cNvGrpSpPr>
            <a:grpSpLocks/>
          </p:cNvGrpSpPr>
          <p:nvPr/>
        </p:nvGrpSpPr>
        <p:grpSpPr bwMode="auto">
          <a:xfrm>
            <a:off x="7326313" y="2160587"/>
            <a:ext cx="1019175" cy="850245"/>
            <a:chOff x="2329340" y="4095456"/>
            <a:chExt cx="1018524" cy="848816"/>
          </a:xfrm>
        </p:grpSpPr>
        <p:sp>
          <p:nvSpPr>
            <p:cNvPr id="193" name="Cube 192"/>
            <p:cNvSpPr/>
            <p:nvPr/>
          </p:nvSpPr>
          <p:spPr>
            <a:xfrm>
              <a:off x="2441980" y="4095456"/>
              <a:ext cx="905884" cy="844716"/>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en-GB"/>
            </a:p>
          </p:txBody>
        </p:sp>
        <p:sp>
          <p:nvSpPr>
            <p:cNvPr id="194" name="Text Box 11"/>
            <p:cNvSpPr txBox="1">
              <a:spLocks noChangeArrowheads="1"/>
            </p:cNvSpPr>
            <p:nvPr/>
          </p:nvSpPr>
          <p:spPr bwMode="auto">
            <a:xfrm>
              <a:off x="2329340" y="4421931"/>
              <a:ext cx="913816" cy="522341"/>
            </a:xfrm>
            <a:prstGeom prst="rect">
              <a:avLst/>
            </a:prstGeom>
            <a:noFill/>
            <a:ln>
              <a:noFill/>
              <a:headEnd/>
              <a:tailEnd/>
            </a:ln>
          </p:spPr>
          <p:style>
            <a:lnRef idx="2">
              <a:schemeClr val="accent6">
                <a:shade val="50000"/>
              </a:schemeClr>
            </a:lnRef>
            <a:fillRef idx="1">
              <a:schemeClr val="accent6"/>
            </a:fillRef>
            <a:effectRef idx="0">
              <a:schemeClr val="accent6"/>
            </a:effectRef>
            <a:fontRef idx="minor">
              <a:schemeClr val="lt1"/>
            </a:fontRef>
          </p:style>
          <p:txBody>
            <a:bodyPr>
              <a:spAutoFit/>
            </a:bodyPr>
            <a:lstStyle/>
            <a:p>
              <a:pPr algn="ctr" fontAlgn="auto">
                <a:spcBef>
                  <a:spcPts val="0"/>
                </a:spcBef>
                <a:spcAft>
                  <a:spcPts val="0"/>
                </a:spcAft>
                <a:defRPr/>
              </a:pPr>
              <a:r>
                <a:rPr lang="en-US" sz="1400" b="1" dirty="0" smtClean="0">
                  <a:solidFill>
                    <a:schemeClr val="tx1"/>
                  </a:solidFill>
                </a:rPr>
                <a:t>SBIC-</a:t>
              </a:r>
            </a:p>
            <a:p>
              <a:pPr algn="ctr" fontAlgn="auto">
                <a:spcBef>
                  <a:spcPts val="0"/>
                </a:spcBef>
                <a:spcAft>
                  <a:spcPts val="0"/>
                </a:spcAft>
                <a:defRPr/>
              </a:pPr>
              <a:r>
                <a:rPr lang="en-US" sz="1400" b="1" dirty="0" smtClean="0">
                  <a:solidFill>
                    <a:schemeClr val="tx1"/>
                  </a:solidFill>
                </a:rPr>
                <a:t>CIRC</a:t>
              </a:r>
              <a:endParaRPr lang="en-US" sz="1400" b="1" dirty="0">
                <a:solidFill>
                  <a:schemeClr val="tx1"/>
                </a:solidFill>
              </a:endParaRPr>
            </a:p>
          </p:txBody>
        </p:sp>
      </p:grpSp>
      <p:grpSp>
        <p:nvGrpSpPr>
          <p:cNvPr id="19" name="Group 196"/>
          <p:cNvGrpSpPr/>
          <p:nvPr/>
        </p:nvGrpSpPr>
        <p:grpSpPr>
          <a:xfrm>
            <a:off x="8229600" y="2816711"/>
            <a:ext cx="914400" cy="844096"/>
            <a:chOff x="1924202" y="3854498"/>
            <a:chExt cx="914400" cy="844096"/>
          </a:xfrm>
          <a:solidFill>
            <a:srgbClr val="FFFF99"/>
          </a:solidFill>
        </p:grpSpPr>
        <p:sp>
          <p:nvSpPr>
            <p:cNvPr id="198" name="Cube 197"/>
            <p:cNvSpPr/>
            <p:nvPr/>
          </p:nvSpPr>
          <p:spPr>
            <a:xfrm>
              <a:off x="1932759" y="3854498"/>
              <a:ext cx="905843" cy="844096"/>
            </a:xfrm>
            <a:prstGeom prst="cube">
              <a:avLst/>
            </a:prstGeom>
            <a:grp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en-GB"/>
            </a:p>
          </p:txBody>
        </p:sp>
        <p:sp>
          <p:nvSpPr>
            <p:cNvPr id="199" name="Text Box 11"/>
            <p:cNvSpPr txBox="1">
              <a:spLocks noChangeArrowheads="1"/>
            </p:cNvSpPr>
            <p:nvPr/>
          </p:nvSpPr>
          <p:spPr bwMode="auto">
            <a:xfrm>
              <a:off x="1924202" y="4142530"/>
              <a:ext cx="914400" cy="307777"/>
            </a:xfrm>
            <a:prstGeom prst="rect">
              <a:avLst/>
            </a:prstGeom>
            <a:noFill/>
            <a:ln>
              <a:noFill/>
              <a:headEnd/>
              <a:tailEnd/>
            </a:ln>
          </p:spPr>
          <p:style>
            <a:lnRef idx="2">
              <a:schemeClr val="accent6">
                <a:shade val="50000"/>
              </a:schemeClr>
            </a:lnRef>
            <a:fillRef idx="1">
              <a:schemeClr val="accent6"/>
            </a:fillRef>
            <a:effectRef idx="0">
              <a:schemeClr val="accent6"/>
            </a:effectRef>
            <a:fontRef idx="minor">
              <a:schemeClr val="lt1"/>
            </a:fontRef>
          </p:style>
          <p:txBody>
            <a:bodyPr>
              <a:spAutoFit/>
            </a:bodyPr>
            <a:lstStyle/>
            <a:p>
              <a:pPr algn="ctr" fontAlgn="auto">
                <a:spcBef>
                  <a:spcPct val="50000"/>
                </a:spcBef>
                <a:spcAft>
                  <a:spcPts val="0"/>
                </a:spcAft>
                <a:defRPr/>
              </a:pPr>
              <a:r>
                <a:rPr lang="en-US" sz="1400" b="1" dirty="0">
                  <a:solidFill>
                    <a:schemeClr val="tx1"/>
                  </a:solidFill>
                </a:rPr>
                <a:t>SCRI</a:t>
              </a:r>
            </a:p>
          </p:txBody>
        </p:sp>
      </p:grpSp>
      <p:grpSp>
        <p:nvGrpSpPr>
          <p:cNvPr id="20" name="Group 199"/>
          <p:cNvGrpSpPr/>
          <p:nvPr/>
        </p:nvGrpSpPr>
        <p:grpSpPr>
          <a:xfrm>
            <a:off x="2843808" y="2553613"/>
            <a:ext cx="914400" cy="844096"/>
            <a:chOff x="1151322" y="3562090"/>
            <a:chExt cx="914400" cy="844096"/>
          </a:xfrm>
          <a:solidFill>
            <a:srgbClr val="FFFF99"/>
          </a:solidFill>
        </p:grpSpPr>
        <p:sp>
          <p:nvSpPr>
            <p:cNvPr id="201" name="Cube 200"/>
            <p:cNvSpPr/>
            <p:nvPr/>
          </p:nvSpPr>
          <p:spPr>
            <a:xfrm>
              <a:off x="1151322" y="3562090"/>
              <a:ext cx="905843" cy="844096"/>
            </a:xfrm>
            <a:prstGeom prst="cube">
              <a:avLst/>
            </a:prstGeom>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GB"/>
            </a:p>
          </p:txBody>
        </p:sp>
        <p:sp>
          <p:nvSpPr>
            <p:cNvPr id="202" name="Text Box 11"/>
            <p:cNvSpPr txBox="1">
              <a:spLocks noChangeArrowheads="1"/>
            </p:cNvSpPr>
            <p:nvPr/>
          </p:nvSpPr>
          <p:spPr bwMode="auto">
            <a:xfrm>
              <a:off x="1151322" y="3922130"/>
              <a:ext cx="914400" cy="307777"/>
            </a:xfrm>
            <a:prstGeom prst="rect">
              <a:avLst/>
            </a:prstGeom>
            <a:noFill/>
            <a:ln>
              <a:noFill/>
              <a:headEnd/>
              <a:tailEnd/>
            </a:ln>
          </p:spPr>
          <p:style>
            <a:lnRef idx="2">
              <a:schemeClr val="accent6">
                <a:shade val="50000"/>
              </a:schemeClr>
            </a:lnRef>
            <a:fillRef idx="1">
              <a:schemeClr val="accent6"/>
            </a:fillRef>
            <a:effectRef idx="0">
              <a:schemeClr val="accent6"/>
            </a:effectRef>
            <a:fontRef idx="minor">
              <a:schemeClr val="lt1"/>
            </a:fontRef>
          </p:style>
          <p:txBody>
            <a:bodyPr>
              <a:spAutoFit/>
            </a:bodyPr>
            <a:lstStyle/>
            <a:p>
              <a:pPr algn="ctr" fontAlgn="auto">
                <a:spcBef>
                  <a:spcPct val="50000"/>
                </a:spcBef>
                <a:spcAft>
                  <a:spcPts val="0"/>
                </a:spcAft>
                <a:defRPr/>
              </a:pPr>
              <a:r>
                <a:rPr lang="en-US" sz="1400" b="1" dirty="0">
                  <a:solidFill>
                    <a:schemeClr val="tx1"/>
                  </a:solidFill>
                </a:rPr>
                <a:t>CSI</a:t>
              </a:r>
            </a:p>
          </p:txBody>
        </p:sp>
      </p:grpSp>
      <p:grpSp>
        <p:nvGrpSpPr>
          <p:cNvPr id="21" name="Group 214"/>
          <p:cNvGrpSpPr/>
          <p:nvPr/>
        </p:nvGrpSpPr>
        <p:grpSpPr>
          <a:xfrm>
            <a:off x="2699792" y="3273693"/>
            <a:ext cx="1013400" cy="844096"/>
            <a:chOff x="1191457" y="4169189"/>
            <a:chExt cx="1013400" cy="844096"/>
          </a:xfrm>
          <a:solidFill>
            <a:srgbClr val="FFFF99"/>
          </a:solidFill>
        </p:grpSpPr>
        <p:sp>
          <p:nvSpPr>
            <p:cNvPr id="216" name="Cube 215"/>
            <p:cNvSpPr/>
            <p:nvPr/>
          </p:nvSpPr>
          <p:spPr>
            <a:xfrm>
              <a:off x="1299014" y="4169189"/>
              <a:ext cx="905843" cy="844096"/>
            </a:xfrm>
            <a:prstGeom prst="cube">
              <a:avLst/>
            </a:prstGeom>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GB"/>
            </a:p>
          </p:txBody>
        </p:sp>
        <p:sp>
          <p:nvSpPr>
            <p:cNvPr id="217" name="Text Box 11"/>
            <p:cNvSpPr txBox="1">
              <a:spLocks noChangeArrowheads="1"/>
            </p:cNvSpPr>
            <p:nvPr/>
          </p:nvSpPr>
          <p:spPr bwMode="auto">
            <a:xfrm>
              <a:off x="1191457" y="4436499"/>
              <a:ext cx="914400" cy="307777"/>
            </a:xfrm>
            <a:prstGeom prst="rect">
              <a:avLst/>
            </a:prstGeom>
            <a:noFill/>
            <a:ln>
              <a:noFill/>
              <a:headEnd/>
              <a:tailEnd/>
            </a:ln>
          </p:spPr>
          <p:style>
            <a:lnRef idx="2">
              <a:schemeClr val="accent6">
                <a:shade val="50000"/>
              </a:schemeClr>
            </a:lnRef>
            <a:fillRef idx="1">
              <a:schemeClr val="accent6"/>
            </a:fillRef>
            <a:effectRef idx="0">
              <a:schemeClr val="accent6"/>
            </a:effectRef>
            <a:fontRef idx="minor">
              <a:schemeClr val="lt1"/>
            </a:fontRef>
          </p:style>
          <p:txBody>
            <a:bodyPr>
              <a:spAutoFit/>
            </a:bodyPr>
            <a:lstStyle/>
            <a:p>
              <a:pPr algn="ctr" fontAlgn="auto">
                <a:spcBef>
                  <a:spcPct val="50000"/>
                </a:spcBef>
                <a:spcAft>
                  <a:spcPts val="0"/>
                </a:spcAft>
                <a:defRPr/>
              </a:pPr>
              <a:r>
                <a:rPr lang="en-US" sz="1400" b="1" dirty="0">
                  <a:solidFill>
                    <a:schemeClr val="tx1"/>
                  </a:solidFill>
                </a:rPr>
                <a:t>MBI</a:t>
              </a:r>
            </a:p>
          </p:txBody>
        </p:sp>
      </p:grpSp>
      <p:sp>
        <p:nvSpPr>
          <p:cNvPr id="133" name="Text Box 23"/>
          <p:cNvSpPr txBox="1">
            <a:spLocks noChangeArrowheads="1"/>
          </p:cNvSpPr>
          <p:nvPr/>
        </p:nvSpPr>
        <p:spPr bwMode="auto">
          <a:xfrm>
            <a:off x="1403350" y="4173537"/>
            <a:ext cx="1143000" cy="584200"/>
          </a:xfrm>
          <a:prstGeom prst="rect">
            <a:avLst/>
          </a:prstGeom>
          <a:solidFill>
            <a:schemeClr val="bg1">
              <a:alpha val="10196"/>
            </a:schemeClr>
          </a:solidFill>
          <a:ln w="9525">
            <a:noFill/>
            <a:miter lim="800000"/>
            <a:headEnd/>
            <a:tailEnd/>
          </a:ln>
        </p:spPr>
        <p:txBody>
          <a:bodyPr>
            <a:spAutoFit/>
          </a:bodyPr>
          <a:lstStyle/>
          <a:p>
            <a:pPr algn="ctr" fontAlgn="auto">
              <a:spcBef>
                <a:spcPct val="50000"/>
              </a:spcBef>
              <a:spcAft>
                <a:spcPts val="0"/>
              </a:spcAft>
              <a:defRPr/>
            </a:pPr>
            <a:r>
              <a:rPr lang="en-US" sz="1600" b="1" dirty="0">
                <a:latin typeface="+mn-lt"/>
                <a:cs typeface="+mn-cs"/>
              </a:rPr>
              <a:t>Kent Ridge Campus</a:t>
            </a:r>
          </a:p>
        </p:txBody>
      </p:sp>
      <p:grpSp>
        <p:nvGrpSpPr>
          <p:cNvPr id="34849" name="Group 86"/>
          <p:cNvGrpSpPr>
            <a:grpSpLocks/>
          </p:cNvGrpSpPr>
          <p:nvPr/>
        </p:nvGrpSpPr>
        <p:grpSpPr bwMode="auto">
          <a:xfrm>
            <a:off x="0" y="2986087"/>
            <a:ext cx="1055688" cy="842963"/>
            <a:chOff x="3347864" y="3894584"/>
            <a:chExt cx="1055576" cy="844096"/>
          </a:xfrm>
        </p:grpSpPr>
        <p:sp>
          <p:nvSpPr>
            <p:cNvPr id="91" name="Cube 90"/>
            <p:cNvSpPr/>
            <p:nvPr/>
          </p:nvSpPr>
          <p:spPr>
            <a:xfrm>
              <a:off x="3497073" y="3894584"/>
              <a:ext cx="906367" cy="844096"/>
            </a:xfrm>
            <a:prstGeom prst="cube">
              <a:avLst/>
            </a:prstGeom>
            <a:solidFill>
              <a:schemeClr val="accent3">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GB"/>
            </a:p>
          </p:txBody>
        </p:sp>
        <p:sp>
          <p:nvSpPr>
            <p:cNvPr id="94" name="Text Box 11"/>
            <p:cNvSpPr txBox="1">
              <a:spLocks noChangeArrowheads="1"/>
            </p:cNvSpPr>
            <p:nvPr/>
          </p:nvSpPr>
          <p:spPr bwMode="auto">
            <a:xfrm>
              <a:off x="3347864" y="4261790"/>
              <a:ext cx="914303" cy="308191"/>
            </a:xfrm>
            <a:prstGeom prst="rect">
              <a:avLst/>
            </a:prstGeom>
            <a:no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auto">
                <a:spcBef>
                  <a:spcPct val="50000"/>
                </a:spcBef>
                <a:spcAft>
                  <a:spcPts val="0"/>
                </a:spcAft>
                <a:defRPr/>
              </a:pPr>
              <a:r>
                <a:rPr lang="en-US" sz="1400" b="1" dirty="0" smtClean="0">
                  <a:solidFill>
                    <a:schemeClr val="tx1"/>
                  </a:solidFill>
                </a:rPr>
                <a:t>SCELSE</a:t>
              </a:r>
              <a:endParaRPr lang="en-US" sz="1400" b="1" dirty="0">
                <a:solidFill>
                  <a:schemeClr val="tx1"/>
                </a:solidFill>
              </a:endParaRPr>
            </a:p>
          </p:txBody>
        </p:sp>
      </p:grpSp>
      <p:grpSp>
        <p:nvGrpSpPr>
          <p:cNvPr id="24" name="Group 153"/>
          <p:cNvGrpSpPr/>
          <p:nvPr/>
        </p:nvGrpSpPr>
        <p:grpSpPr>
          <a:xfrm>
            <a:off x="4572000" y="2960727"/>
            <a:ext cx="1121867" cy="844096"/>
            <a:chOff x="6755035" y="2442058"/>
            <a:chExt cx="1121867" cy="844096"/>
          </a:xfrm>
          <a:solidFill>
            <a:schemeClr val="accent3">
              <a:lumMod val="60000"/>
              <a:lumOff val="40000"/>
            </a:schemeClr>
          </a:solidFill>
        </p:grpSpPr>
        <p:sp>
          <p:nvSpPr>
            <p:cNvPr id="100" name="Cube 99"/>
            <p:cNvSpPr/>
            <p:nvPr/>
          </p:nvSpPr>
          <p:spPr>
            <a:xfrm>
              <a:off x="6971059" y="2442058"/>
              <a:ext cx="905843" cy="844096"/>
            </a:xfrm>
            <a:prstGeom prst="cube">
              <a:avLst/>
            </a:prstGeom>
            <a:solidFill>
              <a:schemeClr val="bg2">
                <a:lumMod val="75000"/>
              </a:schemeClr>
            </a:solidFill>
            <a:ln>
              <a:solidFill>
                <a:schemeClr val="bg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GB"/>
            </a:p>
          </p:txBody>
        </p:sp>
        <p:sp>
          <p:nvSpPr>
            <p:cNvPr id="101" name="Text Box 11"/>
            <p:cNvSpPr txBox="1">
              <a:spLocks noChangeArrowheads="1"/>
            </p:cNvSpPr>
            <p:nvPr/>
          </p:nvSpPr>
          <p:spPr bwMode="auto">
            <a:xfrm>
              <a:off x="6755035" y="2730090"/>
              <a:ext cx="1055576" cy="307777"/>
            </a:xfrm>
            <a:prstGeom prst="rect">
              <a:avLst/>
            </a:prstGeom>
            <a:no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auto">
                <a:spcBef>
                  <a:spcPct val="50000"/>
                </a:spcBef>
                <a:spcAft>
                  <a:spcPts val="0"/>
                </a:spcAft>
                <a:defRPr/>
              </a:pPr>
              <a:r>
                <a:rPr lang="en-US" sz="1400" b="1" dirty="0">
                  <a:solidFill>
                    <a:schemeClr val="tx1"/>
                  </a:solidFill>
                </a:rPr>
                <a:t> NHG</a:t>
              </a:r>
            </a:p>
          </p:txBody>
        </p:sp>
      </p:grpSp>
      <p:sp>
        <p:nvSpPr>
          <p:cNvPr id="102" name="Oval 101"/>
          <p:cNvSpPr/>
          <p:nvPr/>
        </p:nvSpPr>
        <p:spPr>
          <a:xfrm>
            <a:off x="3924300" y="2960687"/>
            <a:ext cx="2133600" cy="1196975"/>
          </a:xfrm>
          <a:prstGeom prst="ellipse">
            <a:avLst/>
          </a:prstGeom>
          <a:noFill/>
          <a:ln w="349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rgbClr val="FFFFFF"/>
              </a:solidFill>
              <a:cs typeface="Arial" pitchFamily="34" charset="0"/>
            </a:endParaRPr>
          </a:p>
        </p:txBody>
      </p:sp>
      <p:sp>
        <p:nvSpPr>
          <p:cNvPr id="103" name="Text Box 23"/>
          <p:cNvSpPr txBox="1">
            <a:spLocks noChangeArrowheads="1"/>
          </p:cNvSpPr>
          <p:nvPr/>
        </p:nvSpPr>
        <p:spPr bwMode="auto">
          <a:xfrm>
            <a:off x="4572000" y="3752850"/>
            <a:ext cx="1143000" cy="584200"/>
          </a:xfrm>
          <a:prstGeom prst="rect">
            <a:avLst/>
          </a:prstGeom>
          <a:solidFill>
            <a:schemeClr val="bg2">
              <a:lumMod val="75000"/>
              <a:alpha val="10196"/>
            </a:schemeClr>
          </a:solidFill>
          <a:ln w="9525">
            <a:noFill/>
            <a:miter lim="800000"/>
            <a:headEnd/>
            <a:tailEnd/>
          </a:ln>
        </p:spPr>
        <p:txBody>
          <a:bodyPr>
            <a:spAutoFit/>
          </a:bodyPr>
          <a:lstStyle/>
          <a:p>
            <a:pPr algn="ctr" fontAlgn="auto">
              <a:spcBef>
                <a:spcPct val="50000"/>
              </a:spcBef>
              <a:spcAft>
                <a:spcPts val="0"/>
              </a:spcAft>
              <a:defRPr/>
            </a:pPr>
            <a:r>
              <a:rPr lang="en-US" sz="1600" b="1" dirty="0">
                <a:latin typeface="+mn-lt"/>
                <a:cs typeface="+mn-cs"/>
              </a:rPr>
              <a:t>Novena Campus</a:t>
            </a:r>
          </a:p>
        </p:txBody>
      </p:sp>
      <p:sp>
        <p:nvSpPr>
          <p:cNvPr id="132" name="Rounded Rectangle 131"/>
          <p:cNvSpPr/>
          <p:nvPr/>
        </p:nvSpPr>
        <p:spPr>
          <a:xfrm>
            <a:off x="0" y="0"/>
            <a:ext cx="9144000" cy="838200"/>
          </a:xfrm>
          <a:prstGeom prst="round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smtClean="0">
                <a:solidFill>
                  <a:schemeClr val="tx1"/>
                </a:solidFill>
                <a:latin typeface="+mj-lt"/>
              </a:rPr>
              <a:t>Public Research Infrastructure</a:t>
            </a:r>
            <a:endParaRPr lang="en-GB" sz="3200" b="1" dirty="0">
              <a:solidFill>
                <a:schemeClr val="tx1"/>
              </a:solidFill>
              <a:latin typeface="+mj-lt"/>
            </a:endParaRPr>
          </a:p>
        </p:txBody>
      </p:sp>
      <p:sp>
        <p:nvSpPr>
          <p:cNvPr id="119" name="TextBox 118"/>
          <p:cNvSpPr txBox="1"/>
          <p:nvPr/>
        </p:nvSpPr>
        <p:spPr>
          <a:xfrm>
            <a:off x="152400" y="5105400"/>
            <a:ext cx="4363695" cy="1477328"/>
          </a:xfrm>
          <a:prstGeom prst="rect">
            <a:avLst/>
          </a:prstGeom>
          <a:noFill/>
        </p:spPr>
        <p:txBody>
          <a:bodyPr wrap="none" rtlCol="0">
            <a:spAutoFit/>
          </a:bodyPr>
          <a:lstStyle/>
          <a:p>
            <a:r>
              <a:rPr lang="en-GB" sz="1000" dirty="0" smtClean="0"/>
              <a:t>NTU   -  Nanyang Technological University</a:t>
            </a:r>
          </a:p>
          <a:p>
            <a:r>
              <a:rPr lang="en-GB" sz="1000" dirty="0" smtClean="0"/>
              <a:t>SCELSE – Singapore Centre on Environmental Life Sciences Engineering</a:t>
            </a:r>
          </a:p>
          <a:p>
            <a:r>
              <a:rPr lang="en-GB" sz="1000" dirty="0" err="1" smtClean="0"/>
              <a:t>YLLSoM</a:t>
            </a:r>
            <a:r>
              <a:rPr lang="en-GB" sz="1000" dirty="0" smtClean="0"/>
              <a:t> -  Yong Loo Lin School of Medicine</a:t>
            </a:r>
          </a:p>
          <a:p>
            <a:r>
              <a:rPr lang="en-GB" sz="1000" dirty="0" smtClean="0"/>
              <a:t>NUHS  -  National University Healthcare Singapore</a:t>
            </a:r>
          </a:p>
          <a:p>
            <a:r>
              <a:rPr lang="en-GB" sz="1000" dirty="0" smtClean="0"/>
              <a:t>SSHSPH – Saw Swee Hock School of Public Health</a:t>
            </a:r>
          </a:p>
          <a:p>
            <a:r>
              <a:rPr lang="en-GB" sz="1000" dirty="0" smtClean="0"/>
              <a:t>NUS  -  National University of Singapore</a:t>
            </a:r>
          </a:p>
          <a:p>
            <a:r>
              <a:rPr lang="en-GB" sz="1000" dirty="0" smtClean="0"/>
              <a:t>SICS - Singapore Institute for Clinical Sciences</a:t>
            </a:r>
          </a:p>
          <a:p>
            <a:r>
              <a:rPr lang="en-GB" sz="1000" dirty="0" smtClean="0"/>
              <a:t>CSI  - Cancer Science </a:t>
            </a:r>
            <a:r>
              <a:rPr lang="en-GB" sz="1000" dirty="0" err="1" smtClean="0"/>
              <a:t>Insittute</a:t>
            </a:r>
            <a:r>
              <a:rPr lang="en-GB" sz="1000" dirty="0" smtClean="0"/>
              <a:t> </a:t>
            </a:r>
          </a:p>
          <a:p>
            <a:r>
              <a:rPr lang="en-GB" sz="1000" dirty="0" smtClean="0"/>
              <a:t>MBI  - </a:t>
            </a:r>
            <a:r>
              <a:rPr lang="en-GB" sz="1000" dirty="0" err="1" smtClean="0"/>
              <a:t>MechanoBiology</a:t>
            </a:r>
            <a:r>
              <a:rPr lang="en-GB" sz="1000" dirty="0" smtClean="0"/>
              <a:t> Institute</a:t>
            </a:r>
            <a:endParaRPr lang="en-GB" sz="1000" dirty="0"/>
          </a:p>
        </p:txBody>
      </p:sp>
      <p:sp>
        <p:nvSpPr>
          <p:cNvPr id="121" name="TextBox 120"/>
          <p:cNvSpPr txBox="1"/>
          <p:nvPr/>
        </p:nvSpPr>
        <p:spPr>
          <a:xfrm>
            <a:off x="4419600" y="4765119"/>
            <a:ext cx="4953000" cy="2092881"/>
          </a:xfrm>
          <a:prstGeom prst="rect">
            <a:avLst/>
          </a:prstGeom>
          <a:noFill/>
        </p:spPr>
        <p:txBody>
          <a:bodyPr wrap="square" rtlCol="0">
            <a:spAutoFit/>
          </a:bodyPr>
          <a:lstStyle/>
          <a:p>
            <a:r>
              <a:rPr lang="en-GB" sz="1000" dirty="0" smtClean="0"/>
              <a:t>IMCB – Institute of Molecular &amp; Cell Biology</a:t>
            </a:r>
          </a:p>
          <a:p>
            <a:r>
              <a:rPr lang="en-GB" sz="1000" dirty="0" smtClean="0"/>
              <a:t>IBN – Institute of Bioengineering &amp; Nanotechnology</a:t>
            </a:r>
          </a:p>
          <a:p>
            <a:r>
              <a:rPr lang="en-GB" sz="1000" dirty="0" smtClean="0"/>
              <a:t>GIS  -  Genome Institute of Singapore</a:t>
            </a:r>
          </a:p>
          <a:p>
            <a:r>
              <a:rPr lang="en-GB" sz="1000" dirty="0" smtClean="0"/>
              <a:t>BTI  -  </a:t>
            </a:r>
            <a:r>
              <a:rPr lang="en-GB" sz="1000" dirty="0" err="1" smtClean="0"/>
              <a:t>Bioprocessing</a:t>
            </a:r>
            <a:r>
              <a:rPr lang="en-GB" sz="1000" dirty="0" smtClean="0"/>
              <a:t> Technology Institute</a:t>
            </a:r>
          </a:p>
          <a:p>
            <a:r>
              <a:rPr lang="en-GB" sz="1000" dirty="0" smtClean="0"/>
              <a:t>BII  -  </a:t>
            </a:r>
            <a:r>
              <a:rPr lang="en-GB" sz="1000" dirty="0" err="1" smtClean="0"/>
              <a:t>BioInformatics</a:t>
            </a:r>
            <a:r>
              <a:rPr lang="en-GB" sz="1000" dirty="0" smtClean="0"/>
              <a:t> Institute </a:t>
            </a:r>
          </a:p>
          <a:p>
            <a:r>
              <a:rPr lang="en-GB" sz="1000" dirty="0" err="1" smtClean="0"/>
              <a:t>SigN</a:t>
            </a:r>
            <a:r>
              <a:rPr lang="en-GB" sz="1000" dirty="0" smtClean="0"/>
              <a:t> – Singapore Immunology Network</a:t>
            </a:r>
          </a:p>
          <a:p>
            <a:r>
              <a:rPr lang="en-GB" sz="1000" dirty="0" smtClean="0"/>
              <a:t>IMB –  Institute of Medical Biology</a:t>
            </a:r>
          </a:p>
          <a:p>
            <a:r>
              <a:rPr lang="en-GB" sz="1000" dirty="0" smtClean="0"/>
              <a:t>ETC-D3 – Experimental Therapeutics Centre-Drug Discovery &amp; Development</a:t>
            </a:r>
          </a:p>
          <a:p>
            <a:r>
              <a:rPr lang="en-GB" sz="1000" dirty="0" smtClean="0"/>
              <a:t>SBIC-CIRC – Singapore </a:t>
            </a:r>
            <a:r>
              <a:rPr lang="en-GB" sz="1000" dirty="0" err="1" smtClean="0"/>
              <a:t>BioImaging</a:t>
            </a:r>
            <a:r>
              <a:rPr lang="en-GB" sz="1000" dirty="0" smtClean="0"/>
              <a:t> Consortium-Clinical Imaging Research Centre</a:t>
            </a:r>
          </a:p>
          <a:p>
            <a:r>
              <a:rPr lang="en-GB" sz="1000" dirty="0" smtClean="0"/>
              <a:t>SCRI – Singapore Clinical Research Institute</a:t>
            </a:r>
          </a:p>
          <a:p>
            <a:r>
              <a:rPr lang="en-GB" sz="1000" dirty="0" smtClean="0"/>
              <a:t>LKC SOM – Lee Kong Chian School of Medicine</a:t>
            </a:r>
          </a:p>
          <a:p>
            <a:r>
              <a:rPr lang="en-GB" sz="1000" dirty="0" smtClean="0"/>
              <a:t>NHG  - National Healthcare Group</a:t>
            </a:r>
          </a:p>
          <a:p>
            <a:endParaRPr lang="en-GB" sz="1000" dirty="0"/>
          </a:p>
        </p:txBody>
      </p:sp>
      <p:sp>
        <p:nvSpPr>
          <p:cNvPr id="82" name="Slide Number Placeholder 81"/>
          <p:cNvSpPr>
            <a:spLocks noGrp="1"/>
          </p:cNvSpPr>
          <p:nvPr>
            <p:ph type="sldNum" sz="quarter" idx="14"/>
          </p:nvPr>
        </p:nvSpPr>
        <p:spPr/>
        <p:txBody>
          <a:bodyPr/>
          <a:lstStyle/>
          <a:p>
            <a:pPr>
              <a:defRPr/>
            </a:pPr>
            <a:fld id="{A2A18F55-E38F-4150-8ECD-4C581C141F06}" type="slidenum">
              <a:rPr lang="en-GB" smtClean="0"/>
              <a:pPr>
                <a:defRPr/>
              </a:pPr>
              <a:t>17</a:t>
            </a:fld>
            <a:endParaRPr lang="en-GB"/>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Text Box 23"/>
          <p:cNvSpPr txBox="1">
            <a:spLocks noChangeArrowheads="1"/>
          </p:cNvSpPr>
          <p:nvPr/>
        </p:nvSpPr>
        <p:spPr bwMode="auto">
          <a:xfrm>
            <a:off x="1403350" y="2249487"/>
            <a:ext cx="1143000" cy="338554"/>
          </a:xfrm>
          <a:prstGeom prst="rect">
            <a:avLst/>
          </a:prstGeom>
          <a:solidFill>
            <a:schemeClr val="bg1">
              <a:alpha val="10196"/>
            </a:schemeClr>
          </a:solidFill>
          <a:ln w="9525">
            <a:noFill/>
            <a:miter lim="800000"/>
            <a:headEnd/>
            <a:tailEnd/>
          </a:ln>
        </p:spPr>
        <p:txBody>
          <a:bodyPr>
            <a:spAutoFit/>
          </a:bodyPr>
          <a:lstStyle/>
          <a:p>
            <a:pPr algn="ctr" fontAlgn="auto">
              <a:spcBef>
                <a:spcPct val="50000"/>
              </a:spcBef>
              <a:spcAft>
                <a:spcPts val="0"/>
              </a:spcAft>
              <a:defRPr/>
            </a:pPr>
            <a:endParaRPr lang="en-US" sz="1600" b="1" dirty="0">
              <a:solidFill>
                <a:schemeClr val="accent5">
                  <a:lumMod val="50000"/>
                </a:schemeClr>
              </a:solidFill>
              <a:latin typeface="+mn-lt"/>
              <a:cs typeface="+mn-cs"/>
            </a:endParaRPr>
          </a:p>
        </p:txBody>
      </p:sp>
      <p:pic>
        <p:nvPicPr>
          <p:cNvPr id="34853" name="Picture 6" descr="http://www.deadline.com/wp-content/uploads/2010/12/procter-and-gamble-logo1.gif"/>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286000" y="4343400"/>
            <a:ext cx="750887" cy="352425"/>
          </a:xfrm>
          <a:prstGeom prst="rect">
            <a:avLst/>
          </a:prstGeom>
          <a:noFill/>
          <a:ln w="9525">
            <a:noFill/>
            <a:miter lim="800000"/>
            <a:headEnd/>
            <a:tailEnd/>
          </a:ln>
        </p:spPr>
      </p:pic>
      <p:pic>
        <p:nvPicPr>
          <p:cNvPr id="34854" name="Picture 12" descr="novartis-logo"/>
          <p:cNvPicPr>
            <a:picLocks noChangeAspect="1" noChangeArrowheads="1"/>
          </p:cNvPicPr>
          <p:nvPr/>
        </p:nvPicPr>
        <p:blipFill>
          <a:blip r:embed="rId4" cstate="print"/>
          <a:srcRect/>
          <a:stretch>
            <a:fillRect/>
          </a:stretch>
        </p:blipFill>
        <p:spPr bwMode="auto">
          <a:xfrm>
            <a:off x="1066800" y="3810000"/>
            <a:ext cx="1524000" cy="274638"/>
          </a:xfrm>
          <a:prstGeom prst="rect">
            <a:avLst/>
          </a:prstGeom>
          <a:noFill/>
          <a:ln w="9525">
            <a:noFill/>
            <a:miter lim="800000"/>
            <a:headEnd/>
            <a:tailEnd/>
          </a:ln>
        </p:spPr>
      </p:pic>
      <p:pic>
        <p:nvPicPr>
          <p:cNvPr id="34855" name="Picture 96" descr="http://t2.gstatic.com/images?q=tbn:ANd9GcTngRar2Ym2coEfPfERal3wLljk3c1dkP3cHGPA_3i3hdbf0p7jLm6pUup4">
            <a:hlinkClick r:id="rId5"/>
          </p:cNvPr>
          <p:cNvPicPr>
            <a:picLocks noChangeAspect="1" noChangeArrowheads="1"/>
          </p:cNvPicPr>
          <p:nvPr/>
        </p:nvPicPr>
        <p:blipFill>
          <a:blip r:embed="rId6" cstate="print"/>
          <a:srcRect/>
          <a:stretch>
            <a:fillRect/>
          </a:stretch>
        </p:blipFill>
        <p:spPr bwMode="auto">
          <a:xfrm>
            <a:off x="2819400" y="3733800"/>
            <a:ext cx="744538" cy="431800"/>
          </a:xfrm>
          <a:prstGeom prst="rect">
            <a:avLst/>
          </a:prstGeom>
          <a:noFill/>
          <a:ln w="9525">
            <a:noFill/>
            <a:miter lim="800000"/>
            <a:headEnd/>
            <a:tailEnd/>
          </a:ln>
        </p:spPr>
      </p:pic>
      <p:pic>
        <p:nvPicPr>
          <p:cNvPr id="34856" name="Picture 102" descr="gsk-logo"/>
          <p:cNvPicPr>
            <a:picLocks noChangeAspect="1" noChangeArrowheads="1"/>
          </p:cNvPicPr>
          <p:nvPr/>
        </p:nvPicPr>
        <p:blipFill>
          <a:blip r:embed="rId7" cstate="print"/>
          <a:srcRect t="18587" b="11630"/>
          <a:stretch>
            <a:fillRect/>
          </a:stretch>
        </p:blipFill>
        <p:spPr bwMode="auto">
          <a:xfrm>
            <a:off x="228600" y="3733800"/>
            <a:ext cx="685800" cy="431800"/>
          </a:xfrm>
          <a:prstGeom prst="rect">
            <a:avLst/>
          </a:prstGeom>
          <a:noFill/>
          <a:ln w="9525">
            <a:noFill/>
            <a:miter lim="800000"/>
            <a:headEnd/>
            <a:tailEnd/>
          </a:ln>
        </p:spPr>
      </p:pic>
      <p:pic>
        <p:nvPicPr>
          <p:cNvPr id="34857" name="Picture 98" descr="http://t2.gstatic.com/images?q=tbn:ANd9GcQRfwzTI1wyc8_VUB2PZFpd0XKBN0U-h_J7osnWgZb7I1Cdq8yn4cXwZXg">
            <a:hlinkClick r:id="rId8"/>
          </p:cNvPr>
          <p:cNvPicPr>
            <a:picLocks noChangeAspect="1" noChangeArrowheads="1"/>
          </p:cNvPicPr>
          <p:nvPr/>
        </p:nvPicPr>
        <p:blipFill>
          <a:blip r:embed="rId9" cstate="print"/>
          <a:srcRect/>
          <a:stretch>
            <a:fillRect/>
          </a:stretch>
        </p:blipFill>
        <p:spPr bwMode="auto">
          <a:xfrm>
            <a:off x="3886200" y="3733800"/>
            <a:ext cx="863600" cy="360362"/>
          </a:xfrm>
          <a:prstGeom prst="rect">
            <a:avLst/>
          </a:prstGeom>
          <a:noFill/>
          <a:ln w="9525">
            <a:noFill/>
            <a:miter lim="800000"/>
            <a:headEnd/>
            <a:tailEnd/>
          </a:ln>
        </p:spPr>
      </p:pic>
      <p:pic>
        <p:nvPicPr>
          <p:cNvPr id="34858" name="Picture 96" descr="http://t1.gstatic.com/images?q=tbn:ANd9GcRqEXcf7nFgQBCtlYCj2StD-uDAFgVxr7mZPoDsm4poBDp7-eFPdrsy0EI">
            <a:hlinkClick r:id="rId10"/>
          </p:cNvPr>
          <p:cNvPicPr>
            <a:picLocks noChangeAspect="1" noChangeArrowheads="1"/>
          </p:cNvPicPr>
          <p:nvPr/>
        </p:nvPicPr>
        <p:blipFill>
          <a:blip r:embed="rId11" cstate="print"/>
          <a:srcRect t="24387" b="35094"/>
          <a:stretch>
            <a:fillRect/>
          </a:stretch>
        </p:blipFill>
        <p:spPr bwMode="auto">
          <a:xfrm>
            <a:off x="685800" y="4267200"/>
            <a:ext cx="1181100" cy="360362"/>
          </a:xfrm>
          <a:prstGeom prst="rect">
            <a:avLst/>
          </a:prstGeom>
          <a:noFill/>
          <a:ln w="9525">
            <a:noFill/>
            <a:miter lim="800000"/>
            <a:headEnd/>
            <a:tailEnd/>
          </a:ln>
        </p:spPr>
      </p:pic>
      <p:pic>
        <p:nvPicPr>
          <p:cNvPr id="34859" name="Picture 98" descr="http://t3.gstatic.com/images?q=tbn:ANd9GcQR3qnEDyJZeyQpBY7giTH5t3MBajfesvJwawkNgJq1CwKo5upPiPuWIVvj">
            <a:hlinkClick r:id="rId12"/>
          </p:cNvPr>
          <p:cNvPicPr>
            <a:picLocks noChangeAspect="1" noChangeArrowheads="1"/>
          </p:cNvPicPr>
          <p:nvPr/>
        </p:nvPicPr>
        <p:blipFill>
          <a:blip r:embed="rId13" cstate="print"/>
          <a:srcRect/>
          <a:stretch>
            <a:fillRect/>
          </a:stretch>
        </p:blipFill>
        <p:spPr bwMode="auto">
          <a:xfrm>
            <a:off x="3581400" y="4267200"/>
            <a:ext cx="769937" cy="374650"/>
          </a:xfrm>
          <a:prstGeom prst="rect">
            <a:avLst/>
          </a:prstGeom>
          <a:noFill/>
          <a:ln w="9525">
            <a:noFill/>
            <a:miter lim="800000"/>
            <a:headEnd/>
            <a:tailEnd/>
          </a:ln>
        </p:spPr>
      </p:pic>
      <p:pic>
        <p:nvPicPr>
          <p:cNvPr id="34860" name="Picture 115" descr="abbott-logo"/>
          <p:cNvPicPr>
            <a:picLocks noChangeAspect="1" noChangeArrowheads="1"/>
          </p:cNvPicPr>
          <p:nvPr/>
        </p:nvPicPr>
        <p:blipFill>
          <a:blip r:embed="rId14" cstate="print"/>
          <a:srcRect l="5640" t="18320"/>
          <a:stretch>
            <a:fillRect/>
          </a:stretch>
        </p:blipFill>
        <p:spPr bwMode="auto">
          <a:xfrm>
            <a:off x="5181600" y="3733800"/>
            <a:ext cx="1084262" cy="360363"/>
          </a:xfrm>
          <a:prstGeom prst="rect">
            <a:avLst/>
          </a:prstGeom>
          <a:noFill/>
          <a:ln w="9525">
            <a:noFill/>
            <a:miter lim="800000"/>
            <a:headEnd/>
            <a:tailEnd/>
          </a:ln>
        </p:spPr>
      </p:pic>
      <p:pic>
        <p:nvPicPr>
          <p:cNvPr id="34861" name="Picture 2" descr="http://www.roche.com/med-chugailogo-200px.gif"/>
          <p:cNvPicPr>
            <a:picLocks noChangeAspect="1" noChangeArrowheads="1"/>
          </p:cNvPicPr>
          <p:nvPr/>
        </p:nvPicPr>
        <p:blipFill>
          <a:blip r:embed="rId15" cstate="print"/>
          <a:srcRect t="10080" b="9280"/>
          <a:stretch>
            <a:fillRect/>
          </a:stretch>
        </p:blipFill>
        <p:spPr bwMode="auto">
          <a:xfrm>
            <a:off x="6705600" y="3657600"/>
            <a:ext cx="746125" cy="420687"/>
          </a:xfrm>
          <a:prstGeom prst="rect">
            <a:avLst/>
          </a:prstGeom>
          <a:noFill/>
          <a:ln w="9525">
            <a:noFill/>
            <a:miter lim="800000"/>
            <a:headEnd/>
            <a:tailEnd/>
          </a:ln>
        </p:spPr>
      </p:pic>
      <p:pic>
        <p:nvPicPr>
          <p:cNvPr id="34862" name="Picture 26"/>
          <p:cNvPicPr>
            <a:picLocks noChangeAspect="1" noChangeArrowheads="1"/>
          </p:cNvPicPr>
          <p:nvPr/>
        </p:nvPicPr>
        <p:blipFill>
          <a:blip r:embed="rId16" cstate="print"/>
          <a:srcRect/>
          <a:stretch>
            <a:fillRect/>
          </a:stretch>
        </p:blipFill>
        <p:spPr bwMode="auto">
          <a:xfrm>
            <a:off x="7924800" y="3657600"/>
            <a:ext cx="1008062" cy="320675"/>
          </a:xfrm>
          <a:prstGeom prst="rect">
            <a:avLst/>
          </a:prstGeom>
          <a:noFill/>
          <a:ln w="9525">
            <a:noFill/>
            <a:miter lim="800000"/>
            <a:headEnd/>
            <a:tailEnd/>
          </a:ln>
        </p:spPr>
      </p:pic>
      <p:pic>
        <p:nvPicPr>
          <p:cNvPr id="34863" name="Picture 27" descr="fujitsu_logo_2"/>
          <p:cNvPicPr>
            <a:picLocks noChangeAspect="1" noChangeArrowheads="1"/>
          </p:cNvPicPr>
          <p:nvPr/>
        </p:nvPicPr>
        <p:blipFill>
          <a:blip r:embed="rId17" cstate="print"/>
          <a:srcRect l="-6680"/>
          <a:stretch>
            <a:fillRect/>
          </a:stretch>
        </p:blipFill>
        <p:spPr bwMode="auto">
          <a:xfrm>
            <a:off x="6400800" y="4191000"/>
            <a:ext cx="881063" cy="360363"/>
          </a:xfrm>
          <a:prstGeom prst="rect">
            <a:avLst/>
          </a:prstGeom>
          <a:noFill/>
          <a:ln w="9525">
            <a:noFill/>
            <a:miter lim="800000"/>
            <a:headEnd/>
            <a:tailEnd/>
          </a:ln>
        </p:spPr>
      </p:pic>
      <p:pic>
        <p:nvPicPr>
          <p:cNvPr id="34864" name="Picture 39" descr="http://www.panasonic.com/business/marketsolutions/global_images/mast_sky.gif"/>
          <p:cNvPicPr>
            <a:picLocks noChangeAspect="1" noChangeArrowheads="1"/>
          </p:cNvPicPr>
          <p:nvPr/>
        </p:nvPicPr>
        <p:blipFill>
          <a:blip r:embed="rId18" cstate="print"/>
          <a:srcRect l="1492" r="83051" b="32396"/>
          <a:stretch>
            <a:fillRect/>
          </a:stretch>
        </p:blipFill>
        <p:spPr bwMode="auto">
          <a:xfrm>
            <a:off x="5029200" y="4191000"/>
            <a:ext cx="868363" cy="327025"/>
          </a:xfrm>
          <a:prstGeom prst="rect">
            <a:avLst/>
          </a:prstGeom>
          <a:noFill/>
          <a:ln w="9525">
            <a:noFill/>
            <a:miter lim="800000"/>
            <a:headEnd/>
            <a:tailEnd/>
          </a:ln>
        </p:spPr>
      </p:pic>
      <p:pic>
        <p:nvPicPr>
          <p:cNvPr id="34865" name="Picture 14" descr="http://www.huji.ac.il/huji/images/logo9e.gif"/>
          <p:cNvPicPr>
            <a:picLocks noChangeAspect="1" noChangeArrowheads="1"/>
          </p:cNvPicPr>
          <p:nvPr/>
        </p:nvPicPr>
        <p:blipFill>
          <a:blip r:embed="rId19" cstate="print"/>
          <a:srcRect/>
          <a:stretch>
            <a:fillRect/>
          </a:stretch>
        </p:blipFill>
        <p:spPr bwMode="auto">
          <a:xfrm>
            <a:off x="7467600" y="4953000"/>
            <a:ext cx="825500" cy="557212"/>
          </a:xfrm>
          <a:prstGeom prst="rect">
            <a:avLst/>
          </a:prstGeom>
          <a:noFill/>
          <a:ln w="9525">
            <a:noFill/>
            <a:miter lim="800000"/>
            <a:headEnd/>
            <a:tailEnd/>
          </a:ln>
        </p:spPr>
      </p:pic>
      <p:pic>
        <p:nvPicPr>
          <p:cNvPr id="34866" name="Picture 4" descr="https://encrypted-tbn1.gstatic.com/images?q=tbn:ANd9GcS_5gq310VFhES2I4WXQnDacQsZ7Hp87PpTKcpVK7u62kFxOwgEIQ"/>
          <p:cNvPicPr>
            <a:picLocks noChangeAspect="1" noChangeArrowheads="1"/>
          </p:cNvPicPr>
          <p:nvPr/>
        </p:nvPicPr>
        <p:blipFill>
          <a:blip r:embed="rId20" cstate="print"/>
          <a:srcRect l="4225" t="21127" r="2815" b="20773"/>
          <a:stretch>
            <a:fillRect/>
          </a:stretch>
        </p:blipFill>
        <p:spPr bwMode="auto">
          <a:xfrm>
            <a:off x="3276600" y="5257800"/>
            <a:ext cx="857250" cy="214312"/>
          </a:xfrm>
          <a:prstGeom prst="rect">
            <a:avLst/>
          </a:prstGeom>
          <a:noFill/>
          <a:ln w="9525">
            <a:noFill/>
            <a:miter lim="800000"/>
            <a:headEnd/>
            <a:tailEnd/>
          </a:ln>
        </p:spPr>
      </p:pic>
      <p:pic>
        <p:nvPicPr>
          <p:cNvPr id="34867" name="Picture 8" descr="http://upload.wikimedia.org/wikipedia/commons/thumb/0/0c/MIT_logo.svg/321px-MIT_logo.svg.png"/>
          <p:cNvPicPr>
            <a:picLocks noChangeAspect="1" noChangeArrowheads="1"/>
          </p:cNvPicPr>
          <p:nvPr/>
        </p:nvPicPr>
        <p:blipFill>
          <a:blip r:embed="rId21" cstate="print"/>
          <a:srcRect/>
          <a:stretch>
            <a:fillRect/>
          </a:stretch>
        </p:blipFill>
        <p:spPr bwMode="auto">
          <a:xfrm>
            <a:off x="2438400" y="5257800"/>
            <a:ext cx="571500" cy="295275"/>
          </a:xfrm>
          <a:prstGeom prst="rect">
            <a:avLst/>
          </a:prstGeom>
          <a:noFill/>
          <a:ln w="9525">
            <a:noFill/>
            <a:miter lim="800000"/>
            <a:headEnd/>
            <a:tailEnd/>
          </a:ln>
        </p:spPr>
      </p:pic>
      <p:pic>
        <p:nvPicPr>
          <p:cNvPr id="34868" name="Picture 10" descr="https://encrypted-tbn2.gstatic.com/images?q=tbn:ANd9GcQ0DGbXUy_KmzgpQmx1nsMbGHgDfYdCVQnTAIkw-XYPdtuExe_f-Q"/>
          <p:cNvPicPr>
            <a:picLocks noChangeAspect="1" noChangeArrowheads="1"/>
          </p:cNvPicPr>
          <p:nvPr/>
        </p:nvPicPr>
        <p:blipFill>
          <a:blip r:embed="rId22" cstate="print"/>
          <a:srcRect/>
          <a:stretch>
            <a:fillRect/>
          </a:stretch>
        </p:blipFill>
        <p:spPr bwMode="auto">
          <a:xfrm>
            <a:off x="4343400" y="5181600"/>
            <a:ext cx="566737" cy="566737"/>
          </a:xfrm>
          <a:prstGeom prst="rect">
            <a:avLst/>
          </a:prstGeom>
          <a:noFill/>
          <a:ln w="9525">
            <a:noFill/>
            <a:miter lim="800000"/>
            <a:headEnd/>
            <a:tailEnd/>
          </a:ln>
        </p:spPr>
      </p:pic>
      <p:pic>
        <p:nvPicPr>
          <p:cNvPr id="34869" name="Picture 12" descr="https://encrypted-tbn0.gstatic.com/images?q=tbn:ANd9GcTuU9O_37edEKu0o4NsSN4PJaRPD5TiPpaoG53RLOTiEzv182ZI"/>
          <p:cNvPicPr>
            <a:picLocks noChangeAspect="1" noChangeArrowheads="1"/>
          </p:cNvPicPr>
          <p:nvPr/>
        </p:nvPicPr>
        <p:blipFill>
          <a:blip r:embed="rId23" cstate="print"/>
          <a:srcRect/>
          <a:stretch>
            <a:fillRect/>
          </a:stretch>
        </p:blipFill>
        <p:spPr bwMode="auto">
          <a:xfrm>
            <a:off x="5257800" y="5105400"/>
            <a:ext cx="928687" cy="396875"/>
          </a:xfrm>
          <a:prstGeom prst="rect">
            <a:avLst/>
          </a:prstGeom>
          <a:noFill/>
          <a:ln w="9525">
            <a:noFill/>
            <a:miter lim="800000"/>
            <a:headEnd/>
            <a:tailEnd/>
          </a:ln>
        </p:spPr>
      </p:pic>
      <p:pic>
        <p:nvPicPr>
          <p:cNvPr id="34870" name="Picture 16" descr="http://www.ortra.com/mabs21/images/BNG-logo.jpg"/>
          <p:cNvPicPr>
            <a:picLocks noChangeAspect="1" noChangeArrowheads="1"/>
          </p:cNvPicPr>
          <p:nvPr/>
        </p:nvPicPr>
        <p:blipFill>
          <a:blip r:embed="rId24" cstate="print"/>
          <a:srcRect/>
          <a:stretch>
            <a:fillRect/>
          </a:stretch>
        </p:blipFill>
        <p:spPr bwMode="auto">
          <a:xfrm>
            <a:off x="6400800" y="4953000"/>
            <a:ext cx="857250" cy="519112"/>
          </a:xfrm>
          <a:prstGeom prst="rect">
            <a:avLst/>
          </a:prstGeom>
          <a:noFill/>
          <a:ln w="9525">
            <a:noFill/>
            <a:miter lim="800000"/>
            <a:headEnd/>
            <a:tailEnd/>
          </a:ln>
        </p:spPr>
      </p:pic>
      <p:pic>
        <p:nvPicPr>
          <p:cNvPr id="34871" name="Picture 18" descr="http://www.berkeley.edu/img/sections/berkeley-text.gif"/>
          <p:cNvPicPr>
            <a:picLocks noChangeAspect="1" noChangeArrowheads="1"/>
          </p:cNvPicPr>
          <p:nvPr/>
        </p:nvPicPr>
        <p:blipFill>
          <a:blip r:embed="rId25" cstate="print"/>
          <a:srcRect/>
          <a:stretch>
            <a:fillRect/>
          </a:stretch>
        </p:blipFill>
        <p:spPr bwMode="auto">
          <a:xfrm>
            <a:off x="1371600" y="5257800"/>
            <a:ext cx="928688" cy="309562"/>
          </a:xfrm>
          <a:prstGeom prst="rect">
            <a:avLst/>
          </a:prstGeom>
          <a:noFill/>
          <a:ln w="9525">
            <a:noFill/>
            <a:miter lim="800000"/>
            <a:headEnd/>
            <a:tailEnd/>
          </a:ln>
        </p:spPr>
      </p:pic>
      <p:pic>
        <p:nvPicPr>
          <p:cNvPr id="34872" name="Picture 20" descr="http://english.pku.edu.cn/images/1_01.gif"/>
          <p:cNvPicPr>
            <a:picLocks noChangeAspect="1" noChangeArrowheads="1"/>
          </p:cNvPicPr>
          <p:nvPr/>
        </p:nvPicPr>
        <p:blipFill>
          <a:blip r:embed="rId26" cstate="print"/>
          <a:srcRect/>
          <a:stretch>
            <a:fillRect/>
          </a:stretch>
        </p:blipFill>
        <p:spPr bwMode="auto">
          <a:xfrm>
            <a:off x="3124200" y="5715000"/>
            <a:ext cx="1000125" cy="323850"/>
          </a:xfrm>
          <a:prstGeom prst="rect">
            <a:avLst/>
          </a:prstGeom>
          <a:noFill/>
          <a:ln w="9525">
            <a:noFill/>
            <a:miter lim="800000"/>
            <a:headEnd/>
            <a:tailEnd/>
          </a:ln>
        </p:spPr>
      </p:pic>
      <p:pic>
        <p:nvPicPr>
          <p:cNvPr id="34873" name="Picture 22" descr="http://lwchen.physics.sjtu.edu.cn/index.files/image002.gif"/>
          <p:cNvPicPr>
            <a:picLocks noChangeAspect="1" noChangeArrowheads="1"/>
          </p:cNvPicPr>
          <p:nvPr/>
        </p:nvPicPr>
        <p:blipFill>
          <a:blip r:embed="rId27" cstate="print"/>
          <a:srcRect/>
          <a:stretch>
            <a:fillRect/>
          </a:stretch>
        </p:blipFill>
        <p:spPr bwMode="auto">
          <a:xfrm>
            <a:off x="5257800" y="5715000"/>
            <a:ext cx="1152525" cy="317500"/>
          </a:xfrm>
          <a:prstGeom prst="rect">
            <a:avLst/>
          </a:prstGeom>
          <a:noFill/>
          <a:ln w="9525">
            <a:noFill/>
            <a:miter lim="800000"/>
            <a:headEnd/>
            <a:tailEnd/>
          </a:ln>
        </p:spPr>
      </p:pic>
      <p:pic>
        <p:nvPicPr>
          <p:cNvPr id="34874" name="Picture 24" descr="http://www2.eng.cam.ac.uk/~cnm24/images/CUnibig.png"/>
          <p:cNvPicPr>
            <a:picLocks noChangeAspect="1" noChangeArrowheads="1"/>
          </p:cNvPicPr>
          <p:nvPr/>
        </p:nvPicPr>
        <p:blipFill>
          <a:blip r:embed="rId28" cstate="print"/>
          <a:srcRect/>
          <a:stretch>
            <a:fillRect/>
          </a:stretch>
        </p:blipFill>
        <p:spPr bwMode="auto">
          <a:xfrm>
            <a:off x="152400" y="5334000"/>
            <a:ext cx="1014413" cy="214312"/>
          </a:xfrm>
          <a:prstGeom prst="rect">
            <a:avLst/>
          </a:prstGeom>
          <a:noFill/>
          <a:ln w="9525">
            <a:noFill/>
            <a:miter lim="800000"/>
            <a:headEnd/>
            <a:tailEnd/>
          </a:ln>
        </p:spPr>
      </p:pic>
      <p:pic>
        <p:nvPicPr>
          <p:cNvPr id="34875" name="Picture 2" descr="Tan Tock Seng Hospital"/>
          <p:cNvPicPr>
            <a:picLocks noChangeAspect="1" noChangeArrowheads="1"/>
          </p:cNvPicPr>
          <p:nvPr/>
        </p:nvPicPr>
        <p:blipFill>
          <a:blip r:embed="rId29" cstate="print"/>
          <a:srcRect r="25000"/>
          <a:stretch>
            <a:fillRect/>
          </a:stretch>
        </p:blipFill>
        <p:spPr bwMode="auto">
          <a:xfrm>
            <a:off x="1981200" y="2667000"/>
            <a:ext cx="1143000" cy="457200"/>
          </a:xfrm>
          <a:prstGeom prst="rect">
            <a:avLst/>
          </a:prstGeom>
          <a:noFill/>
          <a:ln w="9525">
            <a:noFill/>
            <a:miter lim="800000"/>
            <a:headEnd/>
            <a:tailEnd/>
          </a:ln>
        </p:spPr>
      </p:pic>
      <p:pic>
        <p:nvPicPr>
          <p:cNvPr id="34876" name="Picture 28" descr="http://big.nyp.edu.sg/images/big_sghlogo.gif"/>
          <p:cNvPicPr>
            <a:picLocks noChangeAspect="1" noChangeArrowheads="1"/>
          </p:cNvPicPr>
          <p:nvPr/>
        </p:nvPicPr>
        <p:blipFill>
          <a:blip r:embed="rId30" cstate="print">
            <a:clrChange>
              <a:clrFrom>
                <a:srgbClr val="FFFFFF"/>
              </a:clrFrom>
              <a:clrTo>
                <a:srgbClr val="FFFFFF">
                  <a:alpha val="0"/>
                </a:srgbClr>
              </a:clrTo>
            </a:clrChange>
          </a:blip>
          <a:srcRect/>
          <a:stretch>
            <a:fillRect/>
          </a:stretch>
        </p:blipFill>
        <p:spPr bwMode="auto">
          <a:xfrm>
            <a:off x="533400" y="2514600"/>
            <a:ext cx="1011237" cy="685800"/>
          </a:xfrm>
          <a:prstGeom prst="rect">
            <a:avLst/>
          </a:prstGeom>
          <a:noFill/>
          <a:ln w="9525">
            <a:noFill/>
            <a:miter lim="800000"/>
            <a:headEnd/>
            <a:tailEnd/>
          </a:ln>
        </p:spPr>
      </p:pic>
      <p:pic>
        <p:nvPicPr>
          <p:cNvPr id="34877" name="Picture 30" descr="http://www.nuhcme.com.sg/images/nuh_logo.gif"/>
          <p:cNvPicPr>
            <a:picLocks noChangeAspect="1" noChangeArrowheads="1"/>
          </p:cNvPicPr>
          <p:nvPr/>
        </p:nvPicPr>
        <p:blipFill>
          <a:blip r:embed="rId31" cstate="print">
            <a:clrChange>
              <a:clrFrom>
                <a:srgbClr val="FFFFFF"/>
              </a:clrFrom>
              <a:clrTo>
                <a:srgbClr val="FFFFFF">
                  <a:alpha val="0"/>
                </a:srgbClr>
              </a:clrTo>
            </a:clrChange>
          </a:blip>
          <a:srcRect b="46667"/>
          <a:stretch>
            <a:fillRect/>
          </a:stretch>
        </p:blipFill>
        <p:spPr bwMode="auto">
          <a:xfrm>
            <a:off x="3352800" y="2590800"/>
            <a:ext cx="1063625" cy="500063"/>
          </a:xfrm>
          <a:prstGeom prst="rect">
            <a:avLst/>
          </a:prstGeom>
          <a:noFill/>
          <a:ln w="9525">
            <a:noFill/>
            <a:miter lim="800000"/>
            <a:headEnd/>
            <a:tailEnd/>
          </a:ln>
        </p:spPr>
      </p:pic>
      <p:pic>
        <p:nvPicPr>
          <p:cNvPr id="34878" name="Picture 24" descr="http://images1.just-landed.com/directory_images/Singapore/3/KK-Women-s-and-Children-s-Hospital-72143-7723/photo/big_1307705765747609284.jpg"/>
          <p:cNvPicPr>
            <a:picLocks noChangeAspect="1" noChangeArrowheads="1"/>
          </p:cNvPicPr>
          <p:nvPr/>
        </p:nvPicPr>
        <p:blipFill>
          <a:blip r:embed="rId32" cstate="print">
            <a:clrChange>
              <a:clrFrom>
                <a:srgbClr val="FFFFFF"/>
              </a:clrFrom>
              <a:clrTo>
                <a:srgbClr val="FFFFFF">
                  <a:alpha val="0"/>
                </a:srgbClr>
              </a:clrTo>
            </a:clrChange>
          </a:blip>
          <a:srcRect l="23238" t="30769" r="20995" b="38461"/>
          <a:stretch>
            <a:fillRect/>
          </a:stretch>
        </p:blipFill>
        <p:spPr bwMode="auto">
          <a:xfrm>
            <a:off x="4495800" y="2438400"/>
            <a:ext cx="1371600" cy="571500"/>
          </a:xfrm>
          <a:prstGeom prst="rect">
            <a:avLst/>
          </a:prstGeom>
          <a:noFill/>
          <a:ln w="9525">
            <a:noFill/>
            <a:miter lim="800000"/>
            <a:headEnd/>
            <a:tailEnd/>
          </a:ln>
        </p:spPr>
      </p:pic>
      <p:pic>
        <p:nvPicPr>
          <p:cNvPr id="34879" name="Picture 66" descr="http://www.streetdirectory.com/stock_images/travel/show_resize_image.php?imageId=13256517790097&amp;width=625&amp;height=600&amp;scale=9"/>
          <p:cNvPicPr>
            <a:picLocks noChangeAspect="1" noChangeArrowheads="1"/>
          </p:cNvPicPr>
          <p:nvPr/>
        </p:nvPicPr>
        <p:blipFill>
          <a:blip r:embed="rId33" cstate="print">
            <a:clrChange>
              <a:clrFrom>
                <a:srgbClr val="FFFFFF"/>
              </a:clrFrom>
              <a:clrTo>
                <a:srgbClr val="FFFFFF">
                  <a:alpha val="0"/>
                </a:srgbClr>
              </a:clrTo>
            </a:clrChange>
          </a:blip>
          <a:srcRect l="9271" t="9639" r="8609" b="10500"/>
          <a:stretch>
            <a:fillRect/>
          </a:stretch>
        </p:blipFill>
        <p:spPr bwMode="auto">
          <a:xfrm>
            <a:off x="6019800" y="2514600"/>
            <a:ext cx="1006475" cy="655638"/>
          </a:xfrm>
          <a:prstGeom prst="rect">
            <a:avLst/>
          </a:prstGeom>
          <a:noFill/>
          <a:ln w="9525">
            <a:noFill/>
            <a:miter lim="800000"/>
            <a:headEnd/>
            <a:tailEnd/>
          </a:ln>
        </p:spPr>
      </p:pic>
      <p:pic>
        <p:nvPicPr>
          <p:cNvPr id="34880" name="Picture 134"/>
          <p:cNvPicPr>
            <a:picLocks noChangeAspect="1"/>
          </p:cNvPicPr>
          <p:nvPr/>
        </p:nvPicPr>
        <p:blipFill>
          <a:blip r:embed="rId34" cstate="print"/>
          <a:srcRect/>
          <a:stretch>
            <a:fillRect/>
          </a:stretch>
        </p:blipFill>
        <p:spPr bwMode="auto">
          <a:xfrm>
            <a:off x="2971800" y="1600200"/>
            <a:ext cx="838200" cy="788987"/>
          </a:xfrm>
          <a:prstGeom prst="rect">
            <a:avLst/>
          </a:prstGeom>
          <a:noFill/>
          <a:ln w="9525">
            <a:noFill/>
            <a:miter lim="800000"/>
            <a:headEnd/>
            <a:tailEnd/>
          </a:ln>
        </p:spPr>
      </p:pic>
      <p:pic>
        <p:nvPicPr>
          <p:cNvPr id="34881" name="Picture 135"/>
          <p:cNvPicPr>
            <a:picLocks noChangeAspect="1"/>
          </p:cNvPicPr>
          <p:nvPr/>
        </p:nvPicPr>
        <p:blipFill>
          <a:blip r:embed="rId35" cstate="print"/>
          <a:srcRect t="15996" b="23825"/>
          <a:stretch>
            <a:fillRect/>
          </a:stretch>
        </p:blipFill>
        <p:spPr bwMode="auto">
          <a:xfrm>
            <a:off x="1066800" y="1752600"/>
            <a:ext cx="1311275" cy="533400"/>
          </a:xfrm>
          <a:prstGeom prst="rect">
            <a:avLst/>
          </a:prstGeom>
          <a:noFill/>
          <a:ln w="9525">
            <a:noFill/>
            <a:miter lim="800000"/>
            <a:headEnd/>
            <a:tailEnd/>
          </a:ln>
        </p:spPr>
      </p:pic>
      <p:pic>
        <p:nvPicPr>
          <p:cNvPr id="34882" name="Picture 136"/>
          <p:cNvPicPr>
            <a:picLocks noChangeAspect="1"/>
          </p:cNvPicPr>
          <p:nvPr/>
        </p:nvPicPr>
        <p:blipFill>
          <a:blip r:embed="rId36" cstate="print"/>
          <a:srcRect l="1598" t="15385" b="15385"/>
          <a:stretch>
            <a:fillRect/>
          </a:stretch>
        </p:blipFill>
        <p:spPr bwMode="auto">
          <a:xfrm>
            <a:off x="4419600" y="1752600"/>
            <a:ext cx="1971675" cy="381000"/>
          </a:xfrm>
          <a:prstGeom prst="rect">
            <a:avLst/>
          </a:prstGeom>
          <a:noFill/>
          <a:ln w="9525">
            <a:noFill/>
            <a:miter lim="800000"/>
            <a:headEnd/>
            <a:tailEnd/>
          </a:ln>
        </p:spPr>
      </p:pic>
      <p:pic>
        <p:nvPicPr>
          <p:cNvPr id="34883" name="Picture 26" descr="http://www.singaporeindustryscholarship.sg/wp-content/uploads/2012/02/eastern.gif"/>
          <p:cNvPicPr>
            <a:picLocks noChangeAspect="1" noChangeArrowheads="1"/>
          </p:cNvPicPr>
          <p:nvPr/>
        </p:nvPicPr>
        <p:blipFill>
          <a:blip r:embed="rId37" cstate="print"/>
          <a:srcRect t="13150" b="13361"/>
          <a:stretch>
            <a:fillRect/>
          </a:stretch>
        </p:blipFill>
        <p:spPr bwMode="auto">
          <a:xfrm>
            <a:off x="7467600" y="2514600"/>
            <a:ext cx="1195387" cy="533400"/>
          </a:xfrm>
          <a:prstGeom prst="rect">
            <a:avLst/>
          </a:prstGeom>
          <a:noFill/>
          <a:ln w="9525">
            <a:noFill/>
            <a:miter lim="800000"/>
            <a:headEnd/>
            <a:tailEnd/>
          </a:ln>
        </p:spPr>
      </p:pic>
      <p:pic>
        <p:nvPicPr>
          <p:cNvPr id="34884" name="Picture 28" descr="https://encrypted-tbn3.gstatic.com/images?q=tbn:ANd9GcQ9qv0ajpWClcY4g_zHvFu5d22zzHiKMtMk5_2cpjZP5nyO9uISiw"/>
          <p:cNvPicPr>
            <a:picLocks noChangeAspect="1" noChangeArrowheads="1"/>
          </p:cNvPicPr>
          <p:nvPr/>
        </p:nvPicPr>
        <p:blipFill>
          <a:blip r:embed="rId38" cstate="print"/>
          <a:srcRect/>
          <a:stretch>
            <a:fillRect/>
          </a:stretch>
        </p:blipFill>
        <p:spPr bwMode="auto">
          <a:xfrm>
            <a:off x="6858000" y="1676400"/>
            <a:ext cx="914400" cy="533400"/>
          </a:xfrm>
          <a:prstGeom prst="rect">
            <a:avLst/>
          </a:prstGeom>
          <a:noFill/>
          <a:ln w="9525">
            <a:noFill/>
            <a:miter lim="800000"/>
            <a:headEnd/>
            <a:tailEnd/>
          </a:ln>
        </p:spPr>
      </p:pic>
      <p:sp>
        <p:nvSpPr>
          <p:cNvPr id="132" name="Rounded Rectangle 131"/>
          <p:cNvSpPr/>
          <p:nvPr/>
        </p:nvSpPr>
        <p:spPr>
          <a:xfrm>
            <a:off x="0" y="0"/>
            <a:ext cx="9144000" cy="1066800"/>
          </a:xfrm>
          <a:prstGeom prst="round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smtClean="0">
                <a:solidFill>
                  <a:schemeClr val="tx1"/>
                </a:solidFill>
              </a:rPr>
              <a:t>Public Research Collaborations </a:t>
            </a:r>
          </a:p>
          <a:p>
            <a:pPr algn="ctr" fontAlgn="auto">
              <a:spcBef>
                <a:spcPts val="0"/>
              </a:spcBef>
              <a:spcAft>
                <a:spcPts val="0"/>
              </a:spcAft>
              <a:defRPr/>
            </a:pPr>
            <a:r>
              <a:rPr lang="en-US" sz="3200" b="1" dirty="0" smtClean="0">
                <a:solidFill>
                  <a:schemeClr val="tx1"/>
                </a:solidFill>
              </a:rPr>
              <a:t>With Hospitals, Industry, Academia </a:t>
            </a:r>
          </a:p>
        </p:txBody>
      </p:sp>
      <p:sp>
        <p:nvSpPr>
          <p:cNvPr id="116" name="Slide Number Placeholder 115"/>
          <p:cNvSpPr>
            <a:spLocks noGrp="1"/>
          </p:cNvSpPr>
          <p:nvPr>
            <p:ph type="sldNum" sz="quarter" idx="14"/>
          </p:nvPr>
        </p:nvSpPr>
        <p:spPr>
          <a:xfrm>
            <a:off x="7010400" y="6492875"/>
            <a:ext cx="2133600" cy="365125"/>
          </a:xfrm>
        </p:spPr>
        <p:txBody>
          <a:bodyPr/>
          <a:lstStyle/>
          <a:p>
            <a:pPr>
              <a:defRPr/>
            </a:pPr>
            <a:fld id="{0A9BF302-07D2-4D52-9FE6-7A341C4AE922}" type="slidenum">
              <a:rPr lang="en-GB" smtClean="0"/>
              <a:pPr>
                <a:defRPr/>
              </a:pPr>
              <a:t>18</a:t>
            </a:fld>
            <a:endParaRPr lang="en-GB"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1333897-F59B-4B76-8B1B-AAC727DE3DCE}" type="slidenum">
              <a:rPr lang="en-GB" smtClean="0"/>
              <a:pPr>
                <a:defRPr/>
              </a:pPr>
              <a:t>19</a:t>
            </a:fld>
            <a:endParaRPr lang="en-GB"/>
          </a:p>
        </p:txBody>
      </p:sp>
      <p:sp>
        <p:nvSpPr>
          <p:cNvPr id="5" name="Oval 4"/>
          <p:cNvSpPr/>
          <p:nvPr/>
        </p:nvSpPr>
        <p:spPr>
          <a:xfrm>
            <a:off x="1600200" y="1752600"/>
            <a:ext cx="4038600" cy="396240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3657600" y="1828800"/>
            <a:ext cx="3886200" cy="3810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6" name="TextBox 5"/>
          <p:cNvSpPr txBox="1"/>
          <p:nvPr/>
        </p:nvSpPr>
        <p:spPr>
          <a:xfrm>
            <a:off x="2514600" y="3429000"/>
            <a:ext cx="813043" cy="646331"/>
          </a:xfrm>
          <a:prstGeom prst="rect">
            <a:avLst/>
          </a:prstGeom>
          <a:noFill/>
        </p:spPr>
        <p:txBody>
          <a:bodyPr wrap="none" rtlCol="0">
            <a:spAutoFit/>
          </a:bodyPr>
          <a:lstStyle/>
          <a:p>
            <a:r>
              <a:rPr lang="en-GB" dirty="0" smtClean="0"/>
              <a:t>Public</a:t>
            </a:r>
          </a:p>
          <a:p>
            <a:r>
              <a:rPr lang="en-GB" dirty="0" smtClean="0"/>
              <a:t>R&amp;D</a:t>
            </a:r>
            <a:endParaRPr lang="en-GB" dirty="0"/>
          </a:p>
        </p:txBody>
      </p:sp>
      <p:sp>
        <p:nvSpPr>
          <p:cNvPr id="8" name="TextBox 7"/>
          <p:cNvSpPr txBox="1"/>
          <p:nvPr/>
        </p:nvSpPr>
        <p:spPr>
          <a:xfrm>
            <a:off x="5867400" y="3352800"/>
            <a:ext cx="902811" cy="646331"/>
          </a:xfrm>
          <a:prstGeom prst="rect">
            <a:avLst/>
          </a:prstGeom>
          <a:noFill/>
        </p:spPr>
        <p:txBody>
          <a:bodyPr wrap="none" rtlCol="0">
            <a:spAutoFit/>
          </a:bodyPr>
          <a:lstStyle/>
          <a:p>
            <a:r>
              <a:rPr lang="en-GB" dirty="0" smtClean="0"/>
              <a:t>Private</a:t>
            </a:r>
          </a:p>
          <a:p>
            <a:r>
              <a:rPr lang="en-GB" dirty="0" smtClean="0"/>
              <a:t>R&amp;D</a:t>
            </a:r>
            <a:endParaRPr lang="en-GB" dirty="0"/>
          </a:p>
        </p:txBody>
      </p:sp>
      <p:sp>
        <p:nvSpPr>
          <p:cNvPr id="12" name="Oval 11"/>
          <p:cNvSpPr/>
          <p:nvPr/>
        </p:nvSpPr>
        <p:spPr>
          <a:xfrm>
            <a:off x="3429000" y="1905000"/>
            <a:ext cx="1981200" cy="3657600"/>
          </a:xfrm>
          <a:prstGeom prst="ellipse">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99FF"/>
              </a:solidFill>
            </a:endParaRPr>
          </a:p>
        </p:txBody>
      </p:sp>
      <p:sp>
        <p:nvSpPr>
          <p:cNvPr id="9" name="TextBox 8"/>
          <p:cNvSpPr txBox="1"/>
          <p:nvPr/>
        </p:nvSpPr>
        <p:spPr>
          <a:xfrm>
            <a:off x="3657600" y="2590800"/>
            <a:ext cx="1600200" cy="2523768"/>
          </a:xfrm>
          <a:prstGeom prst="rect">
            <a:avLst/>
          </a:prstGeom>
          <a:noFill/>
        </p:spPr>
        <p:txBody>
          <a:bodyPr wrap="square" rtlCol="0">
            <a:spAutoFit/>
          </a:bodyPr>
          <a:lstStyle/>
          <a:p>
            <a:r>
              <a:rPr lang="en-GB" sz="1400" b="1" dirty="0" smtClean="0">
                <a:solidFill>
                  <a:srgbClr val="002060"/>
                </a:solidFill>
              </a:rPr>
              <a:t>Public-Private Research </a:t>
            </a:r>
          </a:p>
          <a:p>
            <a:r>
              <a:rPr lang="en-GB" sz="1400" b="1" dirty="0" smtClean="0">
                <a:solidFill>
                  <a:srgbClr val="002060"/>
                </a:solidFill>
              </a:rPr>
              <a:t>Partnerships</a:t>
            </a:r>
          </a:p>
          <a:p>
            <a:endParaRPr lang="en-GB" sz="1400" dirty="0" smtClean="0"/>
          </a:p>
          <a:p>
            <a:pPr>
              <a:buFontTx/>
              <a:buChar char="-"/>
            </a:pPr>
            <a:r>
              <a:rPr lang="en-GB" sz="1400" dirty="0" smtClean="0"/>
              <a:t> Novartis </a:t>
            </a:r>
          </a:p>
          <a:p>
            <a:pPr>
              <a:buFontTx/>
              <a:buChar char="-"/>
            </a:pPr>
            <a:r>
              <a:rPr lang="en-GB" sz="1400" dirty="0" smtClean="0"/>
              <a:t> Roche</a:t>
            </a:r>
          </a:p>
          <a:p>
            <a:pPr>
              <a:buFontTx/>
              <a:buChar char="-"/>
            </a:pPr>
            <a:r>
              <a:rPr lang="en-GB" sz="1400" dirty="0" smtClean="0"/>
              <a:t> Bayer</a:t>
            </a:r>
          </a:p>
          <a:p>
            <a:pPr>
              <a:buFontTx/>
              <a:buChar char="-"/>
            </a:pPr>
            <a:r>
              <a:rPr lang="en-GB" sz="1400" dirty="0" smtClean="0"/>
              <a:t> </a:t>
            </a:r>
            <a:r>
              <a:rPr lang="en-GB" sz="1400" dirty="0" err="1" smtClean="0"/>
              <a:t>Fluidigm</a:t>
            </a:r>
            <a:endParaRPr lang="en-GB" sz="1400" dirty="0" smtClean="0"/>
          </a:p>
          <a:p>
            <a:pPr>
              <a:buFontTx/>
              <a:buChar char="-"/>
            </a:pPr>
            <a:r>
              <a:rPr lang="en-GB" sz="1400" dirty="0" smtClean="0"/>
              <a:t> ARKRAY</a:t>
            </a:r>
          </a:p>
          <a:p>
            <a:pPr>
              <a:buFontTx/>
              <a:buChar char="-"/>
            </a:pPr>
            <a:r>
              <a:rPr lang="en-GB" sz="1400" dirty="0" smtClean="0"/>
              <a:t> L’Oreal</a:t>
            </a:r>
          </a:p>
          <a:p>
            <a:pPr>
              <a:buFontTx/>
              <a:buChar char="-"/>
            </a:pPr>
            <a:endParaRPr lang="en-GB" dirty="0"/>
          </a:p>
        </p:txBody>
      </p:sp>
      <p:sp>
        <p:nvSpPr>
          <p:cNvPr id="13" name="Rounded Rectangle 12"/>
          <p:cNvSpPr/>
          <p:nvPr/>
        </p:nvSpPr>
        <p:spPr>
          <a:xfrm>
            <a:off x="0" y="0"/>
            <a:ext cx="9144000" cy="990600"/>
          </a:xfrm>
          <a:prstGeom prst="round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smtClean="0">
                <a:solidFill>
                  <a:schemeClr val="tx1"/>
                </a:solidFill>
                <a:latin typeface="+mj-lt"/>
              </a:rPr>
              <a:t>Public-Private R&amp;D Partnerships</a:t>
            </a:r>
            <a:endParaRPr lang="en-GB" sz="3200" b="1" dirty="0">
              <a:solidFill>
                <a:schemeClr val="tx1"/>
              </a:solidFill>
              <a:latin typeface="+mj-lt"/>
            </a:endParaRPr>
          </a:p>
        </p:txBody>
      </p:sp>
      <p:cxnSp>
        <p:nvCxnSpPr>
          <p:cNvPr id="19" name="Straight Arrow Connector 18"/>
          <p:cNvCxnSpPr/>
          <p:nvPr/>
        </p:nvCxnSpPr>
        <p:spPr>
          <a:xfrm>
            <a:off x="2895600" y="6858000"/>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09600" y="1676400"/>
            <a:ext cx="8077200" cy="3554819"/>
          </a:xfrm>
          <a:prstGeom prst="rect">
            <a:avLst/>
          </a:prstGeom>
          <a:noFill/>
        </p:spPr>
        <p:txBody>
          <a:bodyPr wrap="square">
            <a:spAutoFit/>
          </a:bodyPr>
          <a:lstStyle/>
          <a:p>
            <a:pPr indent="571500" fontAlgn="auto">
              <a:spcBef>
                <a:spcPts val="0"/>
              </a:spcBef>
              <a:spcAft>
                <a:spcPts val="0"/>
              </a:spcAft>
              <a:buFont typeface="Arial" pitchFamily="34" charset="0"/>
              <a:buChar char="•"/>
              <a:defRPr/>
            </a:pPr>
            <a:r>
              <a:rPr lang="en-US" sz="2000" b="1" dirty="0">
                <a:latin typeface="Calibri" pitchFamily="34" charset="0"/>
                <a:cs typeface="+mn-cs"/>
              </a:rPr>
              <a:t>Industrial Capital – </a:t>
            </a:r>
            <a:r>
              <a:rPr lang="en-US" sz="2000" b="1" i="1" dirty="0" smtClean="0">
                <a:latin typeface="Calibri" pitchFamily="34" charset="0"/>
                <a:cs typeface="+mn-cs"/>
              </a:rPr>
              <a:t>Promote Economic Growth</a:t>
            </a:r>
          </a:p>
          <a:p>
            <a:pPr indent="571500" fontAlgn="auto">
              <a:spcBef>
                <a:spcPts val="0"/>
              </a:spcBef>
              <a:spcAft>
                <a:spcPts val="0"/>
              </a:spcAft>
              <a:buFont typeface="Arial" pitchFamily="34" charset="0"/>
              <a:buChar char="•"/>
              <a:defRPr/>
            </a:pPr>
            <a:endParaRPr lang="en-US" sz="2000" b="1" dirty="0" smtClean="0">
              <a:latin typeface="Calibri" pitchFamily="34" charset="0"/>
            </a:endParaRPr>
          </a:p>
          <a:p>
            <a:pPr indent="571500" fontAlgn="auto">
              <a:spcBef>
                <a:spcPts val="0"/>
              </a:spcBef>
              <a:spcAft>
                <a:spcPts val="0"/>
              </a:spcAft>
              <a:buFont typeface="Arial" pitchFamily="34" charset="0"/>
              <a:buChar char="•"/>
              <a:defRPr/>
            </a:pPr>
            <a:r>
              <a:rPr lang="en-US" sz="2000" b="1" dirty="0" smtClean="0">
                <a:latin typeface="Calibri" pitchFamily="34" charset="0"/>
              </a:rPr>
              <a:t>Knowledge Capital – </a:t>
            </a:r>
            <a:r>
              <a:rPr lang="en-US" sz="2000" b="1" i="1" dirty="0" smtClean="0">
                <a:latin typeface="Calibri" pitchFamily="34" charset="0"/>
              </a:rPr>
              <a:t>Encourage Scientific Excellence and Innovation -    Encourage Networks/Collaboration in the Research Community</a:t>
            </a:r>
          </a:p>
          <a:p>
            <a:pPr marL="574675" indent="-574675" fontAlgn="auto">
              <a:spcBef>
                <a:spcPts val="0"/>
              </a:spcBef>
              <a:spcAft>
                <a:spcPts val="0"/>
              </a:spcAft>
              <a:buFont typeface="Arial" pitchFamily="34" charset="0"/>
              <a:buChar char="•"/>
              <a:defRPr/>
            </a:pPr>
            <a:endParaRPr lang="en-US" sz="2000" b="1" dirty="0" smtClean="0">
              <a:latin typeface="Calibri" pitchFamily="34" charset="0"/>
            </a:endParaRPr>
          </a:p>
          <a:p>
            <a:pPr marL="574675" indent="-574675" fontAlgn="auto">
              <a:spcBef>
                <a:spcPts val="0"/>
              </a:spcBef>
              <a:spcAft>
                <a:spcPts val="0"/>
              </a:spcAft>
              <a:buFont typeface="Arial" pitchFamily="34" charset="0"/>
              <a:buChar char="•"/>
              <a:defRPr/>
            </a:pPr>
            <a:r>
              <a:rPr lang="en-US" sz="2000" b="1" dirty="0" smtClean="0">
                <a:latin typeface="Calibri" pitchFamily="34" charset="0"/>
              </a:rPr>
              <a:t>Clinical and Healthcare Capital – </a:t>
            </a:r>
            <a:r>
              <a:rPr lang="en-US" sz="2000" b="1" i="1" dirty="0" smtClean="0">
                <a:latin typeface="Calibri" pitchFamily="34" charset="0"/>
              </a:rPr>
              <a:t>Support Clinical Trials and Healthcare Outcomes</a:t>
            </a:r>
          </a:p>
          <a:p>
            <a:pPr marL="574675" indent="-574675" fontAlgn="auto">
              <a:spcBef>
                <a:spcPts val="0"/>
              </a:spcBef>
              <a:spcAft>
                <a:spcPts val="0"/>
              </a:spcAft>
              <a:buFont typeface="Arial" pitchFamily="34" charset="0"/>
              <a:buChar char="•"/>
              <a:defRPr/>
            </a:pPr>
            <a:endParaRPr lang="en-US" sz="2000" b="1" dirty="0" smtClean="0">
              <a:latin typeface="Calibri" pitchFamily="34" charset="0"/>
            </a:endParaRPr>
          </a:p>
          <a:p>
            <a:pPr marL="574675" indent="-574675" fontAlgn="auto">
              <a:spcBef>
                <a:spcPts val="0"/>
              </a:spcBef>
              <a:spcAft>
                <a:spcPts val="0"/>
              </a:spcAft>
              <a:buFont typeface="Arial" pitchFamily="34" charset="0"/>
              <a:buChar char="•"/>
              <a:defRPr/>
            </a:pPr>
            <a:r>
              <a:rPr lang="en-US" sz="2000" b="1" dirty="0" smtClean="0">
                <a:latin typeface="Calibri" pitchFamily="34" charset="0"/>
                <a:cs typeface="+mn-cs"/>
              </a:rPr>
              <a:t>Human Capital – </a:t>
            </a:r>
            <a:r>
              <a:rPr lang="en-US" sz="2000" b="1" i="1" dirty="0" smtClean="0">
                <a:latin typeface="Calibri" pitchFamily="34" charset="0"/>
                <a:cs typeface="+mn-cs"/>
              </a:rPr>
              <a:t>Invest in and Nurture R&amp;D Talent</a:t>
            </a:r>
            <a:endParaRPr lang="en-US" sz="2000" b="1" i="1" dirty="0">
              <a:latin typeface="Calibri" pitchFamily="34" charset="0"/>
              <a:cs typeface="+mn-cs"/>
            </a:endParaRPr>
          </a:p>
          <a:p>
            <a:pPr marL="574675" indent="-574675" fontAlgn="auto">
              <a:spcBef>
                <a:spcPts val="0"/>
              </a:spcBef>
              <a:spcAft>
                <a:spcPts val="0"/>
              </a:spcAft>
              <a:defRPr/>
            </a:pPr>
            <a:endParaRPr lang="en-GB" sz="2000" b="1" dirty="0">
              <a:latin typeface="Calibri" pitchFamily="34" charset="0"/>
              <a:cs typeface="+mn-cs"/>
            </a:endParaRPr>
          </a:p>
          <a:p>
            <a:pPr indent="571500" fontAlgn="auto">
              <a:spcBef>
                <a:spcPts val="0"/>
              </a:spcBef>
              <a:spcAft>
                <a:spcPts val="0"/>
              </a:spcAft>
              <a:buFont typeface="Arial" pitchFamily="34" charset="0"/>
              <a:buChar char="•"/>
              <a:tabLst>
                <a:tab pos="571500" algn="l"/>
              </a:tabLst>
              <a:defRPr/>
            </a:pPr>
            <a:r>
              <a:rPr lang="en-US" sz="2000" b="1" dirty="0" smtClean="0">
                <a:latin typeface="Calibri" pitchFamily="34" charset="0"/>
                <a:cs typeface="+mn-cs"/>
              </a:rPr>
              <a:t>Communications: </a:t>
            </a:r>
            <a:r>
              <a:rPr lang="en-US" sz="2000" b="1" i="1" dirty="0" smtClean="0">
                <a:latin typeface="Calibri" pitchFamily="34" charset="0"/>
                <a:cs typeface="+mn-cs"/>
              </a:rPr>
              <a:t>Value of Scientific Knowledge to Economic Growth</a:t>
            </a:r>
            <a:endParaRPr lang="en-US" sz="2000" b="1" i="1" dirty="0">
              <a:latin typeface="Calibri" pitchFamily="34" charset="0"/>
              <a:cs typeface="+mn-cs"/>
            </a:endParaRPr>
          </a:p>
          <a:p>
            <a:pPr indent="571500" fontAlgn="auto">
              <a:spcBef>
                <a:spcPts val="0"/>
              </a:spcBef>
              <a:spcAft>
                <a:spcPts val="0"/>
              </a:spcAft>
              <a:tabLst>
                <a:tab pos="571500" algn="l"/>
              </a:tabLst>
              <a:defRPr/>
            </a:pPr>
            <a:endParaRPr lang="en-US" sz="500" b="1" dirty="0">
              <a:latin typeface="Calibri" pitchFamily="34" charset="0"/>
              <a:cs typeface="+mn-cs"/>
            </a:endParaRPr>
          </a:p>
        </p:txBody>
      </p:sp>
      <p:sp>
        <p:nvSpPr>
          <p:cNvPr id="7" name="Rounded Rectangle 6"/>
          <p:cNvSpPr/>
          <p:nvPr/>
        </p:nvSpPr>
        <p:spPr>
          <a:xfrm>
            <a:off x="0" y="0"/>
            <a:ext cx="9144000" cy="1600200"/>
          </a:xfrm>
          <a:prstGeom prst="round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solidFill>
                  <a:schemeClr val="tx1"/>
                </a:solidFill>
              </a:rPr>
              <a:t>Measuring the Impact and </a:t>
            </a:r>
            <a:endParaRPr lang="en-US" sz="3200" b="1" dirty="0" smtClean="0">
              <a:solidFill>
                <a:schemeClr val="tx1"/>
              </a:solidFill>
            </a:endParaRPr>
          </a:p>
          <a:p>
            <a:pPr algn="ctr" fontAlgn="auto">
              <a:spcBef>
                <a:spcPts val="0"/>
              </a:spcBef>
              <a:spcAft>
                <a:spcPts val="0"/>
              </a:spcAft>
              <a:defRPr/>
            </a:pPr>
            <a:r>
              <a:rPr lang="en-US" sz="3200" b="1" dirty="0" smtClean="0">
                <a:solidFill>
                  <a:schemeClr val="tx1"/>
                </a:solidFill>
              </a:rPr>
              <a:t>Value </a:t>
            </a:r>
            <a:r>
              <a:rPr lang="en-US" sz="3200" b="1" dirty="0">
                <a:solidFill>
                  <a:schemeClr val="tx1"/>
                </a:solidFill>
              </a:rPr>
              <a:t>of Biomedical Research</a:t>
            </a:r>
            <a:endParaRPr lang="en-GB" sz="3200" b="1" dirty="0">
              <a:solidFill>
                <a:schemeClr val="tx1"/>
              </a:solidFill>
            </a:endParaRPr>
          </a:p>
        </p:txBody>
      </p:sp>
      <p:sp>
        <p:nvSpPr>
          <p:cNvPr id="4" name="Slide Number Placeholder 3"/>
          <p:cNvSpPr>
            <a:spLocks noGrp="1"/>
          </p:cNvSpPr>
          <p:nvPr>
            <p:ph type="sldNum" sz="quarter" idx="12"/>
          </p:nvPr>
        </p:nvSpPr>
        <p:spPr/>
        <p:txBody>
          <a:bodyPr/>
          <a:lstStyle/>
          <a:p>
            <a:pPr>
              <a:defRPr/>
            </a:pPr>
            <a:r>
              <a:rPr lang="en-GB" dirty="0" smtClean="0"/>
              <a:t>2</a:t>
            </a:r>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38200" y="5867400"/>
            <a:ext cx="3276600" cy="8382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530" name="Slide Number Placeholder 27"/>
          <p:cNvSpPr>
            <a:spLocks noGrp="1"/>
          </p:cNvSpPr>
          <p:nvPr>
            <p:ph type="sldNum" sz="quarter" idx="12"/>
          </p:nvPr>
        </p:nvSpPr>
        <p:spPr bwMode="auto">
          <a:xfrm>
            <a:off x="6553200" y="6545263"/>
            <a:ext cx="2133600" cy="365125"/>
          </a:xfrm>
          <a:ln>
            <a:miter lim="800000"/>
            <a:headEnd/>
            <a:tailEnd/>
          </a:ln>
        </p:spPr>
        <p:txBody>
          <a:bodyPr/>
          <a:lstStyle/>
          <a:p>
            <a:pPr fontAlgn="base">
              <a:spcBef>
                <a:spcPct val="0"/>
              </a:spcBef>
              <a:spcAft>
                <a:spcPct val="0"/>
              </a:spcAft>
              <a:defRPr/>
            </a:pPr>
            <a:fld id="{9669BB7C-AC18-4A09-8B0E-4A03EE4B27CB}" type="slidenum">
              <a:rPr kumimoji="1" lang="zh-CN" altLang="en-US" smtClean="0"/>
              <a:pPr fontAlgn="base">
                <a:spcBef>
                  <a:spcPct val="0"/>
                </a:spcBef>
                <a:spcAft>
                  <a:spcPct val="0"/>
                </a:spcAft>
                <a:defRPr/>
              </a:pPr>
              <a:t>20</a:t>
            </a:fld>
            <a:endParaRPr kumimoji="1" lang="zh-CN" altLang="en-US" smtClean="0"/>
          </a:p>
        </p:txBody>
      </p:sp>
      <p:graphicFrame>
        <p:nvGraphicFramePr>
          <p:cNvPr id="36" name="Chart 35"/>
          <p:cNvGraphicFramePr/>
          <p:nvPr/>
        </p:nvGraphicFramePr>
        <p:xfrm>
          <a:off x="685800" y="1143000"/>
          <a:ext cx="7961571" cy="4587223"/>
        </p:xfrm>
        <a:graphic>
          <a:graphicData uri="http://schemas.openxmlformats.org/drawingml/2006/chart">
            <c:chart xmlns:c="http://schemas.openxmlformats.org/drawingml/2006/chart" xmlns:r="http://schemas.openxmlformats.org/officeDocument/2006/relationships" r:id="rId3"/>
          </a:graphicData>
        </a:graphic>
      </p:graphicFrame>
      <p:sp>
        <p:nvSpPr>
          <p:cNvPr id="5" name="Rounded Rectangle 4"/>
          <p:cNvSpPr/>
          <p:nvPr/>
        </p:nvSpPr>
        <p:spPr>
          <a:xfrm>
            <a:off x="0" y="0"/>
            <a:ext cx="9144000" cy="838200"/>
          </a:xfrm>
          <a:prstGeom prst="round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smtClean="0">
                <a:solidFill>
                  <a:schemeClr val="tx1"/>
                </a:solidFill>
              </a:rPr>
              <a:t>Gross </a:t>
            </a:r>
            <a:r>
              <a:rPr lang="en-US" sz="3200" b="1" dirty="0">
                <a:solidFill>
                  <a:schemeClr val="tx1"/>
                </a:solidFill>
              </a:rPr>
              <a:t>Expenditure on R&amp;D</a:t>
            </a:r>
            <a:endParaRPr lang="en-GB" sz="3200" b="1" dirty="0">
              <a:solidFill>
                <a:schemeClr val="tx1"/>
              </a:solidFill>
            </a:endParaRPr>
          </a:p>
        </p:txBody>
      </p:sp>
      <p:sp>
        <p:nvSpPr>
          <p:cNvPr id="6" name="TextBox 5"/>
          <p:cNvSpPr txBox="1"/>
          <p:nvPr/>
        </p:nvSpPr>
        <p:spPr>
          <a:xfrm>
            <a:off x="914400" y="6019800"/>
            <a:ext cx="3105337" cy="646331"/>
          </a:xfrm>
          <a:prstGeom prst="rect">
            <a:avLst/>
          </a:prstGeom>
          <a:noFill/>
        </p:spPr>
        <p:txBody>
          <a:bodyPr wrap="none" rtlCol="0">
            <a:spAutoFit/>
          </a:bodyPr>
          <a:lstStyle/>
          <a:p>
            <a:r>
              <a:rPr lang="en-GB" sz="1200" dirty="0" smtClean="0"/>
              <a:t>GERD      – Gross Expenditure on R&amp;D</a:t>
            </a:r>
          </a:p>
          <a:p>
            <a:r>
              <a:rPr lang="en-GB" sz="1200" dirty="0" smtClean="0"/>
              <a:t>BERD      – Business Expenditure on R&amp;D</a:t>
            </a:r>
          </a:p>
          <a:p>
            <a:r>
              <a:rPr lang="en-GB" sz="1200" dirty="0" smtClean="0"/>
              <a:t>PUBERD – Public Expenditure on R&amp;D</a:t>
            </a:r>
            <a:endParaRPr lang="en-GB" sz="1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38784"/>
            <a:ext cx="9144000" cy="646331"/>
          </a:xfrm>
          <a:solidFill>
            <a:srgbClr val="FFFF99"/>
          </a:solidFill>
        </p:spPr>
        <p:txBody>
          <a:bodyPr wrap="square" rtlCol="0">
            <a:spAutoFit/>
          </a:bodyPr>
          <a:lstStyle/>
          <a:p>
            <a:pPr eaLnBrk="1" fontAlgn="auto" hangingPunct="1">
              <a:spcAft>
                <a:spcPts val="0"/>
              </a:spcAft>
              <a:defRPr/>
            </a:pPr>
            <a:r>
              <a:rPr lang="en-US" sz="3600" b="1" kern="0" dirty="0" smtClean="0">
                <a:solidFill>
                  <a:schemeClr val="tx2"/>
                </a:solidFill>
              </a:rPr>
              <a:t>Commitment to R&amp;D</a:t>
            </a:r>
            <a:endParaRPr lang="en-US" sz="3600" b="1" kern="0" dirty="0">
              <a:solidFill>
                <a:schemeClr val="tx2"/>
              </a:solidFill>
            </a:endParaRPr>
          </a:p>
        </p:txBody>
      </p:sp>
      <p:graphicFrame>
        <p:nvGraphicFramePr>
          <p:cNvPr id="1026" name="Object 13"/>
          <p:cNvGraphicFramePr>
            <a:graphicFrameLocks noChangeAspect="1"/>
          </p:cNvGraphicFramePr>
          <p:nvPr/>
        </p:nvGraphicFramePr>
        <p:xfrm>
          <a:off x="609600" y="1176337"/>
          <a:ext cx="7994650" cy="4310063"/>
        </p:xfrm>
        <a:graphic>
          <a:graphicData uri="http://schemas.openxmlformats.org/presentationml/2006/ole">
            <p:oleObj spid="_x0000_s56333" name="Worksheet" r:id="rId4" imgW="11439441" imgH="5562524" progId="Excel.Sheet.8">
              <p:embed/>
            </p:oleObj>
          </a:graphicData>
        </a:graphic>
      </p:graphicFrame>
      <p:sp>
        <p:nvSpPr>
          <p:cNvPr id="1030" name="TextBox 25"/>
          <p:cNvSpPr txBox="1">
            <a:spLocks noChangeArrowheads="1"/>
          </p:cNvSpPr>
          <p:nvPr/>
        </p:nvSpPr>
        <p:spPr bwMode="auto">
          <a:xfrm rot="-5400000">
            <a:off x="-1129506" y="3217069"/>
            <a:ext cx="3024187" cy="276225"/>
          </a:xfrm>
          <a:prstGeom prst="rect">
            <a:avLst/>
          </a:prstGeom>
          <a:noFill/>
          <a:ln w="9525">
            <a:noFill/>
            <a:miter lim="800000"/>
            <a:headEnd/>
            <a:tailEnd/>
          </a:ln>
        </p:spPr>
        <p:txBody>
          <a:bodyPr wrap="none">
            <a:spAutoFit/>
          </a:bodyPr>
          <a:lstStyle/>
          <a:p>
            <a:r>
              <a:rPr lang="en-US" sz="1200" b="1"/>
              <a:t>Gross Expenditure on R&amp;D (GERD) $m</a:t>
            </a:r>
            <a:endParaRPr lang="en-GB" sz="1200" b="1"/>
          </a:p>
        </p:txBody>
      </p:sp>
      <p:sp>
        <p:nvSpPr>
          <p:cNvPr id="1031" name="TextBox 26"/>
          <p:cNvSpPr txBox="1">
            <a:spLocks noChangeArrowheads="1"/>
          </p:cNvSpPr>
          <p:nvPr/>
        </p:nvSpPr>
        <p:spPr bwMode="auto">
          <a:xfrm rot="5400000">
            <a:off x="7005638" y="3052763"/>
            <a:ext cx="3497262" cy="277812"/>
          </a:xfrm>
          <a:prstGeom prst="rect">
            <a:avLst/>
          </a:prstGeom>
          <a:noFill/>
          <a:ln w="9525">
            <a:noFill/>
            <a:miter lim="800000"/>
            <a:headEnd/>
            <a:tailEnd/>
          </a:ln>
        </p:spPr>
        <p:txBody>
          <a:bodyPr wrap="none">
            <a:spAutoFit/>
          </a:bodyPr>
          <a:lstStyle/>
          <a:p>
            <a:r>
              <a:rPr lang="en-US" sz="1200" b="1"/>
              <a:t>R&amp;D Expenditure as a percentage of GDP (%)</a:t>
            </a:r>
            <a:endParaRPr lang="en-GB" sz="1200" b="1"/>
          </a:p>
        </p:txBody>
      </p:sp>
      <p:sp>
        <p:nvSpPr>
          <p:cNvPr id="8" name="Rounded Rectangle 7"/>
          <p:cNvSpPr/>
          <p:nvPr/>
        </p:nvSpPr>
        <p:spPr>
          <a:xfrm>
            <a:off x="823312" y="5257206"/>
            <a:ext cx="1295400" cy="1273175"/>
          </a:xfrm>
          <a:prstGeom prst="roundRect">
            <a:avLst/>
          </a:prstGeom>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sz="1400" dirty="0">
                <a:solidFill>
                  <a:schemeClr val="bg1"/>
                </a:solidFill>
                <a:latin typeface="Arial" pitchFamily="34" charset="0"/>
                <a:cs typeface="Arial" pitchFamily="34" charset="0"/>
              </a:rPr>
              <a:t>National </a:t>
            </a:r>
          </a:p>
          <a:p>
            <a:pPr algn="ctr" fontAlgn="auto">
              <a:spcBef>
                <a:spcPts val="0"/>
              </a:spcBef>
              <a:spcAft>
                <a:spcPts val="0"/>
              </a:spcAft>
              <a:defRPr/>
            </a:pPr>
            <a:r>
              <a:rPr lang="en-US" sz="1400" dirty="0">
                <a:solidFill>
                  <a:schemeClr val="bg1"/>
                </a:solidFill>
                <a:latin typeface="Arial" pitchFamily="34" charset="0"/>
                <a:cs typeface="Arial" pitchFamily="34" charset="0"/>
              </a:rPr>
              <a:t>Technology</a:t>
            </a:r>
          </a:p>
          <a:p>
            <a:pPr algn="ctr" fontAlgn="auto">
              <a:spcBef>
                <a:spcPts val="0"/>
              </a:spcBef>
              <a:spcAft>
                <a:spcPts val="0"/>
              </a:spcAft>
              <a:defRPr/>
            </a:pPr>
            <a:r>
              <a:rPr lang="en-US" sz="1400" dirty="0">
                <a:solidFill>
                  <a:schemeClr val="bg1"/>
                </a:solidFill>
                <a:latin typeface="Arial" pitchFamily="34" charset="0"/>
                <a:cs typeface="Arial" pitchFamily="34" charset="0"/>
              </a:rPr>
              <a:t> Plan </a:t>
            </a:r>
            <a:endParaRPr lang="en-US" sz="1400" b="1" dirty="0">
              <a:solidFill>
                <a:schemeClr val="bg1"/>
              </a:solidFill>
              <a:latin typeface="Arial" pitchFamily="34" charset="0"/>
              <a:cs typeface="Arial" pitchFamily="34" charset="0"/>
            </a:endParaRPr>
          </a:p>
          <a:p>
            <a:pPr algn="ctr" fontAlgn="auto">
              <a:spcBef>
                <a:spcPts val="0"/>
              </a:spcBef>
              <a:spcAft>
                <a:spcPts val="0"/>
              </a:spcAft>
              <a:defRPr/>
            </a:pPr>
            <a:r>
              <a:rPr lang="en-US" sz="1400" dirty="0">
                <a:solidFill>
                  <a:schemeClr val="bg1"/>
                </a:solidFill>
                <a:latin typeface="Arial" pitchFamily="34" charset="0"/>
                <a:cs typeface="Arial" pitchFamily="34" charset="0"/>
              </a:rPr>
              <a:t>(1991-1995)</a:t>
            </a:r>
            <a:endParaRPr lang="en-US" sz="1400" b="1" dirty="0">
              <a:solidFill>
                <a:schemeClr val="bg1"/>
              </a:solidFill>
              <a:latin typeface="Arial" pitchFamily="34" charset="0"/>
              <a:cs typeface="Arial" pitchFamily="34" charset="0"/>
            </a:endParaRPr>
          </a:p>
          <a:p>
            <a:pPr algn="ctr" fontAlgn="auto">
              <a:spcBef>
                <a:spcPts val="0"/>
              </a:spcBef>
              <a:spcAft>
                <a:spcPts val="0"/>
              </a:spcAft>
              <a:defRPr/>
            </a:pPr>
            <a:r>
              <a:rPr lang="en-US" sz="1400" b="1" dirty="0" smtClean="0">
                <a:solidFill>
                  <a:schemeClr val="bg1"/>
                </a:solidFill>
                <a:latin typeface="Arial" pitchFamily="34" charset="0"/>
                <a:cs typeface="Arial" pitchFamily="34" charset="0"/>
              </a:rPr>
              <a:t>US$1.5 </a:t>
            </a:r>
            <a:r>
              <a:rPr lang="en-US" sz="1400" b="1" dirty="0" err="1" smtClean="0">
                <a:solidFill>
                  <a:schemeClr val="bg1"/>
                </a:solidFill>
                <a:latin typeface="Arial" pitchFamily="34" charset="0"/>
                <a:cs typeface="Arial" pitchFamily="34" charset="0"/>
              </a:rPr>
              <a:t>bn</a:t>
            </a:r>
            <a:endParaRPr lang="en-US" sz="1400" b="1" dirty="0">
              <a:solidFill>
                <a:schemeClr val="bg1"/>
              </a:solidFill>
              <a:latin typeface="Arial" pitchFamily="34" charset="0"/>
              <a:cs typeface="Arial" pitchFamily="34" charset="0"/>
            </a:endParaRPr>
          </a:p>
        </p:txBody>
      </p:sp>
      <p:sp>
        <p:nvSpPr>
          <p:cNvPr id="9" name="Rounded Rectangle 8"/>
          <p:cNvSpPr/>
          <p:nvPr/>
        </p:nvSpPr>
        <p:spPr>
          <a:xfrm>
            <a:off x="2156173" y="5257206"/>
            <a:ext cx="1584176" cy="1273175"/>
          </a:xfrm>
          <a:prstGeom prst="roundRect">
            <a:avLst/>
          </a:prstGeom>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sz="1400" dirty="0">
                <a:solidFill>
                  <a:schemeClr val="bg1"/>
                </a:solidFill>
                <a:latin typeface="Arial" pitchFamily="34" charset="0"/>
                <a:cs typeface="Arial" pitchFamily="34" charset="0"/>
              </a:rPr>
              <a:t>National </a:t>
            </a:r>
          </a:p>
          <a:p>
            <a:pPr algn="ctr" fontAlgn="auto">
              <a:spcBef>
                <a:spcPts val="0"/>
              </a:spcBef>
              <a:spcAft>
                <a:spcPts val="0"/>
              </a:spcAft>
              <a:defRPr/>
            </a:pPr>
            <a:r>
              <a:rPr lang="en-US" sz="1400" dirty="0">
                <a:solidFill>
                  <a:schemeClr val="bg1"/>
                </a:solidFill>
                <a:latin typeface="Arial" pitchFamily="34" charset="0"/>
                <a:cs typeface="Arial" pitchFamily="34" charset="0"/>
              </a:rPr>
              <a:t>Science &amp; </a:t>
            </a:r>
          </a:p>
          <a:p>
            <a:pPr algn="ctr" fontAlgn="auto">
              <a:spcBef>
                <a:spcPts val="0"/>
              </a:spcBef>
              <a:spcAft>
                <a:spcPts val="0"/>
              </a:spcAft>
              <a:defRPr/>
            </a:pPr>
            <a:r>
              <a:rPr lang="en-US" sz="1400" dirty="0">
                <a:solidFill>
                  <a:schemeClr val="bg1"/>
                </a:solidFill>
                <a:latin typeface="Arial" pitchFamily="34" charset="0"/>
                <a:cs typeface="Arial" pitchFamily="34" charset="0"/>
              </a:rPr>
              <a:t>Technology </a:t>
            </a:r>
            <a:r>
              <a:rPr lang="en-GB" sz="1400" dirty="0">
                <a:solidFill>
                  <a:schemeClr val="bg1"/>
                </a:solidFill>
                <a:latin typeface="Arial" pitchFamily="34" charset="0"/>
                <a:cs typeface="Arial" pitchFamily="34" charset="0"/>
              </a:rPr>
              <a:t>Plan </a:t>
            </a:r>
          </a:p>
          <a:p>
            <a:pPr algn="ctr" fontAlgn="auto">
              <a:spcBef>
                <a:spcPts val="0"/>
              </a:spcBef>
              <a:spcAft>
                <a:spcPts val="0"/>
              </a:spcAft>
              <a:defRPr/>
            </a:pPr>
            <a:r>
              <a:rPr lang="en-GB" sz="1400" dirty="0">
                <a:solidFill>
                  <a:schemeClr val="bg1"/>
                </a:solidFill>
                <a:latin typeface="Arial" pitchFamily="34" charset="0"/>
                <a:cs typeface="Arial" pitchFamily="34" charset="0"/>
              </a:rPr>
              <a:t>(1996-2000)</a:t>
            </a:r>
            <a:endParaRPr lang="en-US" sz="1400" dirty="0">
              <a:solidFill>
                <a:schemeClr val="bg1"/>
              </a:solidFill>
              <a:latin typeface="Arial" pitchFamily="34" charset="0"/>
              <a:cs typeface="Arial" pitchFamily="34" charset="0"/>
            </a:endParaRPr>
          </a:p>
          <a:p>
            <a:pPr algn="ctr" fontAlgn="auto">
              <a:spcBef>
                <a:spcPts val="0"/>
              </a:spcBef>
              <a:spcAft>
                <a:spcPts val="0"/>
              </a:spcAft>
              <a:defRPr/>
            </a:pPr>
            <a:r>
              <a:rPr lang="en-US" sz="1400" b="1" dirty="0" smtClean="0">
                <a:solidFill>
                  <a:schemeClr val="bg1"/>
                </a:solidFill>
                <a:latin typeface="Arial" pitchFamily="34" charset="0"/>
                <a:cs typeface="Arial" pitchFamily="34" charset="0"/>
              </a:rPr>
              <a:t>US$3 </a:t>
            </a:r>
            <a:r>
              <a:rPr lang="en-US" sz="1400" b="1" dirty="0" err="1" smtClean="0">
                <a:solidFill>
                  <a:schemeClr val="bg1"/>
                </a:solidFill>
                <a:latin typeface="Arial" pitchFamily="34" charset="0"/>
                <a:cs typeface="Arial" pitchFamily="34" charset="0"/>
              </a:rPr>
              <a:t>bn</a:t>
            </a:r>
            <a:endParaRPr lang="en-US" sz="1400" b="1" dirty="0">
              <a:solidFill>
                <a:schemeClr val="bg1"/>
              </a:solidFill>
              <a:latin typeface="Arial" pitchFamily="34" charset="0"/>
              <a:cs typeface="Arial" pitchFamily="34" charset="0"/>
            </a:endParaRPr>
          </a:p>
        </p:txBody>
      </p:sp>
      <p:sp>
        <p:nvSpPr>
          <p:cNvPr id="11" name="Rounded Rectangle 10"/>
          <p:cNvSpPr/>
          <p:nvPr/>
        </p:nvSpPr>
        <p:spPr>
          <a:xfrm>
            <a:off x="3795112" y="5257206"/>
            <a:ext cx="1524000" cy="1273175"/>
          </a:xfrm>
          <a:prstGeom prst="roundRect">
            <a:avLst/>
          </a:prstGeom>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sz="1400" dirty="0">
                <a:solidFill>
                  <a:schemeClr val="bg1"/>
                </a:solidFill>
                <a:latin typeface="Arial" pitchFamily="34" charset="0"/>
                <a:cs typeface="Arial" pitchFamily="34" charset="0"/>
              </a:rPr>
              <a:t>Science &amp; </a:t>
            </a:r>
          </a:p>
          <a:p>
            <a:pPr algn="ctr" fontAlgn="auto">
              <a:spcBef>
                <a:spcPts val="0"/>
              </a:spcBef>
              <a:spcAft>
                <a:spcPts val="0"/>
              </a:spcAft>
              <a:defRPr/>
            </a:pPr>
            <a:r>
              <a:rPr lang="en-US" sz="1400" dirty="0">
                <a:solidFill>
                  <a:schemeClr val="bg1"/>
                </a:solidFill>
                <a:latin typeface="Arial" pitchFamily="34" charset="0"/>
                <a:cs typeface="Arial" pitchFamily="34" charset="0"/>
              </a:rPr>
              <a:t>Technology </a:t>
            </a:r>
          </a:p>
          <a:p>
            <a:pPr algn="ctr" fontAlgn="auto">
              <a:spcBef>
                <a:spcPts val="0"/>
              </a:spcBef>
              <a:spcAft>
                <a:spcPts val="0"/>
              </a:spcAft>
              <a:defRPr/>
            </a:pPr>
            <a:r>
              <a:rPr lang="en-US" sz="1400" dirty="0">
                <a:solidFill>
                  <a:schemeClr val="bg1"/>
                </a:solidFill>
                <a:latin typeface="Arial" pitchFamily="34" charset="0"/>
                <a:cs typeface="Arial" pitchFamily="34" charset="0"/>
              </a:rPr>
              <a:t>Plan 2005</a:t>
            </a:r>
          </a:p>
          <a:p>
            <a:pPr algn="ctr" fontAlgn="auto">
              <a:spcBef>
                <a:spcPts val="0"/>
              </a:spcBef>
              <a:spcAft>
                <a:spcPts val="0"/>
              </a:spcAft>
              <a:defRPr/>
            </a:pPr>
            <a:r>
              <a:rPr lang="en-US" sz="1400" dirty="0">
                <a:solidFill>
                  <a:schemeClr val="bg1"/>
                </a:solidFill>
                <a:latin typeface="Arial" pitchFamily="34" charset="0"/>
                <a:cs typeface="Arial" pitchFamily="34" charset="0"/>
              </a:rPr>
              <a:t>(2001-2005) </a:t>
            </a:r>
          </a:p>
          <a:p>
            <a:pPr algn="ctr" fontAlgn="auto">
              <a:spcBef>
                <a:spcPts val="0"/>
              </a:spcBef>
              <a:spcAft>
                <a:spcPts val="0"/>
              </a:spcAft>
              <a:defRPr/>
            </a:pPr>
            <a:r>
              <a:rPr lang="en-US" sz="1400" b="1" dirty="0" smtClean="0">
                <a:solidFill>
                  <a:schemeClr val="bg1"/>
                </a:solidFill>
                <a:latin typeface="Arial" pitchFamily="34" charset="0"/>
                <a:cs typeface="Arial" pitchFamily="34" charset="0"/>
              </a:rPr>
              <a:t>US$4.8 </a:t>
            </a:r>
            <a:r>
              <a:rPr lang="en-US" sz="1400" b="1" dirty="0" err="1" smtClean="0">
                <a:solidFill>
                  <a:schemeClr val="bg1"/>
                </a:solidFill>
                <a:latin typeface="Arial" pitchFamily="34" charset="0"/>
                <a:cs typeface="Arial" pitchFamily="34" charset="0"/>
              </a:rPr>
              <a:t>bn</a:t>
            </a:r>
            <a:endParaRPr lang="en-US" sz="1400" b="1" dirty="0">
              <a:solidFill>
                <a:schemeClr val="bg1"/>
              </a:solidFill>
              <a:latin typeface="Arial" pitchFamily="34" charset="0"/>
              <a:cs typeface="Arial" pitchFamily="34" charset="0"/>
            </a:endParaRPr>
          </a:p>
        </p:txBody>
      </p:sp>
      <p:sp>
        <p:nvSpPr>
          <p:cNvPr id="12" name="Rounded Rectangle 11"/>
          <p:cNvSpPr/>
          <p:nvPr/>
        </p:nvSpPr>
        <p:spPr>
          <a:xfrm>
            <a:off x="5395312" y="5257206"/>
            <a:ext cx="1524000" cy="1273175"/>
          </a:xfrm>
          <a:prstGeom prst="roundRect">
            <a:avLst/>
          </a:prstGeom>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sz="1400" dirty="0">
                <a:solidFill>
                  <a:schemeClr val="bg1"/>
                </a:solidFill>
                <a:latin typeface="Arial" pitchFamily="34" charset="0"/>
                <a:cs typeface="Arial" pitchFamily="34" charset="0"/>
              </a:rPr>
              <a:t>Science &amp; </a:t>
            </a:r>
          </a:p>
          <a:p>
            <a:pPr algn="ctr" fontAlgn="auto">
              <a:spcBef>
                <a:spcPts val="0"/>
              </a:spcBef>
              <a:spcAft>
                <a:spcPts val="0"/>
              </a:spcAft>
              <a:defRPr/>
            </a:pPr>
            <a:r>
              <a:rPr lang="en-US" sz="1400" dirty="0">
                <a:solidFill>
                  <a:schemeClr val="bg1"/>
                </a:solidFill>
                <a:latin typeface="Arial" pitchFamily="34" charset="0"/>
                <a:cs typeface="Arial" pitchFamily="34" charset="0"/>
              </a:rPr>
              <a:t>Technology </a:t>
            </a:r>
          </a:p>
          <a:p>
            <a:pPr algn="ctr" fontAlgn="auto">
              <a:spcBef>
                <a:spcPts val="0"/>
              </a:spcBef>
              <a:spcAft>
                <a:spcPts val="0"/>
              </a:spcAft>
              <a:defRPr/>
            </a:pPr>
            <a:r>
              <a:rPr lang="en-US" sz="1400" dirty="0">
                <a:solidFill>
                  <a:schemeClr val="bg1"/>
                </a:solidFill>
                <a:latin typeface="Arial" pitchFamily="34" charset="0"/>
                <a:cs typeface="Arial" pitchFamily="34" charset="0"/>
              </a:rPr>
              <a:t>Plan 2010</a:t>
            </a:r>
          </a:p>
          <a:p>
            <a:pPr algn="ctr" fontAlgn="auto">
              <a:spcBef>
                <a:spcPts val="0"/>
              </a:spcBef>
              <a:spcAft>
                <a:spcPts val="0"/>
              </a:spcAft>
              <a:defRPr/>
            </a:pPr>
            <a:r>
              <a:rPr lang="en-US" sz="1400" dirty="0">
                <a:solidFill>
                  <a:schemeClr val="bg1"/>
                </a:solidFill>
                <a:latin typeface="Arial" pitchFamily="34" charset="0"/>
                <a:cs typeface="Arial" pitchFamily="34" charset="0"/>
              </a:rPr>
              <a:t>(2006-2010) </a:t>
            </a:r>
          </a:p>
          <a:p>
            <a:pPr algn="ctr" fontAlgn="auto">
              <a:spcBef>
                <a:spcPts val="0"/>
              </a:spcBef>
              <a:spcAft>
                <a:spcPts val="0"/>
              </a:spcAft>
              <a:defRPr/>
            </a:pPr>
            <a:r>
              <a:rPr lang="en-US" sz="1400" b="1" dirty="0" smtClean="0">
                <a:solidFill>
                  <a:schemeClr val="bg1"/>
                </a:solidFill>
                <a:latin typeface="Arial" pitchFamily="34" charset="0"/>
                <a:cs typeface="Arial" pitchFamily="34" charset="0"/>
              </a:rPr>
              <a:t>US$10.7 </a:t>
            </a:r>
            <a:r>
              <a:rPr lang="en-US" sz="1400" b="1" dirty="0" err="1" smtClean="0">
                <a:solidFill>
                  <a:schemeClr val="bg1"/>
                </a:solidFill>
                <a:latin typeface="Arial" pitchFamily="34" charset="0"/>
                <a:cs typeface="Arial" pitchFamily="34" charset="0"/>
              </a:rPr>
              <a:t>bn</a:t>
            </a:r>
            <a:endParaRPr lang="en-US" sz="1400" b="1" dirty="0">
              <a:solidFill>
                <a:schemeClr val="bg1"/>
              </a:solidFill>
              <a:latin typeface="Arial" pitchFamily="34" charset="0"/>
              <a:cs typeface="Arial" pitchFamily="34" charset="0"/>
            </a:endParaRPr>
          </a:p>
        </p:txBody>
      </p:sp>
      <p:sp>
        <p:nvSpPr>
          <p:cNvPr id="13" name="Rounded Rectangle 12"/>
          <p:cNvSpPr/>
          <p:nvPr/>
        </p:nvSpPr>
        <p:spPr>
          <a:xfrm>
            <a:off x="6995512" y="5257206"/>
            <a:ext cx="1857404" cy="1273175"/>
          </a:xfrm>
          <a:prstGeom prst="roundRect">
            <a:avLst/>
          </a:prstGeom>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sz="1400" dirty="0">
                <a:solidFill>
                  <a:schemeClr val="bg1"/>
                </a:solidFill>
                <a:latin typeface="Arial" charset="0"/>
                <a:cs typeface="Arial" charset="0"/>
              </a:rPr>
              <a:t>Research, Innovation &amp;  Enterprise Plan</a:t>
            </a:r>
          </a:p>
          <a:p>
            <a:pPr algn="ctr" fontAlgn="auto">
              <a:spcBef>
                <a:spcPts val="0"/>
              </a:spcBef>
              <a:spcAft>
                <a:spcPts val="0"/>
              </a:spcAft>
              <a:defRPr/>
            </a:pPr>
            <a:r>
              <a:rPr lang="en-US" sz="1400" dirty="0">
                <a:solidFill>
                  <a:schemeClr val="bg1"/>
                </a:solidFill>
                <a:latin typeface="Arial" charset="0"/>
                <a:cs typeface="Arial" charset="0"/>
              </a:rPr>
              <a:t>(2011-2015)</a:t>
            </a:r>
          </a:p>
          <a:p>
            <a:pPr algn="ctr" fontAlgn="auto">
              <a:spcBef>
                <a:spcPts val="0"/>
              </a:spcBef>
              <a:spcAft>
                <a:spcPts val="0"/>
              </a:spcAft>
              <a:defRPr/>
            </a:pPr>
            <a:r>
              <a:rPr lang="en-US" sz="1400" b="1" dirty="0" smtClean="0">
                <a:solidFill>
                  <a:schemeClr val="bg1"/>
                </a:solidFill>
                <a:latin typeface="Arial" charset="0"/>
                <a:cs typeface="Arial" charset="0"/>
              </a:rPr>
              <a:t>U$12.3 </a:t>
            </a:r>
            <a:r>
              <a:rPr lang="en-US" sz="1400" b="1" dirty="0" err="1" smtClean="0">
                <a:solidFill>
                  <a:schemeClr val="bg1"/>
                </a:solidFill>
                <a:latin typeface="Arial" charset="0"/>
                <a:cs typeface="Arial" charset="0"/>
              </a:rPr>
              <a:t>bn</a:t>
            </a:r>
            <a:endParaRPr lang="en-US" sz="1400" b="1" dirty="0">
              <a:solidFill>
                <a:schemeClr val="bg1"/>
              </a:solidFill>
              <a:latin typeface="Arial" charset="0"/>
              <a:cs typeface="Arial" charset="0"/>
            </a:endParaRPr>
          </a:p>
        </p:txBody>
      </p:sp>
      <p:sp>
        <p:nvSpPr>
          <p:cNvPr id="14" name="TextBox 31"/>
          <p:cNvSpPr txBox="1">
            <a:spLocks noChangeArrowheads="1"/>
          </p:cNvSpPr>
          <p:nvPr/>
        </p:nvSpPr>
        <p:spPr bwMode="auto">
          <a:xfrm rot="-5400000">
            <a:off x="-316706" y="5650706"/>
            <a:ext cx="1524000" cy="585787"/>
          </a:xfrm>
          <a:prstGeom prst="rect">
            <a:avLst/>
          </a:prstGeom>
          <a:noFill/>
          <a:ln w="9525">
            <a:noFill/>
            <a:miter lim="800000"/>
            <a:headEnd/>
            <a:tailEnd/>
          </a:ln>
        </p:spPr>
        <p:txBody>
          <a:bodyPr>
            <a:spAutoFit/>
          </a:bodyPr>
          <a:lstStyle/>
          <a:p>
            <a:pPr algn="ctr"/>
            <a:r>
              <a:rPr lang="en-US" sz="1600" b="1">
                <a:latin typeface="Calibri" pitchFamily="34" charset="0"/>
              </a:rPr>
              <a:t>5-year </a:t>
            </a:r>
          </a:p>
          <a:p>
            <a:pPr algn="ctr"/>
            <a:r>
              <a:rPr lang="en-US" sz="1600" b="1">
                <a:latin typeface="Calibri" pitchFamily="34" charset="0"/>
              </a:rPr>
              <a:t>S&amp;T Plans</a:t>
            </a:r>
            <a:endParaRPr lang="en-GB" sz="1600">
              <a:latin typeface="Calibri" pitchFamily="34" charset="0"/>
            </a:endParaRPr>
          </a:p>
        </p:txBody>
      </p:sp>
      <p:pic>
        <p:nvPicPr>
          <p:cNvPr id="15" name="Picture 31"/>
          <p:cNvPicPr>
            <a:picLocks noChangeAspect="1" noChangeArrowheads="1"/>
          </p:cNvPicPr>
          <p:nvPr/>
        </p:nvPicPr>
        <p:blipFill>
          <a:blip r:embed="rId5" cstate="screen">
            <a:lum bright="-11000" contrast="-20000"/>
          </a:blip>
          <a:srcRect/>
          <a:stretch>
            <a:fillRect/>
          </a:stretch>
        </p:blipFill>
        <p:spPr bwMode="auto">
          <a:xfrm>
            <a:off x="3581401" y="762000"/>
            <a:ext cx="3200400" cy="1752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7" name="Slide Number Placeholder 13"/>
          <p:cNvSpPr>
            <a:spLocks noGrp="1"/>
          </p:cNvSpPr>
          <p:nvPr>
            <p:ph type="sldNum" sz="quarter" idx="4294967295"/>
          </p:nvPr>
        </p:nvSpPr>
        <p:spPr>
          <a:xfrm>
            <a:off x="7162800" y="6553200"/>
            <a:ext cx="1981200" cy="304800"/>
          </a:xfrm>
          <a:prstGeom prst="rect">
            <a:avLst/>
          </a:prstGeom>
        </p:spPr>
        <p:txBody>
          <a:bodyPr/>
          <a:lstStyle/>
          <a:p>
            <a:fld id="{8E0103CD-1DEC-475C-941B-822042D30598}" type="slidenum">
              <a:rPr lang="en-SG" smtClean="0"/>
              <a:pPr/>
              <a:t>21</a:t>
            </a:fld>
            <a:endParaRPr lang="en-SG"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52400" y="2133600"/>
            <a:ext cx="6019800" cy="4191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26" name="Rectangle 13"/>
          <p:cNvSpPr>
            <a:spLocks noChangeArrowheads="1"/>
          </p:cNvSpPr>
          <p:nvPr/>
        </p:nvSpPr>
        <p:spPr bwMode="auto">
          <a:xfrm>
            <a:off x="0" y="685800"/>
            <a:ext cx="9144000" cy="461963"/>
          </a:xfrm>
          <a:prstGeom prst="rect">
            <a:avLst/>
          </a:prstGeom>
          <a:noFill/>
          <a:ln w="9525">
            <a:noFill/>
            <a:miter lim="800000"/>
            <a:headEnd/>
            <a:tailEnd/>
          </a:ln>
        </p:spPr>
        <p:txBody>
          <a:bodyPr>
            <a:spAutoFit/>
          </a:bodyPr>
          <a:lstStyle/>
          <a:p>
            <a:pPr algn="ctr"/>
            <a:r>
              <a:rPr lang="en-US" sz="2400" dirty="0">
                <a:solidFill>
                  <a:srgbClr val="0070C0"/>
                </a:solidFill>
                <a:latin typeface="Calibri" pitchFamily="34" charset="0"/>
              </a:rPr>
              <a:t>Moving up the value chain from manufacturing to innovation</a:t>
            </a:r>
          </a:p>
        </p:txBody>
      </p:sp>
      <p:sp>
        <p:nvSpPr>
          <p:cNvPr id="26627" name="Rectangle 15"/>
          <p:cNvSpPr>
            <a:spLocks noChangeArrowheads="1"/>
          </p:cNvSpPr>
          <p:nvPr/>
        </p:nvSpPr>
        <p:spPr bwMode="auto">
          <a:xfrm>
            <a:off x="152400" y="6400800"/>
            <a:ext cx="3492500" cy="307975"/>
          </a:xfrm>
          <a:prstGeom prst="rect">
            <a:avLst/>
          </a:prstGeom>
          <a:noFill/>
          <a:ln w="9525">
            <a:noFill/>
            <a:miter lim="800000"/>
            <a:headEnd/>
            <a:tailEnd/>
          </a:ln>
        </p:spPr>
        <p:txBody>
          <a:bodyPr wrap="none">
            <a:spAutoFit/>
          </a:bodyPr>
          <a:lstStyle/>
          <a:p>
            <a:r>
              <a:rPr lang="en-US" sz="1400" i="1" dirty="0">
                <a:solidFill>
                  <a:srgbClr val="000000"/>
                </a:solidFill>
                <a:latin typeface="Calibri" pitchFamily="34" charset="0"/>
              </a:rPr>
              <a:t>Source: National R&amp;D survey 2011, Singapore</a:t>
            </a:r>
            <a:endParaRPr lang="en-GB" sz="1400" i="1" dirty="0">
              <a:solidFill>
                <a:srgbClr val="000000"/>
              </a:solidFill>
              <a:latin typeface="Calibri" pitchFamily="34" charset="0"/>
            </a:endParaRPr>
          </a:p>
        </p:txBody>
      </p:sp>
      <p:pic>
        <p:nvPicPr>
          <p:cNvPr id="26628" name="Picture 4"/>
          <p:cNvPicPr>
            <a:picLocks noChangeAspect="1" noChangeArrowheads="1"/>
          </p:cNvPicPr>
          <p:nvPr/>
        </p:nvPicPr>
        <p:blipFill>
          <a:blip r:embed="rId3" cstate="print"/>
          <a:srcRect/>
          <a:stretch>
            <a:fillRect/>
          </a:stretch>
        </p:blipFill>
        <p:spPr bwMode="auto">
          <a:xfrm>
            <a:off x="6553200" y="3276600"/>
            <a:ext cx="787400" cy="411163"/>
          </a:xfrm>
          <a:prstGeom prst="rect">
            <a:avLst/>
          </a:prstGeom>
          <a:noFill/>
          <a:ln w="9525">
            <a:noFill/>
            <a:miter lim="800000"/>
            <a:headEnd/>
            <a:tailEnd/>
          </a:ln>
        </p:spPr>
      </p:pic>
      <p:pic>
        <p:nvPicPr>
          <p:cNvPr id="26629" name="Picture 4" descr="Image Detail"/>
          <p:cNvPicPr>
            <a:picLocks noChangeAspect="1" noChangeArrowheads="1"/>
          </p:cNvPicPr>
          <p:nvPr/>
        </p:nvPicPr>
        <p:blipFill>
          <a:blip r:embed="rId4" cstate="print"/>
          <a:srcRect t="14400" b="15199"/>
          <a:stretch>
            <a:fillRect/>
          </a:stretch>
        </p:blipFill>
        <p:spPr bwMode="auto">
          <a:xfrm>
            <a:off x="7772400" y="1524000"/>
            <a:ext cx="993775" cy="701675"/>
          </a:xfrm>
          <a:prstGeom prst="rect">
            <a:avLst/>
          </a:prstGeom>
          <a:noFill/>
          <a:ln w="9525">
            <a:noFill/>
            <a:miter lim="800000"/>
            <a:headEnd/>
            <a:tailEnd/>
          </a:ln>
        </p:spPr>
      </p:pic>
      <p:pic>
        <p:nvPicPr>
          <p:cNvPr id="10" name="Picture 2" descr="http://business.asiaone.com/a1media/business/01Jan11/images/20110127.173255_27jan_p&amp;gcentre.jpg"/>
          <p:cNvPicPr>
            <a:picLocks noChangeAspect="1" noChangeArrowheads="1"/>
          </p:cNvPicPr>
          <p:nvPr/>
        </p:nvPicPr>
        <p:blipFill>
          <a:blip r:embed="rId5" cstate="print">
            <a:extLst/>
          </a:blip>
          <a:srcRect/>
          <a:stretch>
            <a:fillRect/>
          </a:stretch>
        </p:blipFill>
        <p:spPr bwMode="auto">
          <a:xfrm>
            <a:off x="7467600" y="3276600"/>
            <a:ext cx="1508064" cy="1003925"/>
          </a:xfrm>
          <a:prstGeom prst="roundRect">
            <a:avLst/>
          </a:prstGeom>
          <a:noFill/>
          <a:ln>
            <a:noFill/>
          </a:ln>
          <a:extLst/>
        </p:spPr>
      </p:pic>
      <p:sp>
        <p:nvSpPr>
          <p:cNvPr id="26631" name="Rectangle 44"/>
          <p:cNvSpPr>
            <a:spLocks noChangeArrowheads="1"/>
          </p:cNvSpPr>
          <p:nvPr/>
        </p:nvSpPr>
        <p:spPr bwMode="auto">
          <a:xfrm>
            <a:off x="6324600" y="4343400"/>
            <a:ext cx="2819400" cy="1077913"/>
          </a:xfrm>
          <a:prstGeom prst="rect">
            <a:avLst/>
          </a:prstGeom>
          <a:noFill/>
          <a:ln w="9525">
            <a:noFill/>
            <a:miter lim="800000"/>
            <a:headEnd/>
            <a:tailEnd/>
          </a:ln>
        </p:spPr>
        <p:txBody>
          <a:bodyPr>
            <a:spAutoFit/>
          </a:bodyPr>
          <a:lstStyle/>
          <a:p>
            <a:r>
              <a:rPr lang="en-US" altLang="zh-CN" sz="1600" b="1">
                <a:solidFill>
                  <a:srgbClr val="000000"/>
                </a:solidFill>
                <a:latin typeface="Calibri" pitchFamily="34" charset="0"/>
                <a:ea typeface="ＭＳ Ｐゴシック" pitchFamily="34" charset="-128"/>
              </a:rPr>
              <a:t>P&amp;G Innovation Centre</a:t>
            </a:r>
          </a:p>
          <a:p>
            <a:r>
              <a:rPr lang="en-US" altLang="zh-CN" sz="1600">
                <a:solidFill>
                  <a:srgbClr val="000000"/>
                </a:solidFill>
                <a:latin typeface="Calibri" pitchFamily="34" charset="0"/>
                <a:ea typeface="ＭＳ Ｐゴシック" pitchFamily="34" charset="-128"/>
              </a:rPr>
              <a:t>TOP in Nov 2013</a:t>
            </a:r>
          </a:p>
          <a:p>
            <a:r>
              <a:rPr lang="en-US" altLang="zh-CN" sz="1600" b="1">
                <a:solidFill>
                  <a:srgbClr val="000000"/>
                </a:solidFill>
                <a:latin typeface="Calibri" pitchFamily="34" charset="0"/>
                <a:ea typeface="ＭＳ Ｐゴシック" pitchFamily="34" charset="-128"/>
              </a:rPr>
              <a:t>S$250M (US$200.4M), 500 jobs</a:t>
            </a:r>
          </a:p>
        </p:txBody>
      </p:sp>
      <p:sp>
        <p:nvSpPr>
          <p:cNvPr id="26632" name="Rectangle 44"/>
          <p:cNvSpPr>
            <a:spLocks noChangeArrowheads="1"/>
          </p:cNvSpPr>
          <p:nvPr/>
        </p:nvSpPr>
        <p:spPr bwMode="auto">
          <a:xfrm>
            <a:off x="6300788" y="2286000"/>
            <a:ext cx="2843212" cy="830263"/>
          </a:xfrm>
          <a:prstGeom prst="rect">
            <a:avLst/>
          </a:prstGeom>
          <a:noFill/>
          <a:ln w="9525">
            <a:noFill/>
            <a:miter lim="800000"/>
            <a:headEnd/>
            <a:tailEnd/>
          </a:ln>
        </p:spPr>
        <p:txBody>
          <a:bodyPr>
            <a:spAutoFit/>
          </a:bodyPr>
          <a:lstStyle/>
          <a:p>
            <a:r>
              <a:rPr lang="en-US" altLang="zh-CN" sz="1600" b="1" dirty="0">
                <a:solidFill>
                  <a:srgbClr val="000000"/>
                </a:solidFill>
                <a:latin typeface="Calibri" pitchFamily="34" charset="0"/>
                <a:ea typeface="ＭＳ Ｐゴシック" pitchFamily="34" charset="-128"/>
              </a:rPr>
              <a:t>Chugai  </a:t>
            </a:r>
            <a:r>
              <a:rPr lang="en-US" altLang="zh-CN" sz="1600" b="1" dirty="0" err="1">
                <a:solidFill>
                  <a:srgbClr val="000000"/>
                </a:solidFill>
                <a:latin typeface="Calibri" pitchFamily="34" charset="0"/>
                <a:ea typeface="ＭＳ Ｐゴシック" pitchFamily="34" charset="-128"/>
              </a:rPr>
              <a:t>Pharmbody</a:t>
            </a:r>
            <a:r>
              <a:rPr lang="en-US" altLang="zh-CN" sz="1600" b="1" dirty="0">
                <a:solidFill>
                  <a:srgbClr val="000000"/>
                </a:solidFill>
                <a:latin typeface="Calibri" pitchFamily="34" charset="0"/>
                <a:ea typeface="ＭＳ Ｐゴシック" pitchFamily="34" charset="-128"/>
              </a:rPr>
              <a:t> Research</a:t>
            </a:r>
          </a:p>
          <a:p>
            <a:r>
              <a:rPr lang="en-US" altLang="zh-CN" sz="1600" dirty="0">
                <a:solidFill>
                  <a:srgbClr val="000000"/>
                </a:solidFill>
                <a:latin typeface="Calibri" pitchFamily="34" charset="0"/>
                <a:ea typeface="ＭＳ Ｐゴシック" pitchFamily="34" charset="-128"/>
              </a:rPr>
              <a:t>Established in July 2012</a:t>
            </a:r>
          </a:p>
          <a:p>
            <a:r>
              <a:rPr lang="en-US" altLang="zh-CN" sz="1600" b="1" dirty="0">
                <a:solidFill>
                  <a:srgbClr val="000000"/>
                </a:solidFill>
                <a:latin typeface="Calibri" pitchFamily="34" charset="0"/>
                <a:ea typeface="ＭＳ Ｐゴシック" pitchFamily="34" charset="-128"/>
              </a:rPr>
              <a:t>S$200M (US$160.3M), 60 jobs</a:t>
            </a:r>
          </a:p>
        </p:txBody>
      </p:sp>
      <p:pic>
        <p:nvPicPr>
          <p:cNvPr id="26633" name="Picture 39" descr="http://t0.gstatic.com/images?q=tbn:ANd9GcQx0OFMCiKAI0ZDkjyp9dqqsaJyUwMcT6V2umZ9OyZAep7HIbtjoA"/>
          <p:cNvPicPr>
            <a:picLocks noChangeAspect="1" noChangeArrowheads="1"/>
          </p:cNvPicPr>
          <p:nvPr/>
        </p:nvPicPr>
        <p:blipFill>
          <a:blip r:embed="rId6" cstate="print"/>
          <a:srcRect/>
          <a:stretch>
            <a:fillRect/>
          </a:stretch>
        </p:blipFill>
        <p:spPr bwMode="auto">
          <a:xfrm>
            <a:off x="6553200" y="1524000"/>
            <a:ext cx="1082675" cy="711200"/>
          </a:xfrm>
          <a:prstGeom prst="rect">
            <a:avLst/>
          </a:prstGeom>
          <a:noFill/>
          <a:ln w="9525">
            <a:noFill/>
            <a:miter lim="800000"/>
            <a:headEnd/>
            <a:tailEnd/>
          </a:ln>
        </p:spPr>
      </p:pic>
      <p:graphicFrame>
        <p:nvGraphicFramePr>
          <p:cNvPr id="32" name="Chart 31"/>
          <p:cNvGraphicFramePr/>
          <p:nvPr/>
        </p:nvGraphicFramePr>
        <p:xfrm>
          <a:off x="34925" y="2438400"/>
          <a:ext cx="6122916" cy="3703049"/>
        </p:xfrm>
        <a:graphic>
          <a:graphicData uri="http://schemas.openxmlformats.org/drawingml/2006/chart">
            <c:chart xmlns:c="http://schemas.openxmlformats.org/drawingml/2006/chart" xmlns:r="http://schemas.openxmlformats.org/officeDocument/2006/relationships" r:id="rId7"/>
          </a:graphicData>
        </a:graphic>
      </p:graphicFrame>
      <p:sp>
        <p:nvSpPr>
          <p:cNvPr id="26635" name="TextBox 28"/>
          <p:cNvSpPr txBox="1">
            <a:spLocks noChangeArrowheads="1"/>
          </p:cNvSpPr>
          <p:nvPr/>
        </p:nvSpPr>
        <p:spPr bwMode="auto">
          <a:xfrm>
            <a:off x="304800" y="1371600"/>
            <a:ext cx="5857875" cy="923330"/>
          </a:xfrm>
          <a:prstGeom prst="rect">
            <a:avLst/>
          </a:prstGeom>
          <a:solidFill>
            <a:srgbClr val="0070C0"/>
          </a:solidFill>
          <a:ln w="9525">
            <a:noFill/>
            <a:miter lim="800000"/>
            <a:headEnd/>
            <a:tailEnd/>
          </a:ln>
        </p:spPr>
        <p:txBody>
          <a:bodyPr wrap="square">
            <a:spAutoFit/>
          </a:bodyPr>
          <a:lstStyle/>
          <a:p>
            <a:pPr defTabSz="457200"/>
            <a:r>
              <a:rPr lang="en-GB" b="1" dirty="0" smtClean="0">
                <a:solidFill>
                  <a:srgbClr val="FFFFFF"/>
                </a:solidFill>
              </a:rPr>
              <a:t>BUSINESS EXPENDITURE ON R&amp;D </a:t>
            </a:r>
            <a:r>
              <a:rPr lang="en-GB" b="1" dirty="0">
                <a:solidFill>
                  <a:srgbClr val="FFFFFF"/>
                </a:solidFill>
              </a:rPr>
              <a:t>for BMS </a:t>
            </a:r>
            <a:endParaRPr lang="en-GB" b="1" dirty="0" smtClean="0">
              <a:solidFill>
                <a:srgbClr val="FFFFFF"/>
              </a:solidFill>
            </a:endParaRPr>
          </a:p>
          <a:p>
            <a:pPr defTabSz="457200"/>
            <a:r>
              <a:rPr lang="en-GB" b="1" dirty="0" smtClean="0">
                <a:solidFill>
                  <a:srgbClr val="FFFFFF"/>
                </a:solidFill>
              </a:rPr>
              <a:t>US$460 mil (2011)</a:t>
            </a:r>
            <a:endParaRPr lang="en-GB" b="1" dirty="0">
              <a:solidFill>
                <a:srgbClr val="FFFFFF"/>
              </a:solidFill>
            </a:endParaRPr>
          </a:p>
          <a:p>
            <a:pPr defTabSz="457200"/>
            <a:r>
              <a:rPr lang="en-GB" b="1" dirty="0">
                <a:solidFill>
                  <a:srgbClr val="FFFFFF"/>
                </a:solidFill>
              </a:rPr>
              <a:t>CAGR (2011): 26%</a:t>
            </a:r>
          </a:p>
        </p:txBody>
      </p:sp>
      <p:sp>
        <p:nvSpPr>
          <p:cNvPr id="18" name="Rounded Rectangle 17"/>
          <p:cNvSpPr/>
          <p:nvPr/>
        </p:nvSpPr>
        <p:spPr>
          <a:xfrm>
            <a:off x="0" y="0"/>
            <a:ext cx="9144000" cy="685800"/>
          </a:xfrm>
          <a:prstGeom prst="round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solidFill>
                  <a:schemeClr val="tx1"/>
                </a:solidFill>
              </a:rPr>
              <a:t>Gross Expenditure on BMS R&amp;D</a:t>
            </a:r>
            <a:endParaRPr lang="en-GB" sz="3200" b="1" dirty="0">
              <a:solidFill>
                <a:schemeClr val="tx1"/>
              </a:solidFill>
            </a:endParaRPr>
          </a:p>
        </p:txBody>
      </p:sp>
      <p:sp>
        <p:nvSpPr>
          <p:cNvPr id="26637" name="Rectangle 44"/>
          <p:cNvSpPr>
            <a:spLocks noChangeArrowheads="1"/>
          </p:cNvSpPr>
          <p:nvPr/>
        </p:nvSpPr>
        <p:spPr bwMode="auto">
          <a:xfrm>
            <a:off x="6248400" y="5978525"/>
            <a:ext cx="3071813" cy="879475"/>
          </a:xfrm>
          <a:prstGeom prst="rect">
            <a:avLst/>
          </a:prstGeom>
          <a:noFill/>
          <a:ln w="9525">
            <a:noFill/>
            <a:miter lim="800000"/>
            <a:headEnd/>
            <a:tailEnd/>
          </a:ln>
        </p:spPr>
        <p:txBody>
          <a:bodyPr>
            <a:spAutoFit/>
          </a:bodyPr>
          <a:lstStyle/>
          <a:p>
            <a:pPr marL="174625" indent="-174625" eaLnBrk="0" hangingPunct="0">
              <a:spcBef>
                <a:spcPct val="20000"/>
              </a:spcBef>
            </a:pPr>
            <a:r>
              <a:rPr lang="en-US" sz="1600" b="1">
                <a:latin typeface="Calibri" pitchFamily="34" charset="0"/>
                <a:ea typeface="ＭＳ Ｐゴシック" pitchFamily="34" charset="-128"/>
              </a:rPr>
              <a:t>First Asian research center outside Japan </a:t>
            </a:r>
          </a:p>
          <a:p>
            <a:pPr marL="174625" indent="-174625" eaLnBrk="0" hangingPunct="0">
              <a:spcBef>
                <a:spcPct val="20000"/>
              </a:spcBef>
            </a:pPr>
            <a:r>
              <a:rPr lang="en-US" sz="1600" b="1">
                <a:latin typeface="Calibri" pitchFamily="34" charset="0"/>
                <a:ea typeface="ＭＳ Ｐゴシック" pitchFamily="34" charset="-128"/>
              </a:rPr>
              <a:t>S$9.1M (US$7.3M) </a:t>
            </a:r>
            <a:r>
              <a:rPr lang="en-US" sz="1600">
                <a:latin typeface="Calibri" pitchFamily="34" charset="0"/>
                <a:ea typeface="ＭＳ Ｐゴシック" pitchFamily="34" charset="-128"/>
              </a:rPr>
              <a:t>over 5 years</a:t>
            </a:r>
          </a:p>
        </p:txBody>
      </p:sp>
      <p:pic>
        <p:nvPicPr>
          <p:cNvPr id="26638" name="Picture 2" descr="C:\Users\astar_wongrca\Desktop\Arkray-logo_440x190.jpg"/>
          <p:cNvPicPr>
            <a:picLocks noChangeAspect="1" noChangeArrowheads="1"/>
          </p:cNvPicPr>
          <p:nvPr/>
        </p:nvPicPr>
        <p:blipFill>
          <a:blip r:embed="rId8" cstate="print"/>
          <a:srcRect/>
          <a:stretch>
            <a:fillRect/>
          </a:stretch>
        </p:blipFill>
        <p:spPr bwMode="auto">
          <a:xfrm>
            <a:off x="6629400" y="5334000"/>
            <a:ext cx="1611313" cy="695325"/>
          </a:xfrm>
          <a:prstGeom prst="rect">
            <a:avLst/>
          </a:prstGeom>
          <a:noFill/>
          <a:ln w="9525">
            <a:noFill/>
            <a:miter lim="800000"/>
            <a:headEnd/>
            <a:tailEnd/>
          </a:ln>
        </p:spPr>
      </p:pic>
      <p:sp>
        <p:nvSpPr>
          <p:cNvPr id="17" name="Slide Number Placeholder 16"/>
          <p:cNvSpPr>
            <a:spLocks noGrp="1"/>
          </p:cNvSpPr>
          <p:nvPr>
            <p:ph type="sldNum" sz="quarter" idx="14"/>
          </p:nvPr>
        </p:nvSpPr>
        <p:spPr/>
        <p:txBody>
          <a:bodyPr/>
          <a:lstStyle/>
          <a:p>
            <a:pPr>
              <a:defRPr/>
            </a:pPr>
            <a:fld id="{474AC266-01E4-412E-84BA-190664D927D4}" type="slidenum">
              <a:rPr lang="en-GB" smtClean="0"/>
              <a:pPr>
                <a:defRPr/>
              </a:pPr>
              <a:t>22</a:t>
            </a:fld>
            <a:endParaRPr lang="en-GB"/>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5"/>
          <p:cNvSpPr>
            <a:spLocks noChangeArrowheads="1"/>
          </p:cNvSpPr>
          <p:nvPr/>
        </p:nvSpPr>
        <p:spPr bwMode="auto">
          <a:xfrm>
            <a:off x="1908175" y="1484313"/>
            <a:ext cx="3425825" cy="1106487"/>
          </a:xfrm>
          <a:prstGeom prst="rect">
            <a:avLst/>
          </a:prstGeom>
          <a:noFill/>
          <a:ln w="9525">
            <a:noFill/>
            <a:miter lim="800000"/>
            <a:headEnd/>
            <a:tailEnd/>
          </a:ln>
        </p:spPr>
        <p:txBody>
          <a:bodyPr/>
          <a:lstStyle/>
          <a:p>
            <a:pPr marL="342900" indent="-342900" fontAlgn="auto">
              <a:lnSpc>
                <a:spcPct val="80000"/>
              </a:lnSpc>
              <a:spcBef>
                <a:spcPct val="20000"/>
              </a:spcBef>
              <a:spcAft>
                <a:spcPts val="0"/>
              </a:spcAft>
              <a:defRPr/>
            </a:pPr>
            <a:r>
              <a:rPr lang="en-GB" sz="1600" b="1" dirty="0">
                <a:latin typeface="+mn-lt"/>
                <a:cs typeface="+mn-cs"/>
              </a:rPr>
              <a:t>	Country Rankings 2012 </a:t>
            </a:r>
          </a:p>
          <a:p>
            <a:pPr marL="342900" indent="-3175" fontAlgn="auto">
              <a:lnSpc>
                <a:spcPct val="80000"/>
              </a:lnSpc>
              <a:spcBef>
                <a:spcPct val="20000"/>
              </a:spcBef>
              <a:spcAft>
                <a:spcPts val="0"/>
              </a:spcAft>
              <a:defRPr/>
            </a:pPr>
            <a:r>
              <a:rPr lang="en-GB" sz="1600" dirty="0">
                <a:latin typeface="+mn-lt"/>
                <a:cs typeface="+mn-cs"/>
              </a:rPr>
              <a:t>	Overall:  5</a:t>
            </a:r>
            <a:r>
              <a:rPr lang="en-GB" sz="1600" baseline="30000" dirty="0">
                <a:latin typeface="+mn-lt"/>
                <a:cs typeface="+mn-cs"/>
              </a:rPr>
              <a:t>th</a:t>
            </a:r>
            <a:r>
              <a:rPr lang="en-GB" sz="1600" dirty="0">
                <a:latin typeface="+mn-lt"/>
                <a:cs typeface="+mn-cs"/>
              </a:rPr>
              <a:t> </a:t>
            </a:r>
          </a:p>
          <a:p>
            <a:pPr marL="342900" indent="-342900" fontAlgn="auto">
              <a:lnSpc>
                <a:spcPct val="80000"/>
              </a:lnSpc>
              <a:spcBef>
                <a:spcPct val="20000"/>
              </a:spcBef>
              <a:spcAft>
                <a:spcPts val="0"/>
              </a:spcAft>
              <a:defRPr/>
            </a:pPr>
            <a:r>
              <a:rPr lang="en-US" sz="1600" dirty="0">
                <a:solidFill>
                  <a:prstClr val="black"/>
                </a:solidFill>
                <a:latin typeface="+mn-lt"/>
              </a:rPr>
              <a:t>       Most productive among top 5 countries</a:t>
            </a:r>
          </a:p>
        </p:txBody>
      </p:sp>
      <p:pic>
        <p:nvPicPr>
          <p:cNvPr id="37891" name="Picture 37" descr="NPG Nature Asia-Pacific">
            <a:hlinkClick r:id="rId3"/>
          </p:cNvPr>
          <p:cNvPicPr>
            <a:picLocks noChangeAspect="1" noChangeArrowheads="1"/>
          </p:cNvPicPr>
          <p:nvPr/>
        </p:nvPicPr>
        <p:blipFill>
          <a:blip r:embed="rId4" cstate="print"/>
          <a:srcRect/>
          <a:stretch>
            <a:fillRect/>
          </a:stretch>
        </p:blipFill>
        <p:spPr bwMode="auto">
          <a:xfrm>
            <a:off x="179388" y="1484313"/>
            <a:ext cx="2089150" cy="449262"/>
          </a:xfrm>
          <a:prstGeom prst="rect">
            <a:avLst/>
          </a:prstGeom>
          <a:noFill/>
          <a:ln w="9525">
            <a:noFill/>
            <a:miter lim="800000"/>
            <a:headEnd/>
            <a:tailEnd/>
          </a:ln>
        </p:spPr>
      </p:pic>
      <p:pic>
        <p:nvPicPr>
          <p:cNvPr id="37892" name="Picture 2"/>
          <p:cNvPicPr>
            <a:picLocks noChangeAspect="1" noChangeArrowheads="1"/>
          </p:cNvPicPr>
          <p:nvPr/>
        </p:nvPicPr>
        <p:blipFill>
          <a:blip r:embed="rId5" cstate="print"/>
          <a:srcRect l="10986" t="88000" r="25443"/>
          <a:stretch>
            <a:fillRect/>
          </a:stretch>
        </p:blipFill>
        <p:spPr bwMode="auto">
          <a:xfrm>
            <a:off x="533400" y="2362200"/>
            <a:ext cx="2819400" cy="417513"/>
          </a:xfrm>
          <a:prstGeom prst="rect">
            <a:avLst/>
          </a:prstGeom>
          <a:noFill/>
          <a:ln w="9525">
            <a:noFill/>
            <a:miter lim="800000"/>
            <a:headEnd/>
            <a:tailEnd/>
          </a:ln>
        </p:spPr>
      </p:pic>
      <p:sp>
        <p:nvSpPr>
          <p:cNvPr id="11" name="Rectangle 10"/>
          <p:cNvSpPr/>
          <p:nvPr/>
        </p:nvSpPr>
        <p:spPr>
          <a:xfrm>
            <a:off x="179512" y="980728"/>
            <a:ext cx="4320480" cy="432048"/>
          </a:xfrm>
          <a:prstGeom prst="rect">
            <a:avLst/>
          </a:prstGeom>
          <a:solidFill>
            <a:schemeClr val="tx2">
              <a:lumMod val="75000"/>
            </a:schemeClr>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sz="2000" b="1" dirty="0">
                <a:solidFill>
                  <a:srgbClr val="FFFFFF"/>
                </a:solidFill>
                <a:cs typeface="Arial" charset="0"/>
              </a:rPr>
              <a:t>Papers</a:t>
            </a:r>
            <a:endParaRPr lang="en-GB" sz="2000" b="1" dirty="0">
              <a:solidFill>
                <a:srgbClr val="FFFFFF"/>
              </a:solidFill>
              <a:cs typeface="Arial" charset="0"/>
            </a:endParaRPr>
          </a:p>
        </p:txBody>
      </p:sp>
      <p:sp>
        <p:nvSpPr>
          <p:cNvPr id="12" name="Rectangle 11"/>
          <p:cNvSpPr/>
          <p:nvPr/>
        </p:nvSpPr>
        <p:spPr>
          <a:xfrm>
            <a:off x="5004048" y="980728"/>
            <a:ext cx="3888432" cy="432048"/>
          </a:xfrm>
          <a:prstGeom prst="rect">
            <a:avLst/>
          </a:prstGeom>
          <a:solidFill>
            <a:schemeClr val="tx2">
              <a:lumMod val="75000"/>
            </a:schemeClr>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sz="2000" b="1" dirty="0">
                <a:solidFill>
                  <a:srgbClr val="FFFFFF"/>
                </a:solidFill>
                <a:cs typeface="Arial" charset="0"/>
              </a:rPr>
              <a:t>Patents</a:t>
            </a:r>
            <a:endParaRPr lang="en-GB" sz="2000" b="1" dirty="0">
              <a:solidFill>
                <a:srgbClr val="FFFFFF"/>
              </a:solidFill>
              <a:cs typeface="Arial" charset="0"/>
            </a:endParaRPr>
          </a:p>
        </p:txBody>
      </p:sp>
      <p:graphicFrame>
        <p:nvGraphicFramePr>
          <p:cNvPr id="13" name="Chart 12"/>
          <p:cNvGraphicFramePr/>
          <p:nvPr/>
        </p:nvGraphicFramePr>
        <p:xfrm>
          <a:off x="304800" y="2667000"/>
          <a:ext cx="3600400" cy="1872208"/>
        </p:xfrm>
        <a:graphic>
          <a:graphicData uri="http://schemas.openxmlformats.org/drawingml/2006/chart">
            <c:chart xmlns:c="http://schemas.openxmlformats.org/drawingml/2006/chart" xmlns:r="http://schemas.openxmlformats.org/officeDocument/2006/relationships" r:id="rId6"/>
          </a:graphicData>
        </a:graphic>
      </p:graphicFrame>
      <p:sp>
        <p:nvSpPr>
          <p:cNvPr id="37900" name="TextBox 13"/>
          <p:cNvSpPr txBox="1">
            <a:spLocks noChangeArrowheads="1"/>
          </p:cNvSpPr>
          <p:nvPr/>
        </p:nvSpPr>
        <p:spPr bwMode="auto">
          <a:xfrm rot="-5400000">
            <a:off x="-642938" y="3157538"/>
            <a:ext cx="1655763" cy="369888"/>
          </a:xfrm>
          <a:prstGeom prst="rect">
            <a:avLst/>
          </a:prstGeom>
          <a:noFill/>
          <a:ln w="9525">
            <a:noFill/>
            <a:miter lim="800000"/>
            <a:headEnd/>
            <a:tailEnd/>
          </a:ln>
        </p:spPr>
        <p:txBody>
          <a:bodyPr>
            <a:spAutoFit/>
          </a:bodyPr>
          <a:lstStyle/>
          <a:p>
            <a:r>
              <a:rPr lang="en-GB" b="1">
                <a:latin typeface="Calibri" pitchFamily="34" charset="0"/>
              </a:rPr>
              <a:t>No. of articles</a:t>
            </a:r>
          </a:p>
        </p:txBody>
      </p:sp>
      <p:sp>
        <p:nvSpPr>
          <p:cNvPr id="17" name="Rectangle 16"/>
          <p:cNvSpPr/>
          <p:nvPr/>
        </p:nvSpPr>
        <p:spPr>
          <a:xfrm>
            <a:off x="5004048" y="5085184"/>
            <a:ext cx="3672408" cy="432048"/>
          </a:xfrm>
          <a:prstGeom prst="rect">
            <a:avLst/>
          </a:prstGeom>
          <a:solidFill>
            <a:schemeClr val="tx2">
              <a:lumMod val="75000"/>
            </a:schemeClr>
          </a:solidFill>
        </p:spPr>
        <p:style>
          <a:lnRef idx="0">
            <a:schemeClr val="accent1"/>
          </a:lnRef>
          <a:fillRef idx="3">
            <a:schemeClr val="accent1"/>
          </a:fillRef>
          <a:effectRef idx="3">
            <a:schemeClr val="accent1"/>
          </a:effectRef>
          <a:fontRef idx="minor">
            <a:schemeClr val="lt1"/>
          </a:fontRef>
        </p:style>
        <p:txBody>
          <a:bodyPr anchor="ctr">
            <a:normAutofit/>
          </a:bodyPr>
          <a:lstStyle/>
          <a:p>
            <a:pPr algn="ctr" fontAlgn="auto">
              <a:spcBef>
                <a:spcPts val="0"/>
              </a:spcBef>
              <a:spcAft>
                <a:spcPts val="0"/>
              </a:spcAft>
              <a:defRPr/>
            </a:pPr>
            <a:r>
              <a:rPr lang="en-US" sz="2000" b="1" dirty="0">
                <a:solidFill>
                  <a:srgbClr val="FFFFFF"/>
                </a:solidFill>
                <a:cs typeface="Arial" charset="0"/>
              </a:rPr>
              <a:t>Start-Ups</a:t>
            </a:r>
            <a:endParaRPr lang="en-GB" sz="2000" b="1" dirty="0">
              <a:solidFill>
                <a:srgbClr val="FFFFFF"/>
              </a:solidFill>
              <a:cs typeface="Arial" charset="0"/>
            </a:endParaRPr>
          </a:p>
        </p:txBody>
      </p:sp>
      <p:sp>
        <p:nvSpPr>
          <p:cNvPr id="37904" name="Rectangle 17"/>
          <p:cNvSpPr>
            <a:spLocks noChangeArrowheads="1"/>
          </p:cNvSpPr>
          <p:nvPr/>
        </p:nvSpPr>
        <p:spPr bwMode="auto">
          <a:xfrm>
            <a:off x="5364163" y="5805488"/>
            <a:ext cx="1163637" cy="769937"/>
          </a:xfrm>
          <a:prstGeom prst="rect">
            <a:avLst/>
          </a:prstGeom>
          <a:noFill/>
          <a:ln w="9525">
            <a:noFill/>
            <a:miter lim="800000"/>
            <a:headEnd/>
            <a:tailEnd/>
          </a:ln>
        </p:spPr>
        <p:txBody>
          <a:bodyPr wrap="none">
            <a:spAutoFit/>
          </a:bodyPr>
          <a:lstStyle/>
          <a:p>
            <a:r>
              <a:rPr lang="en-US" sz="4400" b="1">
                <a:latin typeface="Calibri" pitchFamily="34" charset="0"/>
              </a:rPr>
              <a:t>&gt;20 </a:t>
            </a:r>
            <a:endParaRPr lang="en-GB" sz="4400">
              <a:latin typeface="Calibri" pitchFamily="34" charset="0"/>
            </a:endParaRPr>
          </a:p>
        </p:txBody>
      </p:sp>
      <p:sp>
        <p:nvSpPr>
          <p:cNvPr id="37905" name="Text Box 10"/>
          <p:cNvSpPr txBox="1">
            <a:spLocks noChangeArrowheads="1"/>
          </p:cNvSpPr>
          <p:nvPr/>
        </p:nvSpPr>
        <p:spPr bwMode="auto">
          <a:xfrm>
            <a:off x="6407150" y="5949950"/>
            <a:ext cx="2736850" cy="738188"/>
          </a:xfrm>
          <a:prstGeom prst="rect">
            <a:avLst/>
          </a:prstGeom>
          <a:noFill/>
          <a:ln w="9525">
            <a:noFill/>
            <a:miter lim="800000"/>
            <a:headEnd/>
            <a:tailEnd/>
          </a:ln>
        </p:spPr>
        <p:txBody>
          <a:bodyPr>
            <a:spAutoFit/>
          </a:bodyPr>
          <a:lstStyle/>
          <a:p>
            <a:pPr>
              <a:spcBef>
                <a:spcPct val="50000"/>
              </a:spcBef>
            </a:pPr>
            <a:r>
              <a:rPr lang="en-US" b="1">
                <a:latin typeface="Calibri" pitchFamily="34" charset="0"/>
              </a:rPr>
              <a:t>BMS Start-ups</a:t>
            </a:r>
          </a:p>
          <a:p>
            <a:pPr>
              <a:spcBef>
                <a:spcPct val="50000"/>
              </a:spcBef>
            </a:pPr>
            <a:r>
              <a:rPr lang="en-US" sz="1600" i="1">
                <a:latin typeface="Calibri" pitchFamily="34" charset="0"/>
              </a:rPr>
              <a:t>(From A*STAR only)</a:t>
            </a:r>
          </a:p>
        </p:txBody>
      </p:sp>
      <p:sp>
        <p:nvSpPr>
          <p:cNvPr id="37906" name="Rectangle 21"/>
          <p:cNvSpPr>
            <a:spLocks noChangeArrowheads="1"/>
          </p:cNvSpPr>
          <p:nvPr/>
        </p:nvSpPr>
        <p:spPr bwMode="auto">
          <a:xfrm>
            <a:off x="5580063" y="4221163"/>
            <a:ext cx="3313112" cy="523875"/>
          </a:xfrm>
          <a:prstGeom prst="rect">
            <a:avLst/>
          </a:prstGeom>
          <a:noFill/>
          <a:ln w="9525">
            <a:noFill/>
            <a:miter lim="800000"/>
            <a:headEnd/>
            <a:tailEnd/>
          </a:ln>
        </p:spPr>
        <p:txBody>
          <a:bodyPr>
            <a:spAutoFit/>
          </a:bodyPr>
          <a:lstStyle/>
          <a:p>
            <a:r>
              <a:rPr lang="en-GB" sz="1400" i="1">
                <a:latin typeface="Calibri" pitchFamily="34" charset="0"/>
              </a:rPr>
              <a:t>Based on A*STAR &amp; extramural projects managed by  A*STAR ETPL</a:t>
            </a:r>
          </a:p>
        </p:txBody>
      </p:sp>
      <p:graphicFrame>
        <p:nvGraphicFramePr>
          <p:cNvPr id="24" name="Chart 23"/>
          <p:cNvGraphicFramePr/>
          <p:nvPr/>
        </p:nvGraphicFramePr>
        <p:xfrm>
          <a:off x="251520" y="4293096"/>
          <a:ext cx="4320480" cy="2304256"/>
        </p:xfrm>
        <a:graphic>
          <a:graphicData uri="http://schemas.openxmlformats.org/drawingml/2006/chart">
            <c:chart xmlns:c="http://schemas.openxmlformats.org/drawingml/2006/chart" xmlns:r="http://schemas.openxmlformats.org/officeDocument/2006/relationships" r:id="rId7"/>
          </a:graphicData>
        </a:graphic>
      </p:graphicFrame>
      <p:sp>
        <p:nvSpPr>
          <p:cNvPr id="37908" name="TextBox 24"/>
          <p:cNvSpPr txBox="1">
            <a:spLocks noChangeArrowheads="1"/>
          </p:cNvSpPr>
          <p:nvPr/>
        </p:nvSpPr>
        <p:spPr bwMode="auto">
          <a:xfrm>
            <a:off x="900113" y="4868863"/>
            <a:ext cx="1584325" cy="338137"/>
          </a:xfrm>
          <a:prstGeom prst="rect">
            <a:avLst/>
          </a:prstGeom>
          <a:noFill/>
          <a:ln w="9525">
            <a:noFill/>
            <a:miter lim="800000"/>
            <a:headEnd/>
            <a:tailEnd/>
          </a:ln>
        </p:spPr>
        <p:txBody>
          <a:bodyPr>
            <a:spAutoFit/>
          </a:bodyPr>
          <a:lstStyle/>
          <a:p>
            <a:r>
              <a:rPr lang="en-GB" sz="1600">
                <a:latin typeface="Calibri" pitchFamily="34" charset="0"/>
              </a:rPr>
              <a:t>CAGR: 21%</a:t>
            </a:r>
          </a:p>
        </p:txBody>
      </p:sp>
      <p:sp>
        <p:nvSpPr>
          <p:cNvPr id="37909" name="TextBox 25"/>
          <p:cNvSpPr txBox="1">
            <a:spLocks noChangeArrowheads="1"/>
          </p:cNvSpPr>
          <p:nvPr/>
        </p:nvSpPr>
        <p:spPr bwMode="auto">
          <a:xfrm>
            <a:off x="1447800" y="2667000"/>
            <a:ext cx="1584325" cy="338138"/>
          </a:xfrm>
          <a:prstGeom prst="rect">
            <a:avLst/>
          </a:prstGeom>
          <a:noFill/>
          <a:ln w="9525">
            <a:noFill/>
            <a:miter lim="800000"/>
            <a:headEnd/>
            <a:tailEnd/>
          </a:ln>
        </p:spPr>
        <p:txBody>
          <a:bodyPr>
            <a:spAutoFit/>
          </a:bodyPr>
          <a:lstStyle/>
          <a:p>
            <a:r>
              <a:rPr lang="en-GB" sz="1600">
                <a:latin typeface="Calibri" pitchFamily="34" charset="0"/>
              </a:rPr>
              <a:t>CAGR: 34.5%</a:t>
            </a:r>
          </a:p>
        </p:txBody>
      </p:sp>
      <p:graphicFrame>
        <p:nvGraphicFramePr>
          <p:cNvPr id="27" name="Chart 26"/>
          <p:cNvGraphicFramePr/>
          <p:nvPr/>
        </p:nvGraphicFramePr>
        <p:xfrm>
          <a:off x="5076056" y="1556792"/>
          <a:ext cx="3635896" cy="2736304"/>
        </p:xfrm>
        <a:graphic>
          <a:graphicData uri="http://schemas.openxmlformats.org/drawingml/2006/chart">
            <c:chart xmlns:c="http://schemas.openxmlformats.org/drawingml/2006/chart" xmlns:r="http://schemas.openxmlformats.org/officeDocument/2006/relationships" r:id="rId8"/>
          </a:graphicData>
        </a:graphic>
      </p:graphicFrame>
      <p:sp>
        <p:nvSpPr>
          <p:cNvPr id="37911" name="TextBox 27"/>
          <p:cNvSpPr txBox="1">
            <a:spLocks noChangeArrowheads="1"/>
          </p:cNvSpPr>
          <p:nvPr/>
        </p:nvSpPr>
        <p:spPr bwMode="auto">
          <a:xfrm>
            <a:off x="5867400" y="2349500"/>
            <a:ext cx="1584325" cy="338138"/>
          </a:xfrm>
          <a:prstGeom prst="rect">
            <a:avLst/>
          </a:prstGeom>
          <a:noFill/>
          <a:ln w="9525">
            <a:noFill/>
            <a:miter lim="800000"/>
            <a:headEnd/>
            <a:tailEnd/>
          </a:ln>
        </p:spPr>
        <p:txBody>
          <a:bodyPr>
            <a:spAutoFit/>
          </a:bodyPr>
          <a:lstStyle/>
          <a:p>
            <a:r>
              <a:rPr lang="en-GB" sz="1600">
                <a:latin typeface="Calibri" pitchFamily="34" charset="0"/>
              </a:rPr>
              <a:t>CAGR: 10.3%</a:t>
            </a:r>
          </a:p>
        </p:txBody>
      </p:sp>
      <p:sp>
        <p:nvSpPr>
          <p:cNvPr id="37912" name="Rectangle 28"/>
          <p:cNvSpPr>
            <a:spLocks noChangeArrowheads="1"/>
          </p:cNvSpPr>
          <p:nvPr/>
        </p:nvSpPr>
        <p:spPr bwMode="auto">
          <a:xfrm>
            <a:off x="5076825" y="5589588"/>
            <a:ext cx="1250950" cy="368300"/>
          </a:xfrm>
          <a:prstGeom prst="rect">
            <a:avLst/>
          </a:prstGeom>
          <a:noFill/>
          <a:ln w="9525">
            <a:noFill/>
            <a:miter lim="800000"/>
            <a:headEnd/>
            <a:tailEnd/>
          </a:ln>
        </p:spPr>
        <p:txBody>
          <a:bodyPr wrap="none">
            <a:spAutoFit/>
          </a:bodyPr>
          <a:lstStyle/>
          <a:p>
            <a:pPr>
              <a:spcBef>
                <a:spcPct val="50000"/>
              </a:spcBef>
            </a:pPr>
            <a:r>
              <a:rPr lang="en-US">
                <a:latin typeface="Calibri" pitchFamily="34" charset="0"/>
              </a:rPr>
              <a:t>Since 2000 </a:t>
            </a:r>
          </a:p>
        </p:txBody>
      </p:sp>
      <p:sp>
        <p:nvSpPr>
          <p:cNvPr id="37913" name="TextBox 20"/>
          <p:cNvSpPr txBox="1">
            <a:spLocks noChangeArrowheads="1"/>
          </p:cNvSpPr>
          <p:nvPr/>
        </p:nvSpPr>
        <p:spPr bwMode="auto">
          <a:xfrm rot="-5400000">
            <a:off x="-642938" y="5224463"/>
            <a:ext cx="1655763" cy="369888"/>
          </a:xfrm>
          <a:prstGeom prst="rect">
            <a:avLst/>
          </a:prstGeom>
          <a:noFill/>
          <a:ln w="9525">
            <a:noFill/>
            <a:miter lim="800000"/>
            <a:headEnd/>
            <a:tailEnd/>
          </a:ln>
        </p:spPr>
        <p:txBody>
          <a:bodyPr>
            <a:spAutoFit/>
          </a:bodyPr>
          <a:lstStyle/>
          <a:p>
            <a:r>
              <a:rPr lang="en-GB" b="1">
                <a:latin typeface="Calibri" pitchFamily="34" charset="0"/>
              </a:rPr>
              <a:t>No. of articles</a:t>
            </a:r>
          </a:p>
        </p:txBody>
      </p:sp>
      <p:sp>
        <p:nvSpPr>
          <p:cNvPr id="30" name="Rounded Rectangle 29"/>
          <p:cNvSpPr/>
          <p:nvPr/>
        </p:nvSpPr>
        <p:spPr>
          <a:xfrm>
            <a:off x="0" y="0"/>
            <a:ext cx="9144000" cy="685800"/>
          </a:xfrm>
          <a:prstGeom prst="round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solidFill>
                  <a:schemeClr val="tx1"/>
                </a:solidFill>
              </a:rPr>
              <a:t>Knowledge &amp; Innovation Capital</a:t>
            </a:r>
            <a:endParaRPr lang="en-GB" sz="3200" b="1" dirty="0">
              <a:solidFill>
                <a:schemeClr val="tx1"/>
              </a:solidFill>
            </a:endParaRPr>
          </a:p>
        </p:txBody>
      </p:sp>
      <p:sp>
        <p:nvSpPr>
          <p:cNvPr id="21" name="Slide Number Placeholder 20"/>
          <p:cNvSpPr>
            <a:spLocks noGrp="1"/>
          </p:cNvSpPr>
          <p:nvPr>
            <p:ph type="sldNum" sz="quarter" idx="14"/>
          </p:nvPr>
        </p:nvSpPr>
        <p:spPr/>
        <p:txBody>
          <a:bodyPr/>
          <a:lstStyle/>
          <a:p>
            <a:pPr>
              <a:defRPr/>
            </a:pPr>
            <a:fld id="{177FEC06-F54D-44FC-B542-23877604879A}" type="slidenum">
              <a:rPr lang="en-GB" smtClean="0"/>
              <a:pPr>
                <a:defRPr/>
              </a:pPr>
              <a:t>23</a:t>
            </a:fld>
            <a:endParaRPr lang="en-GB"/>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152400" y="762001"/>
            <a:ext cx="8856663" cy="5475286"/>
            <a:chOff x="0" y="925514"/>
            <a:chExt cx="8856663" cy="5475286"/>
          </a:xfrm>
        </p:grpSpPr>
        <p:grpSp>
          <p:nvGrpSpPr>
            <p:cNvPr id="41" name="Group 40"/>
            <p:cNvGrpSpPr/>
            <p:nvPr/>
          </p:nvGrpSpPr>
          <p:grpSpPr>
            <a:xfrm>
              <a:off x="0" y="925514"/>
              <a:ext cx="8856663" cy="5475286"/>
              <a:chOff x="0" y="925514"/>
              <a:chExt cx="8856663" cy="5475286"/>
            </a:xfrm>
          </p:grpSpPr>
          <p:pic>
            <p:nvPicPr>
              <p:cNvPr id="40" name="Picture 8" descr=" arrow.jpg                                                      003BCAFBkevin harddisk 1               7C26DDB3:"/>
              <p:cNvPicPr>
                <a:picLocks noChangeAspect="1" noChangeArrowheads="1"/>
              </p:cNvPicPr>
              <p:nvPr/>
            </p:nvPicPr>
            <p:blipFill>
              <a:blip r:embed="rId3" cstate="print"/>
              <a:srcRect/>
              <a:stretch>
                <a:fillRect/>
              </a:stretch>
            </p:blipFill>
            <p:spPr bwMode="auto">
              <a:xfrm>
                <a:off x="533400" y="925514"/>
                <a:ext cx="7850188" cy="5029200"/>
              </a:xfrm>
              <a:prstGeom prst="rect">
                <a:avLst/>
              </a:prstGeom>
              <a:noFill/>
              <a:ln w="9525">
                <a:noFill/>
                <a:miter lim="800000"/>
                <a:headEnd/>
                <a:tailEnd/>
              </a:ln>
            </p:spPr>
          </p:pic>
          <p:sp>
            <p:nvSpPr>
              <p:cNvPr id="17" name="Text Box 6"/>
              <p:cNvSpPr txBox="1">
                <a:spLocks noChangeArrowheads="1"/>
              </p:cNvSpPr>
              <p:nvPr/>
            </p:nvSpPr>
            <p:spPr bwMode="auto">
              <a:xfrm>
                <a:off x="4191000" y="4343400"/>
                <a:ext cx="2057400" cy="2057400"/>
              </a:xfrm>
              <a:prstGeom prst="rect">
                <a:avLst/>
              </a:prstGeom>
              <a:noFill/>
              <a:ln w="9525" algn="ctr">
                <a:noFill/>
                <a:miter lim="800000"/>
                <a:headEnd/>
                <a:tailEnd/>
              </a:ln>
            </p:spPr>
            <p:txBody>
              <a:bodyPr/>
              <a:lstStyle/>
              <a:p>
                <a:pPr algn="ctr">
                  <a:lnSpc>
                    <a:spcPct val="110000"/>
                  </a:lnSpc>
                  <a:spcBef>
                    <a:spcPct val="30000"/>
                  </a:spcBef>
                  <a:buClr>
                    <a:srgbClr val="4F81C8"/>
                  </a:buClr>
                </a:pPr>
                <a:r>
                  <a:rPr lang="en-GB" sz="1600" b="1" dirty="0">
                    <a:solidFill>
                      <a:schemeClr val="accent2"/>
                    </a:solidFill>
                  </a:rPr>
                  <a:t>Technology Enterprise Commercialisation Scheme (TECS)</a:t>
                </a:r>
                <a:endParaRPr lang="en-GB" sz="1400" dirty="0">
                  <a:solidFill>
                    <a:schemeClr val="accent2"/>
                  </a:solidFill>
                </a:endParaRPr>
              </a:p>
              <a:p>
                <a:pPr>
                  <a:buClr>
                    <a:srgbClr val="3170C8"/>
                  </a:buClr>
                </a:pPr>
                <a:r>
                  <a:rPr lang="en-US" sz="1400" dirty="0"/>
                  <a:t>Support early-stage Proof-of-Concept (POC) and Proof-of-Value (POV) projects</a:t>
                </a:r>
              </a:p>
            </p:txBody>
          </p:sp>
          <p:grpSp>
            <p:nvGrpSpPr>
              <p:cNvPr id="37" name="Group 36"/>
              <p:cNvGrpSpPr/>
              <p:nvPr/>
            </p:nvGrpSpPr>
            <p:grpSpPr>
              <a:xfrm>
                <a:off x="152400" y="1704975"/>
                <a:ext cx="8704263" cy="3786188"/>
                <a:chOff x="152400" y="1704975"/>
                <a:chExt cx="8704263" cy="3786188"/>
              </a:xfrm>
            </p:grpSpPr>
            <p:grpSp>
              <p:nvGrpSpPr>
                <p:cNvPr id="4" name="Group 39"/>
                <p:cNvGrpSpPr>
                  <a:grpSpLocks/>
                </p:cNvGrpSpPr>
                <p:nvPr/>
              </p:nvGrpSpPr>
              <p:grpSpPr bwMode="auto">
                <a:xfrm>
                  <a:off x="3276600" y="1704975"/>
                  <a:ext cx="2971800" cy="468313"/>
                  <a:chOff x="3276600" y="1551296"/>
                  <a:chExt cx="2971800" cy="468313"/>
                </a:xfrm>
              </p:grpSpPr>
              <p:sp>
                <p:nvSpPr>
                  <p:cNvPr id="5" name="AutoShape 7"/>
                  <p:cNvSpPr>
                    <a:spLocks noChangeArrowheads="1"/>
                  </p:cNvSpPr>
                  <p:nvPr/>
                </p:nvSpPr>
                <p:spPr bwMode="auto">
                  <a:xfrm>
                    <a:off x="3276600" y="1571934"/>
                    <a:ext cx="2971800" cy="409575"/>
                  </a:xfrm>
                  <a:prstGeom prst="roundRect">
                    <a:avLst>
                      <a:gd name="adj" fmla="val 16667"/>
                    </a:avLst>
                  </a:prstGeom>
                  <a:solidFill>
                    <a:srgbClr val="4F81C8"/>
                  </a:solidFill>
                  <a:ln w="28575" algn="ctr">
                    <a:noFill/>
                    <a:round/>
                    <a:headEnd/>
                    <a:tailEnd/>
                  </a:ln>
                  <a:effectLst>
                    <a:outerShdw dist="35921" dir="2700000" algn="ctr" rotWithShape="0">
                      <a:schemeClr val="bg2"/>
                    </a:outerShdw>
                  </a:effectLst>
                </p:spPr>
                <p:txBody>
                  <a:bodyPr anchor="ctr">
                    <a:spAutoFit/>
                  </a:bodyPr>
                  <a:lstStyle/>
                  <a:p>
                    <a:pPr algn="r" eaLnBrk="0" hangingPunct="0">
                      <a:defRPr/>
                    </a:pPr>
                    <a:endParaRPr lang="en-GB">
                      <a:solidFill>
                        <a:srgbClr val="000000"/>
                      </a:solidFill>
                      <a:latin typeface="Helvetica Neue" charset="0"/>
                    </a:endParaRPr>
                  </a:p>
                </p:txBody>
              </p:sp>
              <p:sp>
                <p:nvSpPr>
                  <p:cNvPr id="6" name="Rectangle 9"/>
                  <p:cNvSpPr>
                    <a:spLocks noChangeArrowheads="1"/>
                  </p:cNvSpPr>
                  <p:nvPr/>
                </p:nvSpPr>
                <p:spPr bwMode="auto">
                  <a:xfrm>
                    <a:off x="3932647" y="1551296"/>
                    <a:ext cx="1706153" cy="468313"/>
                  </a:xfrm>
                  <a:prstGeom prst="rect">
                    <a:avLst/>
                  </a:prstGeom>
                  <a:noFill/>
                  <a:ln w="9525">
                    <a:noFill/>
                    <a:miter lim="800000"/>
                    <a:headEnd/>
                    <a:tailEnd/>
                  </a:ln>
                </p:spPr>
                <p:txBody>
                  <a:bodyPr anchor="ctr"/>
                  <a:lstStyle/>
                  <a:p>
                    <a:pPr algn="ctr" eaLnBrk="0" hangingPunct="0">
                      <a:spcBef>
                        <a:spcPct val="20000"/>
                      </a:spcBef>
                    </a:pPr>
                    <a:r>
                      <a:rPr lang="en-GB" b="1" dirty="0">
                        <a:solidFill>
                          <a:srgbClr val="FFFFFF"/>
                        </a:solidFill>
                      </a:rPr>
                      <a:t> Grant</a:t>
                    </a:r>
                  </a:p>
                </p:txBody>
              </p:sp>
            </p:grpSp>
            <p:sp>
              <p:nvSpPr>
                <p:cNvPr id="7" name="Rectangle 90"/>
                <p:cNvSpPr>
                  <a:spLocks noChangeArrowheads="1"/>
                </p:cNvSpPr>
                <p:nvPr/>
              </p:nvSpPr>
              <p:spPr bwMode="auto">
                <a:xfrm>
                  <a:off x="3962400" y="2209800"/>
                  <a:ext cx="2362200" cy="1066800"/>
                </a:xfrm>
                <a:prstGeom prst="rect">
                  <a:avLst/>
                </a:prstGeom>
                <a:noFill/>
                <a:ln w="9525" algn="ctr">
                  <a:noFill/>
                  <a:miter lim="800000"/>
                  <a:headEnd/>
                  <a:tailEnd/>
                </a:ln>
              </p:spPr>
              <p:txBody>
                <a:bodyPr/>
                <a:lstStyle/>
                <a:p>
                  <a:pPr marL="169863" indent="-169863" eaLnBrk="0" hangingPunct="0">
                    <a:spcBef>
                      <a:spcPct val="30000"/>
                    </a:spcBef>
                    <a:buClr>
                      <a:srgbClr val="4F81C8"/>
                    </a:buClr>
                    <a:buFont typeface="Wingdings" pitchFamily="2" charset="2"/>
                    <a:buChar char="§"/>
                  </a:pPr>
                  <a:endParaRPr lang="en-US" sz="1200"/>
                </a:p>
              </p:txBody>
            </p:sp>
            <p:grpSp>
              <p:nvGrpSpPr>
                <p:cNvPr id="8" name="Group 41"/>
                <p:cNvGrpSpPr>
                  <a:grpSpLocks/>
                </p:cNvGrpSpPr>
                <p:nvPr/>
              </p:nvGrpSpPr>
              <p:grpSpPr bwMode="auto">
                <a:xfrm>
                  <a:off x="6553200" y="1704975"/>
                  <a:ext cx="2286000" cy="468313"/>
                  <a:chOff x="6553200" y="1526862"/>
                  <a:chExt cx="2286000" cy="468313"/>
                </a:xfrm>
              </p:grpSpPr>
              <p:sp>
                <p:nvSpPr>
                  <p:cNvPr id="9" name="AutoShape 7"/>
                  <p:cNvSpPr>
                    <a:spLocks noChangeArrowheads="1"/>
                  </p:cNvSpPr>
                  <p:nvPr/>
                </p:nvSpPr>
                <p:spPr bwMode="auto">
                  <a:xfrm>
                    <a:off x="6553200" y="1550675"/>
                    <a:ext cx="2286000" cy="409575"/>
                  </a:xfrm>
                  <a:prstGeom prst="roundRect">
                    <a:avLst>
                      <a:gd name="adj" fmla="val 16667"/>
                    </a:avLst>
                  </a:prstGeom>
                  <a:solidFill>
                    <a:srgbClr val="4F81C8"/>
                  </a:solidFill>
                  <a:ln w="28575" algn="ctr">
                    <a:noFill/>
                    <a:round/>
                    <a:headEnd/>
                    <a:tailEnd/>
                  </a:ln>
                  <a:effectLst>
                    <a:outerShdw dist="35921" dir="2700000" algn="ctr" rotWithShape="0">
                      <a:schemeClr val="bg2"/>
                    </a:outerShdw>
                  </a:effectLst>
                </p:spPr>
                <p:txBody>
                  <a:bodyPr anchor="ctr">
                    <a:spAutoFit/>
                  </a:bodyPr>
                  <a:lstStyle/>
                  <a:p>
                    <a:pPr algn="r" eaLnBrk="0" hangingPunct="0">
                      <a:defRPr/>
                    </a:pPr>
                    <a:endParaRPr lang="en-GB">
                      <a:solidFill>
                        <a:srgbClr val="000000"/>
                      </a:solidFill>
                      <a:latin typeface="Helvetica Neue" charset="0"/>
                    </a:endParaRPr>
                  </a:p>
                </p:txBody>
              </p:sp>
              <p:sp>
                <p:nvSpPr>
                  <p:cNvPr id="10" name="Rectangle 9"/>
                  <p:cNvSpPr>
                    <a:spLocks noChangeArrowheads="1"/>
                  </p:cNvSpPr>
                  <p:nvPr/>
                </p:nvSpPr>
                <p:spPr bwMode="auto">
                  <a:xfrm>
                    <a:off x="6667887" y="1526862"/>
                    <a:ext cx="2010953" cy="468313"/>
                  </a:xfrm>
                  <a:prstGeom prst="rect">
                    <a:avLst/>
                  </a:prstGeom>
                  <a:noFill/>
                  <a:ln w="9525">
                    <a:noFill/>
                    <a:miter lim="800000"/>
                    <a:headEnd/>
                    <a:tailEnd/>
                  </a:ln>
                </p:spPr>
                <p:txBody>
                  <a:bodyPr anchor="ctr"/>
                  <a:lstStyle/>
                  <a:p>
                    <a:pPr algn="ctr" eaLnBrk="0" hangingPunct="0">
                      <a:spcBef>
                        <a:spcPct val="20000"/>
                      </a:spcBef>
                    </a:pPr>
                    <a:r>
                      <a:rPr lang="en-US" b="1">
                        <a:solidFill>
                          <a:srgbClr val="FFFFFF"/>
                        </a:solidFill>
                      </a:rPr>
                      <a:t>Equity</a:t>
                    </a:r>
                    <a:endParaRPr lang="en-GB" b="1">
                      <a:solidFill>
                        <a:srgbClr val="FFFFFF"/>
                      </a:solidFill>
                    </a:endParaRPr>
                  </a:p>
                </p:txBody>
              </p:sp>
            </p:grpSp>
            <p:pic>
              <p:nvPicPr>
                <p:cNvPr id="11" name="Picture 98" descr="seed%20logo"/>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162800" y="2260600"/>
                  <a:ext cx="1185862" cy="809625"/>
                </a:xfrm>
                <a:prstGeom prst="rect">
                  <a:avLst/>
                </a:prstGeom>
                <a:noFill/>
                <a:ln w="9525">
                  <a:noFill/>
                  <a:miter lim="800000"/>
                  <a:headEnd/>
                  <a:tailEnd/>
                </a:ln>
              </p:spPr>
            </p:pic>
            <p:sp>
              <p:nvSpPr>
                <p:cNvPr id="12" name="Rectangle 110"/>
                <p:cNvSpPr>
                  <a:spLocks noChangeArrowheads="1"/>
                </p:cNvSpPr>
                <p:nvPr/>
              </p:nvSpPr>
              <p:spPr bwMode="auto">
                <a:xfrm>
                  <a:off x="6597650" y="3352800"/>
                  <a:ext cx="2259013" cy="1295400"/>
                </a:xfrm>
                <a:prstGeom prst="rect">
                  <a:avLst/>
                </a:prstGeom>
                <a:noFill/>
                <a:ln w="9525" algn="ctr">
                  <a:noFill/>
                  <a:miter lim="800000"/>
                  <a:headEnd/>
                  <a:tailEnd/>
                </a:ln>
              </p:spPr>
              <p:txBody>
                <a:bodyPr/>
                <a:lstStyle/>
                <a:p>
                  <a:pPr eaLnBrk="0" hangingPunct="0">
                    <a:spcBef>
                      <a:spcPct val="30000"/>
                    </a:spcBef>
                    <a:buClr>
                      <a:srgbClr val="4F81C8"/>
                    </a:buClr>
                  </a:pPr>
                  <a:r>
                    <a:rPr lang="en-US" sz="1400" dirty="0"/>
                    <a:t>Equity-based co-financing for Singapore-based start-ups with innovative products and /or </a:t>
                  </a:r>
                  <a:r>
                    <a:rPr lang="en-US" sz="1400" dirty="0" smtClean="0"/>
                    <a:t>processes.</a:t>
                  </a:r>
                  <a:endParaRPr lang="en-US" sz="1400" dirty="0"/>
                </a:p>
              </p:txBody>
            </p:sp>
            <p:pic>
              <p:nvPicPr>
                <p:cNvPr id="15" name="Picture 2" descr="springTECS final copy"/>
                <p:cNvPicPr>
                  <a:picLocks noChangeAspect="1" noChangeArrowheads="1"/>
                </p:cNvPicPr>
                <p:nvPr/>
              </p:nvPicPr>
              <p:blipFill>
                <a:blip r:embed="rId5" cstate="print"/>
                <a:srcRect r="25862"/>
                <a:stretch>
                  <a:fillRect/>
                </a:stretch>
              </p:blipFill>
              <p:spPr bwMode="auto">
                <a:xfrm>
                  <a:off x="3200400" y="4348163"/>
                  <a:ext cx="1027113" cy="1143000"/>
                </a:xfrm>
                <a:prstGeom prst="rect">
                  <a:avLst/>
                </a:prstGeom>
                <a:noFill/>
                <a:ln w="9525">
                  <a:noFill/>
                  <a:miter lim="800000"/>
                  <a:headEnd/>
                  <a:tailEnd/>
                </a:ln>
              </p:spPr>
            </p:pic>
            <p:sp>
              <p:nvSpPr>
                <p:cNvPr id="16" name="Text Box 6"/>
                <p:cNvSpPr txBox="1">
                  <a:spLocks noChangeArrowheads="1"/>
                </p:cNvSpPr>
                <p:nvPr/>
              </p:nvSpPr>
              <p:spPr bwMode="auto">
                <a:xfrm>
                  <a:off x="3276600" y="2209800"/>
                  <a:ext cx="2895600" cy="1936750"/>
                </a:xfrm>
                <a:prstGeom prst="rect">
                  <a:avLst/>
                </a:prstGeom>
                <a:noFill/>
                <a:ln w="9525" algn="ctr">
                  <a:noFill/>
                  <a:miter lim="800000"/>
                  <a:headEnd/>
                  <a:tailEnd/>
                </a:ln>
              </p:spPr>
              <p:txBody>
                <a:bodyPr/>
                <a:lstStyle/>
                <a:p>
                  <a:pPr marL="114300" indent="-114300" algn="ctr">
                    <a:lnSpc>
                      <a:spcPct val="110000"/>
                    </a:lnSpc>
                    <a:spcBef>
                      <a:spcPct val="30000"/>
                    </a:spcBef>
                    <a:buClr>
                      <a:srgbClr val="4F81C8"/>
                    </a:buClr>
                    <a:defRPr/>
                  </a:pPr>
                  <a:r>
                    <a:rPr lang="en-GB" sz="1600" b="1" dirty="0">
                      <a:solidFill>
                        <a:schemeClr val="accent2"/>
                      </a:solidFill>
                      <a:latin typeface="Helvetica Neue" charset="0"/>
                    </a:rPr>
                    <a:t>Action Community for Entrepreneurship (ACE) </a:t>
                  </a:r>
                  <a:r>
                    <a:rPr lang="en-GB" sz="1600" b="1" dirty="0" smtClean="0">
                      <a:solidFill>
                        <a:schemeClr val="accent2"/>
                      </a:solidFill>
                      <a:latin typeface="Helvetica Neue" charset="0"/>
                    </a:rPr>
                    <a:t>Start-ups</a:t>
                  </a:r>
                  <a:endParaRPr lang="en-GB" sz="1400" dirty="0">
                    <a:solidFill>
                      <a:schemeClr val="accent2"/>
                    </a:solidFill>
                    <a:latin typeface="Helvetica Neue" charset="0"/>
                  </a:endParaRPr>
                </a:p>
                <a:p>
                  <a:pPr eaLnBrk="0" hangingPunct="0">
                    <a:spcBef>
                      <a:spcPct val="30000"/>
                    </a:spcBef>
                    <a:buClr>
                      <a:srgbClr val="4F81C8"/>
                    </a:buClr>
                    <a:defRPr/>
                  </a:pPr>
                  <a:r>
                    <a:rPr lang="en-US" sz="1400" dirty="0">
                      <a:latin typeface="Helvetica Neue" charset="0"/>
                    </a:rPr>
                    <a:t>Provides grant support </a:t>
                  </a:r>
                  <a:r>
                    <a:rPr lang="en-US" sz="1400" dirty="0" smtClean="0">
                      <a:latin typeface="Helvetica Neue" charset="0"/>
                    </a:rPr>
                    <a:t>to entrepreneurial Singaporeans </a:t>
                  </a:r>
                  <a:r>
                    <a:rPr lang="en-US" sz="1400" dirty="0">
                      <a:latin typeface="Helvetica Neue" charset="0"/>
                    </a:rPr>
                    <a:t>to set up their business on a $7 : $3 matching basis</a:t>
                  </a:r>
                </a:p>
              </p:txBody>
            </p:sp>
            <p:pic>
              <p:nvPicPr>
                <p:cNvPr id="20" name="Picture 78"/>
                <p:cNvPicPr>
                  <a:picLocks noChangeAspect="1" noChangeArrowheads="1"/>
                </p:cNvPicPr>
                <p:nvPr/>
              </p:nvPicPr>
              <p:blipFill>
                <a:blip r:embed="rId6" cstate="print"/>
                <a:srcRect/>
                <a:stretch>
                  <a:fillRect/>
                </a:stretch>
              </p:blipFill>
              <p:spPr bwMode="auto">
                <a:xfrm>
                  <a:off x="152400" y="2420938"/>
                  <a:ext cx="914400" cy="1084262"/>
                </a:xfrm>
                <a:prstGeom prst="rect">
                  <a:avLst/>
                </a:prstGeom>
                <a:noFill/>
                <a:ln w="9525" algn="ctr">
                  <a:noFill/>
                  <a:miter lim="800000"/>
                  <a:headEnd/>
                  <a:tailEnd/>
                </a:ln>
              </p:spPr>
            </p:pic>
            <p:sp>
              <p:nvSpPr>
                <p:cNvPr id="21" name="Text Box 6"/>
                <p:cNvSpPr txBox="1">
                  <a:spLocks noChangeArrowheads="1"/>
                </p:cNvSpPr>
                <p:nvPr/>
              </p:nvSpPr>
              <p:spPr bwMode="auto">
                <a:xfrm>
                  <a:off x="1066800" y="2238375"/>
                  <a:ext cx="2057400" cy="1371600"/>
                </a:xfrm>
                <a:prstGeom prst="rect">
                  <a:avLst/>
                </a:prstGeom>
                <a:noFill/>
                <a:ln w="9525" algn="ctr">
                  <a:noFill/>
                  <a:miter lim="800000"/>
                  <a:headEnd/>
                  <a:tailEnd/>
                </a:ln>
              </p:spPr>
              <p:txBody>
                <a:bodyPr/>
                <a:lstStyle/>
                <a:p>
                  <a:pPr marL="114300" indent="-114300" algn="ctr">
                    <a:lnSpc>
                      <a:spcPct val="110000"/>
                    </a:lnSpc>
                    <a:spcBef>
                      <a:spcPct val="30000"/>
                    </a:spcBef>
                    <a:buClr>
                      <a:srgbClr val="4F81C8"/>
                    </a:buClr>
                    <a:defRPr/>
                  </a:pPr>
                  <a:r>
                    <a:rPr lang="en-GB" sz="1600" b="1" dirty="0">
                      <a:solidFill>
                        <a:schemeClr val="accent2"/>
                      </a:solidFill>
                      <a:latin typeface="Helvetica Neue" charset="0"/>
                    </a:rPr>
                    <a:t>YES! Schools</a:t>
                  </a:r>
                  <a:endParaRPr lang="en-GB" sz="1400" dirty="0">
                    <a:solidFill>
                      <a:schemeClr val="accent2"/>
                    </a:solidFill>
                    <a:latin typeface="Helvetica Neue" charset="0"/>
                  </a:endParaRPr>
                </a:p>
                <a:p>
                  <a:pPr eaLnBrk="0" hangingPunct="0">
                    <a:spcBef>
                      <a:spcPct val="30000"/>
                    </a:spcBef>
                    <a:buClr>
                      <a:srgbClr val="4F81C8"/>
                    </a:buClr>
                    <a:defRPr/>
                  </a:pPr>
                  <a:r>
                    <a:rPr lang="en-US" sz="1400" dirty="0">
                      <a:latin typeface="Helvetica Neue" charset="0"/>
                    </a:rPr>
                    <a:t>Provides schools with grants to put in place a entrepreneurship learning </a:t>
                  </a:r>
                  <a:r>
                    <a:rPr lang="en-US" sz="1400" dirty="0" err="1">
                      <a:latin typeface="Helvetica Neue" charset="0"/>
                    </a:rPr>
                    <a:t>programme</a:t>
                  </a:r>
                  <a:r>
                    <a:rPr lang="en-US" sz="1400" dirty="0">
                      <a:latin typeface="Helvetica Neue" charset="0"/>
                    </a:rPr>
                    <a:t> for their </a:t>
                  </a:r>
                  <a:r>
                    <a:rPr lang="en-US" sz="1400" dirty="0" smtClean="0">
                      <a:latin typeface="Helvetica Neue" charset="0"/>
                    </a:rPr>
                    <a:t>students.</a:t>
                  </a:r>
                  <a:endParaRPr lang="en-US" sz="1400" dirty="0">
                    <a:latin typeface="Helvetica Neue" charset="0"/>
                  </a:endParaRPr>
                </a:p>
              </p:txBody>
            </p:sp>
            <p:grpSp>
              <p:nvGrpSpPr>
                <p:cNvPr id="13" name="Group 38"/>
                <p:cNvGrpSpPr>
                  <a:grpSpLocks/>
                </p:cNvGrpSpPr>
                <p:nvPr/>
              </p:nvGrpSpPr>
              <p:grpSpPr bwMode="auto">
                <a:xfrm>
                  <a:off x="228600" y="1704975"/>
                  <a:ext cx="2743200" cy="468313"/>
                  <a:chOff x="304800" y="1524000"/>
                  <a:chExt cx="2743199" cy="468313"/>
                </a:xfrm>
              </p:grpSpPr>
              <p:sp>
                <p:nvSpPr>
                  <p:cNvPr id="23" name="AutoShape 7"/>
                  <p:cNvSpPr>
                    <a:spLocks noChangeArrowheads="1"/>
                  </p:cNvSpPr>
                  <p:nvPr/>
                </p:nvSpPr>
                <p:spPr bwMode="auto">
                  <a:xfrm>
                    <a:off x="304800" y="1547813"/>
                    <a:ext cx="2743199" cy="409575"/>
                  </a:xfrm>
                  <a:prstGeom prst="roundRect">
                    <a:avLst>
                      <a:gd name="adj" fmla="val 16667"/>
                    </a:avLst>
                  </a:prstGeom>
                  <a:solidFill>
                    <a:srgbClr val="4F81C8"/>
                  </a:solidFill>
                  <a:ln w="28575" algn="ctr">
                    <a:noFill/>
                    <a:round/>
                    <a:headEnd/>
                    <a:tailEnd/>
                  </a:ln>
                  <a:effectLst>
                    <a:outerShdw dist="35921" dir="2700000" algn="ctr" rotWithShape="0">
                      <a:schemeClr val="bg2"/>
                    </a:outerShdw>
                  </a:effectLst>
                </p:spPr>
                <p:txBody>
                  <a:bodyPr anchor="ctr">
                    <a:spAutoFit/>
                  </a:bodyPr>
                  <a:lstStyle/>
                  <a:p>
                    <a:pPr algn="r" eaLnBrk="0" hangingPunct="0">
                      <a:defRPr/>
                    </a:pPr>
                    <a:endParaRPr lang="en-GB">
                      <a:solidFill>
                        <a:srgbClr val="000000"/>
                      </a:solidFill>
                      <a:latin typeface="Helvetica Neue" charset="0"/>
                    </a:endParaRPr>
                  </a:p>
                </p:txBody>
              </p:sp>
              <p:sp>
                <p:nvSpPr>
                  <p:cNvPr id="24" name="Rectangle 9"/>
                  <p:cNvSpPr>
                    <a:spLocks noChangeArrowheads="1"/>
                  </p:cNvSpPr>
                  <p:nvPr/>
                </p:nvSpPr>
                <p:spPr bwMode="auto">
                  <a:xfrm>
                    <a:off x="656047" y="1524000"/>
                    <a:ext cx="2010953" cy="468313"/>
                  </a:xfrm>
                  <a:prstGeom prst="rect">
                    <a:avLst/>
                  </a:prstGeom>
                  <a:noFill/>
                  <a:ln w="9525">
                    <a:noFill/>
                    <a:miter lim="800000"/>
                    <a:headEnd/>
                    <a:tailEnd/>
                  </a:ln>
                </p:spPr>
                <p:txBody>
                  <a:bodyPr anchor="ctr"/>
                  <a:lstStyle/>
                  <a:p>
                    <a:pPr algn="ctr" eaLnBrk="0" hangingPunct="0">
                      <a:spcBef>
                        <a:spcPct val="20000"/>
                      </a:spcBef>
                    </a:pPr>
                    <a:r>
                      <a:rPr lang="en-US" b="1">
                        <a:solidFill>
                          <a:srgbClr val="FFFFFF"/>
                        </a:solidFill>
                      </a:rPr>
                      <a:t>Support</a:t>
                    </a:r>
                    <a:endParaRPr lang="en-GB" b="1">
                      <a:solidFill>
                        <a:srgbClr val="FFFFFF"/>
                      </a:solidFill>
                    </a:endParaRPr>
                  </a:p>
                </p:txBody>
              </p:sp>
            </p:grpSp>
          </p:grpSp>
          <p:sp>
            <p:nvSpPr>
              <p:cNvPr id="25" name="Text Box 101"/>
              <p:cNvSpPr txBox="1">
                <a:spLocks noChangeArrowheads="1"/>
              </p:cNvSpPr>
              <p:nvPr/>
            </p:nvSpPr>
            <p:spPr bwMode="auto">
              <a:xfrm>
                <a:off x="0" y="3835400"/>
                <a:ext cx="2895600" cy="584200"/>
              </a:xfrm>
              <a:prstGeom prst="rect">
                <a:avLst/>
              </a:prstGeom>
              <a:noFill/>
              <a:ln w="9525" algn="ctr">
                <a:noFill/>
                <a:miter lim="800000"/>
                <a:headEnd/>
                <a:tailEnd/>
              </a:ln>
            </p:spPr>
            <p:txBody>
              <a:bodyPr>
                <a:spAutoFit/>
              </a:bodyPr>
              <a:lstStyle/>
              <a:p>
                <a:pPr algn="ctr"/>
                <a:r>
                  <a:rPr lang="en-US" sz="1600" b="1" dirty="0">
                    <a:solidFill>
                      <a:schemeClr val="accent2"/>
                    </a:solidFill>
                  </a:rPr>
                  <a:t>Incubator Development Programme (IDP)</a:t>
                </a:r>
              </a:p>
            </p:txBody>
          </p:sp>
          <p:sp>
            <p:nvSpPr>
              <p:cNvPr id="26" name="Rectangle 122"/>
              <p:cNvSpPr>
                <a:spLocks noChangeArrowheads="1"/>
              </p:cNvSpPr>
              <p:nvPr/>
            </p:nvSpPr>
            <p:spPr bwMode="auto">
              <a:xfrm>
                <a:off x="304800" y="4383088"/>
                <a:ext cx="2590800" cy="1484312"/>
              </a:xfrm>
              <a:prstGeom prst="rect">
                <a:avLst/>
              </a:prstGeom>
              <a:noFill/>
              <a:ln w="9525" algn="ctr">
                <a:noFill/>
                <a:miter lim="800000"/>
                <a:headEnd/>
                <a:tailEnd/>
              </a:ln>
            </p:spPr>
            <p:txBody>
              <a:bodyPr/>
              <a:lstStyle/>
              <a:p>
                <a:pPr eaLnBrk="0" hangingPunct="0">
                  <a:spcBef>
                    <a:spcPct val="30000"/>
                  </a:spcBef>
                  <a:buClr>
                    <a:srgbClr val="4F81C8"/>
                  </a:buClr>
                </a:pPr>
                <a:r>
                  <a:rPr lang="en-US" sz="1400" dirty="0"/>
                  <a:t>Grant support for incubators &amp; venture accelerators that assist innovative </a:t>
                </a:r>
                <a:r>
                  <a:rPr lang="en-US" sz="1400" dirty="0" smtClean="0"/>
                  <a:t>startups.</a:t>
                </a:r>
                <a:endParaRPr lang="en-US" sz="1400" dirty="0"/>
              </a:p>
            </p:txBody>
          </p:sp>
        </p:grpSp>
        <p:grpSp>
          <p:nvGrpSpPr>
            <p:cNvPr id="14" name="Group 49"/>
            <p:cNvGrpSpPr>
              <a:grpSpLocks/>
            </p:cNvGrpSpPr>
            <p:nvPr/>
          </p:nvGrpSpPr>
          <p:grpSpPr bwMode="auto">
            <a:xfrm>
              <a:off x="533400" y="5053013"/>
              <a:ext cx="2062163" cy="1179512"/>
              <a:chOff x="4724400" y="5486400"/>
              <a:chExt cx="2061535" cy="1180002"/>
            </a:xfrm>
          </p:grpSpPr>
          <p:pic>
            <p:nvPicPr>
              <p:cNvPr id="28" name="Picture 116" descr="background%20bottom%20copy"/>
              <p:cNvPicPr>
                <a:picLocks noChangeAspect="1" noChangeArrowheads="1"/>
              </p:cNvPicPr>
              <p:nvPr/>
            </p:nvPicPr>
            <p:blipFill>
              <a:blip r:embed="rId7" cstate="print"/>
              <a:srcRect/>
              <a:stretch>
                <a:fillRect/>
              </a:stretch>
            </p:blipFill>
            <p:spPr bwMode="auto">
              <a:xfrm>
                <a:off x="4724400" y="5715000"/>
                <a:ext cx="748864" cy="358659"/>
              </a:xfrm>
              <a:prstGeom prst="rect">
                <a:avLst/>
              </a:prstGeom>
              <a:noFill/>
              <a:ln w="9525" algn="ctr">
                <a:noFill/>
                <a:miter lim="800000"/>
                <a:headEnd/>
                <a:tailEnd/>
              </a:ln>
            </p:spPr>
          </p:pic>
          <p:grpSp>
            <p:nvGrpSpPr>
              <p:cNvPr id="18" name="Group 117"/>
              <p:cNvGrpSpPr>
                <a:grpSpLocks/>
              </p:cNvGrpSpPr>
              <p:nvPr/>
            </p:nvGrpSpPr>
            <p:grpSpPr bwMode="auto">
              <a:xfrm>
                <a:off x="5410197" y="6019800"/>
                <a:ext cx="457199" cy="381000"/>
                <a:chOff x="2016" y="3504"/>
                <a:chExt cx="816" cy="590"/>
              </a:xfrm>
            </p:grpSpPr>
            <p:sp>
              <p:nvSpPr>
                <p:cNvPr id="35" name="Rectangle 118"/>
                <p:cNvSpPr>
                  <a:spLocks noChangeArrowheads="1"/>
                </p:cNvSpPr>
                <p:nvPr/>
              </p:nvSpPr>
              <p:spPr bwMode="auto">
                <a:xfrm>
                  <a:off x="2566" y="3552"/>
                  <a:ext cx="266" cy="526"/>
                </a:xfrm>
                <a:prstGeom prst="rect">
                  <a:avLst/>
                </a:prstGeom>
                <a:solidFill>
                  <a:srgbClr val="FFFFFF"/>
                </a:solidFill>
                <a:ln w="9525" algn="ctr">
                  <a:noFill/>
                  <a:miter lim="800000"/>
                  <a:headEnd/>
                  <a:tailEnd/>
                </a:ln>
              </p:spPr>
              <p:txBody>
                <a:bodyPr wrap="none" anchor="ctr">
                  <a:spAutoFit/>
                </a:bodyPr>
                <a:lstStyle/>
                <a:p>
                  <a:pPr algn="r" eaLnBrk="0" hangingPunct="0"/>
                  <a:endParaRPr lang="en-GB"/>
                </a:p>
              </p:txBody>
            </p:sp>
            <p:pic>
              <p:nvPicPr>
                <p:cNvPr id="36" name="Picture 119" descr="mlogo"/>
                <p:cNvPicPr>
                  <a:picLocks noChangeAspect="1" noChangeArrowheads="1"/>
                </p:cNvPicPr>
                <p:nvPr/>
              </p:nvPicPr>
              <p:blipFill>
                <a:blip r:embed="rId8" cstate="print"/>
                <a:srcRect/>
                <a:stretch>
                  <a:fillRect/>
                </a:stretch>
              </p:blipFill>
              <p:spPr bwMode="auto">
                <a:xfrm>
                  <a:off x="2016" y="3504"/>
                  <a:ext cx="768" cy="590"/>
                </a:xfrm>
                <a:prstGeom prst="rect">
                  <a:avLst/>
                </a:prstGeom>
                <a:noFill/>
                <a:ln w="9525" algn="ctr">
                  <a:noFill/>
                  <a:miter lim="800000"/>
                  <a:headEnd/>
                  <a:tailEnd/>
                </a:ln>
              </p:spPr>
            </p:pic>
          </p:grpSp>
          <p:pic>
            <p:nvPicPr>
              <p:cNvPr id="30" name="Picture 120" descr="banner01"/>
              <p:cNvPicPr>
                <a:picLocks noChangeAspect="1" noChangeArrowheads="1"/>
              </p:cNvPicPr>
              <p:nvPr/>
            </p:nvPicPr>
            <p:blipFill>
              <a:blip r:embed="rId9" cstate="print"/>
              <a:srcRect/>
              <a:stretch>
                <a:fillRect/>
              </a:stretch>
            </p:blipFill>
            <p:spPr bwMode="auto">
              <a:xfrm>
                <a:off x="5486400" y="5638800"/>
                <a:ext cx="457200" cy="322373"/>
              </a:xfrm>
              <a:prstGeom prst="rect">
                <a:avLst/>
              </a:prstGeom>
              <a:noFill/>
              <a:ln w="9525">
                <a:noFill/>
                <a:miter lim="800000"/>
                <a:headEnd/>
                <a:tailEnd/>
              </a:ln>
            </p:spPr>
          </p:pic>
          <p:pic>
            <p:nvPicPr>
              <p:cNvPr id="31" name="Picture 115" descr="smubig_logo"/>
              <p:cNvPicPr>
                <a:picLocks noChangeAspect="1" noChangeArrowheads="1"/>
              </p:cNvPicPr>
              <p:nvPr/>
            </p:nvPicPr>
            <p:blipFill>
              <a:blip r:embed="rId10" cstate="print"/>
              <a:srcRect/>
              <a:stretch>
                <a:fillRect/>
              </a:stretch>
            </p:blipFill>
            <p:spPr bwMode="auto">
              <a:xfrm>
                <a:off x="6019800" y="6096000"/>
                <a:ext cx="637574" cy="334749"/>
              </a:xfrm>
              <a:prstGeom prst="rect">
                <a:avLst/>
              </a:prstGeom>
              <a:noFill/>
              <a:ln w="9525" algn="ctr">
                <a:noFill/>
                <a:miter lim="800000"/>
                <a:headEnd/>
                <a:tailEnd/>
              </a:ln>
            </p:spPr>
          </p:pic>
          <p:pic>
            <p:nvPicPr>
              <p:cNvPr id="32" name="Picture 114" descr="3616323112_b739da7c8a"/>
              <p:cNvPicPr>
                <a:picLocks noChangeAspect="1" noChangeArrowheads="1"/>
              </p:cNvPicPr>
              <p:nvPr/>
            </p:nvPicPr>
            <p:blipFill>
              <a:blip r:embed="rId11" cstate="print"/>
              <a:srcRect/>
              <a:stretch>
                <a:fillRect/>
              </a:stretch>
            </p:blipFill>
            <p:spPr bwMode="auto">
              <a:xfrm>
                <a:off x="6019800" y="5486400"/>
                <a:ext cx="533718" cy="557781"/>
              </a:xfrm>
              <a:prstGeom prst="rect">
                <a:avLst/>
              </a:prstGeom>
              <a:noFill/>
              <a:ln w="9525">
                <a:noFill/>
                <a:miter lim="800000"/>
                <a:headEnd/>
                <a:tailEnd/>
              </a:ln>
            </p:spPr>
          </p:pic>
          <p:pic>
            <p:nvPicPr>
              <p:cNvPr id="33" name="Picture 86" descr="bansea"/>
              <p:cNvPicPr>
                <a:picLocks noChangeAspect="1" noChangeArrowheads="1"/>
              </p:cNvPicPr>
              <p:nvPr/>
            </p:nvPicPr>
            <p:blipFill>
              <a:blip r:embed="rId12" cstate="print"/>
              <a:srcRect/>
              <a:stretch>
                <a:fillRect/>
              </a:stretch>
            </p:blipFill>
            <p:spPr bwMode="auto">
              <a:xfrm>
                <a:off x="4876800" y="6172200"/>
                <a:ext cx="457199" cy="451484"/>
              </a:xfrm>
              <a:prstGeom prst="rect">
                <a:avLst/>
              </a:prstGeom>
              <a:noFill/>
              <a:ln w="9525">
                <a:noFill/>
                <a:miter lim="800000"/>
                <a:headEnd/>
                <a:tailEnd/>
              </a:ln>
            </p:spPr>
          </p:pic>
          <p:pic>
            <p:nvPicPr>
              <p:cNvPr id="34" name="Picture 58"/>
              <p:cNvPicPr>
                <a:picLocks noChangeAspect="1" noChangeArrowheads="1"/>
              </p:cNvPicPr>
              <p:nvPr/>
            </p:nvPicPr>
            <p:blipFill>
              <a:blip r:embed="rId13" cstate="print"/>
              <a:srcRect/>
              <a:stretch>
                <a:fillRect/>
              </a:stretch>
            </p:blipFill>
            <p:spPr bwMode="auto">
              <a:xfrm>
                <a:off x="5410200" y="6477000"/>
                <a:ext cx="1375735" cy="189402"/>
              </a:xfrm>
              <a:prstGeom prst="rect">
                <a:avLst/>
              </a:prstGeom>
              <a:noFill/>
              <a:ln w="9525">
                <a:noFill/>
                <a:miter lim="800000"/>
                <a:headEnd/>
                <a:tailEnd/>
              </a:ln>
            </p:spPr>
          </p:pic>
        </p:grpSp>
      </p:grpSp>
      <p:sp>
        <p:nvSpPr>
          <p:cNvPr id="39" name="Line 36"/>
          <p:cNvSpPr>
            <a:spLocks noChangeShapeType="1"/>
          </p:cNvSpPr>
          <p:nvPr/>
        </p:nvSpPr>
        <p:spPr bwMode="auto">
          <a:xfrm>
            <a:off x="0" y="152400"/>
            <a:ext cx="9144000" cy="0"/>
          </a:xfrm>
          <a:prstGeom prst="line">
            <a:avLst/>
          </a:prstGeom>
          <a:noFill/>
          <a:ln w="9525">
            <a:solidFill>
              <a:srgbClr val="D6D6D6"/>
            </a:solidFill>
            <a:round/>
            <a:headEnd/>
            <a:tailEnd/>
          </a:ln>
        </p:spPr>
        <p:txBody>
          <a:bodyPr wrap="none" anchor="ctr"/>
          <a:lstStyle/>
          <a:p>
            <a:endParaRPr lang="en-GB"/>
          </a:p>
        </p:txBody>
      </p:sp>
      <p:sp>
        <p:nvSpPr>
          <p:cNvPr id="2" name="TextBox 1"/>
          <p:cNvSpPr txBox="1"/>
          <p:nvPr/>
        </p:nvSpPr>
        <p:spPr>
          <a:xfrm>
            <a:off x="0" y="6248400"/>
            <a:ext cx="5926622" cy="307777"/>
          </a:xfrm>
          <a:prstGeom prst="rect">
            <a:avLst/>
          </a:prstGeom>
          <a:solidFill>
            <a:srgbClr val="FFFF00"/>
          </a:solidFill>
        </p:spPr>
        <p:txBody>
          <a:bodyPr wrap="none" rtlCol="0">
            <a:spAutoFit/>
          </a:bodyPr>
          <a:lstStyle/>
          <a:p>
            <a:r>
              <a:rPr lang="en-SG" sz="1400" dirty="0" smtClean="0"/>
              <a:t>*at least 30% equity owned by Singapore citizens / permanent residents </a:t>
            </a:r>
            <a:endParaRPr lang="en-SG" sz="1400" dirty="0"/>
          </a:p>
        </p:txBody>
      </p:sp>
      <p:sp>
        <p:nvSpPr>
          <p:cNvPr id="3" name="Text Box 3"/>
          <p:cNvSpPr txBox="1">
            <a:spLocks noChangeArrowheads="1"/>
          </p:cNvSpPr>
          <p:nvPr/>
        </p:nvSpPr>
        <p:spPr bwMode="auto">
          <a:xfrm>
            <a:off x="0" y="0"/>
            <a:ext cx="9144000" cy="990600"/>
          </a:xfrm>
          <a:prstGeom prst="rect">
            <a:avLst/>
          </a:prstGeom>
          <a:solidFill>
            <a:srgbClr val="FFFF99"/>
          </a:solidFill>
          <a:ln w="9525" algn="ctr">
            <a:noFill/>
            <a:miter lim="800000"/>
            <a:headEnd/>
            <a:tailEnd/>
          </a:ln>
        </p:spPr>
        <p:txBody>
          <a:bodyPr anchor="ctr"/>
          <a:lstStyle/>
          <a:p>
            <a:pPr algn="ctr"/>
            <a:r>
              <a:rPr lang="en-SG" sz="3200" b="1" dirty="0">
                <a:latin typeface="Calibri" pitchFamily="34" charset="0"/>
                <a:cs typeface="Calibri" pitchFamily="34" charset="0"/>
              </a:rPr>
              <a:t>Financing &amp; Support Programmes for </a:t>
            </a:r>
            <a:r>
              <a:rPr lang="en-SG" sz="3200" b="1" dirty="0" smtClean="0">
                <a:latin typeface="Calibri" pitchFamily="34" charset="0"/>
                <a:cs typeface="Calibri" pitchFamily="34" charset="0"/>
              </a:rPr>
              <a:t>Start-ups</a:t>
            </a:r>
            <a:endParaRPr lang="en-SG" sz="3200" b="1" dirty="0">
              <a:latin typeface="Calibri" pitchFamily="34" charset="0"/>
              <a:cs typeface="Calibri" pitchFamily="34" charset="0"/>
            </a:endParaRPr>
          </a:p>
        </p:txBody>
      </p:sp>
      <p:sp>
        <p:nvSpPr>
          <p:cNvPr id="43" name="TextBox 42"/>
          <p:cNvSpPr txBox="1"/>
          <p:nvPr/>
        </p:nvSpPr>
        <p:spPr>
          <a:xfrm>
            <a:off x="152400" y="6519446"/>
            <a:ext cx="3165354" cy="338554"/>
          </a:xfrm>
          <a:prstGeom prst="rect">
            <a:avLst/>
          </a:prstGeom>
          <a:noFill/>
        </p:spPr>
        <p:txBody>
          <a:bodyPr wrap="none" rtlCol="0">
            <a:spAutoFit/>
          </a:bodyPr>
          <a:lstStyle/>
          <a:p>
            <a:r>
              <a:rPr lang="en-GB" sz="1600" dirty="0" smtClean="0">
                <a:latin typeface="+mn-lt"/>
              </a:rPr>
              <a:t>YES :  Young Entrepreneurs Scheme </a:t>
            </a:r>
            <a:endParaRPr lang="en-GB" sz="1600" dirty="0">
              <a:latin typeface="+mn-lt"/>
            </a:endParaRPr>
          </a:p>
        </p:txBody>
      </p:sp>
      <p:sp>
        <p:nvSpPr>
          <p:cNvPr id="44" name="TextBox 43"/>
          <p:cNvSpPr txBox="1"/>
          <p:nvPr/>
        </p:nvSpPr>
        <p:spPr>
          <a:xfrm>
            <a:off x="8686800" y="6477000"/>
            <a:ext cx="325730" cy="246221"/>
          </a:xfrm>
          <a:prstGeom prst="rect">
            <a:avLst/>
          </a:prstGeom>
          <a:noFill/>
        </p:spPr>
        <p:txBody>
          <a:bodyPr wrap="none" rtlCol="0">
            <a:spAutoFit/>
          </a:bodyPr>
          <a:lstStyle/>
          <a:p>
            <a:r>
              <a:rPr lang="en-GB" sz="1000" dirty="0" smtClean="0"/>
              <a:t>24</a:t>
            </a:r>
            <a:endParaRPr lang="en-GB" sz="1000" dirty="0"/>
          </a:p>
        </p:txBody>
      </p:sp>
    </p:spTree>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8" descr=" arrow.jpg                                                      003BCAFBkevin harddisk 1               7C26DDB3:"/>
          <p:cNvPicPr>
            <a:picLocks noChangeAspect="1" noChangeArrowheads="1"/>
          </p:cNvPicPr>
          <p:nvPr/>
        </p:nvPicPr>
        <p:blipFill>
          <a:blip r:embed="rId2" cstate="print"/>
          <a:srcRect/>
          <a:stretch>
            <a:fillRect/>
          </a:stretch>
        </p:blipFill>
        <p:spPr bwMode="auto">
          <a:xfrm>
            <a:off x="533400" y="773113"/>
            <a:ext cx="7850188" cy="6084887"/>
          </a:xfrm>
          <a:prstGeom prst="rect">
            <a:avLst/>
          </a:prstGeom>
          <a:noFill/>
          <a:ln w="9525">
            <a:noFill/>
            <a:miter lim="800000"/>
            <a:headEnd/>
            <a:tailEnd/>
          </a:ln>
        </p:spPr>
      </p:pic>
      <p:sp>
        <p:nvSpPr>
          <p:cNvPr id="31" name="Rectangle 30"/>
          <p:cNvSpPr/>
          <p:nvPr/>
        </p:nvSpPr>
        <p:spPr>
          <a:xfrm>
            <a:off x="4724400" y="1828800"/>
            <a:ext cx="1828800" cy="685800"/>
          </a:xfrm>
          <a:prstGeom prst="rect">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smtClean="0">
                <a:ln>
                  <a:noFill/>
                </a:ln>
                <a:solidFill>
                  <a:sysClr val="windowText" lastClr="000000"/>
                </a:solidFill>
                <a:effectLst/>
                <a:uLnTx/>
                <a:uFillTx/>
                <a:latin typeface="Calibri"/>
                <a:ea typeface="+mn-ea"/>
                <a:cs typeface="+mn-cs"/>
              </a:rPr>
              <a:t>SPRING SEEDS</a:t>
            </a:r>
            <a:endParaRPr kumimoji="0" lang="en-GB" sz="18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2" name="Rectangle 31"/>
          <p:cNvSpPr/>
          <p:nvPr/>
        </p:nvSpPr>
        <p:spPr>
          <a:xfrm>
            <a:off x="4572000" y="4419600"/>
            <a:ext cx="1981200" cy="762000"/>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600" b="1" kern="0" dirty="0" smtClean="0">
                <a:solidFill>
                  <a:sysClr val="windowText" lastClr="000000"/>
                </a:solidFill>
                <a:latin typeface="+mn-lt"/>
              </a:rPr>
              <a:t>Co-invest up to SGD$1.5 Mil</a:t>
            </a:r>
          </a:p>
          <a:p>
            <a:pPr algn="ctr" fontAlgn="auto">
              <a:spcBef>
                <a:spcPts val="0"/>
              </a:spcBef>
              <a:spcAft>
                <a:spcPts val="0"/>
              </a:spcAft>
              <a:defRPr/>
            </a:pPr>
            <a:r>
              <a:rPr lang="en-GB" sz="1600" b="1" dirty="0" smtClean="0">
                <a:latin typeface="+mn-lt"/>
              </a:rPr>
              <a:t>(US$1.2 Mil)</a:t>
            </a:r>
            <a:endParaRPr kumimoji="0" lang="en-GB" sz="1600" b="1" i="0" u="none" strike="noStrike" kern="0" cap="none" spc="0" normalizeH="0" baseline="0" noProof="0" dirty="0">
              <a:ln>
                <a:noFill/>
              </a:ln>
              <a:solidFill>
                <a:sysClr val="windowText" lastClr="000000"/>
              </a:solidFill>
              <a:effectLst/>
              <a:uLnTx/>
              <a:uFillTx/>
              <a:latin typeface="+mn-lt"/>
              <a:ea typeface="+mn-ea"/>
              <a:cs typeface="+mn-cs"/>
            </a:endParaRPr>
          </a:p>
        </p:txBody>
      </p:sp>
      <p:pic>
        <p:nvPicPr>
          <p:cNvPr id="3" name="Picture 18" descr="http://www.ricecomms.com/wp-content/uploads/Jungle-Ventures2-300x120.jpg"/>
          <p:cNvPicPr>
            <a:picLocks noChangeAspect="1" noChangeArrowheads="1"/>
          </p:cNvPicPr>
          <p:nvPr/>
        </p:nvPicPr>
        <p:blipFill>
          <a:blip r:embed="rId3" cstate="print"/>
          <a:srcRect/>
          <a:stretch>
            <a:fillRect/>
          </a:stretch>
        </p:blipFill>
        <p:spPr bwMode="auto">
          <a:xfrm>
            <a:off x="1676400" y="5791200"/>
            <a:ext cx="2285997" cy="914400"/>
          </a:xfrm>
          <a:prstGeom prst="rect">
            <a:avLst/>
          </a:prstGeom>
          <a:noFill/>
        </p:spPr>
      </p:pic>
      <p:pic>
        <p:nvPicPr>
          <p:cNvPr id="4" name="Picture 6" descr="http://www.apesnap.com/images/logo/58_1245349430.png"/>
          <p:cNvPicPr>
            <a:picLocks noChangeAspect="1" noChangeArrowheads="1"/>
          </p:cNvPicPr>
          <p:nvPr/>
        </p:nvPicPr>
        <p:blipFill>
          <a:blip r:embed="rId4" cstate="print"/>
          <a:srcRect/>
          <a:stretch>
            <a:fillRect/>
          </a:stretch>
        </p:blipFill>
        <p:spPr bwMode="auto">
          <a:xfrm>
            <a:off x="76200" y="5684912"/>
            <a:ext cx="1616027" cy="1096888"/>
          </a:xfrm>
          <a:prstGeom prst="rect">
            <a:avLst/>
          </a:prstGeom>
          <a:noFill/>
        </p:spPr>
      </p:pic>
      <p:pic>
        <p:nvPicPr>
          <p:cNvPr id="5" name="Picture 8" descr="http://www.crunchbase.com/assets/images/resized/0014/7382/147382v1-max-250x250.png"/>
          <p:cNvPicPr>
            <a:picLocks noChangeAspect="1" noChangeArrowheads="1"/>
          </p:cNvPicPr>
          <p:nvPr/>
        </p:nvPicPr>
        <p:blipFill>
          <a:blip r:embed="rId5" cstate="print"/>
          <a:srcRect/>
          <a:stretch>
            <a:fillRect/>
          </a:stretch>
        </p:blipFill>
        <p:spPr bwMode="auto">
          <a:xfrm>
            <a:off x="4038600" y="5715000"/>
            <a:ext cx="1624929" cy="990600"/>
          </a:xfrm>
          <a:prstGeom prst="rect">
            <a:avLst/>
          </a:prstGeom>
          <a:noFill/>
        </p:spPr>
      </p:pic>
      <p:pic>
        <p:nvPicPr>
          <p:cNvPr id="10" name="Picture 8" descr="http://www.darlington.com.sg/_/rsrc/1294740855135/home/partners/small-world-group/logo.jpg?height=262&amp;width=320"/>
          <p:cNvPicPr>
            <a:picLocks noChangeAspect="1" noChangeArrowheads="1"/>
          </p:cNvPicPr>
          <p:nvPr/>
        </p:nvPicPr>
        <p:blipFill>
          <a:blip r:embed="rId6" cstate="print"/>
          <a:srcRect/>
          <a:stretch>
            <a:fillRect/>
          </a:stretch>
        </p:blipFill>
        <p:spPr bwMode="auto">
          <a:xfrm>
            <a:off x="7973568" y="5803761"/>
            <a:ext cx="1094232" cy="901839"/>
          </a:xfrm>
          <a:prstGeom prst="rect">
            <a:avLst/>
          </a:prstGeom>
          <a:noFill/>
        </p:spPr>
      </p:pic>
      <p:sp>
        <p:nvSpPr>
          <p:cNvPr id="13" name="Line 36"/>
          <p:cNvSpPr>
            <a:spLocks noChangeShapeType="1"/>
          </p:cNvSpPr>
          <p:nvPr/>
        </p:nvSpPr>
        <p:spPr bwMode="auto">
          <a:xfrm>
            <a:off x="0" y="990600"/>
            <a:ext cx="9144000" cy="0"/>
          </a:xfrm>
          <a:prstGeom prst="line">
            <a:avLst/>
          </a:prstGeom>
          <a:noFill/>
          <a:ln w="9525">
            <a:solidFill>
              <a:srgbClr val="D6D6D6"/>
            </a:solidFill>
            <a:round/>
            <a:headEnd/>
            <a:tailEnd/>
          </a:ln>
        </p:spPr>
        <p:txBody>
          <a:bodyPr wrap="none" anchor="ctr"/>
          <a:lstStyle/>
          <a:p>
            <a:endParaRPr lang="en-GB"/>
          </a:p>
        </p:txBody>
      </p:sp>
      <p:sp>
        <p:nvSpPr>
          <p:cNvPr id="14" name="Text Box 3"/>
          <p:cNvSpPr txBox="1">
            <a:spLocks noChangeArrowheads="1"/>
          </p:cNvSpPr>
          <p:nvPr/>
        </p:nvSpPr>
        <p:spPr bwMode="auto">
          <a:xfrm>
            <a:off x="0" y="15839"/>
            <a:ext cx="9144000" cy="584775"/>
          </a:xfrm>
          <a:prstGeom prst="rect">
            <a:avLst/>
          </a:prstGeom>
          <a:solidFill>
            <a:srgbClr val="FFFF99"/>
          </a:solidFill>
          <a:ln w="9525">
            <a:noFill/>
            <a:miter lim="800000"/>
            <a:headEnd/>
            <a:tailEnd/>
          </a:ln>
        </p:spPr>
        <p:txBody>
          <a:bodyPr wrap="square" anchor="ctr">
            <a:spAutoFit/>
          </a:bodyPr>
          <a:lstStyle/>
          <a:p>
            <a:pPr algn="ctr" eaLnBrk="0" hangingPunct="0">
              <a:spcBef>
                <a:spcPct val="50000"/>
              </a:spcBef>
            </a:pPr>
            <a:r>
              <a:rPr lang="en-US" sz="3200" b="1" dirty="0" smtClean="0">
                <a:latin typeface="Calibri" pitchFamily="34" charset="0"/>
                <a:cs typeface="Calibri" pitchFamily="34" charset="0"/>
              </a:rPr>
              <a:t>Equity Related Programs</a:t>
            </a:r>
            <a:endParaRPr lang="en-US" sz="3200" b="1" dirty="0">
              <a:latin typeface="Calibri" pitchFamily="34" charset="0"/>
              <a:cs typeface="Calibri" pitchFamily="34" charset="0"/>
            </a:endParaRPr>
          </a:p>
        </p:txBody>
      </p:sp>
      <p:sp>
        <p:nvSpPr>
          <p:cNvPr id="39" name="Rectangle 38"/>
          <p:cNvSpPr/>
          <p:nvPr/>
        </p:nvSpPr>
        <p:spPr>
          <a:xfrm>
            <a:off x="6822976" y="1828800"/>
            <a:ext cx="1940024" cy="685800"/>
          </a:xfrm>
          <a:prstGeom prst="rect">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smtClean="0">
                <a:ln>
                  <a:noFill/>
                </a:ln>
                <a:solidFill>
                  <a:sysClr val="windowText" lastClr="000000"/>
                </a:solidFill>
                <a:effectLst/>
                <a:uLnTx/>
                <a:uFillTx/>
                <a:latin typeface="Calibri"/>
                <a:ea typeface="+mn-ea"/>
                <a:cs typeface="+mn-cs"/>
              </a:rPr>
              <a:t>Biomedical Sciences Accelerator (BSA</a:t>
            </a:r>
            <a:r>
              <a:rPr kumimoji="0" lang="en-GB" sz="1700" b="1" i="0" u="none" strike="noStrike" kern="0" cap="none" spc="0" normalizeH="0" baseline="0" noProof="0" dirty="0" smtClean="0">
                <a:ln>
                  <a:noFill/>
                </a:ln>
                <a:solidFill>
                  <a:sysClr val="windowText" lastClr="000000"/>
                </a:solidFill>
                <a:effectLst/>
                <a:uLnTx/>
                <a:uFillTx/>
                <a:latin typeface="Calibri"/>
                <a:ea typeface="+mn-ea"/>
                <a:cs typeface="+mn-cs"/>
              </a:rPr>
              <a:t>)</a:t>
            </a:r>
            <a:endParaRPr kumimoji="0" lang="en-GB" sz="17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40" name="Rectangle 39"/>
          <p:cNvSpPr/>
          <p:nvPr/>
        </p:nvSpPr>
        <p:spPr>
          <a:xfrm>
            <a:off x="6781800" y="4419600"/>
            <a:ext cx="1981200" cy="762000"/>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GB" sz="1600" b="1" kern="0" noProof="0" dirty="0" smtClean="0">
              <a:solidFill>
                <a:sysClr val="windowText" lastClr="000000"/>
              </a:solidFill>
              <a:latin typeface="+mn-lt"/>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GB" sz="1600" b="1" kern="0" noProof="0" dirty="0" smtClean="0">
                <a:solidFill>
                  <a:sysClr val="windowText" lastClr="000000"/>
                </a:solidFill>
                <a:latin typeface="+mn-lt"/>
                <a:cs typeface="+mn-cs"/>
              </a:rPr>
              <a:t>Co-invest up to SGD$4 Mil</a:t>
            </a:r>
          </a:p>
          <a:p>
            <a:pPr algn="ctr" fontAlgn="auto">
              <a:spcBef>
                <a:spcPts val="0"/>
              </a:spcBef>
              <a:spcAft>
                <a:spcPts val="0"/>
              </a:spcAft>
              <a:defRPr/>
            </a:pPr>
            <a:r>
              <a:rPr lang="en-GB" sz="1600" b="1" dirty="0" smtClean="0">
                <a:latin typeface="+mn-lt"/>
              </a:rPr>
              <a:t>(US$3.3 Mil)</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44" name="TextBox 43"/>
          <p:cNvSpPr txBox="1"/>
          <p:nvPr/>
        </p:nvSpPr>
        <p:spPr>
          <a:xfrm>
            <a:off x="2286000" y="5407223"/>
            <a:ext cx="4343400" cy="307777"/>
          </a:xfrm>
          <a:prstGeom prst="rect">
            <a:avLst/>
          </a:prstGeom>
          <a:noFill/>
        </p:spPr>
        <p:txBody>
          <a:bodyPr wrap="square" rtlCol="0">
            <a:spAutoFit/>
          </a:bodyPr>
          <a:lstStyle/>
          <a:p>
            <a:pPr algn="ctr"/>
            <a:r>
              <a:rPr lang="en-GB" sz="1400" b="1" i="1" dirty="0" smtClean="0"/>
              <a:t>Our partners include…</a:t>
            </a:r>
            <a:endParaRPr lang="en-GB" sz="1400" b="1" i="1" dirty="0"/>
          </a:p>
        </p:txBody>
      </p:sp>
      <p:pic>
        <p:nvPicPr>
          <p:cNvPr id="18434" name="Picture 2" descr="http://www.sgstartup.info/sites/default/files/styles/medium/public/SMTA.png?itok=Xss-bpz3"/>
          <p:cNvPicPr>
            <a:picLocks noChangeAspect="1" noChangeArrowheads="1"/>
          </p:cNvPicPr>
          <p:nvPr/>
        </p:nvPicPr>
        <p:blipFill>
          <a:blip r:embed="rId7" cstate="print"/>
          <a:srcRect/>
          <a:stretch>
            <a:fillRect/>
          </a:stretch>
        </p:blipFill>
        <p:spPr bwMode="auto">
          <a:xfrm>
            <a:off x="5791200" y="5915025"/>
            <a:ext cx="2095500" cy="638175"/>
          </a:xfrm>
          <a:prstGeom prst="rect">
            <a:avLst/>
          </a:prstGeom>
          <a:noFill/>
        </p:spPr>
      </p:pic>
      <p:sp>
        <p:nvSpPr>
          <p:cNvPr id="20" name="Rectangle 19"/>
          <p:cNvSpPr/>
          <p:nvPr/>
        </p:nvSpPr>
        <p:spPr>
          <a:xfrm>
            <a:off x="228600" y="1828800"/>
            <a:ext cx="1828800" cy="685800"/>
          </a:xfrm>
          <a:prstGeom prst="rect">
            <a:avLst/>
          </a:prstGeom>
          <a:solidFill>
            <a:srgbClr val="99FF99"/>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smtClean="0">
                <a:ln>
                  <a:noFill/>
                </a:ln>
                <a:solidFill>
                  <a:sysClr val="windowText" lastClr="000000"/>
                </a:solidFill>
                <a:effectLst/>
                <a:uLnTx/>
                <a:uFillTx/>
                <a:latin typeface="Calibri"/>
                <a:ea typeface="+mn-ea"/>
                <a:cs typeface="+mn-cs"/>
              </a:rPr>
              <a:t>SPRING</a:t>
            </a:r>
            <a:endParaRPr kumimoji="0" lang="en-GB" sz="18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 name="Rectangle 21"/>
          <p:cNvSpPr/>
          <p:nvPr/>
        </p:nvSpPr>
        <p:spPr>
          <a:xfrm>
            <a:off x="2362200" y="1828800"/>
            <a:ext cx="1828800" cy="685800"/>
          </a:xfrm>
          <a:prstGeom prst="rect">
            <a:avLst/>
          </a:prstGeom>
          <a:solidFill>
            <a:srgbClr val="FFFF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smtClean="0">
                <a:ln>
                  <a:noFill/>
                </a:ln>
                <a:solidFill>
                  <a:sysClr val="windowText" lastClr="000000"/>
                </a:solidFill>
                <a:effectLst/>
                <a:uLnTx/>
                <a:uFillTx/>
                <a:latin typeface="Calibri"/>
                <a:ea typeface="+mn-ea"/>
                <a:cs typeface="+mn-cs"/>
              </a:rPr>
              <a:t>Strategic Partners</a:t>
            </a:r>
            <a:endParaRPr kumimoji="0" lang="en-GB" sz="18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 name="Rectangle 22"/>
          <p:cNvSpPr/>
          <p:nvPr/>
        </p:nvSpPr>
        <p:spPr>
          <a:xfrm>
            <a:off x="1295400" y="4267200"/>
            <a:ext cx="1828800" cy="685800"/>
          </a:xfrm>
          <a:prstGeom prst="rect">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smtClean="0">
                <a:ln>
                  <a:noFill/>
                </a:ln>
                <a:solidFill>
                  <a:sysClr val="windowText" lastClr="000000"/>
                </a:solidFill>
                <a:effectLst/>
                <a:uLnTx/>
                <a:uFillTx/>
                <a:latin typeface="Calibri"/>
                <a:ea typeface="+mn-ea"/>
                <a:cs typeface="+mn-cs"/>
              </a:rPr>
              <a:t>Start-ups</a:t>
            </a:r>
            <a:endParaRPr kumimoji="0" lang="en-GB" sz="18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 name="TextBox 23"/>
          <p:cNvSpPr txBox="1"/>
          <p:nvPr/>
        </p:nvSpPr>
        <p:spPr>
          <a:xfrm>
            <a:off x="990600" y="1066800"/>
            <a:ext cx="2438400" cy="338554"/>
          </a:xfrm>
          <a:prstGeom prst="rect">
            <a:avLst/>
          </a:prstGeom>
          <a:noFill/>
        </p:spPr>
        <p:txBody>
          <a:bodyPr wrap="square" rtlCol="0">
            <a:spAutoFit/>
          </a:bodyPr>
          <a:lstStyle/>
          <a:p>
            <a:pPr algn="ctr"/>
            <a:r>
              <a:rPr lang="en-GB" sz="1600" b="1" u="sng" dirty="0" smtClean="0">
                <a:latin typeface="Calibri" pitchFamily="34" charset="0"/>
                <a:cs typeface="Calibri" pitchFamily="34" charset="0"/>
              </a:rPr>
              <a:t>Co-Investment Approach</a:t>
            </a:r>
            <a:endParaRPr lang="en-GB" sz="1600" b="1" u="sng" dirty="0">
              <a:latin typeface="Calibri" pitchFamily="34" charset="0"/>
              <a:cs typeface="Calibri" pitchFamily="34" charset="0"/>
            </a:endParaRPr>
          </a:p>
        </p:txBody>
      </p:sp>
      <p:cxnSp>
        <p:nvCxnSpPr>
          <p:cNvPr id="26" name="Straight Arrow Connector 25"/>
          <p:cNvCxnSpPr>
            <a:stCxn id="20" idx="2"/>
            <a:endCxn id="23" idx="0"/>
          </p:cNvCxnSpPr>
          <p:nvPr/>
        </p:nvCxnSpPr>
        <p:spPr bwMode="auto">
          <a:xfrm>
            <a:off x="1143000" y="2514600"/>
            <a:ext cx="1066800" cy="1752600"/>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cxnSp>
        <p:nvCxnSpPr>
          <p:cNvPr id="28" name="Straight Arrow Connector 27"/>
          <p:cNvCxnSpPr>
            <a:stCxn id="22" idx="2"/>
            <a:endCxn id="23" idx="0"/>
          </p:cNvCxnSpPr>
          <p:nvPr/>
        </p:nvCxnSpPr>
        <p:spPr bwMode="auto">
          <a:xfrm flipH="1">
            <a:off x="2209800" y="2514600"/>
            <a:ext cx="1066800" cy="1752600"/>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sp>
        <p:nvSpPr>
          <p:cNvPr id="29" name="TextBox 28"/>
          <p:cNvSpPr txBox="1"/>
          <p:nvPr/>
        </p:nvSpPr>
        <p:spPr>
          <a:xfrm>
            <a:off x="1676400" y="2981980"/>
            <a:ext cx="1143000" cy="523220"/>
          </a:xfrm>
          <a:prstGeom prst="rect">
            <a:avLst/>
          </a:prstGeom>
          <a:solidFill>
            <a:srgbClr val="FFFF99"/>
          </a:solidFill>
        </p:spPr>
        <p:txBody>
          <a:bodyPr wrap="square" rtlCol="0">
            <a:spAutoFit/>
          </a:bodyPr>
          <a:lstStyle/>
          <a:p>
            <a:pPr algn="ctr"/>
            <a:r>
              <a:rPr lang="en-GB" sz="1400" i="1" dirty="0" smtClean="0">
                <a:latin typeface="Calibri" pitchFamily="34" charset="0"/>
                <a:cs typeface="Calibri" pitchFamily="34" charset="0"/>
              </a:rPr>
              <a:t>Capital &amp; Value-add</a:t>
            </a:r>
            <a:endParaRPr lang="en-GB" sz="1400" i="1" dirty="0">
              <a:latin typeface="Calibri" pitchFamily="34" charset="0"/>
              <a:cs typeface="Calibri" pitchFamily="34" charset="0"/>
            </a:endParaRPr>
          </a:p>
        </p:txBody>
      </p:sp>
      <p:sp>
        <p:nvSpPr>
          <p:cNvPr id="30" name="TextBox 29"/>
          <p:cNvSpPr txBox="1"/>
          <p:nvPr/>
        </p:nvSpPr>
        <p:spPr>
          <a:xfrm>
            <a:off x="5410200" y="1066800"/>
            <a:ext cx="2438400" cy="338554"/>
          </a:xfrm>
          <a:prstGeom prst="rect">
            <a:avLst/>
          </a:prstGeom>
          <a:noFill/>
        </p:spPr>
        <p:txBody>
          <a:bodyPr wrap="square" rtlCol="0">
            <a:spAutoFit/>
          </a:bodyPr>
          <a:lstStyle/>
          <a:p>
            <a:pPr algn="ctr"/>
            <a:r>
              <a:rPr lang="en-GB" sz="1600" b="1" u="sng" dirty="0" smtClean="0">
                <a:latin typeface="Calibri" pitchFamily="34" charset="0"/>
                <a:cs typeface="Calibri" pitchFamily="34" charset="0"/>
              </a:rPr>
              <a:t>Programs</a:t>
            </a:r>
            <a:endParaRPr lang="en-GB" sz="1600" b="1" u="sng" dirty="0">
              <a:latin typeface="Calibri" pitchFamily="34" charset="0"/>
              <a:cs typeface="Calibri" pitchFamily="34" charset="0"/>
            </a:endParaRPr>
          </a:p>
        </p:txBody>
      </p:sp>
      <p:sp>
        <p:nvSpPr>
          <p:cNvPr id="33" name="Down Arrow 32"/>
          <p:cNvSpPr/>
          <p:nvPr/>
        </p:nvSpPr>
        <p:spPr bwMode="auto">
          <a:xfrm>
            <a:off x="5486400" y="2514600"/>
            <a:ext cx="381000" cy="533400"/>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Helvetica Neue" charset="0"/>
            </a:endParaRPr>
          </a:p>
        </p:txBody>
      </p:sp>
      <p:sp>
        <p:nvSpPr>
          <p:cNvPr id="34" name="Down Arrow 33"/>
          <p:cNvSpPr/>
          <p:nvPr/>
        </p:nvSpPr>
        <p:spPr bwMode="auto">
          <a:xfrm>
            <a:off x="7620000" y="2514600"/>
            <a:ext cx="381000" cy="533400"/>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Helvetica Neue" charset="0"/>
            </a:endParaRPr>
          </a:p>
        </p:txBody>
      </p:sp>
      <p:sp>
        <p:nvSpPr>
          <p:cNvPr id="35" name="Rectangle 34"/>
          <p:cNvSpPr/>
          <p:nvPr/>
        </p:nvSpPr>
        <p:spPr>
          <a:xfrm>
            <a:off x="4572000" y="3048000"/>
            <a:ext cx="2016224" cy="838200"/>
          </a:xfrm>
          <a:prstGeom prst="rect">
            <a:avLst/>
          </a:prstGeom>
          <a:solidFill>
            <a:srgbClr val="FFFF99"/>
          </a:solidFill>
          <a:ln w="25400" cap="flat" cmpd="sng" algn="ctr">
            <a:solidFill>
              <a:sysClr val="windowText" lastClr="000000"/>
            </a:solidFill>
            <a:prstDash val="solid"/>
          </a:ln>
          <a:effectLst/>
        </p:spPr>
        <p:txBody>
          <a:bodyPr rtlCol="0" anchor="ctr"/>
          <a:lstStyle/>
          <a:p>
            <a:pPr marR="0" lvl="0" algn="ctr" defTabSz="914400" eaLnBrk="1" fontAlgn="auto" latinLnBrk="0" hangingPunct="1">
              <a:lnSpc>
                <a:spcPct val="100000"/>
              </a:lnSpc>
              <a:spcBef>
                <a:spcPts val="0"/>
              </a:spcBef>
              <a:spcAft>
                <a:spcPts val="0"/>
              </a:spcAft>
              <a:buClrTx/>
              <a:buSzTx/>
              <a:tabLst/>
              <a:defRPr/>
            </a:pPr>
            <a:r>
              <a:rPr kumimoji="0" lang="en-GB" sz="1400" i="0" u="none" strike="noStrike" kern="0" cap="none" spc="0" normalizeH="0" baseline="0" noProof="0" dirty="0" smtClean="0">
                <a:ln>
                  <a:noFill/>
                </a:ln>
                <a:solidFill>
                  <a:sysClr val="windowText" lastClr="000000"/>
                </a:solidFill>
                <a:effectLst/>
                <a:uLnTx/>
                <a:uFillTx/>
                <a:latin typeface="Calibri"/>
                <a:ea typeface="+mn-ea"/>
                <a:cs typeface="+mn-cs"/>
              </a:rPr>
              <a:t>Broad</a:t>
            </a:r>
            <a:r>
              <a:rPr lang="en-GB" sz="1400" kern="0" dirty="0" smtClean="0">
                <a:solidFill>
                  <a:sysClr val="windowText" lastClr="000000"/>
                </a:solidFill>
                <a:latin typeface="Calibri"/>
                <a:cs typeface="+mn-cs"/>
              </a:rPr>
              <a:t>-based program for start-ups in multiple sectors</a:t>
            </a:r>
          </a:p>
        </p:txBody>
      </p:sp>
      <p:sp>
        <p:nvSpPr>
          <p:cNvPr id="36" name="Rectangle 35"/>
          <p:cNvSpPr/>
          <p:nvPr/>
        </p:nvSpPr>
        <p:spPr>
          <a:xfrm>
            <a:off x="6781800" y="3048000"/>
            <a:ext cx="1981200" cy="838200"/>
          </a:xfrm>
          <a:prstGeom prst="rect">
            <a:avLst/>
          </a:prstGeom>
          <a:solidFill>
            <a:srgbClr val="FFFF99"/>
          </a:solidFill>
          <a:ln w="25400" cap="flat" cmpd="sng" algn="ctr">
            <a:solidFill>
              <a:sysClr val="windowText" lastClr="000000"/>
            </a:solidFill>
            <a:prstDash val="solid"/>
          </a:ln>
          <a:effectLst/>
        </p:spPr>
        <p:txBody>
          <a:bodyPr rtlCol="0" anchor="ctr"/>
          <a:lstStyle/>
          <a:p>
            <a:pPr lvl="0" algn="ctr" fontAlgn="auto">
              <a:spcBef>
                <a:spcPts val="0"/>
              </a:spcBef>
              <a:spcAft>
                <a:spcPts val="0"/>
              </a:spcAft>
              <a:defRPr/>
            </a:pPr>
            <a:r>
              <a:rPr lang="en-GB" sz="1400" kern="0" dirty="0" err="1" smtClean="0">
                <a:solidFill>
                  <a:sysClr val="windowText" lastClr="000000"/>
                </a:solidFill>
                <a:latin typeface="Calibri"/>
              </a:rPr>
              <a:t>Medtech</a:t>
            </a:r>
            <a:r>
              <a:rPr lang="en-GB" sz="1400" kern="0" dirty="0" smtClean="0">
                <a:solidFill>
                  <a:sysClr val="windowText" lastClr="000000"/>
                </a:solidFill>
                <a:latin typeface="Calibri"/>
              </a:rPr>
              <a:t> start-ups raising first round of institutional funds</a:t>
            </a:r>
            <a:endParaRPr kumimoji="0" lang="en-GB" sz="14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43" name="Slide Number Placeholder 42"/>
          <p:cNvSpPr>
            <a:spLocks noGrp="1"/>
          </p:cNvSpPr>
          <p:nvPr>
            <p:ph type="sldNum" sz="quarter" idx="12"/>
          </p:nvPr>
        </p:nvSpPr>
        <p:spPr>
          <a:xfrm>
            <a:off x="7010400" y="6492875"/>
            <a:ext cx="2133600" cy="365125"/>
          </a:xfrm>
        </p:spPr>
        <p:txBody>
          <a:bodyPr/>
          <a:lstStyle/>
          <a:p>
            <a:pPr>
              <a:defRPr/>
            </a:pPr>
            <a:fld id="{FA2B00E2-04D9-4BD7-A514-0DD204A1A158}" type="slidenum">
              <a:rPr lang="en-GB" smtClean="0"/>
              <a:pPr>
                <a:defRPr/>
              </a:pPr>
              <a:t>25</a:t>
            </a:fld>
            <a:endParaRPr lang="en-GB" dirty="0"/>
          </a:p>
        </p:txBody>
      </p:sp>
      <p:sp>
        <p:nvSpPr>
          <p:cNvPr id="42" name="Down Arrow 41"/>
          <p:cNvSpPr/>
          <p:nvPr/>
        </p:nvSpPr>
        <p:spPr bwMode="auto">
          <a:xfrm>
            <a:off x="7620000" y="3886200"/>
            <a:ext cx="381000" cy="533400"/>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Helvetica Neue" charset="0"/>
            </a:endParaRPr>
          </a:p>
        </p:txBody>
      </p:sp>
      <p:sp>
        <p:nvSpPr>
          <p:cNvPr id="45" name="Down Arrow 44"/>
          <p:cNvSpPr/>
          <p:nvPr/>
        </p:nvSpPr>
        <p:spPr bwMode="auto">
          <a:xfrm>
            <a:off x="5486400" y="3886200"/>
            <a:ext cx="381000" cy="533400"/>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Helvetica Neue"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36"/>
          <p:cNvSpPr>
            <a:spLocks noChangeShapeType="1"/>
          </p:cNvSpPr>
          <p:nvPr/>
        </p:nvSpPr>
        <p:spPr bwMode="auto">
          <a:xfrm>
            <a:off x="0" y="609600"/>
            <a:ext cx="9144000" cy="0"/>
          </a:xfrm>
          <a:prstGeom prst="line">
            <a:avLst/>
          </a:prstGeom>
          <a:noFill/>
          <a:ln w="9525">
            <a:solidFill>
              <a:srgbClr val="D6D6D6"/>
            </a:solidFill>
            <a:round/>
            <a:headEnd/>
            <a:tailEnd/>
          </a:ln>
        </p:spPr>
        <p:txBody>
          <a:bodyPr wrap="none" anchor="ctr"/>
          <a:lstStyle/>
          <a:p>
            <a:endParaRPr lang="en-GB"/>
          </a:p>
        </p:txBody>
      </p:sp>
      <p:sp>
        <p:nvSpPr>
          <p:cNvPr id="7" name="TextBox 6"/>
          <p:cNvSpPr txBox="1"/>
          <p:nvPr/>
        </p:nvSpPr>
        <p:spPr>
          <a:xfrm>
            <a:off x="0" y="0"/>
            <a:ext cx="9144000" cy="584775"/>
          </a:xfrm>
          <a:prstGeom prst="rect">
            <a:avLst/>
          </a:prstGeom>
          <a:solidFill>
            <a:srgbClr val="FFFF99"/>
          </a:solidFill>
        </p:spPr>
        <p:txBody>
          <a:bodyPr wrap="square" rtlCol="0">
            <a:spAutoFit/>
          </a:bodyPr>
          <a:lstStyle/>
          <a:p>
            <a:pPr algn="ctr"/>
            <a:r>
              <a:rPr lang="en-GB" sz="3200" b="1" dirty="0" err="1" smtClean="0">
                <a:latin typeface="Calibri" pitchFamily="34" charset="0"/>
                <a:cs typeface="Calibri" pitchFamily="34" charset="0"/>
              </a:rPr>
              <a:t>MedTech</a:t>
            </a:r>
            <a:r>
              <a:rPr lang="en-GB" sz="3200" b="1" dirty="0" smtClean="0">
                <a:latin typeface="Calibri" pitchFamily="34" charset="0"/>
                <a:cs typeface="Calibri" pitchFamily="34" charset="0"/>
              </a:rPr>
              <a:t> Start-ups Supported by SPRING</a:t>
            </a:r>
            <a:endParaRPr lang="en-GB" sz="3200" b="1" dirty="0">
              <a:latin typeface="Calibri" pitchFamily="34" charset="0"/>
              <a:cs typeface="Calibri" pitchFamily="34" charset="0"/>
            </a:endParaRPr>
          </a:p>
        </p:txBody>
      </p:sp>
      <p:sp>
        <p:nvSpPr>
          <p:cNvPr id="8" name="TextBox 7"/>
          <p:cNvSpPr txBox="1"/>
          <p:nvPr/>
        </p:nvSpPr>
        <p:spPr>
          <a:xfrm>
            <a:off x="76200" y="2515612"/>
            <a:ext cx="2971800" cy="2308324"/>
          </a:xfrm>
          <a:prstGeom prst="rect">
            <a:avLst/>
          </a:prstGeom>
          <a:noFill/>
        </p:spPr>
        <p:txBody>
          <a:bodyPr wrap="square" rtlCol="0">
            <a:spAutoFit/>
          </a:bodyPr>
          <a:lstStyle/>
          <a:p>
            <a:pPr marL="177800" lvl="0" indent="-177800">
              <a:buFont typeface="Arial" pitchFamily="34" charset="0"/>
              <a:buChar char="•"/>
            </a:pPr>
            <a:r>
              <a:rPr lang="en-GB" sz="1200" dirty="0" smtClean="0">
                <a:latin typeface="Calibri" pitchFamily="34" charset="0"/>
                <a:cs typeface="Calibri" pitchFamily="34" charset="0"/>
              </a:rPr>
              <a:t>Spin-off from National University of Singapore (NUS); advisors include founder of Biosensors Int’l. </a:t>
            </a:r>
          </a:p>
          <a:p>
            <a:pPr marL="177800" lvl="0" indent="-177800">
              <a:buFont typeface="Arial" pitchFamily="34" charset="0"/>
              <a:buChar char="•"/>
            </a:pPr>
            <a:endParaRPr lang="en-GB" sz="1200" dirty="0" smtClean="0">
              <a:latin typeface="Calibri" pitchFamily="34" charset="0"/>
              <a:cs typeface="Calibri" pitchFamily="34" charset="0"/>
            </a:endParaRPr>
          </a:p>
          <a:p>
            <a:pPr marL="177800" lvl="0" indent="-177800">
              <a:buFont typeface="Arial" pitchFamily="34" charset="0"/>
              <a:buChar char="•"/>
            </a:pPr>
            <a:r>
              <a:rPr lang="en-SG" sz="1200" dirty="0" smtClean="0">
                <a:latin typeface="Calibri" pitchFamily="34" charset="0"/>
                <a:cs typeface="Calibri" pitchFamily="34" charset="0"/>
              </a:rPr>
              <a:t>Developed non-invasive “liquid biopsy” platform using a microfiltration biochip to isolate rare CTCs from whole patient blood.</a:t>
            </a:r>
          </a:p>
          <a:p>
            <a:pPr lvl="0"/>
            <a:r>
              <a:rPr lang="en-SG" sz="1200" dirty="0" smtClean="0">
                <a:latin typeface="Calibri" pitchFamily="34" charset="0"/>
                <a:cs typeface="Calibri" pitchFamily="34" charset="0"/>
              </a:rPr>
              <a:t> </a:t>
            </a:r>
          </a:p>
          <a:p>
            <a:pPr marL="177800" lvl="0" indent="-177800">
              <a:buFont typeface="Arial" pitchFamily="34" charset="0"/>
              <a:buChar char="•"/>
            </a:pPr>
            <a:r>
              <a:rPr lang="en-SG" sz="1200" dirty="0" smtClean="0">
                <a:latin typeface="Calibri" pitchFamily="34" charset="0"/>
                <a:cs typeface="Calibri" pitchFamily="34" charset="0"/>
              </a:rPr>
              <a:t>Raised institutional round in 2013 from Vertex Venture</a:t>
            </a:r>
          </a:p>
          <a:p>
            <a:pPr lvl="0"/>
            <a:endParaRPr lang="en-GB" sz="1200" dirty="0">
              <a:latin typeface="Calibri" pitchFamily="34" charset="0"/>
              <a:cs typeface="Calibri" pitchFamily="34" charset="0"/>
            </a:endParaRPr>
          </a:p>
        </p:txBody>
      </p:sp>
      <p:sp>
        <p:nvSpPr>
          <p:cNvPr id="9" name="TextBox 8"/>
          <p:cNvSpPr txBox="1"/>
          <p:nvPr/>
        </p:nvSpPr>
        <p:spPr>
          <a:xfrm>
            <a:off x="533400" y="693003"/>
            <a:ext cx="7848600" cy="830997"/>
          </a:xfrm>
          <a:prstGeom prst="rect">
            <a:avLst/>
          </a:prstGeom>
          <a:noFill/>
        </p:spPr>
        <p:txBody>
          <a:bodyPr wrap="square" rtlCol="0">
            <a:spAutoFit/>
          </a:bodyPr>
          <a:lstStyle/>
          <a:p>
            <a:pPr marL="285750" indent="-285750">
              <a:buFont typeface="Arial" panose="020B0604020202020204" pitchFamily="34" charset="0"/>
              <a:buChar char="•"/>
            </a:pPr>
            <a:r>
              <a:rPr lang="en-GB" sz="1600" dirty="0" smtClean="0">
                <a:latin typeface="Calibri" pitchFamily="34" charset="0"/>
                <a:cs typeface="Calibri" pitchFamily="34" charset="0"/>
              </a:rPr>
              <a:t>Supported through TECS Proof-of-Concept / Proof-of-Value Grants and /or  SPRING SEEDS investment</a:t>
            </a:r>
          </a:p>
          <a:p>
            <a:pPr marL="285750" indent="-285750">
              <a:buFont typeface="Arial" panose="020B0604020202020204" pitchFamily="34" charset="0"/>
              <a:buChar char="•"/>
            </a:pPr>
            <a:r>
              <a:rPr lang="en-GB" sz="1600" dirty="0" smtClean="0">
                <a:latin typeface="Calibri" pitchFamily="34" charset="0"/>
                <a:cs typeface="Calibri" pitchFamily="34" charset="0"/>
              </a:rPr>
              <a:t>~ 40 local Med Tech Start-ups currently being helped</a:t>
            </a:r>
            <a:endParaRPr lang="en-GB" sz="1600" dirty="0">
              <a:latin typeface="Calibri" pitchFamily="34" charset="0"/>
              <a:cs typeface="Calibri" pitchFamily="34" charset="0"/>
            </a:endParaRPr>
          </a:p>
        </p:txBody>
      </p:sp>
      <p:pic>
        <p:nvPicPr>
          <p:cNvPr id="92162" name="Picture 2"/>
          <p:cNvPicPr>
            <a:picLocks noChangeAspect="1" noChangeArrowheads="1"/>
          </p:cNvPicPr>
          <p:nvPr/>
        </p:nvPicPr>
        <p:blipFill>
          <a:blip r:embed="rId3" cstate="print"/>
          <a:srcRect/>
          <a:stretch>
            <a:fillRect/>
          </a:stretch>
        </p:blipFill>
        <p:spPr bwMode="auto">
          <a:xfrm>
            <a:off x="762000" y="1781514"/>
            <a:ext cx="1219200" cy="573741"/>
          </a:xfrm>
          <a:prstGeom prst="rect">
            <a:avLst/>
          </a:prstGeom>
          <a:ln>
            <a:noFill/>
          </a:ln>
          <a:effectLst>
            <a:outerShdw blurRad="190500" algn="tl" rotWithShape="0">
              <a:srgbClr val="000000">
                <a:alpha val="70000"/>
              </a:srgbClr>
            </a:outerShdw>
          </a:effectLst>
        </p:spPr>
      </p:pic>
      <p:pic>
        <p:nvPicPr>
          <p:cNvPr id="92166" name="Picture 6"/>
          <p:cNvPicPr>
            <a:picLocks noChangeAspect="1" noChangeArrowheads="1"/>
          </p:cNvPicPr>
          <p:nvPr/>
        </p:nvPicPr>
        <p:blipFill>
          <a:blip r:embed="rId4" cstate="print"/>
          <a:srcRect/>
          <a:stretch>
            <a:fillRect/>
          </a:stretch>
        </p:blipFill>
        <p:spPr bwMode="auto">
          <a:xfrm>
            <a:off x="140758" y="4876800"/>
            <a:ext cx="2831042" cy="1373725"/>
          </a:xfrm>
          <a:prstGeom prst="rect">
            <a:avLst/>
          </a:prstGeom>
          <a:ln>
            <a:noFill/>
          </a:ln>
          <a:effectLst>
            <a:outerShdw blurRad="190500" algn="tl" rotWithShape="0">
              <a:srgbClr val="000000">
                <a:alpha val="70000"/>
              </a:srgbClr>
            </a:outerShdw>
          </a:effectLst>
        </p:spPr>
      </p:pic>
      <p:sp>
        <p:nvSpPr>
          <p:cNvPr id="18" name="TextBox 17"/>
          <p:cNvSpPr txBox="1"/>
          <p:nvPr/>
        </p:nvSpPr>
        <p:spPr>
          <a:xfrm>
            <a:off x="3276600" y="2515612"/>
            <a:ext cx="2895600" cy="2308324"/>
          </a:xfrm>
          <a:prstGeom prst="rect">
            <a:avLst/>
          </a:prstGeom>
          <a:noFill/>
        </p:spPr>
        <p:txBody>
          <a:bodyPr wrap="square" rtlCol="0">
            <a:spAutoFit/>
          </a:bodyPr>
          <a:lstStyle/>
          <a:p>
            <a:pPr marL="177800" lvl="0" indent="-177800">
              <a:buFont typeface="Arial" pitchFamily="34" charset="0"/>
              <a:buChar char="•"/>
            </a:pPr>
            <a:r>
              <a:rPr lang="en-GB" sz="1200" dirty="0" smtClean="0">
                <a:latin typeface="Calibri" pitchFamily="34" charset="0"/>
                <a:cs typeface="Calibri" pitchFamily="34" charset="0"/>
              </a:rPr>
              <a:t>Spin-off from A*STAR’s Institute of Bioengineering &amp; Nanotechnology. </a:t>
            </a:r>
          </a:p>
          <a:p>
            <a:pPr marL="177800" lvl="0" indent="-177800"/>
            <a:endParaRPr lang="en-GB" sz="1200" dirty="0" smtClean="0">
              <a:latin typeface="Calibri" pitchFamily="34" charset="0"/>
              <a:cs typeface="Calibri" pitchFamily="34" charset="0"/>
            </a:endParaRPr>
          </a:p>
          <a:p>
            <a:pPr marL="177800" lvl="0" indent="-177800">
              <a:buFont typeface="Arial" pitchFamily="34" charset="0"/>
              <a:buChar char="•"/>
            </a:pPr>
            <a:r>
              <a:rPr lang="en-SG" sz="1200" dirty="0" smtClean="0">
                <a:latin typeface="Calibri" panose="020F0502020204030204" pitchFamily="34" charset="0"/>
              </a:rPr>
              <a:t>World’s first stain-free</a:t>
            </a:r>
            <a:r>
              <a:rPr lang="en-SG" sz="1200" dirty="0">
                <a:latin typeface="Calibri" panose="020F0502020204030204" pitchFamily="34" charset="0"/>
              </a:rPr>
              <a:t>, </a:t>
            </a:r>
            <a:r>
              <a:rPr lang="en-SG" sz="1200" dirty="0" smtClean="0">
                <a:latin typeface="Calibri" panose="020F0502020204030204" pitchFamily="34" charset="0"/>
              </a:rPr>
              <a:t>3D, </a:t>
            </a:r>
            <a:r>
              <a:rPr lang="en-SG" sz="1200" dirty="0">
                <a:latin typeface="Calibri" panose="020F0502020204030204" pitchFamily="34" charset="0"/>
              </a:rPr>
              <a:t>quantitative imaging </a:t>
            </a:r>
            <a:r>
              <a:rPr lang="en-SG" sz="1200" dirty="0" smtClean="0">
                <a:latin typeface="Calibri" panose="020F0502020204030204" pitchFamily="34" charset="0"/>
              </a:rPr>
              <a:t>solution </a:t>
            </a:r>
            <a:r>
              <a:rPr lang="en-SG" sz="1200" dirty="0">
                <a:latin typeface="Calibri" panose="020F0502020204030204" pitchFamily="34" charset="0"/>
              </a:rPr>
              <a:t>for visualizing and staging </a:t>
            </a:r>
            <a:r>
              <a:rPr lang="en-SG" sz="1200" dirty="0" smtClean="0">
                <a:latin typeface="Calibri" panose="020F0502020204030204" pitchFamily="34" charset="0"/>
              </a:rPr>
              <a:t>liver fibrosis</a:t>
            </a:r>
            <a:r>
              <a:rPr lang="en-SG" sz="1200" dirty="0">
                <a:latin typeface="Calibri" panose="020F0502020204030204" pitchFamily="34" charset="0"/>
              </a:rPr>
              <a:t>. </a:t>
            </a:r>
            <a:endParaRPr lang="en-SG" sz="1200" dirty="0" smtClean="0">
              <a:latin typeface="Calibri" panose="020F0502020204030204" pitchFamily="34" charset="0"/>
            </a:endParaRPr>
          </a:p>
          <a:p>
            <a:pPr marL="177800" lvl="0" indent="-177800">
              <a:buFont typeface="Arial" pitchFamily="34" charset="0"/>
              <a:buChar char="•"/>
            </a:pPr>
            <a:endParaRPr lang="en-SG" sz="1200" dirty="0">
              <a:latin typeface="Calibri" panose="020F0502020204030204" pitchFamily="34" charset="0"/>
            </a:endParaRPr>
          </a:p>
          <a:p>
            <a:pPr marL="177800" lvl="0" indent="-177800">
              <a:buFont typeface="Arial" pitchFamily="34" charset="0"/>
              <a:buChar char="•"/>
            </a:pPr>
            <a:r>
              <a:rPr lang="en-SG" sz="1200" dirty="0" smtClean="0">
                <a:latin typeface="Calibri" panose="020F0502020204030204" pitchFamily="34" charset="0"/>
              </a:rPr>
              <a:t>This </a:t>
            </a:r>
            <a:r>
              <a:rPr lang="en-SG" sz="1200" dirty="0">
                <a:latin typeface="Calibri" panose="020F0502020204030204" pitchFamily="34" charset="0"/>
              </a:rPr>
              <a:t>provides critical information </a:t>
            </a:r>
            <a:r>
              <a:rPr lang="en-SG" sz="1200" dirty="0" smtClean="0">
                <a:latin typeface="Calibri" panose="020F0502020204030204" pitchFamily="34" charset="0"/>
              </a:rPr>
              <a:t>not currently available with </a:t>
            </a:r>
            <a:r>
              <a:rPr lang="en-SG" sz="1200" dirty="0">
                <a:latin typeface="Calibri" panose="020F0502020204030204" pitchFamily="34" charset="0"/>
              </a:rPr>
              <a:t>existing stain-based imaging </a:t>
            </a:r>
            <a:r>
              <a:rPr lang="en-SG" sz="1200" dirty="0" smtClean="0">
                <a:latin typeface="Calibri" panose="020F0502020204030204" pitchFamily="34" charset="0"/>
              </a:rPr>
              <a:t>techniques</a:t>
            </a:r>
          </a:p>
          <a:p>
            <a:pPr marL="177800" lvl="0" indent="-177800">
              <a:buFont typeface="Arial" pitchFamily="34" charset="0"/>
              <a:buChar char="•"/>
            </a:pPr>
            <a:endParaRPr lang="en-SG" sz="1200" dirty="0">
              <a:latin typeface="Calibri" panose="020F0502020204030204" pitchFamily="34" charset="0"/>
              <a:cs typeface="Calibri" pitchFamily="34" charset="0"/>
            </a:endParaRPr>
          </a:p>
          <a:p>
            <a:pPr marL="177800" lvl="0" indent="-177800">
              <a:buFont typeface="Arial" pitchFamily="34" charset="0"/>
              <a:buChar char="•"/>
            </a:pPr>
            <a:endParaRPr lang="en-GB" sz="1200" dirty="0" smtClean="0">
              <a:latin typeface="Calibri" pitchFamily="34" charset="0"/>
              <a:cs typeface="Calibri" pitchFamily="34" charset="0"/>
            </a:endParaRPr>
          </a:p>
        </p:txBody>
      </p:sp>
      <p:pic>
        <p:nvPicPr>
          <p:cNvPr id="20" name="Picture 7" descr="http://2.bp.blogspot.com/_MMpH_DO0ZhM/TE_S4xd5LmI/AAAAAAAAAEI/1gzVvoYdILw/s1600/3010585.jpg"/>
          <p:cNvPicPr>
            <a:picLocks noChangeAspect="1" noChangeArrowheads="1"/>
          </p:cNvPicPr>
          <p:nvPr/>
        </p:nvPicPr>
        <p:blipFill>
          <a:blip r:embed="rId5" cstate="print"/>
          <a:srcRect/>
          <a:stretch>
            <a:fillRect/>
          </a:stretch>
        </p:blipFill>
        <p:spPr bwMode="auto">
          <a:xfrm>
            <a:off x="3962400" y="1525012"/>
            <a:ext cx="1065621" cy="830243"/>
          </a:xfrm>
          <a:prstGeom prst="rect">
            <a:avLst/>
          </a:prstGeom>
          <a:noFill/>
        </p:spPr>
      </p:pic>
      <p:pic>
        <p:nvPicPr>
          <p:cNvPr id="22" name="Picture 14" descr="http://2.bp.blogspot.com/_gCx1enrOGNM/TOoqUdo40PI/AAAAAAAAADI/bEaFYJNOB0o/s640/Picture2.png"/>
          <p:cNvPicPr>
            <a:picLocks noChangeAspect="1" noChangeArrowheads="1"/>
          </p:cNvPicPr>
          <p:nvPr/>
        </p:nvPicPr>
        <p:blipFill>
          <a:blip r:embed="rId6" cstate="print"/>
          <a:srcRect/>
          <a:stretch>
            <a:fillRect/>
          </a:stretch>
        </p:blipFill>
        <p:spPr bwMode="auto">
          <a:xfrm>
            <a:off x="3352801" y="4911400"/>
            <a:ext cx="2590800" cy="1200261"/>
          </a:xfrm>
          <a:prstGeom prst="rect">
            <a:avLst/>
          </a:prstGeom>
          <a:noFill/>
        </p:spPr>
      </p:pic>
      <p:pic>
        <p:nvPicPr>
          <p:cNvPr id="23" name="Picture 2" descr="http://www.endomastermedical.com/wpimages/wp0dd1da07_06.png"/>
          <p:cNvPicPr>
            <a:picLocks noChangeAspect="1" noChangeArrowheads="1"/>
          </p:cNvPicPr>
          <p:nvPr/>
        </p:nvPicPr>
        <p:blipFill>
          <a:blip r:embed="rId7" cstate="print"/>
          <a:srcRect/>
          <a:stretch>
            <a:fillRect/>
          </a:stretch>
        </p:blipFill>
        <p:spPr bwMode="auto">
          <a:xfrm>
            <a:off x="6781800" y="1728694"/>
            <a:ext cx="1371600" cy="626561"/>
          </a:xfrm>
          <a:prstGeom prst="rect">
            <a:avLst/>
          </a:prstGeom>
          <a:ln>
            <a:noFill/>
          </a:ln>
          <a:effectLst>
            <a:outerShdw blurRad="190500" algn="tl" rotWithShape="0">
              <a:srgbClr val="000000">
                <a:alpha val="70000"/>
              </a:srgbClr>
            </a:outerShdw>
          </a:effectLst>
        </p:spPr>
      </p:pic>
      <p:sp>
        <p:nvSpPr>
          <p:cNvPr id="24" name="TextBox 23"/>
          <p:cNvSpPr txBox="1"/>
          <p:nvPr/>
        </p:nvSpPr>
        <p:spPr>
          <a:xfrm>
            <a:off x="6248400" y="2515612"/>
            <a:ext cx="2895600" cy="3046988"/>
          </a:xfrm>
          <a:prstGeom prst="rect">
            <a:avLst/>
          </a:prstGeom>
          <a:noFill/>
        </p:spPr>
        <p:txBody>
          <a:bodyPr wrap="square" rtlCol="0">
            <a:spAutoFit/>
          </a:bodyPr>
          <a:lstStyle/>
          <a:p>
            <a:pPr marL="177800" lvl="0" indent="-177800">
              <a:buFont typeface="Arial" pitchFamily="34" charset="0"/>
              <a:buChar char="•"/>
            </a:pPr>
            <a:r>
              <a:rPr lang="en-GB" sz="1200" dirty="0" smtClean="0">
                <a:latin typeface="Calibri" pitchFamily="34" charset="0"/>
                <a:cs typeface="Calibri" pitchFamily="34" charset="0"/>
              </a:rPr>
              <a:t>Spin-off from </a:t>
            </a:r>
            <a:r>
              <a:rPr lang="en-GB" sz="1200" dirty="0" err="1" smtClean="0">
                <a:latin typeface="Calibri" pitchFamily="34" charset="0"/>
                <a:cs typeface="Calibri" pitchFamily="34" charset="0"/>
              </a:rPr>
              <a:t>Nanyang</a:t>
            </a:r>
            <a:r>
              <a:rPr lang="en-GB" sz="1200" dirty="0" smtClean="0">
                <a:latin typeface="Calibri" pitchFamily="34" charset="0"/>
                <a:cs typeface="Calibri" pitchFamily="34" charset="0"/>
              </a:rPr>
              <a:t> Technological University </a:t>
            </a:r>
          </a:p>
          <a:p>
            <a:pPr marL="177800" lvl="0" indent="-177800"/>
            <a:endParaRPr lang="en-GB" sz="1200" dirty="0" smtClean="0">
              <a:latin typeface="Calibri" pitchFamily="34" charset="0"/>
              <a:cs typeface="Calibri" pitchFamily="34" charset="0"/>
            </a:endParaRPr>
          </a:p>
          <a:p>
            <a:pPr marL="177800" lvl="0" indent="-177800">
              <a:buFont typeface="Arial" pitchFamily="34" charset="0"/>
              <a:buChar char="•"/>
            </a:pPr>
            <a:r>
              <a:rPr lang="en-SG" sz="1200" dirty="0" smtClean="0">
                <a:latin typeface="Calibri" pitchFamily="34" charset="0"/>
                <a:cs typeface="Calibri" pitchFamily="34" charset="0"/>
              </a:rPr>
              <a:t>Robot-assisted </a:t>
            </a:r>
            <a:r>
              <a:rPr lang="en-SG" sz="1200" dirty="0">
                <a:latin typeface="Calibri" pitchFamily="34" charset="0"/>
                <a:cs typeface="Calibri" pitchFamily="34" charset="0"/>
              </a:rPr>
              <a:t>surgical system </a:t>
            </a:r>
            <a:r>
              <a:rPr lang="en-SG" sz="1200" dirty="0" smtClean="0">
                <a:latin typeface="Calibri" pitchFamily="34" charset="0"/>
                <a:cs typeface="Calibri" pitchFamily="34" charset="0"/>
              </a:rPr>
              <a:t>in which a surgeon uses a joystick controller to control 2 robot arms mounted on a tip of an endoscope, guided by images sent from a camera mounted on the same tip.</a:t>
            </a:r>
            <a:endParaRPr lang="en-SG" sz="1200" dirty="0">
              <a:latin typeface="Calibri" pitchFamily="34" charset="0"/>
              <a:cs typeface="Calibri" pitchFamily="34" charset="0"/>
            </a:endParaRPr>
          </a:p>
          <a:p>
            <a:pPr marL="177800" lvl="0" indent="-177800"/>
            <a:endParaRPr lang="en-GB" sz="1200" dirty="0" smtClean="0">
              <a:latin typeface="Calibri" pitchFamily="34" charset="0"/>
              <a:cs typeface="Calibri" pitchFamily="34" charset="0"/>
            </a:endParaRPr>
          </a:p>
          <a:p>
            <a:pPr marL="177800" lvl="0" indent="-177800">
              <a:buFont typeface="Arial" pitchFamily="34" charset="0"/>
              <a:buChar char="•"/>
            </a:pPr>
            <a:r>
              <a:rPr lang="en-GB" sz="1200" dirty="0" smtClean="0">
                <a:latin typeface="Calibri" pitchFamily="34" charset="0"/>
                <a:cs typeface="Calibri" pitchFamily="34" charset="0"/>
              </a:rPr>
              <a:t>Limited human trials with positive results – less discomfort, faster healing time. </a:t>
            </a:r>
          </a:p>
          <a:p>
            <a:pPr marL="177800" lvl="0" indent="-177800">
              <a:buFont typeface="Arial" pitchFamily="34" charset="0"/>
              <a:buChar char="•"/>
            </a:pPr>
            <a:endParaRPr lang="en-GB" sz="1200" dirty="0">
              <a:latin typeface="Calibri" pitchFamily="34" charset="0"/>
              <a:cs typeface="Calibri" pitchFamily="34" charset="0"/>
            </a:endParaRPr>
          </a:p>
          <a:p>
            <a:pPr marL="177800" lvl="0" indent="-177800">
              <a:buFont typeface="Arial" pitchFamily="34" charset="0"/>
              <a:buChar char="•"/>
            </a:pPr>
            <a:r>
              <a:rPr lang="en-GB" sz="1200" dirty="0" smtClean="0">
                <a:latin typeface="Calibri" pitchFamily="34" charset="0"/>
                <a:cs typeface="Calibri" pitchFamily="34" charset="0"/>
              </a:rPr>
              <a:t>Secured strategic investment from Hoya Group in Aug 2013</a:t>
            </a:r>
            <a:endParaRPr lang="en-GB" sz="1200" dirty="0">
              <a:latin typeface="Calibri" pitchFamily="34" charset="0"/>
              <a:cs typeface="Calibri" pitchFamily="34" charset="0"/>
            </a:endParaRPr>
          </a:p>
        </p:txBody>
      </p:sp>
      <p:pic>
        <p:nvPicPr>
          <p:cNvPr id="25" name="Picture 2" descr="http://www.themalaysianinsider.com/images/uploads/2012/february2012/01/robot-cancer2.jpg"/>
          <p:cNvPicPr>
            <a:picLocks noChangeAspect="1" noChangeArrowheads="1"/>
          </p:cNvPicPr>
          <p:nvPr/>
        </p:nvPicPr>
        <p:blipFill>
          <a:blip r:embed="rId8" cstate="print"/>
          <a:srcRect/>
          <a:stretch>
            <a:fillRect/>
          </a:stretch>
        </p:blipFill>
        <p:spPr bwMode="auto">
          <a:xfrm>
            <a:off x="7010400" y="5607050"/>
            <a:ext cx="1143000" cy="1047750"/>
          </a:xfrm>
          <a:prstGeom prst="rect">
            <a:avLst/>
          </a:prstGeom>
          <a:noFill/>
        </p:spPr>
      </p:pic>
      <p:sp>
        <p:nvSpPr>
          <p:cNvPr id="14" name="Slide Number Placeholder 13"/>
          <p:cNvSpPr>
            <a:spLocks noGrp="1"/>
          </p:cNvSpPr>
          <p:nvPr>
            <p:ph type="sldNum" sz="quarter" idx="12"/>
          </p:nvPr>
        </p:nvSpPr>
        <p:spPr/>
        <p:txBody>
          <a:bodyPr/>
          <a:lstStyle/>
          <a:p>
            <a:pPr>
              <a:defRPr/>
            </a:pPr>
            <a:fld id="{01333897-F59B-4B76-8B1B-AAC727DE3DCE}" type="slidenum">
              <a:rPr lang="en-GB" smtClean="0"/>
              <a:pPr>
                <a:defRPr/>
              </a:pPr>
              <a:t>26</a:t>
            </a:fld>
            <a:endParaRPr lang="en-GB"/>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9" name="Group 3"/>
          <p:cNvGrpSpPr>
            <a:grpSpLocks/>
          </p:cNvGrpSpPr>
          <p:nvPr/>
        </p:nvGrpSpPr>
        <p:grpSpPr bwMode="auto">
          <a:xfrm>
            <a:off x="381000" y="1600200"/>
            <a:ext cx="5323091" cy="4511064"/>
            <a:chOff x="34095" y="3724417"/>
            <a:chExt cx="6138554" cy="3420923"/>
          </a:xfrm>
        </p:grpSpPr>
        <p:graphicFrame>
          <p:nvGraphicFramePr>
            <p:cNvPr id="4098" name="Chart 4"/>
            <p:cNvGraphicFramePr>
              <a:graphicFrameLocks/>
            </p:cNvGraphicFramePr>
            <p:nvPr/>
          </p:nvGraphicFramePr>
          <p:xfrm>
            <a:off x="34095" y="3724417"/>
            <a:ext cx="5698812" cy="3034204"/>
          </p:xfrm>
          <a:graphic>
            <a:graphicData uri="http://schemas.openxmlformats.org/presentationml/2006/ole">
              <p:oleObj spid="_x0000_s4109" r:id="rId4" imgW="3718882" imgH="2365453" progId="Excel.Sheet.8">
                <p:embed/>
              </p:oleObj>
            </a:graphicData>
          </a:graphic>
        </p:graphicFrame>
        <p:sp>
          <p:nvSpPr>
            <p:cNvPr id="4108" name="TextBox 5"/>
            <p:cNvSpPr txBox="1">
              <a:spLocks noChangeArrowheads="1"/>
            </p:cNvSpPr>
            <p:nvPr/>
          </p:nvSpPr>
          <p:spPr bwMode="auto">
            <a:xfrm>
              <a:off x="473462" y="6844837"/>
              <a:ext cx="5699187" cy="300503"/>
            </a:xfrm>
            <a:prstGeom prst="rect">
              <a:avLst/>
            </a:prstGeom>
            <a:noFill/>
            <a:ln w="9525">
              <a:noFill/>
              <a:miter lim="800000"/>
              <a:headEnd/>
              <a:tailEnd/>
            </a:ln>
          </p:spPr>
          <p:txBody>
            <a:bodyPr wrap="square">
              <a:spAutoFit/>
            </a:bodyPr>
            <a:lstStyle/>
            <a:p>
              <a:r>
                <a:rPr lang="en-US" b="1" dirty="0">
                  <a:solidFill>
                    <a:srgbClr val="000000"/>
                  </a:solidFill>
                  <a:latin typeface="Calibri" pitchFamily="34" charset="0"/>
                </a:rPr>
                <a:t>Total of 265 clinical trials in 2011 </a:t>
              </a:r>
              <a:endParaRPr lang="en-GB" b="1" dirty="0">
                <a:solidFill>
                  <a:srgbClr val="000000"/>
                </a:solidFill>
                <a:latin typeface="Calibri" pitchFamily="34" charset="0"/>
              </a:endParaRPr>
            </a:p>
          </p:txBody>
        </p:sp>
      </p:grpSp>
      <p:sp>
        <p:nvSpPr>
          <p:cNvPr id="4100" name="Rectangle 6"/>
          <p:cNvSpPr>
            <a:spLocks noChangeArrowheads="1"/>
          </p:cNvSpPr>
          <p:nvPr/>
        </p:nvSpPr>
        <p:spPr bwMode="auto">
          <a:xfrm>
            <a:off x="5791200" y="1676400"/>
            <a:ext cx="3205163" cy="646113"/>
          </a:xfrm>
          <a:prstGeom prst="rect">
            <a:avLst/>
          </a:prstGeom>
          <a:noFill/>
          <a:ln w="9525">
            <a:noFill/>
            <a:miter lim="800000"/>
            <a:headEnd/>
            <a:tailEnd/>
          </a:ln>
        </p:spPr>
        <p:txBody>
          <a:bodyPr>
            <a:spAutoFit/>
          </a:bodyPr>
          <a:lstStyle/>
          <a:p>
            <a:r>
              <a:rPr lang="en-GB" b="1" dirty="0">
                <a:solidFill>
                  <a:srgbClr val="000000"/>
                </a:solidFill>
                <a:latin typeface="Calibri" pitchFamily="34" charset="0"/>
              </a:rPr>
              <a:t>Evidence-based dengue hospital admission criteria</a:t>
            </a:r>
          </a:p>
        </p:txBody>
      </p:sp>
      <p:sp>
        <p:nvSpPr>
          <p:cNvPr id="4101" name="TextBox 28"/>
          <p:cNvSpPr txBox="1">
            <a:spLocks noChangeArrowheads="1"/>
          </p:cNvSpPr>
          <p:nvPr/>
        </p:nvSpPr>
        <p:spPr bwMode="auto">
          <a:xfrm>
            <a:off x="5867400" y="2209800"/>
            <a:ext cx="2844800" cy="1250950"/>
          </a:xfrm>
          <a:prstGeom prst="rect">
            <a:avLst/>
          </a:prstGeom>
          <a:noFill/>
          <a:ln w="9525">
            <a:noFill/>
            <a:miter lim="800000"/>
            <a:headEnd/>
            <a:tailEnd/>
          </a:ln>
        </p:spPr>
        <p:txBody>
          <a:bodyPr>
            <a:spAutoFit/>
          </a:bodyPr>
          <a:lstStyle/>
          <a:p>
            <a:endParaRPr lang="en-GB" sz="400" i="1" dirty="0">
              <a:solidFill>
                <a:srgbClr val="000000"/>
              </a:solidFill>
              <a:latin typeface="Calibri" pitchFamily="34" charset="0"/>
            </a:endParaRPr>
          </a:p>
          <a:p>
            <a:pPr>
              <a:spcAft>
                <a:spcPts val="400"/>
              </a:spcAft>
              <a:buFontTx/>
              <a:buChar char="-"/>
            </a:pPr>
            <a:r>
              <a:rPr lang="en-US" dirty="0">
                <a:solidFill>
                  <a:srgbClr val="000000"/>
                </a:solidFill>
                <a:latin typeface="Calibri" pitchFamily="34" charset="0"/>
              </a:rPr>
              <a:t> 40% reduction in </a:t>
            </a:r>
            <a:r>
              <a:rPr lang="en-US" dirty="0" err="1">
                <a:solidFill>
                  <a:srgbClr val="000000"/>
                </a:solidFill>
                <a:latin typeface="Calibri" pitchFamily="34" charset="0"/>
              </a:rPr>
              <a:t>hospitalisation</a:t>
            </a:r>
            <a:r>
              <a:rPr lang="en-US" dirty="0">
                <a:solidFill>
                  <a:srgbClr val="000000"/>
                </a:solidFill>
                <a:latin typeface="Calibri" pitchFamily="34" charset="0"/>
              </a:rPr>
              <a:t> rate, $1.8 mil (US$1.4 mil) savings</a:t>
            </a:r>
          </a:p>
          <a:p>
            <a:endParaRPr lang="en-GB" sz="1400" dirty="0">
              <a:solidFill>
                <a:srgbClr val="000000"/>
              </a:solidFill>
              <a:latin typeface="Calibri" pitchFamily="34" charset="0"/>
            </a:endParaRPr>
          </a:p>
        </p:txBody>
      </p:sp>
      <p:sp>
        <p:nvSpPr>
          <p:cNvPr id="4102" name="Rectangle 8"/>
          <p:cNvSpPr>
            <a:spLocks noChangeArrowheads="1"/>
          </p:cNvSpPr>
          <p:nvPr/>
        </p:nvSpPr>
        <p:spPr bwMode="auto">
          <a:xfrm>
            <a:off x="5867400" y="1143000"/>
            <a:ext cx="2481263" cy="400050"/>
          </a:xfrm>
          <a:prstGeom prst="rect">
            <a:avLst/>
          </a:prstGeom>
          <a:noFill/>
          <a:ln w="9525">
            <a:noFill/>
            <a:miter lim="800000"/>
            <a:headEnd/>
            <a:tailEnd/>
          </a:ln>
        </p:spPr>
        <p:txBody>
          <a:bodyPr wrap="none">
            <a:spAutoFit/>
          </a:bodyPr>
          <a:lstStyle/>
          <a:p>
            <a:pPr marL="179388" indent="-179388"/>
            <a:r>
              <a:rPr lang="en-US" sz="2000" b="1" u="sng" dirty="0">
                <a:solidFill>
                  <a:srgbClr val="FF0000"/>
                </a:solidFill>
                <a:latin typeface="Calibri" pitchFamily="34" charset="0"/>
              </a:rPr>
              <a:t>Healthcare Outcomes</a:t>
            </a:r>
            <a:endParaRPr lang="en-GB" sz="2000" b="1" u="sng" dirty="0">
              <a:solidFill>
                <a:srgbClr val="FF0000"/>
              </a:solidFill>
              <a:latin typeface="Calibri" pitchFamily="34" charset="0"/>
            </a:endParaRPr>
          </a:p>
        </p:txBody>
      </p:sp>
      <p:sp>
        <p:nvSpPr>
          <p:cNvPr id="4103" name="Rectangle 9"/>
          <p:cNvSpPr>
            <a:spLocks noChangeArrowheads="1"/>
          </p:cNvSpPr>
          <p:nvPr/>
        </p:nvSpPr>
        <p:spPr bwMode="auto">
          <a:xfrm>
            <a:off x="5791200" y="3429000"/>
            <a:ext cx="3205163" cy="646113"/>
          </a:xfrm>
          <a:prstGeom prst="rect">
            <a:avLst/>
          </a:prstGeom>
          <a:noFill/>
          <a:ln w="9525">
            <a:noFill/>
            <a:miter lim="800000"/>
            <a:headEnd/>
            <a:tailEnd/>
          </a:ln>
        </p:spPr>
        <p:txBody>
          <a:bodyPr>
            <a:spAutoFit/>
          </a:bodyPr>
          <a:lstStyle/>
          <a:p>
            <a:r>
              <a:rPr lang="en-GB" b="1" dirty="0">
                <a:solidFill>
                  <a:srgbClr val="000000"/>
                </a:solidFill>
                <a:latin typeface="Calibri" pitchFamily="34" charset="0"/>
              </a:rPr>
              <a:t>HLA-screening before treatment with </a:t>
            </a:r>
            <a:r>
              <a:rPr lang="en-GB" b="1" dirty="0" err="1">
                <a:solidFill>
                  <a:srgbClr val="000000"/>
                </a:solidFill>
                <a:latin typeface="Calibri" pitchFamily="34" charset="0"/>
              </a:rPr>
              <a:t>carbamezipine</a:t>
            </a:r>
            <a:endParaRPr lang="en-GB" b="1" dirty="0">
              <a:solidFill>
                <a:srgbClr val="000000"/>
              </a:solidFill>
              <a:latin typeface="Calibri" pitchFamily="34" charset="0"/>
            </a:endParaRPr>
          </a:p>
        </p:txBody>
      </p:sp>
      <p:sp>
        <p:nvSpPr>
          <p:cNvPr id="4104" name="TextBox 28"/>
          <p:cNvSpPr txBox="1">
            <a:spLocks noChangeArrowheads="1"/>
          </p:cNvSpPr>
          <p:nvPr/>
        </p:nvSpPr>
        <p:spPr bwMode="auto">
          <a:xfrm>
            <a:off x="5867400" y="3962400"/>
            <a:ext cx="2844800" cy="708025"/>
          </a:xfrm>
          <a:prstGeom prst="rect">
            <a:avLst/>
          </a:prstGeom>
          <a:noFill/>
          <a:ln w="9525">
            <a:noFill/>
            <a:miter lim="800000"/>
            <a:headEnd/>
            <a:tailEnd/>
          </a:ln>
        </p:spPr>
        <p:txBody>
          <a:bodyPr>
            <a:spAutoFit/>
          </a:bodyPr>
          <a:lstStyle/>
          <a:p>
            <a:endParaRPr lang="en-GB" sz="400" i="1" dirty="0">
              <a:solidFill>
                <a:srgbClr val="000000"/>
              </a:solidFill>
              <a:latin typeface="Calibri" pitchFamily="34" charset="0"/>
            </a:endParaRPr>
          </a:p>
          <a:p>
            <a:pPr>
              <a:spcAft>
                <a:spcPts val="400"/>
              </a:spcAft>
              <a:buFontTx/>
              <a:buChar char="-"/>
            </a:pPr>
            <a:r>
              <a:rPr lang="en-US" dirty="0">
                <a:solidFill>
                  <a:srgbClr val="000000"/>
                </a:solidFill>
                <a:latin typeface="Calibri" pitchFamily="34" charset="0"/>
              </a:rPr>
              <a:t> Drop in severe adverse drug reactions</a:t>
            </a:r>
            <a:endParaRPr lang="en-GB" sz="1400" dirty="0">
              <a:solidFill>
                <a:srgbClr val="000000"/>
              </a:solidFill>
              <a:latin typeface="Calibri" pitchFamily="34" charset="0"/>
            </a:endParaRPr>
          </a:p>
        </p:txBody>
      </p:sp>
      <p:sp>
        <p:nvSpPr>
          <p:cNvPr id="4105" name="Rectangle 11"/>
          <p:cNvSpPr>
            <a:spLocks noChangeArrowheads="1"/>
          </p:cNvSpPr>
          <p:nvPr/>
        </p:nvSpPr>
        <p:spPr bwMode="auto">
          <a:xfrm>
            <a:off x="1981200" y="1143000"/>
            <a:ext cx="1532920" cy="400110"/>
          </a:xfrm>
          <a:prstGeom prst="rect">
            <a:avLst/>
          </a:prstGeom>
          <a:noFill/>
          <a:ln w="9525">
            <a:noFill/>
            <a:miter lim="800000"/>
            <a:headEnd/>
            <a:tailEnd/>
          </a:ln>
        </p:spPr>
        <p:txBody>
          <a:bodyPr wrap="none">
            <a:spAutoFit/>
          </a:bodyPr>
          <a:lstStyle/>
          <a:p>
            <a:pPr marL="179388" indent="-179388"/>
            <a:r>
              <a:rPr lang="en-US" sz="2000" b="1" u="sng" dirty="0">
                <a:solidFill>
                  <a:srgbClr val="FF0000"/>
                </a:solidFill>
                <a:latin typeface="Calibri" pitchFamily="34" charset="0"/>
              </a:rPr>
              <a:t>Clinical trials</a:t>
            </a:r>
          </a:p>
        </p:txBody>
      </p:sp>
      <p:sp>
        <p:nvSpPr>
          <p:cNvPr id="13" name="Rounded Rectangle 12"/>
          <p:cNvSpPr/>
          <p:nvPr/>
        </p:nvSpPr>
        <p:spPr>
          <a:xfrm>
            <a:off x="0" y="0"/>
            <a:ext cx="9144000" cy="685800"/>
          </a:xfrm>
          <a:prstGeom prst="round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solidFill>
                  <a:schemeClr val="tx1"/>
                </a:solidFill>
              </a:rPr>
              <a:t>Clinical and Healthcare Outcomes</a:t>
            </a:r>
            <a:endParaRPr lang="en-GB" sz="3200" b="1" dirty="0">
              <a:solidFill>
                <a:schemeClr val="tx1"/>
              </a:solidFill>
            </a:endParaRPr>
          </a:p>
        </p:txBody>
      </p:sp>
      <p:sp>
        <p:nvSpPr>
          <p:cNvPr id="12" name="Slide Number Placeholder 11"/>
          <p:cNvSpPr>
            <a:spLocks noGrp="1"/>
          </p:cNvSpPr>
          <p:nvPr>
            <p:ph type="sldNum" sz="quarter" idx="12"/>
          </p:nvPr>
        </p:nvSpPr>
        <p:spPr/>
        <p:txBody>
          <a:bodyPr/>
          <a:lstStyle/>
          <a:p>
            <a:pPr>
              <a:defRPr/>
            </a:pPr>
            <a:fld id="{C1C6DDDA-2405-413D-A065-208841A05D92}" type="slidenum">
              <a:rPr lang="en-GB" smtClean="0"/>
              <a:pPr>
                <a:defRPr/>
              </a:pPr>
              <a:t>27</a:t>
            </a:fld>
            <a:endParaRPr lang="en-GB"/>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Box 3"/>
          <p:cNvSpPr txBox="1">
            <a:spLocks noChangeArrowheads="1"/>
          </p:cNvSpPr>
          <p:nvPr/>
        </p:nvSpPr>
        <p:spPr bwMode="auto">
          <a:xfrm>
            <a:off x="533400" y="1066800"/>
            <a:ext cx="8001000" cy="5032375"/>
          </a:xfrm>
          <a:prstGeom prst="rect">
            <a:avLst/>
          </a:prstGeom>
          <a:noFill/>
          <a:ln w="9525">
            <a:noFill/>
            <a:miter lim="800000"/>
            <a:headEnd/>
            <a:tailEnd/>
          </a:ln>
        </p:spPr>
        <p:txBody>
          <a:bodyPr>
            <a:spAutoFit/>
          </a:bodyPr>
          <a:lstStyle/>
          <a:p>
            <a:pPr marL="339725" indent="-339725">
              <a:buFont typeface="Arial" pitchFamily="34" charset="0"/>
              <a:buChar char="•"/>
            </a:pPr>
            <a:r>
              <a:rPr lang="en-SG" dirty="0">
                <a:latin typeface="Calibri" pitchFamily="34" charset="0"/>
              </a:rPr>
              <a:t>Systemic health </a:t>
            </a:r>
            <a:r>
              <a:rPr lang="en-SG" dirty="0" smtClean="0">
                <a:latin typeface="Calibri" pitchFamily="34" charset="0"/>
              </a:rPr>
              <a:t>outcomes: </a:t>
            </a:r>
            <a:endParaRPr lang="en-SG" dirty="0">
              <a:latin typeface="Calibri" pitchFamily="34" charset="0"/>
            </a:endParaRPr>
          </a:p>
          <a:p>
            <a:pPr marL="796925" lvl="1" indent="-339725">
              <a:buFont typeface="Arial" pitchFamily="34" charset="0"/>
              <a:buChar char="•"/>
            </a:pPr>
            <a:r>
              <a:rPr lang="en-SG" dirty="0">
                <a:latin typeface="Calibri" pitchFamily="34" charset="0"/>
              </a:rPr>
              <a:t>Includes healthcare cost savings, improved patient care and better population health outcomes </a:t>
            </a:r>
          </a:p>
          <a:p>
            <a:pPr marL="796925" lvl="1" indent="-339725">
              <a:buFont typeface="Arial" pitchFamily="34" charset="0"/>
              <a:buChar char="•"/>
            </a:pPr>
            <a:r>
              <a:rPr lang="en-SG" dirty="0">
                <a:latin typeface="Calibri" pitchFamily="34" charset="0"/>
              </a:rPr>
              <a:t>Highest value-added outcomes but also the most </a:t>
            </a:r>
            <a:r>
              <a:rPr lang="en-SG" u="sng" dirty="0">
                <a:latin typeface="Calibri" pitchFamily="34" charset="0"/>
              </a:rPr>
              <a:t>long-term</a:t>
            </a:r>
            <a:endParaRPr lang="en-SG" dirty="0">
              <a:latin typeface="Calibri" pitchFamily="34" charset="0"/>
            </a:endParaRPr>
          </a:p>
          <a:p>
            <a:pPr marL="339725" indent="-339725">
              <a:buFont typeface="Arial" pitchFamily="34" charset="0"/>
              <a:buChar char="•"/>
            </a:pPr>
            <a:endParaRPr lang="en-SG" sz="500" dirty="0">
              <a:latin typeface="Calibri" pitchFamily="34" charset="0"/>
            </a:endParaRPr>
          </a:p>
          <a:p>
            <a:pPr marL="339725" indent="-339725">
              <a:buFont typeface="Arial" pitchFamily="34" charset="0"/>
              <a:buChar char="•"/>
            </a:pPr>
            <a:r>
              <a:rPr lang="en-SG" dirty="0">
                <a:latin typeface="Calibri" pitchFamily="34" charset="0"/>
              </a:rPr>
              <a:t>Current measures of research outcomes in </a:t>
            </a:r>
            <a:r>
              <a:rPr lang="en-SG" dirty="0" smtClean="0">
                <a:latin typeface="Calibri" pitchFamily="34" charset="0"/>
              </a:rPr>
              <a:t>Singapore:</a:t>
            </a:r>
            <a:endParaRPr lang="en-SG" dirty="0">
              <a:latin typeface="Calibri" pitchFamily="34" charset="0"/>
            </a:endParaRPr>
          </a:p>
          <a:p>
            <a:pPr marL="796925" lvl="1" indent="-339725">
              <a:buFont typeface="Arial" pitchFamily="34" charset="0"/>
              <a:buChar char="•"/>
            </a:pPr>
            <a:r>
              <a:rPr lang="en-SG" dirty="0">
                <a:latin typeface="Calibri" pitchFamily="34" charset="0"/>
              </a:rPr>
              <a:t>Quantitative indicators e.g. publications, patents, licenses and industry funding </a:t>
            </a:r>
          </a:p>
          <a:p>
            <a:pPr marL="796925" lvl="1" indent="-339725">
              <a:buFont typeface="Arial" pitchFamily="34" charset="0"/>
              <a:buChar char="•"/>
            </a:pPr>
            <a:r>
              <a:rPr lang="en-SG" dirty="0">
                <a:latin typeface="Calibri" pitchFamily="34" charset="0"/>
              </a:rPr>
              <a:t>Represent </a:t>
            </a:r>
            <a:r>
              <a:rPr lang="en-SG" i="1" dirty="0">
                <a:latin typeface="Calibri" pitchFamily="34" charset="0"/>
              </a:rPr>
              <a:t>short to mid-term </a:t>
            </a:r>
            <a:r>
              <a:rPr lang="en-SG" dirty="0">
                <a:latin typeface="Calibri" pitchFamily="34" charset="0"/>
              </a:rPr>
              <a:t>outcomes, not long-term outcomes</a:t>
            </a:r>
          </a:p>
          <a:p>
            <a:pPr marL="339725" indent="-339725">
              <a:buFont typeface="Arial" pitchFamily="34" charset="0"/>
              <a:buChar char="•"/>
            </a:pPr>
            <a:endParaRPr lang="en-SG" sz="500" dirty="0">
              <a:latin typeface="Calibri" pitchFamily="34" charset="0"/>
            </a:endParaRPr>
          </a:p>
          <a:p>
            <a:pPr marL="339725" indent="-339725">
              <a:buFont typeface="Arial" pitchFamily="34" charset="0"/>
              <a:buChar char="•"/>
            </a:pPr>
            <a:r>
              <a:rPr lang="en-GB" dirty="0">
                <a:latin typeface="Calibri" pitchFamily="34" charset="0"/>
              </a:rPr>
              <a:t>As </a:t>
            </a:r>
            <a:r>
              <a:rPr lang="en-GB" dirty="0" smtClean="0">
                <a:latin typeface="Calibri" pitchFamily="34" charset="0"/>
              </a:rPr>
              <a:t> we plan </a:t>
            </a:r>
            <a:r>
              <a:rPr lang="en-GB" dirty="0">
                <a:latin typeface="Calibri" pitchFamily="34" charset="0"/>
              </a:rPr>
              <a:t>the next 5-year R&amp;D plan - </a:t>
            </a:r>
            <a:r>
              <a:rPr lang="en-GB" i="1" dirty="0">
                <a:latin typeface="Calibri" pitchFamily="34" charset="0"/>
              </a:rPr>
              <a:t>Research, Innovation and Enterprise (RIE) 2020</a:t>
            </a:r>
            <a:r>
              <a:rPr lang="en-GB" dirty="0">
                <a:latin typeface="Calibri" pitchFamily="34" charset="0"/>
              </a:rPr>
              <a:t> - the framework for evaluating the value of biomedical research is being </a:t>
            </a:r>
            <a:r>
              <a:rPr lang="en-GB" dirty="0" smtClean="0">
                <a:latin typeface="Calibri" pitchFamily="34" charset="0"/>
              </a:rPr>
              <a:t>reviewed: </a:t>
            </a:r>
            <a:endParaRPr lang="en-GB" dirty="0">
              <a:latin typeface="Calibri" pitchFamily="34" charset="0"/>
            </a:endParaRPr>
          </a:p>
          <a:p>
            <a:pPr marL="339725" indent="-339725"/>
            <a:endParaRPr lang="en-GB" sz="500" dirty="0">
              <a:latin typeface="Calibri" pitchFamily="34" charset="0"/>
            </a:endParaRPr>
          </a:p>
          <a:p>
            <a:pPr marL="796925" lvl="1" indent="-339725">
              <a:buFont typeface="Arial" pitchFamily="34" charset="0"/>
              <a:buChar char="•"/>
            </a:pPr>
            <a:r>
              <a:rPr lang="en-GB" dirty="0">
                <a:latin typeface="Calibri" pitchFamily="34" charset="0"/>
              </a:rPr>
              <a:t>Strong consensus among the Singapore BMS community that </a:t>
            </a:r>
            <a:r>
              <a:rPr lang="en-GB" i="1" dirty="0">
                <a:latin typeface="Calibri" pitchFamily="34" charset="0"/>
              </a:rPr>
              <a:t>quantitative KPIs should be complemented by qualitative measures </a:t>
            </a:r>
            <a:r>
              <a:rPr lang="en-GB" dirty="0">
                <a:latin typeface="Calibri" pitchFamily="34" charset="0"/>
              </a:rPr>
              <a:t>e.g. narrative on </a:t>
            </a:r>
            <a:r>
              <a:rPr lang="en-GB" i="1" dirty="0">
                <a:latin typeface="Calibri" pitchFamily="34" charset="0"/>
              </a:rPr>
              <a:t>how R&amp;D derives benefits for patients </a:t>
            </a:r>
          </a:p>
          <a:p>
            <a:pPr marL="796925" lvl="1" indent="-339725">
              <a:buFont typeface="Arial" pitchFamily="34" charset="0"/>
              <a:buChar char="•"/>
            </a:pPr>
            <a:r>
              <a:rPr lang="en-GB" dirty="0">
                <a:latin typeface="Calibri" pitchFamily="34" charset="0"/>
              </a:rPr>
              <a:t>Expertise in public healthcare economics needs to be developed; </a:t>
            </a:r>
            <a:r>
              <a:rPr lang="en-GB" i="1" dirty="0">
                <a:latin typeface="Calibri" pitchFamily="34" charset="0"/>
              </a:rPr>
              <a:t>not easy to measure economic value and healthcare cost savings yielded from BMS research</a:t>
            </a:r>
          </a:p>
        </p:txBody>
      </p:sp>
      <p:sp>
        <p:nvSpPr>
          <p:cNvPr id="5" name="Rounded Rectangle 4"/>
          <p:cNvSpPr/>
          <p:nvPr/>
        </p:nvSpPr>
        <p:spPr>
          <a:xfrm>
            <a:off x="0" y="0"/>
            <a:ext cx="9144000" cy="685800"/>
          </a:xfrm>
          <a:prstGeom prst="round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solidFill>
                  <a:schemeClr val="tx1"/>
                </a:solidFill>
              </a:rPr>
              <a:t>Clinical and Healthcare Outcomes</a:t>
            </a:r>
            <a:endParaRPr lang="en-GB" sz="3200" b="1" dirty="0">
              <a:solidFill>
                <a:schemeClr val="tx1"/>
              </a:solidFill>
            </a:endParaRPr>
          </a:p>
        </p:txBody>
      </p:sp>
      <p:sp>
        <p:nvSpPr>
          <p:cNvPr id="4" name="Slide Number Placeholder 3"/>
          <p:cNvSpPr>
            <a:spLocks noGrp="1"/>
          </p:cNvSpPr>
          <p:nvPr>
            <p:ph type="sldNum" sz="quarter" idx="12"/>
          </p:nvPr>
        </p:nvSpPr>
        <p:spPr/>
        <p:txBody>
          <a:bodyPr/>
          <a:lstStyle/>
          <a:p>
            <a:pPr>
              <a:defRPr/>
            </a:pPr>
            <a:fld id="{F84070F9-95A8-4BD7-AD29-4D849DA773D3}" type="slidenum">
              <a:rPr lang="en-GB" smtClean="0"/>
              <a:pPr>
                <a:defRPr/>
              </a:pPr>
              <a:t>28</a:t>
            </a:fld>
            <a:endParaRPr lang="en-GB"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A2B00E2-04D9-4BD7-A514-0DD204A1A158}" type="slidenum">
              <a:rPr lang="en-GB" smtClean="0"/>
              <a:pPr>
                <a:defRPr/>
              </a:pPr>
              <a:t>29</a:t>
            </a:fld>
            <a:endParaRPr lang="en-GB" dirty="0"/>
          </a:p>
        </p:txBody>
      </p:sp>
      <p:sp>
        <p:nvSpPr>
          <p:cNvPr id="90113" name="Rectangle 1"/>
          <p:cNvSpPr>
            <a:spLocks noChangeArrowheads="1"/>
          </p:cNvSpPr>
          <p:nvPr/>
        </p:nvSpPr>
        <p:spPr bwMode="auto">
          <a:xfrm>
            <a:off x="304800" y="914400"/>
            <a:ext cx="8610599" cy="53553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u="none" strike="noStrike" cap="none" normalizeH="0" baseline="0" dirty="0" smtClean="0">
                <a:ln>
                  <a:noFill/>
                </a:ln>
                <a:solidFill>
                  <a:schemeClr val="tx1"/>
                </a:solidFill>
                <a:effectLst/>
                <a:latin typeface="+mj-lt"/>
                <a:ea typeface="Times New Roman" pitchFamily="18" charset="0"/>
                <a:cs typeface="Times New Roman" pitchFamily="18" charset="0"/>
              </a:rPr>
              <a:t>BMS Initiative</a:t>
            </a:r>
            <a:r>
              <a:rPr kumimoji="0" lang="en-US" u="none" strike="noStrike" cap="none" normalizeH="0" baseline="0" dirty="0" smtClean="0">
                <a:ln>
                  <a:noFill/>
                </a:ln>
                <a:solidFill>
                  <a:schemeClr val="tx1"/>
                </a:solidFill>
                <a:effectLst/>
                <a:latin typeface="+mj-lt"/>
                <a:ea typeface="Times New Roman" pitchFamily="18" charset="0"/>
                <a:cs typeface="Times New Roman" pitchFamily="18" charset="0"/>
              </a:rPr>
              <a:t>, besides contributing to the economy and creating quality jobs,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u="none" strike="noStrike" cap="none" normalizeH="0" baseline="0" dirty="0" smtClean="0">
                <a:ln>
                  <a:noFill/>
                </a:ln>
                <a:solidFill>
                  <a:schemeClr val="tx1"/>
                </a:solidFill>
                <a:effectLst/>
                <a:latin typeface="+mj-lt"/>
                <a:ea typeface="Times New Roman" pitchFamily="18" charset="0"/>
                <a:cs typeface="Times New Roman" pitchFamily="18" charset="0"/>
              </a:rPr>
              <a:t>has helped Singapore and our region's health outcomes.  Examples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smtClean="0">
              <a:ln>
                <a:noFill/>
              </a:ln>
              <a:solidFill>
                <a:schemeClr val="tx1"/>
              </a:solidFill>
              <a:effectLst/>
              <a:latin typeface="+mj-lt"/>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Tx/>
              <a:buAutoNum type="arabicPeriod"/>
              <a:tabLst/>
            </a:pPr>
            <a:r>
              <a:rPr kumimoji="0" lang="en-US" u="none" strike="noStrike" cap="none" normalizeH="0" baseline="0" dirty="0" smtClean="0">
                <a:ln>
                  <a:noFill/>
                </a:ln>
                <a:solidFill>
                  <a:schemeClr val="tx1"/>
                </a:solidFill>
                <a:effectLst/>
                <a:latin typeface="+mj-lt"/>
                <a:ea typeface="Times New Roman" pitchFamily="18" charset="0"/>
                <a:cs typeface="Times New Roman" pitchFamily="18" charset="0"/>
              </a:rPr>
              <a:t> A much greater understanding that there is such an entity as the </a:t>
            </a:r>
            <a:r>
              <a:rPr kumimoji="0" lang="en-US" b="1" i="1" u="none" strike="noStrike" cap="none" normalizeH="0" baseline="0" dirty="0" smtClean="0">
                <a:ln>
                  <a:noFill/>
                </a:ln>
                <a:solidFill>
                  <a:schemeClr val="tx1"/>
                </a:solidFill>
                <a:effectLst/>
                <a:latin typeface="+mj-lt"/>
                <a:ea typeface="Times New Roman" pitchFamily="18" charset="0"/>
                <a:cs typeface="Times New Roman" pitchFamily="18" charset="0"/>
              </a:rPr>
              <a:t>"Asian Phenotype",</a:t>
            </a:r>
            <a:r>
              <a:rPr kumimoji="0" lang="en-US" b="1" i="1" u="none" strike="noStrike" cap="none" normalizeH="0" dirty="0" smtClean="0">
                <a:ln>
                  <a:noFill/>
                </a:ln>
                <a:solidFill>
                  <a:schemeClr val="tx1"/>
                </a:solidFill>
                <a:effectLst/>
                <a:latin typeface="+mj-lt"/>
                <a:ea typeface="Times New Roman" pitchFamily="18" charset="0"/>
                <a:cs typeface="Times New Roman" pitchFamily="18" charset="0"/>
              </a:rPr>
              <a:t> </a:t>
            </a:r>
            <a:r>
              <a:rPr kumimoji="0" lang="en-US" u="none" strike="noStrike" cap="none" normalizeH="0" baseline="0" dirty="0" smtClean="0">
                <a:ln>
                  <a:noFill/>
                </a:ln>
                <a:solidFill>
                  <a:schemeClr val="tx1"/>
                </a:solidFill>
                <a:effectLst/>
                <a:latin typeface="+mj-lt"/>
                <a:ea typeface="Times New Roman" pitchFamily="18" charset="0"/>
                <a:cs typeface="Times New Roman" pitchFamily="18" charset="0"/>
              </a:rPr>
              <a:t>where diseases such as </a:t>
            </a:r>
            <a:r>
              <a:rPr kumimoji="0" lang="en-US" i="1" u="none" strike="noStrike" cap="none" normalizeH="0" baseline="0" dirty="0" smtClean="0">
                <a:ln>
                  <a:noFill/>
                </a:ln>
                <a:solidFill>
                  <a:schemeClr val="tx1"/>
                </a:solidFill>
                <a:effectLst/>
                <a:latin typeface="+mj-lt"/>
                <a:ea typeface="Times New Roman" pitchFamily="18" charset="0"/>
                <a:cs typeface="Times New Roman" pitchFamily="18" charset="0"/>
              </a:rPr>
              <a:t>lung cancer, heart failure, dementia, diabetes </a:t>
            </a:r>
            <a:r>
              <a:rPr kumimoji="0" lang="en-US" u="none" strike="noStrike" cap="none" normalizeH="0" baseline="0" dirty="0" smtClean="0">
                <a:ln>
                  <a:noFill/>
                </a:ln>
                <a:solidFill>
                  <a:schemeClr val="tx1"/>
                </a:solidFill>
                <a:effectLst/>
                <a:latin typeface="+mj-lt"/>
                <a:ea typeface="Times New Roman" pitchFamily="18" charset="0"/>
                <a:cs typeface="Times New Roman" pitchFamily="18" charset="0"/>
              </a:rPr>
              <a:t>have a different presentation and thus treatment and outcome, compared with the same disease in largely Caucasian populations in the West.  It also highlights the need to invest in pharmaco-genomics and pharmaco-vigilance after drugs are approved and widely marketed.</a:t>
            </a:r>
          </a:p>
          <a:p>
            <a:pPr marL="228600" marR="0" lvl="0" indent="-228600" algn="l" defTabSz="914400" rtl="0" eaLnBrk="0" fontAlgn="base" latinLnBrk="0" hangingPunct="0">
              <a:lnSpc>
                <a:spcPct val="100000"/>
              </a:lnSpc>
              <a:spcBef>
                <a:spcPct val="0"/>
              </a:spcBef>
              <a:spcAft>
                <a:spcPct val="0"/>
              </a:spcAft>
              <a:buClrTx/>
              <a:buSzTx/>
              <a:tabLst/>
            </a:pPr>
            <a:endParaRPr kumimoji="0" lang="en-US"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u="none" strike="noStrike" cap="none" normalizeH="0" baseline="0" dirty="0" smtClean="0">
                <a:ln>
                  <a:noFill/>
                </a:ln>
                <a:solidFill>
                  <a:schemeClr val="tx1"/>
                </a:solidFill>
                <a:effectLst/>
                <a:latin typeface="+mj-lt"/>
                <a:ea typeface="Times New Roman" pitchFamily="18" charset="0"/>
                <a:cs typeface="Times New Roman" pitchFamily="18" charset="0"/>
              </a:rPr>
              <a:t>2.  Enhanced international collaboration: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u="none" strike="noStrike" cap="none" normalizeH="0" baseline="0" dirty="0" smtClean="0">
                <a:ln>
                  <a:noFill/>
                </a:ln>
                <a:solidFill>
                  <a:schemeClr val="tx1"/>
                </a:solidFill>
                <a:effectLst/>
                <a:latin typeface="+mj-lt"/>
                <a:ea typeface="Times New Roman" pitchFamily="18" charset="0"/>
                <a:cs typeface="Times New Roman" pitchFamily="18" charset="0"/>
              </a:rPr>
              <a:t>   * Singapore has helped improve pediatric leukemia survival in Malaysia by sharing of clinical protocols as part of a multi-center clinical trial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u="none" strike="noStrike" cap="none" normalizeH="0" baseline="0" dirty="0" smtClean="0">
              <a:ln>
                <a:noFill/>
              </a:ln>
              <a:solidFill>
                <a:schemeClr val="tx1"/>
              </a:solidFill>
              <a:effectLst/>
              <a:latin typeface="+mj-lt"/>
              <a:cs typeface="Arial" pitchFamily="34" charset="0"/>
            </a:endParaRPr>
          </a:p>
          <a:p>
            <a:pPr lvl="0" eaLnBrk="0" hangingPunct="0"/>
            <a:r>
              <a:rPr kumimoji="0" lang="en-US" u="none" strike="noStrike" cap="none" normalizeH="0" baseline="0" dirty="0" smtClean="0">
                <a:ln>
                  <a:noFill/>
                </a:ln>
                <a:solidFill>
                  <a:schemeClr val="tx1"/>
                </a:solidFill>
                <a:effectLst/>
                <a:latin typeface="+mj-lt"/>
                <a:ea typeface="Times New Roman" pitchFamily="18" charset="0"/>
                <a:cs typeface="Times New Roman" pitchFamily="18" charset="0"/>
              </a:rPr>
              <a:t>   *  Stimulated basic science collaboration with , e.g. Genome</a:t>
            </a:r>
            <a:r>
              <a:rPr kumimoji="0" lang="en-US" u="none" strike="noStrike" cap="none" normalizeH="0" dirty="0" smtClean="0">
                <a:ln>
                  <a:noFill/>
                </a:ln>
                <a:solidFill>
                  <a:schemeClr val="tx1"/>
                </a:solidFill>
                <a:effectLst/>
                <a:latin typeface="+mj-lt"/>
                <a:ea typeface="Times New Roman" pitchFamily="18" charset="0"/>
                <a:cs typeface="Times New Roman" pitchFamily="18" charset="0"/>
              </a:rPr>
              <a:t> Institute of Singapore</a:t>
            </a:r>
            <a:r>
              <a:rPr lang="en-US" dirty="0" smtClean="0">
                <a:latin typeface="+mj-lt"/>
                <a:ea typeface="Times New Roman" pitchFamily="18" charset="0"/>
                <a:cs typeface="Times New Roman" pitchFamily="18" charset="0"/>
              </a:rPr>
              <a:t>-</a:t>
            </a:r>
            <a:r>
              <a:rPr kumimoji="0" lang="en-US" u="none" strike="noStrike" cap="none" normalizeH="0" baseline="0" dirty="0" smtClean="0">
                <a:ln>
                  <a:noFill/>
                </a:ln>
                <a:solidFill>
                  <a:schemeClr val="tx1"/>
                </a:solidFill>
                <a:effectLst/>
                <a:latin typeface="+mj-lt"/>
                <a:ea typeface="Times New Roman" pitchFamily="18" charset="0"/>
                <a:cs typeface="Times New Roman" pitchFamily="18" charset="0"/>
              </a:rPr>
              <a:t>National</a:t>
            </a:r>
            <a:r>
              <a:rPr kumimoji="0" lang="en-US" u="none" strike="noStrike" cap="none" normalizeH="0" dirty="0" smtClean="0">
                <a:ln>
                  <a:noFill/>
                </a:ln>
                <a:solidFill>
                  <a:schemeClr val="tx1"/>
                </a:solidFill>
                <a:effectLst/>
                <a:latin typeface="+mj-lt"/>
                <a:ea typeface="Times New Roman" pitchFamily="18" charset="0"/>
                <a:cs typeface="Times New Roman" pitchFamily="18" charset="0"/>
              </a:rPr>
              <a:t> University of Singapore (</a:t>
            </a:r>
            <a:r>
              <a:rPr kumimoji="0" lang="en-US" u="none" strike="noStrike" cap="none" normalizeH="0" dirty="0" smtClean="0">
                <a:ln>
                  <a:noFill/>
                </a:ln>
                <a:solidFill>
                  <a:schemeClr val="tx1"/>
                </a:solidFill>
                <a:effectLst/>
                <a:latin typeface="+mj-lt"/>
                <a:ea typeface="Times New Roman" pitchFamily="18" charset="0"/>
                <a:cs typeface="Times New Roman" pitchFamily="18" charset="0"/>
              </a:rPr>
              <a:t>NUS)</a:t>
            </a:r>
            <a:r>
              <a:rPr kumimoji="0" lang="en-US" u="none" strike="noStrike" cap="none" normalizeH="0" baseline="0" dirty="0" smtClean="0">
                <a:ln>
                  <a:noFill/>
                </a:ln>
                <a:solidFill>
                  <a:schemeClr val="tx1"/>
                </a:solidFill>
                <a:effectLst/>
                <a:latin typeface="+mj-lt"/>
                <a:ea typeface="Times New Roman" pitchFamily="18" charset="0"/>
                <a:cs typeface="Times New Roman" pitchFamily="18" charset="0"/>
              </a:rPr>
              <a:t>/</a:t>
            </a:r>
            <a:r>
              <a:rPr lang="en-US" dirty="0" smtClean="0">
                <a:latin typeface="+mj-lt"/>
                <a:ea typeface="Times New Roman" pitchFamily="18" charset="0"/>
                <a:cs typeface="Times New Roman" pitchFamily="18" charset="0"/>
              </a:rPr>
              <a:t>National University Hospital System(NUHS)</a:t>
            </a:r>
            <a:r>
              <a:rPr kumimoji="0" lang="en-US" u="none" strike="noStrike" cap="none" normalizeH="0" baseline="0" dirty="0" smtClean="0">
                <a:ln>
                  <a:noFill/>
                </a:ln>
                <a:solidFill>
                  <a:schemeClr val="tx1"/>
                </a:solidFill>
                <a:effectLst/>
                <a:latin typeface="+mj-lt"/>
                <a:ea typeface="Times New Roman" pitchFamily="18" charset="0"/>
                <a:cs typeface="Times New Roman" pitchFamily="18" charset="0"/>
              </a:rPr>
              <a:t>-Harvard collaboration in </a:t>
            </a:r>
            <a:r>
              <a:rPr kumimoji="0" lang="en-US" i="1" u="none" strike="noStrike" cap="none" normalizeH="0" baseline="0" dirty="0" smtClean="0">
                <a:ln>
                  <a:noFill/>
                </a:ln>
                <a:solidFill>
                  <a:schemeClr val="tx1"/>
                </a:solidFill>
                <a:effectLst/>
                <a:latin typeface="+mj-lt"/>
                <a:ea typeface="Times New Roman" pitchFamily="18" charset="0"/>
                <a:cs typeface="Times New Roman" pitchFamily="18" charset="0"/>
              </a:rPr>
              <a:t>lung cancer stem cells </a:t>
            </a:r>
            <a:r>
              <a:rPr kumimoji="0" lang="en-US" u="none" strike="noStrike" cap="none" normalizeH="0" baseline="0" dirty="0" smtClean="0">
                <a:ln>
                  <a:noFill/>
                </a:ln>
                <a:solidFill>
                  <a:schemeClr val="tx1"/>
                </a:solidFill>
                <a:effectLst/>
                <a:latin typeface="+mj-lt"/>
                <a:ea typeface="Times New Roman" pitchFamily="18" charset="0"/>
                <a:cs typeface="Times New Roman" pitchFamily="18" charset="0"/>
              </a:rPr>
              <a:t>(Cell), and NUS/NUHS-Harvard collaboration in </a:t>
            </a:r>
            <a:r>
              <a:rPr kumimoji="0" lang="en-US" i="1" u="none" strike="noStrike" cap="none" normalizeH="0" baseline="0" dirty="0" smtClean="0">
                <a:ln>
                  <a:noFill/>
                </a:ln>
                <a:solidFill>
                  <a:schemeClr val="tx1"/>
                </a:solidFill>
                <a:effectLst/>
                <a:latin typeface="+mj-lt"/>
                <a:ea typeface="Times New Roman" pitchFamily="18" charset="0"/>
                <a:cs typeface="Times New Roman" pitchFamily="18" charset="0"/>
              </a:rPr>
              <a:t>liver cancer </a:t>
            </a:r>
            <a:r>
              <a:rPr kumimoji="0" lang="en-US" u="none" strike="noStrike" cap="none" normalizeH="0" baseline="0" dirty="0" smtClean="0">
                <a:ln>
                  <a:noFill/>
                </a:ln>
                <a:solidFill>
                  <a:schemeClr val="tx1"/>
                </a:solidFill>
                <a:effectLst/>
                <a:latin typeface="+mj-lt"/>
                <a:ea typeface="Times New Roman" pitchFamily="18" charset="0"/>
                <a:cs typeface="Times New Roman" pitchFamily="18" charset="0"/>
              </a:rPr>
              <a:t>(New England Journal of Medicine)</a:t>
            </a:r>
            <a:endParaRPr kumimoji="0" lang="en-US" u="none" strike="noStrike" cap="none" normalizeH="0" baseline="0" dirty="0" smtClean="0">
              <a:ln>
                <a:noFill/>
              </a:ln>
              <a:solidFill>
                <a:schemeClr val="tx1"/>
              </a:solidFill>
              <a:effectLst/>
              <a:latin typeface="+mj-lt"/>
              <a:cs typeface="Arial" pitchFamily="34" charset="0"/>
            </a:endParaRPr>
          </a:p>
        </p:txBody>
      </p:sp>
      <p:sp>
        <p:nvSpPr>
          <p:cNvPr id="4" name="Rounded Rectangle 3"/>
          <p:cNvSpPr/>
          <p:nvPr/>
        </p:nvSpPr>
        <p:spPr>
          <a:xfrm>
            <a:off x="0" y="0"/>
            <a:ext cx="9144000" cy="685800"/>
          </a:xfrm>
          <a:prstGeom prst="round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solidFill>
                  <a:schemeClr val="tx1"/>
                </a:solidFill>
              </a:rPr>
              <a:t>Clinical and Healthcare Outcomes</a:t>
            </a:r>
            <a:endParaRPr lang="en-GB" sz="3200" b="1"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27"/>
          <p:cNvSpPr>
            <a:spLocks noGrp="1"/>
          </p:cNvSpPr>
          <p:nvPr>
            <p:ph type="sldNum" sz="quarter" idx="12"/>
          </p:nvPr>
        </p:nvSpPr>
        <p:spPr bwMode="auto">
          <a:ln>
            <a:miter lim="800000"/>
            <a:headEnd/>
            <a:tailEnd/>
          </a:ln>
        </p:spPr>
        <p:txBody>
          <a:bodyPr/>
          <a:lstStyle/>
          <a:p>
            <a:pPr fontAlgn="base">
              <a:spcBef>
                <a:spcPct val="0"/>
              </a:spcBef>
              <a:spcAft>
                <a:spcPct val="0"/>
              </a:spcAft>
              <a:defRPr/>
            </a:pPr>
            <a:fld id="{BCA77E5F-306B-4E3A-AD80-103B9B3F5323}" type="slidenum">
              <a:rPr kumimoji="1" lang="zh-CN" altLang="en-US" smtClean="0"/>
              <a:pPr fontAlgn="base">
                <a:spcBef>
                  <a:spcPct val="0"/>
                </a:spcBef>
                <a:spcAft>
                  <a:spcPct val="0"/>
                </a:spcAft>
                <a:defRPr/>
              </a:pPr>
              <a:t>3</a:t>
            </a:fld>
            <a:endParaRPr kumimoji="1" lang="zh-CN" altLang="en-US" smtClean="0"/>
          </a:p>
        </p:txBody>
      </p:sp>
      <p:pic>
        <p:nvPicPr>
          <p:cNvPr id="31" name="Picture 34" descr="U:\Corporate Comm Dept\11. Individual Officers\11.36 Alfi\images\country3.png"/>
          <p:cNvPicPr>
            <a:picLocks noChangeAspect="1" noChangeArrowheads="1"/>
          </p:cNvPicPr>
          <p:nvPr/>
        </p:nvPicPr>
        <p:blipFill>
          <a:blip r:embed="rId4" cstate="email">
            <a:duotone>
              <a:prstClr val="black"/>
              <a:schemeClr val="bg1">
                <a:tint val="45000"/>
                <a:satMod val="400000"/>
              </a:schemeClr>
            </a:duotone>
            <a:lum bright="30000" contrast="-40000"/>
          </a:blip>
          <a:srcRect l="6989"/>
          <a:stretch>
            <a:fillRect/>
          </a:stretch>
        </p:blipFill>
        <p:spPr bwMode="auto">
          <a:xfrm>
            <a:off x="838200" y="995839"/>
            <a:ext cx="5943600" cy="4286214"/>
          </a:xfrm>
          <a:prstGeom prst="rect">
            <a:avLst/>
          </a:prstGeom>
          <a:noFill/>
          <a:effectLst>
            <a:outerShdw blurRad="50800" dist="38100" dir="8100000" algn="tr" rotWithShape="0">
              <a:prstClr val="black">
                <a:alpha val="40000"/>
              </a:prstClr>
            </a:outerShdw>
          </a:effectLst>
        </p:spPr>
      </p:pic>
      <p:sp>
        <p:nvSpPr>
          <p:cNvPr id="32" name="Rectangle 31"/>
          <p:cNvSpPr/>
          <p:nvPr/>
        </p:nvSpPr>
        <p:spPr>
          <a:xfrm>
            <a:off x="685800" y="4859338"/>
            <a:ext cx="7696200" cy="1041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1600" dirty="0">
              <a:solidFill>
                <a:srgbClr val="FFFFFF"/>
              </a:solidFill>
              <a:cs typeface="Arial" pitchFamily="34" charset="0"/>
            </a:endParaRPr>
          </a:p>
        </p:txBody>
      </p:sp>
      <p:sp>
        <p:nvSpPr>
          <p:cNvPr id="35" name="Rectangle 34"/>
          <p:cNvSpPr/>
          <p:nvPr/>
        </p:nvSpPr>
        <p:spPr>
          <a:xfrm>
            <a:off x="2209800" y="4840288"/>
            <a:ext cx="6324600" cy="1041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1600" dirty="0">
              <a:solidFill>
                <a:srgbClr val="FFFFFF"/>
              </a:solidFill>
              <a:cs typeface="Arial" pitchFamily="34" charset="0"/>
            </a:endParaRPr>
          </a:p>
        </p:txBody>
      </p:sp>
      <p:graphicFrame>
        <p:nvGraphicFramePr>
          <p:cNvPr id="1026" name="Object 2"/>
          <p:cNvGraphicFramePr>
            <a:graphicFrameLocks noChangeAspect="1"/>
          </p:cNvGraphicFramePr>
          <p:nvPr/>
        </p:nvGraphicFramePr>
        <p:xfrm>
          <a:off x="762000" y="1752600"/>
          <a:ext cx="7239000" cy="3976688"/>
        </p:xfrm>
        <a:graphic>
          <a:graphicData uri="http://schemas.openxmlformats.org/presentationml/2006/ole">
            <p:oleObj spid="_x0000_s1037" name="Worksheet" r:id="rId5" imgW="9144000" imgH="4562577" progId="Excel.Sheet.8">
              <p:embed/>
            </p:oleObj>
          </a:graphicData>
        </a:graphic>
      </p:graphicFrame>
      <p:sp>
        <p:nvSpPr>
          <p:cNvPr id="1031" name="Text Box 4"/>
          <p:cNvSpPr txBox="1">
            <a:spLocks noChangeArrowheads="1"/>
          </p:cNvSpPr>
          <p:nvPr/>
        </p:nvSpPr>
        <p:spPr bwMode="auto">
          <a:xfrm rot="-5400000">
            <a:off x="-923925" y="3590925"/>
            <a:ext cx="3100388" cy="338138"/>
          </a:xfrm>
          <a:prstGeom prst="rect">
            <a:avLst/>
          </a:prstGeom>
          <a:noFill/>
          <a:ln w="9525">
            <a:noFill/>
            <a:miter lim="800000"/>
            <a:headEnd/>
            <a:tailEnd/>
          </a:ln>
        </p:spPr>
        <p:txBody>
          <a:bodyPr>
            <a:spAutoFit/>
          </a:bodyPr>
          <a:lstStyle/>
          <a:p>
            <a:pPr algn="ctr"/>
            <a:r>
              <a:rPr lang="en-US" sz="1600" b="1" dirty="0">
                <a:solidFill>
                  <a:schemeClr val="accent1"/>
                </a:solidFill>
                <a:latin typeface="Calibri" pitchFamily="34" charset="0"/>
              </a:rPr>
              <a:t>GDP US$B</a:t>
            </a:r>
          </a:p>
        </p:txBody>
      </p:sp>
      <p:sp>
        <p:nvSpPr>
          <p:cNvPr id="1032" name="Text Box 5"/>
          <p:cNvSpPr txBox="1">
            <a:spLocks noChangeArrowheads="1"/>
          </p:cNvSpPr>
          <p:nvPr/>
        </p:nvSpPr>
        <p:spPr bwMode="auto">
          <a:xfrm rot="-5400000">
            <a:off x="6861969" y="3577431"/>
            <a:ext cx="2159000" cy="338138"/>
          </a:xfrm>
          <a:prstGeom prst="rect">
            <a:avLst/>
          </a:prstGeom>
          <a:noFill/>
          <a:ln w="9525">
            <a:noFill/>
            <a:miter lim="800000"/>
            <a:headEnd/>
            <a:tailEnd/>
          </a:ln>
        </p:spPr>
        <p:txBody>
          <a:bodyPr>
            <a:spAutoFit/>
          </a:bodyPr>
          <a:lstStyle/>
          <a:p>
            <a:pPr algn="ctr"/>
            <a:r>
              <a:rPr lang="en-US" sz="1600" b="1" dirty="0">
                <a:solidFill>
                  <a:schemeClr val="accent6">
                    <a:lumMod val="75000"/>
                  </a:schemeClr>
                </a:solidFill>
                <a:latin typeface="Calibri" pitchFamily="34" charset="0"/>
              </a:rPr>
              <a:t>Per Capita GDP  US$K</a:t>
            </a:r>
          </a:p>
        </p:txBody>
      </p:sp>
      <p:cxnSp>
        <p:nvCxnSpPr>
          <p:cNvPr id="42" name="Straight Connector 41"/>
          <p:cNvCxnSpPr/>
          <p:nvPr/>
        </p:nvCxnSpPr>
        <p:spPr>
          <a:xfrm>
            <a:off x="5232400" y="3254375"/>
            <a:ext cx="0" cy="2027238"/>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5232400" y="2978150"/>
            <a:ext cx="0" cy="2159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44" name="Rectangle 14"/>
          <p:cNvSpPr>
            <a:spLocks noChangeArrowheads="1"/>
          </p:cNvSpPr>
          <p:nvPr/>
        </p:nvSpPr>
        <p:spPr bwMode="auto">
          <a:xfrm>
            <a:off x="707844" y="5777400"/>
            <a:ext cx="1512168" cy="646331"/>
          </a:xfrm>
          <a:prstGeom prst="rect">
            <a:avLst/>
          </a:prstGeom>
          <a:solidFill>
            <a:schemeClr val="tx2"/>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txBody>
          <a:bodyPr>
            <a:spAutoFit/>
          </a:bodyPr>
          <a:lstStyle/>
          <a:p>
            <a:pPr eaLnBrk="0" fontAlgn="auto" hangingPunct="0">
              <a:spcBef>
                <a:spcPts val="0"/>
              </a:spcBef>
              <a:spcAft>
                <a:spcPts val="0"/>
              </a:spcAft>
              <a:defRPr/>
            </a:pPr>
            <a:r>
              <a:rPr lang="en-US" sz="1200" dirty="0">
                <a:solidFill>
                  <a:prstClr val="white"/>
                </a:solidFill>
                <a:latin typeface="+mn-lt"/>
                <a:cs typeface="+mn-cs"/>
              </a:rPr>
              <a:t>1960s</a:t>
            </a:r>
          </a:p>
          <a:p>
            <a:pPr eaLnBrk="0" fontAlgn="auto" hangingPunct="0">
              <a:spcBef>
                <a:spcPts val="0"/>
              </a:spcBef>
              <a:spcAft>
                <a:spcPts val="0"/>
              </a:spcAft>
              <a:defRPr/>
            </a:pPr>
            <a:r>
              <a:rPr lang="en-US" sz="1200" dirty="0">
                <a:solidFill>
                  <a:prstClr val="white"/>
                </a:solidFill>
                <a:latin typeface="+mn-lt"/>
                <a:cs typeface="+mn-cs"/>
              </a:rPr>
              <a:t>Labour</a:t>
            </a:r>
          </a:p>
          <a:p>
            <a:pPr eaLnBrk="0" fontAlgn="auto" hangingPunct="0">
              <a:spcBef>
                <a:spcPts val="0"/>
              </a:spcBef>
              <a:spcAft>
                <a:spcPts val="0"/>
              </a:spcAft>
              <a:defRPr/>
            </a:pPr>
            <a:r>
              <a:rPr lang="en-US" sz="1200" dirty="0">
                <a:solidFill>
                  <a:prstClr val="white"/>
                </a:solidFill>
                <a:latin typeface="+mn-lt"/>
                <a:cs typeface="+mn-cs"/>
              </a:rPr>
              <a:t>intensive</a:t>
            </a:r>
          </a:p>
        </p:txBody>
      </p:sp>
      <p:sp>
        <p:nvSpPr>
          <p:cNvPr id="45" name="Rectangle 17"/>
          <p:cNvSpPr>
            <a:spLocks noChangeArrowheads="1"/>
          </p:cNvSpPr>
          <p:nvPr/>
        </p:nvSpPr>
        <p:spPr bwMode="auto">
          <a:xfrm>
            <a:off x="2220012" y="5777400"/>
            <a:ext cx="1512168" cy="646331"/>
          </a:xfrm>
          <a:prstGeom prst="rect">
            <a:avLst/>
          </a:prstGeom>
          <a:solidFill>
            <a:schemeClr val="tx2"/>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txBody>
          <a:bodyPr>
            <a:spAutoFit/>
          </a:bodyPr>
          <a:lstStyle/>
          <a:p>
            <a:pPr eaLnBrk="0" fontAlgn="auto" hangingPunct="0">
              <a:spcBef>
                <a:spcPts val="0"/>
              </a:spcBef>
              <a:spcAft>
                <a:spcPts val="0"/>
              </a:spcAft>
              <a:defRPr/>
            </a:pPr>
            <a:r>
              <a:rPr lang="en-US" sz="1200" dirty="0">
                <a:solidFill>
                  <a:prstClr val="white"/>
                </a:solidFill>
                <a:latin typeface="+mn-lt"/>
                <a:cs typeface="+mn-cs"/>
              </a:rPr>
              <a:t>1970s</a:t>
            </a:r>
          </a:p>
          <a:p>
            <a:pPr eaLnBrk="0" fontAlgn="auto" hangingPunct="0">
              <a:spcBef>
                <a:spcPts val="0"/>
              </a:spcBef>
              <a:spcAft>
                <a:spcPts val="0"/>
              </a:spcAft>
              <a:defRPr/>
            </a:pPr>
            <a:r>
              <a:rPr lang="en-US" sz="1200" dirty="0">
                <a:solidFill>
                  <a:prstClr val="white"/>
                </a:solidFill>
                <a:latin typeface="+mn-lt"/>
                <a:cs typeface="+mn-cs"/>
              </a:rPr>
              <a:t>Skill</a:t>
            </a:r>
          </a:p>
          <a:p>
            <a:pPr eaLnBrk="0" fontAlgn="auto" hangingPunct="0">
              <a:spcBef>
                <a:spcPts val="0"/>
              </a:spcBef>
              <a:spcAft>
                <a:spcPts val="0"/>
              </a:spcAft>
              <a:defRPr/>
            </a:pPr>
            <a:r>
              <a:rPr lang="en-US" sz="1200" dirty="0">
                <a:solidFill>
                  <a:prstClr val="white"/>
                </a:solidFill>
                <a:latin typeface="+mn-lt"/>
                <a:cs typeface="+mn-cs"/>
              </a:rPr>
              <a:t>intensive</a:t>
            </a:r>
          </a:p>
        </p:txBody>
      </p:sp>
      <p:sp>
        <p:nvSpPr>
          <p:cNvPr id="46" name="Rectangle 20"/>
          <p:cNvSpPr>
            <a:spLocks noChangeArrowheads="1"/>
          </p:cNvSpPr>
          <p:nvPr/>
        </p:nvSpPr>
        <p:spPr bwMode="auto">
          <a:xfrm>
            <a:off x="3732180" y="5777400"/>
            <a:ext cx="1440160" cy="646331"/>
          </a:xfrm>
          <a:prstGeom prst="rect">
            <a:avLst/>
          </a:prstGeom>
          <a:solidFill>
            <a:schemeClr val="tx2"/>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txBody>
          <a:bodyPr>
            <a:spAutoFit/>
          </a:bodyPr>
          <a:lstStyle/>
          <a:p>
            <a:pPr eaLnBrk="0" fontAlgn="auto" hangingPunct="0">
              <a:spcBef>
                <a:spcPts val="0"/>
              </a:spcBef>
              <a:spcAft>
                <a:spcPts val="0"/>
              </a:spcAft>
              <a:defRPr/>
            </a:pPr>
            <a:r>
              <a:rPr lang="en-US" sz="1200" dirty="0">
                <a:solidFill>
                  <a:prstClr val="white"/>
                </a:solidFill>
                <a:latin typeface="+mn-lt"/>
                <a:cs typeface="+mn-cs"/>
              </a:rPr>
              <a:t>1980s</a:t>
            </a:r>
          </a:p>
          <a:p>
            <a:pPr eaLnBrk="0" fontAlgn="auto" hangingPunct="0">
              <a:spcBef>
                <a:spcPts val="0"/>
              </a:spcBef>
              <a:spcAft>
                <a:spcPts val="0"/>
              </a:spcAft>
              <a:defRPr/>
            </a:pPr>
            <a:r>
              <a:rPr lang="en-US" sz="1200" dirty="0">
                <a:solidFill>
                  <a:prstClr val="white"/>
                </a:solidFill>
                <a:latin typeface="+mn-lt"/>
                <a:cs typeface="+mn-cs"/>
              </a:rPr>
              <a:t>Capital</a:t>
            </a:r>
          </a:p>
          <a:p>
            <a:pPr eaLnBrk="0" fontAlgn="auto" hangingPunct="0">
              <a:spcBef>
                <a:spcPts val="0"/>
              </a:spcBef>
              <a:spcAft>
                <a:spcPts val="0"/>
              </a:spcAft>
              <a:defRPr/>
            </a:pPr>
            <a:r>
              <a:rPr lang="en-US" sz="1200" dirty="0">
                <a:solidFill>
                  <a:prstClr val="white"/>
                </a:solidFill>
                <a:latin typeface="+mn-lt"/>
                <a:cs typeface="+mn-cs"/>
              </a:rPr>
              <a:t>intensive</a:t>
            </a:r>
          </a:p>
        </p:txBody>
      </p:sp>
      <p:sp>
        <p:nvSpPr>
          <p:cNvPr id="47" name="Rectangle 22"/>
          <p:cNvSpPr>
            <a:spLocks noChangeArrowheads="1"/>
          </p:cNvSpPr>
          <p:nvPr/>
        </p:nvSpPr>
        <p:spPr bwMode="auto">
          <a:xfrm>
            <a:off x="5172340" y="5777400"/>
            <a:ext cx="1440160" cy="648072"/>
          </a:xfrm>
          <a:prstGeom prst="rect">
            <a:avLst/>
          </a:prstGeom>
          <a:solidFill>
            <a:schemeClr val="tx2"/>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txBody>
          <a:bodyPr/>
          <a:lstStyle/>
          <a:p>
            <a:pPr eaLnBrk="0" fontAlgn="auto" hangingPunct="0">
              <a:spcBef>
                <a:spcPts val="0"/>
              </a:spcBef>
              <a:spcAft>
                <a:spcPts val="0"/>
              </a:spcAft>
              <a:defRPr/>
            </a:pPr>
            <a:r>
              <a:rPr lang="en-US" sz="1200" dirty="0">
                <a:solidFill>
                  <a:srgbClr val="FFFFFF"/>
                </a:solidFill>
                <a:latin typeface="Calibri" pitchFamily="34" charset="0"/>
                <a:cs typeface="+mn-cs"/>
              </a:rPr>
              <a:t>1990s</a:t>
            </a:r>
          </a:p>
          <a:p>
            <a:pPr fontAlgn="auto">
              <a:spcBef>
                <a:spcPts val="0"/>
              </a:spcBef>
              <a:spcAft>
                <a:spcPts val="0"/>
              </a:spcAft>
              <a:defRPr/>
            </a:pPr>
            <a:r>
              <a:rPr lang="en-GB" sz="1200" dirty="0">
                <a:solidFill>
                  <a:srgbClr val="FFFFFF"/>
                </a:solidFill>
                <a:latin typeface="Calibri" pitchFamily="34" charset="0"/>
                <a:cs typeface="+mn-cs"/>
              </a:rPr>
              <a:t>Technology Intensive</a:t>
            </a:r>
            <a:endParaRPr lang="en-US" sz="1200" dirty="0">
              <a:solidFill>
                <a:srgbClr val="FFFFFF"/>
              </a:solidFill>
              <a:latin typeface="Calibri" pitchFamily="34" charset="0"/>
              <a:cs typeface="+mn-cs"/>
            </a:endParaRPr>
          </a:p>
        </p:txBody>
      </p:sp>
      <p:sp>
        <p:nvSpPr>
          <p:cNvPr id="48" name="Rectangle 25"/>
          <p:cNvSpPr>
            <a:spLocks noChangeArrowheads="1"/>
          </p:cNvSpPr>
          <p:nvPr/>
        </p:nvSpPr>
        <p:spPr bwMode="auto">
          <a:xfrm>
            <a:off x="6612500" y="5777400"/>
            <a:ext cx="1872208" cy="646331"/>
          </a:xfrm>
          <a:prstGeom prst="rect">
            <a:avLst/>
          </a:prstGeom>
          <a:solidFill>
            <a:schemeClr val="tx2"/>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txBody>
          <a:bodyPr>
            <a:spAutoFit/>
          </a:bodyPr>
          <a:lstStyle/>
          <a:p>
            <a:pPr eaLnBrk="0" fontAlgn="auto" hangingPunct="0">
              <a:spcBef>
                <a:spcPts val="0"/>
              </a:spcBef>
              <a:spcAft>
                <a:spcPts val="0"/>
              </a:spcAft>
              <a:defRPr/>
            </a:pPr>
            <a:r>
              <a:rPr lang="en-US" sz="1200" dirty="0">
                <a:solidFill>
                  <a:srgbClr val="FFFFFF"/>
                </a:solidFill>
                <a:latin typeface="Calibri" pitchFamily="34" charset="0"/>
                <a:cs typeface="+mn-cs"/>
              </a:rPr>
              <a:t>2000… </a:t>
            </a:r>
          </a:p>
          <a:p>
            <a:pPr eaLnBrk="0" fontAlgn="auto" hangingPunct="0">
              <a:spcBef>
                <a:spcPts val="0"/>
              </a:spcBef>
              <a:spcAft>
                <a:spcPts val="0"/>
              </a:spcAft>
              <a:defRPr/>
            </a:pPr>
            <a:r>
              <a:rPr lang="en-GB" sz="1200" dirty="0">
                <a:solidFill>
                  <a:srgbClr val="FFFFFF"/>
                </a:solidFill>
                <a:latin typeface="Calibri" pitchFamily="34" charset="0"/>
                <a:cs typeface="+mn-cs"/>
              </a:rPr>
              <a:t>Knowledge &amp;</a:t>
            </a:r>
          </a:p>
          <a:p>
            <a:pPr eaLnBrk="0" fontAlgn="auto" hangingPunct="0">
              <a:spcBef>
                <a:spcPts val="0"/>
              </a:spcBef>
              <a:spcAft>
                <a:spcPts val="0"/>
              </a:spcAft>
              <a:defRPr/>
            </a:pPr>
            <a:r>
              <a:rPr lang="en-GB" sz="1200" dirty="0">
                <a:solidFill>
                  <a:srgbClr val="FFFFFF"/>
                </a:solidFill>
                <a:latin typeface="Calibri" pitchFamily="34" charset="0"/>
                <a:cs typeface="+mn-cs"/>
              </a:rPr>
              <a:t>Innovation Based Economy</a:t>
            </a:r>
            <a:endParaRPr lang="en-US" sz="1200" dirty="0">
              <a:solidFill>
                <a:srgbClr val="FFFFFF"/>
              </a:solidFill>
              <a:latin typeface="Calibri" pitchFamily="34" charset="0"/>
              <a:cs typeface="+mn-cs"/>
            </a:endParaRPr>
          </a:p>
        </p:txBody>
      </p:sp>
      <p:sp>
        <p:nvSpPr>
          <p:cNvPr id="1050" name="Text Box 7"/>
          <p:cNvSpPr>
            <a:spLocks noChangeArrowheads="1"/>
          </p:cNvSpPr>
          <p:nvPr/>
        </p:nvSpPr>
        <p:spPr bwMode="auto">
          <a:xfrm>
            <a:off x="4572000" y="2133600"/>
            <a:ext cx="1600200" cy="788988"/>
          </a:xfrm>
          <a:prstGeom prst="roundRect">
            <a:avLst>
              <a:gd name="adj" fmla="val 11375"/>
            </a:avLst>
          </a:prstGeom>
          <a:solidFill>
            <a:srgbClr val="FF5050"/>
          </a:solidFill>
          <a:ln w="9525" algn="ctr">
            <a:noFill/>
            <a:miter lim="800000"/>
            <a:headEnd/>
            <a:tailEnd/>
          </a:ln>
        </p:spPr>
        <p:txBody>
          <a:bodyPr>
            <a:spAutoFit/>
          </a:bodyPr>
          <a:lstStyle/>
          <a:p>
            <a:r>
              <a:rPr lang="en-US" sz="1400" b="1" dirty="0">
                <a:solidFill>
                  <a:srgbClr val="FFFFFF"/>
                </a:solidFill>
                <a:latin typeface="Calibri" pitchFamily="34" charset="0"/>
              </a:rPr>
              <a:t>First National </a:t>
            </a:r>
          </a:p>
          <a:p>
            <a:r>
              <a:rPr lang="en-US" sz="1400" b="1" dirty="0">
                <a:solidFill>
                  <a:srgbClr val="FFFFFF"/>
                </a:solidFill>
                <a:latin typeface="Calibri" pitchFamily="34" charset="0"/>
              </a:rPr>
              <a:t>Technology Plan 1991</a:t>
            </a:r>
          </a:p>
        </p:txBody>
      </p:sp>
      <p:sp>
        <p:nvSpPr>
          <p:cNvPr id="1051" name="Rectangle 49"/>
          <p:cNvSpPr>
            <a:spLocks noChangeArrowheads="1"/>
          </p:cNvSpPr>
          <p:nvPr/>
        </p:nvSpPr>
        <p:spPr bwMode="auto">
          <a:xfrm>
            <a:off x="1524000" y="4114800"/>
            <a:ext cx="1541462" cy="523220"/>
          </a:xfrm>
          <a:prstGeom prst="rect">
            <a:avLst/>
          </a:prstGeom>
          <a:noFill/>
          <a:ln w="9525">
            <a:noFill/>
            <a:miter lim="800000"/>
            <a:headEnd/>
            <a:tailEnd/>
          </a:ln>
        </p:spPr>
        <p:txBody>
          <a:bodyPr>
            <a:spAutoFit/>
          </a:bodyPr>
          <a:lstStyle/>
          <a:p>
            <a:r>
              <a:rPr lang="en-US" sz="1400" b="1" dirty="0">
                <a:solidFill>
                  <a:schemeClr val="accent1"/>
                </a:solidFill>
                <a:latin typeface="Calibri" pitchFamily="34" charset="0"/>
              </a:rPr>
              <a:t>1960 GDP:</a:t>
            </a:r>
          </a:p>
          <a:p>
            <a:r>
              <a:rPr lang="en-US" sz="1400" b="1" dirty="0">
                <a:solidFill>
                  <a:schemeClr val="accent1"/>
                </a:solidFill>
                <a:latin typeface="Calibri" pitchFamily="34" charset="0"/>
              </a:rPr>
              <a:t>US$0.7 billion</a:t>
            </a:r>
          </a:p>
        </p:txBody>
      </p:sp>
      <p:sp>
        <p:nvSpPr>
          <p:cNvPr id="1052" name="Rectangle 50"/>
          <p:cNvSpPr>
            <a:spLocks noChangeArrowheads="1"/>
          </p:cNvSpPr>
          <p:nvPr/>
        </p:nvSpPr>
        <p:spPr bwMode="auto">
          <a:xfrm>
            <a:off x="7502525" y="1371600"/>
            <a:ext cx="1641475" cy="523220"/>
          </a:xfrm>
          <a:prstGeom prst="rect">
            <a:avLst/>
          </a:prstGeom>
          <a:noFill/>
          <a:ln w="9525">
            <a:noFill/>
            <a:miter lim="800000"/>
            <a:headEnd/>
            <a:tailEnd/>
          </a:ln>
        </p:spPr>
        <p:txBody>
          <a:bodyPr>
            <a:spAutoFit/>
          </a:bodyPr>
          <a:lstStyle/>
          <a:p>
            <a:r>
              <a:rPr lang="en-US" sz="1400" b="1" dirty="0">
                <a:solidFill>
                  <a:schemeClr val="tx2"/>
                </a:solidFill>
                <a:latin typeface="Calibri" pitchFamily="34" charset="0"/>
              </a:rPr>
              <a:t>2012 GDP:</a:t>
            </a:r>
          </a:p>
          <a:p>
            <a:r>
              <a:rPr lang="en-US" sz="1400" b="1" dirty="0">
                <a:solidFill>
                  <a:schemeClr val="tx2"/>
                </a:solidFill>
                <a:latin typeface="Calibri" pitchFamily="34" charset="0"/>
              </a:rPr>
              <a:t>US$276.5 billion</a:t>
            </a:r>
          </a:p>
        </p:txBody>
      </p:sp>
      <p:sp>
        <p:nvSpPr>
          <p:cNvPr id="52" name="Rectangle 51"/>
          <p:cNvSpPr/>
          <p:nvPr/>
        </p:nvSpPr>
        <p:spPr>
          <a:xfrm>
            <a:off x="3348038" y="4508500"/>
            <a:ext cx="792162" cy="288925"/>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cs typeface="Arial" pitchFamily="34" charset="0"/>
            </a:endParaRPr>
          </a:p>
        </p:txBody>
      </p:sp>
      <p:sp>
        <p:nvSpPr>
          <p:cNvPr id="22" name="Rectangle 21"/>
          <p:cNvSpPr/>
          <p:nvPr/>
        </p:nvSpPr>
        <p:spPr>
          <a:xfrm>
            <a:off x="1524000" y="4572001"/>
            <a:ext cx="1368425" cy="646331"/>
          </a:xfrm>
          <a:prstGeom prst="rect">
            <a:avLst/>
          </a:prstGeom>
        </p:spPr>
        <p:txBody>
          <a:bodyPr wrap="square">
            <a:spAutoFit/>
          </a:bodyPr>
          <a:lstStyle/>
          <a:p>
            <a:pPr fontAlgn="auto">
              <a:spcBef>
                <a:spcPts val="0"/>
              </a:spcBef>
              <a:spcAft>
                <a:spcPts val="0"/>
              </a:spcAft>
              <a:defRPr/>
            </a:pPr>
            <a:r>
              <a:rPr lang="en-US" sz="1200" b="1" dirty="0" smtClean="0">
                <a:solidFill>
                  <a:schemeClr val="accent6">
                    <a:lumMod val="75000"/>
                  </a:schemeClr>
                </a:solidFill>
                <a:latin typeface="+mn-lt"/>
                <a:cs typeface="+mn-cs"/>
              </a:rPr>
              <a:t>1960 Per </a:t>
            </a:r>
          </a:p>
          <a:p>
            <a:pPr fontAlgn="auto">
              <a:spcBef>
                <a:spcPts val="0"/>
              </a:spcBef>
              <a:spcAft>
                <a:spcPts val="0"/>
              </a:spcAft>
              <a:defRPr/>
            </a:pPr>
            <a:r>
              <a:rPr lang="en-US" sz="1200" b="1" dirty="0" smtClean="0">
                <a:solidFill>
                  <a:schemeClr val="accent6">
                    <a:lumMod val="75000"/>
                  </a:schemeClr>
                </a:solidFill>
                <a:latin typeface="+mn-lt"/>
                <a:cs typeface="+mn-cs"/>
              </a:rPr>
              <a:t>Capita </a:t>
            </a:r>
            <a:r>
              <a:rPr lang="en-US" sz="1200" b="1" dirty="0">
                <a:solidFill>
                  <a:schemeClr val="accent6">
                    <a:lumMod val="75000"/>
                  </a:schemeClr>
                </a:solidFill>
                <a:latin typeface="+mn-lt"/>
                <a:cs typeface="+mn-cs"/>
              </a:rPr>
              <a:t>GDP: </a:t>
            </a:r>
          </a:p>
          <a:p>
            <a:pPr fontAlgn="auto">
              <a:spcBef>
                <a:spcPts val="0"/>
              </a:spcBef>
              <a:spcAft>
                <a:spcPts val="0"/>
              </a:spcAft>
              <a:defRPr/>
            </a:pPr>
            <a:r>
              <a:rPr lang="en-US" sz="1200" b="1" dirty="0">
                <a:solidFill>
                  <a:schemeClr val="accent6">
                    <a:lumMod val="75000"/>
                  </a:schemeClr>
                </a:solidFill>
                <a:latin typeface="+mn-lt"/>
                <a:cs typeface="+mn-cs"/>
              </a:rPr>
              <a:t>US$428 </a:t>
            </a:r>
            <a:endParaRPr lang="en-GB" sz="1200" dirty="0">
              <a:solidFill>
                <a:schemeClr val="accent6">
                  <a:lumMod val="75000"/>
                </a:schemeClr>
              </a:solidFill>
              <a:latin typeface="+mn-lt"/>
              <a:cs typeface="+mn-cs"/>
            </a:endParaRPr>
          </a:p>
        </p:txBody>
      </p:sp>
      <p:sp>
        <p:nvSpPr>
          <p:cNvPr id="23" name="Rectangle 22"/>
          <p:cNvSpPr/>
          <p:nvPr/>
        </p:nvSpPr>
        <p:spPr>
          <a:xfrm>
            <a:off x="7772400" y="1905000"/>
            <a:ext cx="1066800" cy="646331"/>
          </a:xfrm>
          <a:prstGeom prst="rect">
            <a:avLst/>
          </a:prstGeom>
        </p:spPr>
        <p:txBody>
          <a:bodyPr wrap="square">
            <a:spAutoFit/>
          </a:bodyPr>
          <a:lstStyle/>
          <a:p>
            <a:pPr fontAlgn="auto">
              <a:spcBef>
                <a:spcPts val="0"/>
              </a:spcBef>
              <a:spcAft>
                <a:spcPts val="0"/>
              </a:spcAft>
              <a:defRPr/>
            </a:pPr>
            <a:r>
              <a:rPr lang="en-US" sz="1200" b="1" dirty="0" smtClean="0">
                <a:solidFill>
                  <a:schemeClr val="accent6">
                    <a:lumMod val="75000"/>
                  </a:schemeClr>
                </a:solidFill>
                <a:latin typeface="+mn-lt"/>
                <a:cs typeface="+mn-cs"/>
              </a:rPr>
              <a:t>2012 Per </a:t>
            </a:r>
          </a:p>
          <a:p>
            <a:pPr fontAlgn="auto">
              <a:spcBef>
                <a:spcPts val="0"/>
              </a:spcBef>
              <a:spcAft>
                <a:spcPts val="0"/>
              </a:spcAft>
              <a:defRPr/>
            </a:pPr>
            <a:r>
              <a:rPr lang="en-US" sz="1200" b="1" dirty="0" smtClean="0">
                <a:solidFill>
                  <a:schemeClr val="accent6">
                    <a:lumMod val="75000"/>
                  </a:schemeClr>
                </a:solidFill>
                <a:latin typeface="+mn-lt"/>
                <a:cs typeface="+mn-cs"/>
              </a:rPr>
              <a:t>Capita </a:t>
            </a:r>
            <a:r>
              <a:rPr lang="en-US" sz="1200" b="1" dirty="0">
                <a:solidFill>
                  <a:schemeClr val="accent6">
                    <a:lumMod val="75000"/>
                  </a:schemeClr>
                </a:solidFill>
                <a:latin typeface="+mn-lt"/>
                <a:cs typeface="+mn-cs"/>
              </a:rPr>
              <a:t>GDP: </a:t>
            </a:r>
          </a:p>
          <a:p>
            <a:pPr fontAlgn="auto">
              <a:spcBef>
                <a:spcPts val="0"/>
              </a:spcBef>
              <a:spcAft>
                <a:spcPts val="0"/>
              </a:spcAft>
              <a:defRPr/>
            </a:pPr>
            <a:r>
              <a:rPr lang="en-US" sz="1200" b="1" dirty="0">
                <a:solidFill>
                  <a:schemeClr val="accent6">
                    <a:lumMod val="75000"/>
                  </a:schemeClr>
                </a:solidFill>
                <a:latin typeface="+mn-lt"/>
                <a:cs typeface="+mn-cs"/>
              </a:rPr>
              <a:t>US$52,000 </a:t>
            </a:r>
            <a:endParaRPr lang="en-GB" sz="1200" dirty="0">
              <a:solidFill>
                <a:schemeClr val="accent6">
                  <a:lumMod val="75000"/>
                </a:schemeClr>
              </a:solidFill>
              <a:latin typeface="+mn-lt"/>
              <a:cs typeface="+mn-cs"/>
            </a:endParaRPr>
          </a:p>
        </p:txBody>
      </p:sp>
      <p:grpSp>
        <p:nvGrpSpPr>
          <p:cNvPr id="26" name="Group 25"/>
          <p:cNvGrpSpPr/>
          <p:nvPr/>
        </p:nvGrpSpPr>
        <p:grpSpPr>
          <a:xfrm>
            <a:off x="0" y="-304800"/>
            <a:ext cx="9144000" cy="1354217"/>
            <a:chOff x="0" y="-304800"/>
            <a:chExt cx="9144000" cy="1354217"/>
          </a:xfrm>
        </p:grpSpPr>
        <p:sp>
          <p:nvSpPr>
            <p:cNvPr id="25" name="Rectangle 24"/>
            <p:cNvSpPr/>
            <p:nvPr/>
          </p:nvSpPr>
          <p:spPr>
            <a:xfrm>
              <a:off x="0" y="0"/>
              <a:ext cx="9144000" cy="91440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3200" dirty="0">
                <a:solidFill>
                  <a:srgbClr val="FFFF00"/>
                </a:solidFill>
              </a:endParaRPr>
            </a:p>
          </p:txBody>
        </p:sp>
        <p:sp>
          <p:nvSpPr>
            <p:cNvPr id="24" name="TextBox 23"/>
            <p:cNvSpPr txBox="1"/>
            <p:nvPr/>
          </p:nvSpPr>
          <p:spPr>
            <a:xfrm>
              <a:off x="1752600" y="-304800"/>
              <a:ext cx="6858000" cy="1354217"/>
            </a:xfrm>
            <a:prstGeom prst="rect">
              <a:avLst/>
            </a:prstGeom>
            <a:noFill/>
          </p:spPr>
          <p:txBody>
            <a:bodyPr wrap="square" rtlCol="0">
              <a:spAutoFit/>
            </a:bodyPr>
            <a:lstStyle/>
            <a:p>
              <a:endParaRPr lang="en-GB" sz="3200" b="1" dirty="0" smtClean="0">
                <a:latin typeface="+mj-lt"/>
              </a:endParaRPr>
            </a:p>
            <a:p>
              <a:r>
                <a:rPr lang="en-GB" sz="3200" b="1" dirty="0" smtClean="0">
                  <a:latin typeface="+mj-lt"/>
                </a:rPr>
                <a:t>Growth of Singapore’s Economy</a:t>
              </a:r>
            </a:p>
            <a:p>
              <a:endParaRPr lang="en-SG" dirty="0">
                <a:latin typeface="+mj-lt"/>
              </a:endParaRPr>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28600" y="6096000"/>
            <a:ext cx="4800600" cy="6096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ounded Rectangle 11"/>
          <p:cNvSpPr/>
          <p:nvPr/>
        </p:nvSpPr>
        <p:spPr>
          <a:xfrm>
            <a:off x="0" y="5257800"/>
            <a:ext cx="9144000" cy="609600"/>
          </a:xfrm>
          <a:prstGeom prst="round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3200" b="1" dirty="0">
              <a:solidFill>
                <a:schemeClr val="tx1"/>
              </a:solidFill>
            </a:endParaRPr>
          </a:p>
        </p:txBody>
      </p:sp>
      <p:sp>
        <p:nvSpPr>
          <p:cNvPr id="4" name="Rounded Rectangle 3"/>
          <p:cNvSpPr/>
          <p:nvPr/>
        </p:nvSpPr>
        <p:spPr>
          <a:xfrm>
            <a:off x="0" y="0"/>
            <a:ext cx="9144000" cy="685800"/>
          </a:xfrm>
          <a:prstGeom prst="round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3200" b="1" dirty="0">
              <a:solidFill>
                <a:schemeClr val="tx1"/>
              </a:solidFill>
            </a:endParaRPr>
          </a:p>
        </p:txBody>
      </p:sp>
      <p:sp>
        <p:nvSpPr>
          <p:cNvPr id="43012" name="AutoShape 2" descr="http://www.science.edu.sg/events/PublishingImages/Singapore%20Science%20Festival/2013/pix2.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GB" dirty="0">
              <a:latin typeface="Calibri" pitchFamily="34" charset="0"/>
            </a:endParaRPr>
          </a:p>
        </p:txBody>
      </p:sp>
      <p:sp>
        <p:nvSpPr>
          <p:cNvPr id="14" name="TextBox 13"/>
          <p:cNvSpPr txBox="1"/>
          <p:nvPr/>
        </p:nvSpPr>
        <p:spPr>
          <a:xfrm>
            <a:off x="685800" y="0"/>
            <a:ext cx="8229600" cy="584775"/>
          </a:xfrm>
          <a:prstGeom prst="rect">
            <a:avLst/>
          </a:prstGeom>
          <a:noFill/>
        </p:spPr>
        <p:txBody>
          <a:bodyPr>
            <a:spAutoFit/>
          </a:bodyPr>
          <a:lstStyle/>
          <a:p>
            <a:pPr fontAlgn="auto">
              <a:spcBef>
                <a:spcPts val="0"/>
              </a:spcBef>
              <a:spcAft>
                <a:spcPts val="0"/>
              </a:spcAft>
              <a:defRPr/>
            </a:pPr>
            <a:r>
              <a:rPr lang="en-US" sz="3200" b="1" dirty="0" smtClean="0">
                <a:latin typeface="+mj-lt"/>
                <a:cs typeface="+mn-cs"/>
              </a:rPr>
              <a:t>Basic Research is an investment in the future</a:t>
            </a:r>
            <a:endParaRPr lang="en-US" sz="3200" b="1" dirty="0">
              <a:latin typeface="+mj-lt"/>
              <a:cs typeface="+mn-cs"/>
            </a:endParaRPr>
          </a:p>
        </p:txBody>
      </p:sp>
      <p:sp>
        <p:nvSpPr>
          <p:cNvPr id="16" name="TextBox 15"/>
          <p:cNvSpPr txBox="1"/>
          <p:nvPr/>
        </p:nvSpPr>
        <p:spPr>
          <a:xfrm>
            <a:off x="381000" y="762000"/>
            <a:ext cx="8229600" cy="4278094"/>
          </a:xfrm>
          <a:prstGeom prst="rect">
            <a:avLst/>
          </a:prstGeom>
          <a:noFill/>
        </p:spPr>
        <p:txBody>
          <a:bodyPr>
            <a:spAutoFit/>
          </a:bodyPr>
          <a:lstStyle/>
          <a:p>
            <a:pPr fontAlgn="auto">
              <a:spcBef>
                <a:spcPts val="0"/>
              </a:spcBef>
              <a:spcAft>
                <a:spcPts val="0"/>
              </a:spcAft>
              <a:buFont typeface="Wingdings" pitchFamily="2" charset="2"/>
              <a:buChar char="Ø"/>
              <a:defRPr/>
            </a:pPr>
            <a:r>
              <a:rPr lang="en-US" sz="2000" dirty="0" smtClean="0">
                <a:latin typeface="+mn-lt"/>
              </a:rPr>
              <a:t>	</a:t>
            </a:r>
            <a:r>
              <a:rPr lang="en-US" dirty="0" smtClean="0">
                <a:latin typeface="+mn-lt"/>
              </a:rPr>
              <a:t>Determining the structure of DNA</a:t>
            </a:r>
          </a:p>
          <a:p>
            <a:pPr fontAlgn="auto">
              <a:spcBef>
                <a:spcPts val="0"/>
              </a:spcBef>
              <a:spcAft>
                <a:spcPts val="0"/>
              </a:spcAft>
              <a:defRPr/>
            </a:pPr>
            <a:endParaRPr lang="en-US" dirty="0" smtClean="0">
              <a:latin typeface="+mn-lt"/>
            </a:endParaRPr>
          </a:p>
          <a:p>
            <a:pPr fontAlgn="auto">
              <a:spcBef>
                <a:spcPts val="0"/>
              </a:spcBef>
              <a:spcAft>
                <a:spcPts val="0"/>
              </a:spcAft>
              <a:buFont typeface="Wingdings" pitchFamily="2" charset="2"/>
              <a:buChar char="Ø"/>
              <a:defRPr/>
            </a:pPr>
            <a:r>
              <a:rPr lang="en-US" dirty="0" smtClean="0">
                <a:latin typeface="+mn-lt"/>
                <a:cs typeface="Calibri"/>
              </a:rPr>
              <a:t>	Relenza</a:t>
            </a:r>
            <a:r>
              <a:rPr lang="en-US" dirty="0">
                <a:latin typeface="+mn-lt"/>
                <a:cs typeface="Calibri"/>
              </a:rPr>
              <a:t>, the world’s first cure for influenza, arose from </a:t>
            </a:r>
            <a:r>
              <a:rPr lang="en-US" dirty="0" smtClean="0">
                <a:latin typeface="+mn-lt"/>
                <a:cs typeface="Calibri"/>
              </a:rPr>
              <a:t>the crystal </a:t>
            </a:r>
            <a:r>
              <a:rPr lang="en-US" dirty="0">
                <a:latin typeface="+mn-lt"/>
                <a:cs typeface="Calibri"/>
              </a:rPr>
              <a:t>structure determination of the enzyme, neuraminidase used by the influenza virus to get into </a:t>
            </a:r>
            <a:r>
              <a:rPr lang="en-US" dirty="0" smtClean="0">
                <a:latin typeface="+mn-lt"/>
                <a:cs typeface="Calibri"/>
              </a:rPr>
              <a:t>cells.</a:t>
            </a:r>
          </a:p>
          <a:p>
            <a:pPr fontAlgn="auto">
              <a:spcBef>
                <a:spcPts val="0"/>
              </a:spcBef>
              <a:spcAft>
                <a:spcPts val="0"/>
              </a:spcAft>
              <a:buFont typeface="Wingdings" pitchFamily="2" charset="2"/>
              <a:buChar char="Ø"/>
              <a:defRPr/>
            </a:pPr>
            <a:endParaRPr lang="en-US" dirty="0" smtClean="0">
              <a:latin typeface="+mn-lt"/>
              <a:cs typeface="Calibri"/>
            </a:endParaRPr>
          </a:p>
          <a:p>
            <a:pPr fontAlgn="auto">
              <a:spcBef>
                <a:spcPts val="0"/>
              </a:spcBef>
              <a:spcAft>
                <a:spcPts val="0"/>
              </a:spcAft>
              <a:buFont typeface="Wingdings" pitchFamily="2" charset="2"/>
              <a:buChar char="Ø"/>
              <a:defRPr/>
            </a:pPr>
            <a:r>
              <a:rPr lang="en-US" dirty="0" smtClean="0">
                <a:latin typeface="+mn-lt"/>
              </a:rPr>
              <a:t>	New England Biolabs (NEB) 1975 : “ many of those early restriction enzymes were discovered at my lab in CSHL…Rich Roberts “</a:t>
            </a:r>
          </a:p>
          <a:p>
            <a:pPr fontAlgn="auto">
              <a:spcBef>
                <a:spcPts val="0"/>
              </a:spcBef>
              <a:spcAft>
                <a:spcPts val="0"/>
              </a:spcAft>
              <a:defRPr/>
            </a:pPr>
            <a:endParaRPr lang="en-US" dirty="0" smtClean="0">
              <a:latin typeface="+mn-lt"/>
            </a:endParaRPr>
          </a:p>
          <a:p>
            <a:pPr fontAlgn="auto">
              <a:spcBef>
                <a:spcPts val="0"/>
              </a:spcBef>
              <a:spcAft>
                <a:spcPts val="0"/>
              </a:spcAft>
              <a:buFont typeface="Wingdings" pitchFamily="2" charset="2"/>
              <a:buChar char="Ø"/>
              <a:defRPr/>
            </a:pPr>
            <a:r>
              <a:rPr lang="en-US" dirty="0" smtClean="0">
                <a:latin typeface="+mn-lt"/>
              </a:rPr>
              <a:t>	ZFRs, TALENs, CRISPRs -- Explosion in genome engineering tools for stem cells/mouse model research came from basic research in Plants (early 2000), Bacteria and Bioinformatics tools (2005), thus changing the drug discovery pipeline.</a:t>
            </a:r>
          </a:p>
          <a:p>
            <a:pPr fontAlgn="auto">
              <a:spcBef>
                <a:spcPts val="0"/>
              </a:spcBef>
              <a:spcAft>
                <a:spcPts val="0"/>
              </a:spcAft>
              <a:defRPr/>
            </a:pPr>
            <a:endParaRPr lang="en-US" dirty="0" smtClean="0">
              <a:latin typeface="+mn-lt"/>
            </a:endParaRPr>
          </a:p>
          <a:p>
            <a:pPr fontAlgn="auto">
              <a:spcBef>
                <a:spcPts val="0"/>
              </a:spcBef>
              <a:spcAft>
                <a:spcPts val="0"/>
              </a:spcAft>
              <a:buFont typeface="Wingdings" pitchFamily="2" charset="2"/>
              <a:buChar char="Ø"/>
              <a:defRPr/>
            </a:pPr>
            <a:r>
              <a:rPr lang="en-US" dirty="0" smtClean="0">
                <a:solidFill>
                  <a:srgbClr val="FF0000"/>
                </a:solidFill>
                <a:latin typeface="+mn-lt"/>
              </a:rPr>
              <a:t>	</a:t>
            </a:r>
            <a:r>
              <a:rPr lang="en-US" b="1" dirty="0" smtClean="0">
                <a:solidFill>
                  <a:srgbClr val="FF0000"/>
                </a:solidFill>
                <a:latin typeface="+mn-lt"/>
              </a:rPr>
              <a:t>Commercializing research discoveries is a present necessity;  the funding of basic research must be a long term pursuit.  </a:t>
            </a:r>
            <a:endParaRPr lang="en-US" b="1" dirty="0" smtClean="0">
              <a:latin typeface="+mn-lt"/>
            </a:endParaRPr>
          </a:p>
        </p:txBody>
      </p:sp>
      <p:sp>
        <p:nvSpPr>
          <p:cNvPr id="10" name="TextBox 9"/>
          <p:cNvSpPr txBox="1"/>
          <p:nvPr/>
        </p:nvSpPr>
        <p:spPr>
          <a:xfrm>
            <a:off x="304800" y="6096000"/>
            <a:ext cx="5334000" cy="600164"/>
          </a:xfrm>
          <a:prstGeom prst="rect">
            <a:avLst/>
          </a:prstGeom>
          <a:noFill/>
        </p:spPr>
        <p:txBody>
          <a:bodyPr wrap="square" rtlCol="0">
            <a:spAutoFit/>
          </a:bodyPr>
          <a:lstStyle/>
          <a:p>
            <a:r>
              <a:rPr lang="en-GB" sz="1100" dirty="0" smtClean="0"/>
              <a:t>ZFRs	Zinc finger recombinases</a:t>
            </a:r>
          </a:p>
          <a:p>
            <a:r>
              <a:rPr lang="en-GB" sz="1100" dirty="0" smtClean="0"/>
              <a:t>TALENs	Transcription activator-like effector nucleases </a:t>
            </a:r>
          </a:p>
          <a:p>
            <a:r>
              <a:rPr lang="en-GB" sz="1100" dirty="0" smtClean="0"/>
              <a:t>CRISPRs	Clustered regularly interspaced short palindromic repeats</a:t>
            </a:r>
            <a:endParaRPr lang="en-GB" dirty="0"/>
          </a:p>
        </p:txBody>
      </p:sp>
      <p:sp>
        <p:nvSpPr>
          <p:cNvPr id="9" name="Rectangle 8"/>
          <p:cNvSpPr/>
          <p:nvPr/>
        </p:nvSpPr>
        <p:spPr>
          <a:xfrm>
            <a:off x="304800" y="5257800"/>
            <a:ext cx="8686800" cy="584775"/>
          </a:xfrm>
          <a:prstGeom prst="rect">
            <a:avLst/>
          </a:prstGeom>
        </p:spPr>
        <p:txBody>
          <a:bodyPr wrap="square">
            <a:spAutoFit/>
          </a:bodyPr>
          <a:lstStyle/>
          <a:p>
            <a:pPr algn="ctr" fontAlgn="auto">
              <a:spcBef>
                <a:spcPts val="0"/>
              </a:spcBef>
              <a:spcAft>
                <a:spcPts val="0"/>
              </a:spcAft>
              <a:defRPr/>
            </a:pPr>
            <a:r>
              <a:rPr lang="en-US" sz="3200" b="1" dirty="0" smtClean="0">
                <a:latin typeface="+mj-lt"/>
              </a:rPr>
              <a:t>Keep the line between Basic and Applied “Blurry”</a:t>
            </a:r>
            <a:endParaRPr lang="en-GB" sz="3200" b="1" dirty="0">
              <a:latin typeface="+mj-lt"/>
            </a:endParaRPr>
          </a:p>
        </p:txBody>
      </p:sp>
      <p:sp>
        <p:nvSpPr>
          <p:cNvPr id="13" name="Slide Number Placeholder 12"/>
          <p:cNvSpPr>
            <a:spLocks noGrp="1"/>
          </p:cNvSpPr>
          <p:nvPr>
            <p:ph type="sldNum" sz="quarter" idx="12"/>
          </p:nvPr>
        </p:nvSpPr>
        <p:spPr/>
        <p:txBody>
          <a:bodyPr/>
          <a:lstStyle/>
          <a:p>
            <a:pPr>
              <a:defRPr/>
            </a:pPr>
            <a:fld id="{01333897-F59B-4B76-8B1B-AAC727DE3DCE}" type="slidenum">
              <a:rPr lang="en-GB" smtClean="0"/>
              <a:pPr>
                <a:defRPr/>
              </a:pPr>
              <a:t>30</a:t>
            </a:fld>
            <a:endParaRPr lang="en-GB" dirty="0"/>
          </a:p>
        </p:txBody>
      </p:sp>
    </p:spTree>
    <p:extLst>
      <p:ext uri="{BB962C8B-B14F-4D97-AF65-F5344CB8AC3E}">
        <p14:creationId xmlns="" xmlns:p14="http://schemas.microsoft.com/office/powerpoint/2010/main" val="24706961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7"/>
          <p:cNvSpPr txBox="1">
            <a:spLocks/>
          </p:cNvSpPr>
          <p:nvPr/>
        </p:nvSpPr>
        <p:spPr bwMode="auto">
          <a:xfrm>
            <a:off x="0" y="0"/>
            <a:ext cx="9144000" cy="863600"/>
          </a:xfrm>
          <a:prstGeom prst="rect">
            <a:avLst/>
          </a:prstGeom>
          <a:solidFill>
            <a:srgbClr val="FFFF99"/>
          </a:solidFill>
          <a:ln w="9525">
            <a:noFill/>
            <a:miter lim="800000"/>
            <a:headEnd/>
            <a:tailEnd/>
          </a:ln>
        </p:spPr>
        <p:txBody>
          <a:bodyPr anchor="ctr"/>
          <a:lstStyle/>
          <a:p>
            <a:pPr algn="ctr"/>
            <a:r>
              <a:rPr lang="en-US" sz="3200" b="1" dirty="0" smtClean="0">
                <a:latin typeface="Calibri" pitchFamily="34" charset="0"/>
              </a:rPr>
              <a:t>Building </a:t>
            </a:r>
            <a:r>
              <a:rPr lang="en-US" sz="3200" b="1" dirty="0">
                <a:latin typeface="Calibri" pitchFamily="34" charset="0"/>
              </a:rPr>
              <a:t>Up R&amp;D Human Capital</a:t>
            </a:r>
            <a:endParaRPr lang="en-GB" sz="3200" b="1" dirty="0">
              <a:latin typeface="Calibri" pitchFamily="34" charset="0"/>
            </a:endParaRPr>
          </a:p>
        </p:txBody>
      </p:sp>
      <p:sp>
        <p:nvSpPr>
          <p:cNvPr id="5" name="Text Box 9"/>
          <p:cNvSpPr txBox="1">
            <a:spLocks noChangeArrowheads="1"/>
          </p:cNvSpPr>
          <p:nvPr/>
        </p:nvSpPr>
        <p:spPr bwMode="auto">
          <a:xfrm>
            <a:off x="223838" y="954088"/>
            <a:ext cx="8686800"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b="1" dirty="0" smtClean="0">
                <a:solidFill>
                  <a:srgbClr val="C00000"/>
                </a:solidFill>
                <a:latin typeface="Calibri" pitchFamily="34" charset="0"/>
              </a:rPr>
              <a:t> Research Scientists &amp; Engineers (RSEs) grew from 4,300 to 29,480 (between 1990-2011)</a:t>
            </a:r>
          </a:p>
          <a:p>
            <a:pPr algn="ctr" eaLnBrk="1" hangingPunct="1">
              <a:defRPr/>
            </a:pPr>
            <a:r>
              <a:rPr lang="en-US" b="1" dirty="0" smtClean="0">
                <a:solidFill>
                  <a:srgbClr val="C00000"/>
                </a:solidFill>
                <a:latin typeface="Calibri" pitchFamily="34" charset="0"/>
              </a:rPr>
              <a:t> RSEs in the private sector grew more than tenfold from 1,360 to 16,540</a:t>
            </a:r>
            <a:endParaRPr lang="en-US" b="1" i="1" dirty="0" smtClean="0">
              <a:solidFill>
                <a:schemeClr val="accent6"/>
              </a:solidFill>
              <a:latin typeface="Calibri" pitchFamily="34" charset="0"/>
            </a:endParaRPr>
          </a:p>
        </p:txBody>
      </p:sp>
      <p:graphicFrame>
        <p:nvGraphicFramePr>
          <p:cNvPr id="6" name="Group 74"/>
          <p:cNvGraphicFramePr>
            <a:graphicFrameLocks/>
          </p:cNvGraphicFramePr>
          <p:nvPr/>
        </p:nvGraphicFramePr>
        <p:xfrm>
          <a:off x="381000" y="5649913"/>
          <a:ext cx="5029200" cy="822606"/>
        </p:xfrm>
        <a:graphic>
          <a:graphicData uri="http://schemas.openxmlformats.org/drawingml/2006/table">
            <a:tbl>
              <a:tblPr/>
              <a:tblGrid>
                <a:gridCol w="2209800"/>
                <a:gridCol w="807720"/>
                <a:gridCol w="1005840"/>
                <a:gridCol w="1005840"/>
              </a:tblGrid>
              <a:tr h="2741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Verdana" pitchFamily="34" charset="0"/>
                          <a:ea typeface="Verdana" pitchFamily="34" charset="0"/>
                          <a:cs typeface="Verdana" pitchFamily="34" charset="0"/>
                        </a:rPr>
                        <a:t>Manpower Growth</a:t>
                      </a:r>
                    </a:p>
                  </a:txBody>
                  <a:tcPr marT="45661" marB="4566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Verdana" pitchFamily="34" charset="0"/>
                          <a:ea typeface="Verdana" pitchFamily="34" charset="0"/>
                          <a:cs typeface="Verdana" pitchFamily="34" charset="0"/>
                        </a:rPr>
                        <a:t>Public</a:t>
                      </a:r>
                    </a:p>
                  </a:txBody>
                  <a:tcPr marT="45661" marB="4566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Verdana" pitchFamily="34" charset="0"/>
                          <a:ea typeface="Verdana" pitchFamily="34" charset="0"/>
                          <a:cs typeface="Verdana" pitchFamily="34" charset="0"/>
                        </a:rPr>
                        <a:t>Private</a:t>
                      </a:r>
                    </a:p>
                  </a:txBody>
                  <a:tcPr marT="45661" marB="4566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FF0000"/>
                          </a:solidFill>
                          <a:effectLst/>
                          <a:latin typeface="Verdana" pitchFamily="34" charset="0"/>
                          <a:ea typeface="Verdana" pitchFamily="34" charset="0"/>
                          <a:cs typeface="Verdana" pitchFamily="34" charset="0"/>
                        </a:rPr>
                        <a:t>Total</a:t>
                      </a:r>
                    </a:p>
                  </a:txBody>
                  <a:tcPr marT="45661" marB="4566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741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CAGR 1990-2011(PhD)</a:t>
                      </a:r>
                    </a:p>
                  </a:txBody>
                  <a:tcPr marT="45661" marB="4566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9.6%</a:t>
                      </a:r>
                    </a:p>
                  </a:txBody>
                  <a:tcPr marT="45661" marB="4566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16.4%</a:t>
                      </a:r>
                    </a:p>
                  </a:txBody>
                  <a:tcPr marT="45661" marB="4566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FF0000"/>
                          </a:solidFill>
                          <a:effectLst/>
                          <a:latin typeface="Verdana" pitchFamily="34" charset="0"/>
                          <a:ea typeface="Verdana" pitchFamily="34" charset="0"/>
                          <a:cs typeface="Verdana" pitchFamily="34" charset="0"/>
                        </a:rPr>
                        <a:t>10.4%</a:t>
                      </a:r>
                    </a:p>
                  </a:txBody>
                  <a:tcPr marT="45661" marB="4566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741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CAGR 1990-2011(Overall)</a:t>
                      </a:r>
                    </a:p>
                  </a:txBody>
                  <a:tcPr marT="45661" marB="4566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7.3%</a:t>
                      </a:r>
                    </a:p>
                  </a:txBody>
                  <a:tcPr marT="45661" marB="4566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12.6%</a:t>
                      </a:r>
                    </a:p>
                  </a:txBody>
                  <a:tcPr marT="45661" marB="4566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FF0000"/>
                          </a:solidFill>
                          <a:effectLst/>
                          <a:latin typeface="Verdana" pitchFamily="34" charset="0"/>
                          <a:ea typeface="Verdana" pitchFamily="34" charset="0"/>
                          <a:cs typeface="Verdana" pitchFamily="34" charset="0"/>
                        </a:rPr>
                        <a:t>9.6%</a:t>
                      </a:r>
                    </a:p>
                  </a:txBody>
                  <a:tcPr marT="45661" marB="4566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7434" name="Text Box 10"/>
          <p:cNvSpPr>
            <a:spLocks noChangeArrowheads="1"/>
          </p:cNvSpPr>
          <p:nvPr/>
        </p:nvSpPr>
        <p:spPr bwMode="auto">
          <a:xfrm>
            <a:off x="5257800" y="5634038"/>
            <a:ext cx="3733800" cy="838200"/>
          </a:xfrm>
          <a:prstGeom prst="roundRect">
            <a:avLst>
              <a:gd name="adj" fmla="val 16667"/>
            </a:avLst>
          </a:prstGeom>
          <a:noFill/>
          <a:ln w="9525" algn="ctr">
            <a:noFill/>
            <a:miter lim="800000"/>
            <a:headEnd/>
            <a:tailEnd/>
          </a:ln>
        </p:spPr>
        <p:txBody>
          <a:bodyPr/>
          <a:lstStyle/>
          <a:p>
            <a:pPr algn="ctr">
              <a:spcBef>
                <a:spcPct val="50000"/>
              </a:spcBef>
            </a:pPr>
            <a:r>
              <a:rPr lang="en-US" sz="2000" b="1" dirty="0">
                <a:latin typeface="Calibri" pitchFamily="34" charset="0"/>
              </a:rPr>
              <a:t>56% </a:t>
            </a:r>
            <a:r>
              <a:rPr lang="en-US" sz="2000" dirty="0">
                <a:latin typeface="Calibri" pitchFamily="34" charset="0"/>
              </a:rPr>
              <a:t>of total RSEs work in the private sector</a:t>
            </a:r>
          </a:p>
        </p:txBody>
      </p:sp>
      <p:graphicFrame>
        <p:nvGraphicFramePr>
          <p:cNvPr id="17435" name="Chart 7"/>
          <p:cNvGraphicFramePr>
            <a:graphicFrameLocks/>
          </p:cNvGraphicFramePr>
          <p:nvPr/>
        </p:nvGraphicFramePr>
        <p:xfrm>
          <a:off x="685800" y="1752600"/>
          <a:ext cx="8015287" cy="3784600"/>
        </p:xfrm>
        <a:graphic>
          <a:graphicData uri="http://schemas.openxmlformats.org/presentationml/2006/ole">
            <p:oleObj spid="_x0000_s87053" name="Chart" r:id="rId4" imgW="8016294" imgH="3771968" progId="Excel.Sheet.8">
              <p:embed/>
            </p:oleObj>
          </a:graphicData>
        </a:graphic>
      </p:graphicFrame>
      <p:sp>
        <p:nvSpPr>
          <p:cNvPr id="17436" name="Text Box 7"/>
          <p:cNvSpPr txBox="1">
            <a:spLocks noChangeArrowheads="1"/>
          </p:cNvSpPr>
          <p:nvPr/>
        </p:nvSpPr>
        <p:spPr bwMode="auto">
          <a:xfrm>
            <a:off x="5000625" y="5410200"/>
            <a:ext cx="2438400" cy="215900"/>
          </a:xfrm>
          <a:prstGeom prst="rect">
            <a:avLst/>
          </a:prstGeom>
          <a:noFill/>
          <a:ln w="9525">
            <a:noFill/>
            <a:miter lim="800000"/>
            <a:headEnd/>
            <a:tailEnd/>
          </a:ln>
        </p:spPr>
        <p:txBody>
          <a:bodyPr>
            <a:spAutoFit/>
          </a:bodyPr>
          <a:lstStyle/>
          <a:p>
            <a:pPr>
              <a:spcBef>
                <a:spcPct val="50000"/>
              </a:spcBef>
            </a:pPr>
            <a:r>
              <a:rPr lang="en-US" sz="800" dirty="0">
                <a:latin typeface="Verdana" pitchFamily="34" charset="0"/>
              </a:rPr>
              <a:t>Source: R&amp;D Survey of Singapore</a:t>
            </a:r>
          </a:p>
        </p:txBody>
      </p:sp>
      <p:sp>
        <p:nvSpPr>
          <p:cNvPr id="8" name="TextBox 7"/>
          <p:cNvSpPr txBox="1"/>
          <p:nvPr/>
        </p:nvSpPr>
        <p:spPr>
          <a:xfrm>
            <a:off x="8610600" y="6629400"/>
            <a:ext cx="325730" cy="246221"/>
          </a:xfrm>
          <a:prstGeom prst="rect">
            <a:avLst/>
          </a:prstGeom>
          <a:noFill/>
        </p:spPr>
        <p:txBody>
          <a:bodyPr wrap="none" rtlCol="0">
            <a:spAutoFit/>
          </a:bodyPr>
          <a:lstStyle/>
          <a:p>
            <a:r>
              <a:rPr lang="en-GB" sz="1000" dirty="0" smtClean="0"/>
              <a:t>30</a:t>
            </a:r>
            <a:endParaRPr lang="en-GB" sz="10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Chart 38"/>
          <p:cNvGraphicFramePr/>
          <p:nvPr/>
        </p:nvGraphicFramePr>
        <p:xfrm>
          <a:off x="1611086" y="1687286"/>
          <a:ext cx="5466386" cy="4772744"/>
        </p:xfrm>
        <a:graphic>
          <a:graphicData uri="http://schemas.openxmlformats.org/drawingml/2006/chart">
            <c:chart xmlns:c="http://schemas.openxmlformats.org/drawingml/2006/chart" xmlns:r="http://schemas.openxmlformats.org/officeDocument/2006/relationships" r:id="rId3"/>
          </a:graphicData>
        </a:graphic>
      </p:graphicFrame>
      <p:sp>
        <p:nvSpPr>
          <p:cNvPr id="35843" name="Rectangle 15"/>
          <p:cNvSpPr>
            <a:spLocks noChangeArrowheads="1"/>
          </p:cNvSpPr>
          <p:nvPr/>
        </p:nvSpPr>
        <p:spPr bwMode="auto">
          <a:xfrm>
            <a:off x="0" y="6638925"/>
            <a:ext cx="1960563" cy="246063"/>
          </a:xfrm>
          <a:prstGeom prst="rect">
            <a:avLst/>
          </a:prstGeom>
          <a:noFill/>
          <a:ln w="9525">
            <a:noFill/>
            <a:miter lim="800000"/>
            <a:headEnd/>
            <a:tailEnd/>
          </a:ln>
        </p:spPr>
        <p:txBody>
          <a:bodyPr wrap="none">
            <a:spAutoFit/>
          </a:bodyPr>
          <a:lstStyle/>
          <a:p>
            <a:r>
              <a:rPr lang="en-US" sz="1000" i="1" dirty="0">
                <a:latin typeface="Calibri" pitchFamily="34" charset="0"/>
              </a:rPr>
              <a:t>Source: National R&amp;D survey 2011</a:t>
            </a:r>
            <a:endParaRPr lang="en-GB" sz="1000" i="1" dirty="0">
              <a:latin typeface="Calibri" pitchFamily="34" charset="0"/>
            </a:endParaRPr>
          </a:p>
        </p:txBody>
      </p:sp>
      <p:cxnSp>
        <p:nvCxnSpPr>
          <p:cNvPr id="38" name="Straight Connector 37"/>
          <p:cNvCxnSpPr/>
          <p:nvPr/>
        </p:nvCxnSpPr>
        <p:spPr>
          <a:xfrm flipV="1">
            <a:off x="4752975" y="1522413"/>
            <a:ext cx="0" cy="42481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5845" name="TextBox 30"/>
          <p:cNvSpPr txBox="1">
            <a:spLocks noChangeArrowheads="1"/>
          </p:cNvSpPr>
          <p:nvPr/>
        </p:nvSpPr>
        <p:spPr bwMode="auto">
          <a:xfrm>
            <a:off x="2827338" y="5251450"/>
            <a:ext cx="504825" cy="307975"/>
          </a:xfrm>
          <a:prstGeom prst="rect">
            <a:avLst/>
          </a:prstGeom>
          <a:noFill/>
          <a:ln w="9525">
            <a:noFill/>
            <a:miter lim="800000"/>
            <a:headEnd/>
            <a:tailEnd/>
          </a:ln>
        </p:spPr>
        <p:txBody>
          <a:bodyPr>
            <a:spAutoFit/>
          </a:bodyPr>
          <a:lstStyle/>
          <a:p>
            <a:r>
              <a:rPr lang="en-US" sz="1400" b="1" dirty="0">
                <a:solidFill>
                  <a:srgbClr val="000000"/>
                </a:solidFill>
                <a:latin typeface="Calibri" pitchFamily="34" charset="0"/>
              </a:rPr>
              <a:t>202</a:t>
            </a:r>
            <a:endParaRPr lang="en-GB" sz="1400" b="1" dirty="0">
              <a:solidFill>
                <a:srgbClr val="000000"/>
              </a:solidFill>
              <a:latin typeface="Calibri" pitchFamily="34" charset="0"/>
            </a:endParaRPr>
          </a:p>
        </p:txBody>
      </p:sp>
      <p:sp>
        <p:nvSpPr>
          <p:cNvPr id="35846" name="TextBox 31"/>
          <p:cNvSpPr txBox="1">
            <a:spLocks noChangeArrowheads="1"/>
          </p:cNvSpPr>
          <p:nvPr/>
        </p:nvSpPr>
        <p:spPr bwMode="auto">
          <a:xfrm>
            <a:off x="3881438" y="4349750"/>
            <a:ext cx="647700" cy="307975"/>
          </a:xfrm>
          <a:prstGeom prst="rect">
            <a:avLst/>
          </a:prstGeom>
          <a:noFill/>
          <a:ln w="9525">
            <a:noFill/>
            <a:miter lim="800000"/>
            <a:headEnd/>
            <a:tailEnd/>
          </a:ln>
        </p:spPr>
        <p:txBody>
          <a:bodyPr>
            <a:spAutoFit/>
          </a:bodyPr>
          <a:lstStyle/>
          <a:p>
            <a:r>
              <a:rPr lang="en-US" sz="1400" b="1" dirty="0">
                <a:solidFill>
                  <a:srgbClr val="000000"/>
                </a:solidFill>
                <a:latin typeface="Calibri" pitchFamily="34" charset="0"/>
              </a:rPr>
              <a:t>1,280</a:t>
            </a:r>
            <a:endParaRPr lang="en-GB" sz="1400" b="1" dirty="0">
              <a:solidFill>
                <a:srgbClr val="000000"/>
              </a:solidFill>
              <a:latin typeface="Calibri" pitchFamily="34" charset="0"/>
            </a:endParaRPr>
          </a:p>
        </p:txBody>
      </p:sp>
      <p:sp>
        <p:nvSpPr>
          <p:cNvPr id="35847" name="TextBox 34"/>
          <p:cNvSpPr txBox="1">
            <a:spLocks noChangeArrowheads="1"/>
          </p:cNvSpPr>
          <p:nvPr/>
        </p:nvSpPr>
        <p:spPr bwMode="auto">
          <a:xfrm>
            <a:off x="2800350" y="989013"/>
            <a:ext cx="2000250" cy="461665"/>
          </a:xfrm>
          <a:prstGeom prst="rect">
            <a:avLst/>
          </a:prstGeom>
          <a:noFill/>
          <a:ln w="9525">
            <a:noFill/>
            <a:miter lim="800000"/>
            <a:headEnd/>
            <a:tailEnd/>
          </a:ln>
        </p:spPr>
        <p:txBody>
          <a:bodyPr wrap="square">
            <a:spAutoFit/>
          </a:bodyPr>
          <a:lstStyle/>
          <a:p>
            <a:pPr algn="ctr"/>
            <a:r>
              <a:rPr lang="en-US" sz="2400" b="1" u="sng" dirty="0">
                <a:solidFill>
                  <a:srgbClr val="000000"/>
                </a:solidFill>
                <a:latin typeface="Calibri" pitchFamily="34" charset="0"/>
              </a:rPr>
              <a:t>Private Sector</a:t>
            </a:r>
            <a:endParaRPr lang="en-GB" sz="2400" b="1" u="sng" dirty="0">
              <a:solidFill>
                <a:srgbClr val="000000"/>
              </a:solidFill>
              <a:latin typeface="Calibri" pitchFamily="34" charset="0"/>
            </a:endParaRPr>
          </a:p>
        </p:txBody>
      </p:sp>
      <p:sp>
        <p:nvSpPr>
          <p:cNvPr id="35848" name="TextBox 35"/>
          <p:cNvSpPr txBox="1">
            <a:spLocks noChangeArrowheads="1"/>
          </p:cNvSpPr>
          <p:nvPr/>
        </p:nvSpPr>
        <p:spPr bwMode="auto">
          <a:xfrm>
            <a:off x="5308600" y="989013"/>
            <a:ext cx="2463800" cy="461665"/>
          </a:xfrm>
          <a:prstGeom prst="rect">
            <a:avLst/>
          </a:prstGeom>
          <a:noFill/>
          <a:ln w="9525">
            <a:noFill/>
            <a:miter lim="800000"/>
            <a:headEnd/>
            <a:tailEnd/>
          </a:ln>
        </p:spPr>
        <p:txBody>
          <a:bodyPr wrap="square">
            <a:spAutoFit/>
          </a:bodyPr>
          <a:lstStyle/>
          <a:p>
            <a:pPr algn="ctr"/>
            <a:r>
              <a:rPr lang="en-US" sz="2400" b="1" u="sng" dirty="0">
                <a:solidFill>
                  <a:srgbClr val="000000"/>
                </a:solidFill>
                <a:latin typeface="Calibri" pitchFamily="34" charset="0"/>
              </a:rPr>
              <a:t>Public Agencies</a:t>
            </a:r>
            <a:endParaRPr lang="en-GB" sz="2400" b="1" u="sng" dirty="0">
              <a:solidFill>
                <a:srgbClr val="000000"/>
              </a:solidFill>
              <a:latin typeface="Calibri" pitchFamily="34" charset="0"/>
            </a:endParaRPr>
          </a:p>
        </p:txBody>
      </p:sp>
      <p:sp>
        <p:nvSpPr>
          <p:cNvPr id="35849" name="TextBox 40"/>
          <p:cNvSpPr txBox="1">
            <a:spLocks noChangeArrowheads="1"/>
          </p:cNvSpPr>
          <p:nvPr/>
        </p:nvSpPr>
        <p:spPr bwMode="auto">
          <a:xfrm>
            <a:off x="4951413" y="4341813"/>
            <a:ext cx="649287" cy="306387"/>
          </a:xfrm>
          <a:prstGeom prst="rect">
            <a:avLst/>
          </a:prstGeom>
          <a:noFill/>
          <a:ln w="9525">
            <a:noFill/>
            <a:miter lim="800000"/>
            <a:headEnd/>
            <a:tailEnd/>
          </a:ln>
        </p:spPr>
        <p:txBody>
          <a:bodyPr>
            <a:spAutoFit/>
          </a:bodyPr>
          <a:lstStyle/>
          <a:p>
            <a:r>
              <a:rPr lang="en-US" sz="1400" b="1" dirty="0">
                <a:solidFill>
                  <a:srgbClr val="000000"/>
                </a:solidFill>
                <a:latin typeface="Calibri" pitchFamily="34" charset="0"/>
              </a:rPr>
              <a:t>1,274</a:t>
            </a:r>
            <a:endParaRPr lang="en-GB" sz="1400" b="1" dirty="0">
              <a:solidFill>
                <a:srgbClr val="000000"/>
              </a:solidFill>
              <a:latin typeface="Calibri" pitchFamily="34" charset="0"/>
            </a:endParaRPr>
          </a:p>
        </p:txBody>
      </p:sp>
      <p:sp>
        <p:nvSpPr>
          <p:cNvPr id="35850" name="TextBox 41"/>
          <p:cNvSpPr txBox="1">
            <a:spLocks noChangeArrowheads="1"/>
          </p:cNvSpPr>
          <p:nvPr/>
        </p:nvSpPr>
        <p:spPr bwMode="auto">
          <a:xfrm>
            <a:off x="6059488" y="1779588"/>
            <a:ext cx="647700" cy="307975"/>
          </a:xfrm>
          <a:prstGeom prst="rect">
            <a:avLst/>
          </a:prstGeom>
          <a:noFill/>
          <a:ln w="9525">
            <a:noFill/>
            <a:miter lim="800000"/>
            <a:headEnd/>
            <a:tailEnd/>
          </a:ln>
        </p:spPr>
        <p:txBody>
          <a:bodyPr>
            <a:spAutoFit/>
          </a:bodyPr>
          <a:lstStyle/>
          <a:p>
            <a:r>
              <a:rPr lang="en-US" sz="1400" b="1" dirty="0">
                <a:solidFill>
                  <a:srgbClr val="000000"/>
                </a:solidFill>
                <a:latin typeface="Calibri" pitchFamily="34" charset="0"/>
              </a:rPr>
              <a:t>4,147</a:t>
            </a:r>
            <a:endParaRPr lang="en-GB" sz="1400" b="1" dirty="0">
              <a:solidFill>
                <a:srgbClr val="000000"/>
              </a:solidFill>
              <a:latin typeface="Calibri" pitchFamily="34" charset="0"/>
            </a:endParaRPr>
          </a:p>
        </p:txBody>
      </p:sp>
      <p:sp>
        <p:nvSpPr>
          <p:cNvPr id="35851" name="Rectangle 57"/>
          <p:cNvSpPr>
            <a:spLocks noChangeArrowheads="1"/>
          </p:cNvSpPr>
          <p:nvPr/>
        </p:nvSpPr>
        <p:spPr bwMode="auto">
          <a:xfrm>
            <a:off x="3048000" y="1371600"/>
            <a:ext cx="1398587" cy="369887"/>
          </a:xfrm>
          <a:prstGeom prst="rect">
            <a:avLst/>
          </a:prstGeom>
          <a:noFill/>
          <a:ln w="9525">
            <a:noFill/>
            <a:miter lim="800000"/>
            <a:headEnd/>
            <a:tailEnd/>
          </a:ln>
        </p:spPr>
        <p:txBody>
          <a:bodyPr wrap="none">
            <a:spAutoFit/>
          </a:bodyPr>
          <a:lstStyle/>
          <a:p>
            <a:r>
              <a:rPr lang="en-GB" dirty="0">
                <a:latin typeface="Calibri" pitchFamily="34" charset="0"/>
              </a:rPr>
              <a:t>CAGR: 18.3%</a:t>
            </a:r>
          </a:p>
        </p:txBody>
      </p:sp>
      <p:sp>
        <p:nvSpPr>
          <p:cNvPr id="35852" name="Rectangle 58"/>
          <p:cNvSpPr>
            <a:spLocks noChangeArrowheads="1"/>
          </p:cNvSpPr>
          <p:nvPr/>
        </p:nvSpPr>
        <p:spPr bwMode="auto">
          <a:xfrm>
            <a:off x="5715000" y="1371600"/>
            <a:ext cx="2025650" cy="369887"/>
          </a:xfrm>
          <a:prstGeom prst="rect">
            <a:avLst/>
          </a:prstGeom>
          <a:noFill/>
          <a:ln w="9525">
            <a:noFill/>
            <a:miter lim="800000"/>
            <a:headEnd/>
            <a:tailEnd/>
          </a:ln>
        </p:spPr>
        <p:txBody>
          <a:bodyPr wrap="square">
            <a:spAutoFit/>
          </a:bodyPr>
          <a:lstStyle/>
          <a:p>
            <a:r>
              <a:rPr lang="en-GB" dirty="0">
                <a:latin typeface="Calibri" pitchFamily="34" charset="0"/>
              </a:rPr>
              <a:t>CAGR: 11.3%</a:t>
            </a:r>
          </a:p>
        </p:txBody>
      </p:sp>
      <p:sp>
        <p:nvSpPr>
          <p:cNvPr id="17" name="Rounded Rectangle 16"/>
          <p:cNvSpPr/>
          <p:nvPr/>
        </p:nvSpPr>
        <p:spPr>
          <a:xfrm>
            <a:off x="0" y="0"/>
            <a:ext cx="9144000" cy="685800"/>
          </a:xfrm>
          <a:prstGeom prst="round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smtClean="0">
                <a:solidFill>
                  <a:schemeClr val="tx1"/>
                </a:solidFill>
              </a:rPr>
              <a:t>BMS </a:t>
            </a:r>
            <a:r>
              <a:rPr lang="en-US" sz="3200" b="1" dirty="0">
                <a:solidFill>
                  <a:schemeClr val="tx1"/>
                </a:solidFill>
              </a:rPr>
              <a:t>R&amp;D </a:t>
            </a:r>
            <a:r>
              <a:rPr lang="en-US" sz="3200" b="1" dirty="0" smtClean="0">
                <a:solidFill>
                  <a:schemeClr val="tx1"/>
                </a:solidFill>
              </a:rPr>
              <a:t>Human Capital</a:t>
            </a:r>
            <a:endParaRPr lang="en-GB" sz="3200" b="1" dirty="0">
              <a:solidFill>
                <a:schemeClr val="tx1"/>
              </a:solidFill>
            </a:endParaRPr>
          </a:p>
        </p:txBody>
      </p:sp>
      <p:sp>
        <p:nvSpPr>
          <p:cNvPr id="14" name="Slide Number Placeholder 13"/>
          <p:cNvSpPr>
            <a:spLocks noGrp="1"/>
          </p:cNvSpPr>
          <p:nvPr>
            <p:ph type="sldNum" sz="quarter" idx="14"/>
          </p:nvPr>
        </p:nvSpPr>
        <p:spPr/>
        <p:txBody>
          <a:bodyPr/>
          <a:lstStyle/>
          <a:p>
            <a:pPr>
              <a:defRPr/>
            </a:pPr>
            <a:fld id="{C77255AE-99CF-455A-ADA6-3D88BB74E1C9}" type="slidenum">
              <a:rPr lang="en-GB" smtClean="0"/>
              <a:pPr>
                <a:defRPr/>
              </a:pPr>
              <a:t>32</a:t>
            </a:fld>
            <a:endParaRPr lang="en-GB"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247988FF-837A-4104-AA5D-984E36201A70}" type="slidenum">
              <a:rPr lang="en-GB" smtClean="0"/>
              <a:pPr/>
              <a:t>33</a:t>
            </a:fld>
            <a:endParaRPr lang="en-GB" dirty="0"/>
          </a:p>
        </p:txBody>
      </p:sp>
      <p:grpSp>
        <p:nvGrpSpPr>
          <p:cNvPr id="2" name="Group 57"/>
          <p:cNvGrpSpPr/>
          <p:nvPr/>
        </p:nvGrpSpPr>
        <p:grpSpPr>
          <a:xfrm>
            <a:off x="164077" y="187325"/>
            <a:ext cx="9036051" cy="6129338"/>
            <a:chOff x="-23813" y="187325"/>
            <a:chExt cx="9036051" cy="6129338"/>
          </a:xfrm>
        </p:grpSpPr>
        <p:sp>
          <p:nvSpPr>
            <p:cNvPr id="59" name="Rectangle 3"/>
            <p:cNvSpPr>
              <a:spLocks noChangeArrowheads="1"/>
            </p:cNvSpPr>
            <p:nvPr/>
          </p:nvSpPr>
          <p:spPr bwMode="auto">
            <a:xfrm>
              <a:off x="6623050" y="5847040"/>
              <a:ext cx="1693863" cy="459819"/>
            </a:xfrm>
            <a:prstGeom prst="rect">
              <a:avLst/>
            </a:prstGeom>
            <a:solidFill>
              <a:schemeClr val="bg1">
                <a:alpha val="54901"/>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89611" tIns="44806" rIns="89611" bIns="44806" anchor="ctr">
              <a:spAutoFit/>
            </a:bodyPr>
            <a:lstStyle>
              <a:lvl1pPr eaLnBrk="0" hangingPunct="0">
                <a:defRPr sz="1600" b="1">
                  <a:solidFill>
                    <a:schemeClr val="tx1"/>
                  </a:solidFill>
                  <a:latin typeface="Arial" panose="020B0604020202020204" pitchFamily="34" charset="0"/>
                  <a:ea typeface="MS PGothic" panose="020B0600070205080204" pitchFamily="34" charset="-128"/>
                </a:defRPr>
              </a:lvl1pPr>
              <a:lvl2pPr marL="742950" indent="-285750" eaLnBrk="0" hangingPunct="0">
                <a:defRPr sz="1600" b="1">
                  <a:solidFill>
                    <a:schemeClr val="tx1"/>
                  </a:solidFill>
                  <a:latin typeface="Arial" panose="020B0604020202020204" pitchFamily="34" charset="0"/>
                  <a:ea typeface="MS PGothic" panose="020B0600070205080204" pitchFamily="34" charset="-128"/>
                </a:defRPr>
              </a:lvl2pPr>
              <a:lvl3pPr marL="1143000" indent="-228600" eaLnBrk="0" hangingPunct="0">
                <a:defRPr sz="1600" b="1">
                  <a:solidFill>
                    <a:schemeClr val="tx1"/>
                  </a:solidFill>
                  <a:latin typeface="Arial" panose="020B0604020202020204" pitchFamily="34" charset="0"/>
                  <a:ea typeface="MS PGothic" panose="020B0600070205080204" pitchFamily="34" charset="-128"/>
                </a:defRPr>
              </a:lvl3pPr>
              <a:lvl4pPr marL="1600200" indent="-228600" eaLnBrk="0" hangingPunct="0">
                <a:defRPr sz="1600" b="1">
                  <a:solidFill>
                    <a:schemeClr val="tx1"/>
                  </a:solidFill>
                  <a:latin typeface="Arial" panose="020B0604020202020204" pitchFamily="34" charset="0"/>
                  <a:ea typeface="MS PGothic" panose="020B0600070205080204" pitchFamily="34" charset="-128"/>
                </a:defRPr>
              </a:lvl4pPr>
              <a:lvl5pPr marL="2057400" indent="-228600" eaLnBrk="0" hangingPunct="0">
                <a:defRPr sz="16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9pPr>
            </a:lstStyle>
            <a:p>
              <a:pPr eaLnBrk="1" hangingPunct="1"/>
              <a:r>
                <a:rPr lang="en-US" sz="800" dirty="0">
                  <a:solidFill>
                    <a:srgbClr val="0033CC"/>
                  </a:solidFill>
                  <a:latin typeface="+mn-lt"/>
                </a:rPr>
                <a:t>Prof David </a:t>
              </a:r>
            </a:p>
            <a:p>
              <a:pPr eaLnBrk="1" hangingPunct="1"/>
              <a:r>
                <a:rPr lang="en-US" sz="800" dirty="0">
                  <a:solidFill>
                    <a:srgbClr val="0033CC"/>
                  </a:solidFill>
                  <a:latin typeface="+mn-lt"/>
                </a:rPr>
                <a:t>Townsend</a:t>
              </a:r>
              <a:r>
                <a:rPr lang="en-US" sz="800" dirty="0">
                  <a:latin typeface="+mn-lt"/>
                </a:rPr>
                <a:t> </a:t>
              </a:r>
              <a:br>
                <a:rPr lang="en-US" sz="800" dirty="0">
                  <a:latin typeface="+mn-lt"/>
                </a:rPr>
              </a:br>
              <a:r>
                <a:rPr lang="en-US" sz="800" dirty="0">
                  <a:latin typeface="+mn-lt"/>
                </a:rPr>
                <a:t>Head of PET and SPECT Group, SBIC</a:t>
              </a:r>
            </a:p>
          </p:txBody>
        </p:sp>
        <p:sp>
          <p:nvSpPr>
            <p:cNvPr id="60" name="Rectangle 4"/>
            <p:cNvSpPr>
              <a:spLocks noChangeArrowheads="1"/>
            </p:cNvSpPr>
            <p:nvPr/>
          </p:nvSpPr>
          <p:spPr bwMode="auto">
            <a:xfrm>
              <a:off x="7891463" y="5968921"/>
              <a:ext cx="1120775" cy="336708"/>
            </a:xfrm>
            <a:prstGeom prst="rect">
              <a:avLst/>
            </a:prstGeom>
            <a:solidFill>
              <a:schemeClr val="bg1">
                <a:alpha val="54901"/>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89611" tIns="44806" rIns="89611" bIns="44806" anchor="ctr">
              <a:spAutoFit/>
            </a:bodyPr>
            <a:lstStyle>
              <a:lvl1pPr eaLnBrk="0" hangingPunct="0">
                <a:defRPr sz="1600" b="1">
                  <a:solidFill>
                    <a:schemeClr val="tx1"/>
                  </a:solidFill>
                  <a:latin typeface="Arial" panose="020B0604020202020204" pitchFamily="34" charset="0"/>
                  <a:ea typeface="MS PGothic" panose="020B0600070205080204" pitchFamily="34" charset="-128"/>
                </a:defRPr>
              </a:lvl1pPr>
              <a:lvl2pPr marL="742950" indent="-285750" eaLnBrk="0" hangingPunct="0">
                <a:defRPr sz="1600" b="1">
                  <a:solidFill>
                    <a:schemeClr val="tx1"/>
                  </a:solidFill>
                  <a:latin typeface="Arial" panose="020B0604020202020204" pitchFamily="34" charset="0"/>
                  <a:ea typeface="MS PGothic" panose="020B0600070205080204" pitchFamily="34" charset="-128"/>
                </a:defRPr>
              </a:lvl2pPr>
              <a:lvl3pPr marL="1143000" indent="-228600" eaLnBrk="0" hangingPunct="0">
                <a:defRPr sz="1600" b="1">
                  <a:solidFill>
                    <a:schemeClr val="tx1"/>
                  </a:solidFill>
                  <a:latin typeface="Arial" panose="020B0604020202020204" pitchFamily="34" charset="0"/>
                  <a:ea typeface="MS PGothic" panose="020B0600070205080204" pitchFamily="34" charset="-128"/>
                </a:defRPr>
              </a:lvl3pPr>
              <a:lvl4pPr marL="1600200" indent="-228600" eaLnBrk="0" hangingPunct="0">
                <a:defRPr sz="1600" b="1">
                  <a:solidFill>
                    <a:schemeClr val="tx1"/>
                  </a:solidFill>
                  <a:latin typeface="Arial" panose="020B0604020202020204" pitchFamily="34" charset="0"/>
                  <a:ea typeface="MS PGothic" panose="020B0600070205080204" pitchFamily="34" charset="-128"/>
                </a:defRPr>
              </a:lvl4pPr>
              <a:lvl5pPr marL="2057400" indent="-228600" eaLnBrk="0" hangingPunct="0">
                <a:defRPr sz="16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9pPr>
            </a:lstStyle>
            <a:p>
              <a:pPr eaLnBrk="1" hangingPunct="1"/>
              <a:r>
                <a:rPr lang="en-US" sz="800" dirty="0">
                  <a:solidFill>
                    <a:srgbClr val="0033CC"/>
                  </a:solidFill>
                  <a:latin typeface="+mn-lt"/>
                </a:rPr>
                <a:t>Dr Stephen Cohen</a:t>
              </a:r>
              <a:r>
                <a:rPr lang="en-US" sz="800" dirty="0">
                  <a:latin typeface="+mn-lt"/>
                </a:rPr>
                <a:t> </a:t>
              </a:r>
              <a:br>
                <a:rPr lang="en-US" sz="800" dirty="0">
                  <a:latin typeface="+mn-lt"/>
                </a:rPr>
              </a:br>
              <a:r>
                <a:rPr lang="en-US" sz="800" dirty="0">
                  <a:latin typeface="+mn-lt"/>
                </a:rPr>
                <a:t>Acting Exec Dir, IMCB</a:t>
              </a:r>
            </a:p>
          </p:txBody>
        </p:sp>
        <p:grpSp>
          <p:nvGrpSpPr>
            <p:cNvPr id="4" name="Group 60"/>
            <p:cNvGrpSpPr/>
            <p:nvPr/>
          </p:nvGrpSpPr>
          <p:grpSpPr>
            <a:xfrm>
              <a:off x="-23813" y="187325"/>
              <a:ext cx="8948738" cy="6129338"/>
              <a:chOff x="-23813" y="187325"/>
              <a:chExt cx="8948738" cy="6129338"/>
            </a:xfrm>
          </p:grpSpPr>
          <p:sp>
            <p:nvSpPr>
              <p:cNvPr id="62" name="Rectangle 8"/>
              <p:cNvSpPr>
                <a:spLocks noChangeArrowheads="1"/>
              </p:cNvSpPr>
              <p:nvPr/>
            </p:nvSpPr>
            <p:spPr bwMode="auto">
              <a:xfrm>
                <a:off x="-23813" y="5907088"/>
                <a:ext cx="194151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611" tIns="44806" rIns="89611" bIns="44806" anchor="ctr">
                <a:spAutoFit/>
              </a:bodyPr>
              <a:lstStyle>
                <a:lvl1pPr eaLnBrk="0" hangingPunct="0">
                  <a:defRPr sz="1600" b="1">
                    <a:solidFill>
                      <a:schemeClr val="tx1"/>
                    </a:solidFill>
                    <a:latin typeface="Arial" panose="020B0604020202020204" pitchFamily="34" charset="0"/>
                    <a:ea typeface="MS PGothic" panose="020B0600070205080204" pitchFamily="34" charset="-128"/>
                  </a:defRPr>
                </a:lvl1pPr>
                <a:lvl2pPr marL="742950" indent="-285750" eaLnBrk="0" hangingPunct="0">
                  <a:defRPr sz="1600" b="1">
                    <a:solidFill>
                      <a:schemeClr val="tx1"/>
                    </a:solidFill>
                    <a:latin typeface="Arial" panose="020B0604020202020204" pitchFamily="34" charset="0"/>
                    <a:ea typeface="MS PGothic" panose="020B0600070205080204" pitchFamily="34" charset="-128"/>
                  </a:defRPr>
                </a:lvl2pPr>
                <a:lvl3pPr marL="1143000" indent="-228600" eaLnBrk="0" hangingPunct="0">
                  <a:defRPr sz="1600" b="1">
                    <a:solidFill>
                      <a:schemeClr val="tx1"/>
                    </a:solidFill>
                    <a:latin typeface="Arial" panose="020B0604020202020204" pitchFamily="34" charset="0"/>
                    <a:ea typeface="MS PGothic" panose="020B0600070205080204" pitchFamily="34" charset="-128"/>
                  </a:defRPr>
                </a:lvl3pPr>
                <a:lvl4pPr marL="1600200" indent="-228600" eaLnBrk="0" hangingPunct="0">
                  <a:defRPr sz="1600" b="1">
                    <a:solidFill>
                      <a:schemeClr val="tx1"/>
                    </a:solidFill>
                    <a:latin typeface="Arial" panose="020B0604020202020204" pitchFamily="34" charset="0"/>
                    <a:ea typeface="MS PGothic" panose="020B0600070205080204" pitchFamily="34" charset="-128"/>
                  </a:defRPr>
                </a:lvl4pPr>
                <a:lvl5pPr marL="2057400" indent="-228600" eaLnBrk="0" hangingPunct="0">
                  <a:defRPr sz="16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9pPr>
              </a:lstStyle>
              <a:p>
                <a:pPr eaLnBrk="1" hangingPunct="1"/>
                <a:r>
                  <a:rPr lang="en-US" sz="800" dirty="0">
                    <a:solidFill>
                      <a:srgbClr val="0033CC"/>
                    </a:solidFill>
                    <a:latin typeface="+mn-lt"/>
                  </a:rPr>
                  <a:t>Dr Edison Liu</a:t>
                </a:r>
                <a:r>
                  <a:rPr lang="en-US" sz="800" dirty="0">
                    <a:latin typeface="+mn-lt"/>
                  </a:rPr>
                  <a:t> </a:t>
                </a:r>
                <a:br>
                  <a:rPr lang="en-US" sz="800" dirty="0">
                    <a:latin typeface="+mn-lt"/>
                  </a:rPr>
                </a:br>
                <a:r>
                  <a:rPr lang="en-US" sz="800" dirty="0">
                    <a:latin typeface="+mn-lt"/>
                  </a:rPr>
                  <a:t>Exec Dir, GIS</a:t>
                </a:r>
              </a:p>
            </p:txBody>
          </p:sp>
          <p:sp>
            <p:nvSpPr>
              <p:cNvPr id="63" name="Rectangle 18"/>
              <p:cNvSpPr>
                <a:spLocks noChangeArrowheads="1"/>
              </p:cNvSpPr>
              <p:nvPr/>
            </p:nvSpPr>
            <p:spPr bwMode="auto">
              <a:xfrm>
                <a:off x="3489325" y="5805488"/>
                <a:ext cx="725993" cy="4598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9611" tIns="44806" rIns="89611" bIns="44806">
                <a:spAutoFit/>
              </a:bodyPr>
              <a:lstStyle>
                <a:lvl1pPr eaLnBrk="0" hangingPunct="0">
                  <a:defRPr sz="1600" b="1">
                    <a:solidFill>
                      <a:schemeClr val="tx1"/>
                    </a:solidFill>
                    <a:latin typeface="Arial" panose="020B0604020202020204" pitchFamily="34" charset="0"/>
                    <a:ea typeface="MS PGothic" panose="020B0600070205080204" pitchFamily="34" charset="-128"/>
                  </a:defRPr>
                </a:lvl1pPr>
                <a:lvl2pPr marL="742950" indent="-285750" eaLnBrk="0" hangingPunct="0">
                  <a:defRPr sz="1600" b="1">
                    <a:solidFill>
                      <a:schemeClr val="tx1"/>
                    </a:solidFill>
                    <a:latin typeface="Arial" panose="020B0604020202020204" pitchFamily="34" charset="0"/>
                    <a:ea typeface="MS PGothic" panose="020B0600070205080204" pitchFamily="34" charset="-128"/>
                  </a:defRPr>
                </a:lvl2pPr>
                <a:lvl3pPr marL="1143000" indent="-228600" eaLnBrk="0" hangingPunct="0">
                  <a:defRPr sz="1600" b="1">
                    <a:solidFill>
                      <a:schemeClr val="tx1"/>
                    </a:solidFill>
                    <a:latin typeface="Arial" panose="020B0604020202020204" pitchFamily="34" charset="0"/>
                    <a:ea typeface="MS PGothic" panose="020B0600070205080204" pitchFamily="34" charset="-128"/>
                  </a:defRPr>
                </a:lvl3pPr>
                <a:lvl4pPr marL="1600200" indent="-228600" eaLnBrk="0" hangingPunct="0">
                  <a:defRPr sz="1600" b="1">
                    <a:solidFill>
                      <a:schemeClr val="tx1"/>
                    </a:solidFill>
                    <a:latin typeface="Arial" panose="020B0604020202020204" pitchFamily="34" charset="0"/>
                    <a:ea typeface="MS PGothic" panose="020B0600070205080204" pitchFamily="34" charset="-128"/>
                  </a:defRPr>
                </a:lvl4pPr>
                <a:lvl5pPr marL="2057400" indent="-228600" eaLnBrk="0" hangingPunct="0">
                  <a:defRPr sz="16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9pPr>
              </a:lstStyle>
              <a:p>
                <a:pPr eaLnBrk="1" hangingPunct="1"/>
                <a:r>
                  <a:rPr lang="en-US" sz="800" dirty="0">
                    <a:solidFill>
                      <a:srgbClr val="0033CC"/>
                    </a:solidFill>
                    <a:latin typeface="+mn-lt"/>
                  </a:rPr>
                  <a:t>Dr Jean Paul </a:t>
                </a:r>
              </a:p>
              <a:p>
                <a:pPr eaLnBrk="1" hangingPunct="1"/>
                <a:r>
                  <a:rPr lang="en-US" sz="800" dirty="0" err="1">
                    <a:solidFill>
                      <a:srgbClr val="0033CC"/>
                    </a:solidFill>
                    <a:latin typeface="+mn-lt"/>
                  </a:rPr>
                  <a:t>Thiery</a:t>
                </a:r>
                <a:endParaRPr lang="en-US" sz="800" dirty="0">
                  <a:solidFill>
                    <a:srgbClr val="0033CC"/>
                  </a:solidFill>
                  <a:latin typeface="+mn-lt"/>
                </a:endParaRPr>
              </a:p>
              <a:p>
                <a:pPr eaLnBrk="1" hangingPunct="1"/>
                <a:r>
                  <a:rPr lang="en-US" sz="800" dirty="0" err="1">
                    <a:latin typeface="+mn-lt"/>
                  </a:rPr>
                  <a:t>Dy</a:t>
                </a:r>
                <a:r>
                  <a:rPr lang="en-US" sz="800" dirty="0">
                    <a:latin typeface="+mn-lt"/>
                  </a:rPr>
                  <a:t> Dir, IMCB</a:t>
                </a:r>
              </a:p>
            </p:txBody>
          </p:sp>
          <p:sp>
            <p:nvSpPr>
              <p:cNvPr id="64" name="Rectangle 25"/>
              <p:cNvSpPr>
                <a:spLocks noChangeArrowheads="1"/>
              </p:cNvSpPr>
              <p:nvPr/>
            </p:nvSpPr>
            <p:spPr bwMode="auto">
              <a:xfrm>
                <a:off x="4314825" y="5918200"/>
                <a:ext cx="14128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611" tIns="44806" rIns="89611" bIns="44806" anchor="ctr">
                <a:spAutoFit/>
              </a:bodyPr>
              <a:lstStyle>
                <a:lvl1pPr eaLnBrk="0" hangingPunct="0">
                  <a:defRPr sz="1600" b="1">
                    <a:solidFill>
                      <a:schemeClr val="tx1"/>
                    </a:solidFill>
                    <a:latin typeface="Arial" panose="020B0604020202020204" pitchFamily="34" charset="0"/>
                    <a:ea typeface="MS PGothic" panose="020B0600070205080204" pitchFamily="34" charset="-128"/>
                  </a:defRPr>
                </a:lvl1pPr>
                <a:lvl2pPr marL="742950" indent="-285750" eaLnBrk="0" hangingPunct="0">
                  <a:defRPr sz="1600" b="1">
                    <a:solidFill>
                      <a:schemeClr val="tx1"/>
                    </a:solidFill>
                    <a:latin typeface="Arial" panose="020B0604020202020204" pitchFamily="34" charset="0"/>
                    <a:ea typeface="MS PGothic" panose="020B0600070205080204" pitchFamily="34" charset="-128"/>
                  </a:defRPr>
                </a:lvl2pPr>
                <a:lvl3pPr marL="1143000" indent="-228600" eaLnBrk="0" hangingPunct="0">
                  <a:defRPr sz="1600" b="1">
                    <a:solidFill>
                      <a:schemeClr val="tx1"/>
                    </a:solidFill>
                    <a:latin typeface="Arial" panose="020B0604020202020204" pitchFamily="34" charset="0"/>
                    <a:ea typeface="MS PGothic" panose="020B0600070205080204" pitchFamily="34" charset="-128"/>
                  </a:defRPr>
                </a:lvl3pPr>
                <a:lvl4pPr marL="1600200" indent="-228600" eaLnBrk="0" hangingPunct="0">
                  <a:defRPr sz="1600" b="1">
                    <a:solidFill>
                      <a:schemeClr val="tx1"/>
                    </a:solidFill>
                    <a:latin typeface="Arial" panose="020B0604020202020204" pitchFamily="34" charset="0"/>
                    <a:ea typeface="MS PGothic" panose="020B0600070205080204" pitchFamily="34" charset="-128"/>
                  </a:defRPr>
                </a:lvl4pPr>
                <a:lvl5pPr marL="2057400" indent="-228600" eaLnBrk="0" hangingPunct="0">
                  <a:defRPr sz="16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9pPr>
              </a:lstStyle>
              <a:p>
                <a:pPr eaLnBrk="1" hangingPunct="1"/>
                <a:r>
                  <a:rPr lang="en-US" sz="800">
                    <a:solidFill>
                      <a:srgbClr val="0033CC"/>
                    </a:solidFill>
                    <a:latin typeface="+mn-lt"/>
                  </a:rPr>
                  <a:t>Prof Peter Gluckman</a:t>
                </a:r>
                <a:r>
                  <a:rPr lang="en-US" sz="800">
                    <a:latin typeface="+mn-lt"/>
                  </a:rPr>
                  <a:t> </a:t>
                </a:r>
                <a:br>
                  <a:rPr lang="en-US" sz="800">
                    <a:latin typeface="+mn-lt"/>
                  </a:rPr>
                </a:br>
                <a:r>
                  <a:rPr lang="en-US" sz="800">
                    <a:latin typeface="+mn-lt"/>
                  </a:rPr>
                  <a:t>PI, SICS</a:t>
                </a:r>
              </a:p>
            </p:txBody>
          </p:sp>
          <p:sp>
            <p:nvSpPr>
              <p:cNvPr id="65" name="Rectangle 31"/>
              <p:cNvSpPr>
                <a:spLocks noChangeArrowheads="1"/>
              </p:cNvSpPr>
              <p:nvPr/>
            </p:nvSpPr>
            <p:spPr bwMode="auto">
              <a:xfrm>
                <a:off x="1000125" y="5918200"/>
                <a:ext cx="12700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611" tIns="44806" rIns="89611" bIns="44806" anchor="ctr">
                <a:spAutoFit/>
              </a:bodyPr>
              <a:lstStyle>
                <a:lvl1pPr eaLnBrk="0" hangingPunct="0">
                  <a:defRPr sz="1600" b="1">
                    <a:solidFill>
                      <a:schemeClr val="tx1"/>
                    </a:solidFill>
                    <a:latin typeface="Arial" panose="020B0604020202020204" pitchFamily="34" charset="0"/>
                    <a:ea typeface="MS PGothic" panose="020B0600070205080204" pitchFamily="34" charset="-128"/>
                  </a:defRPr>
                </a:lvl1pPr>
                <a:lvl2pPr marL="742950" indent="-285750" eaLnBrk="0" hangingPunct="0">
                  <a:defRPr sz="1600" b="1">
                    <a:solidFill>
                      <a:schemeClr val="tx1"/>
                    </a:solidFill>
                    <a:latin typeface="Arial" panose="020B0604020202020204" pitchFamily="34" charset="0"/>
                    <a:ea typeface="MS PGothic" panose="020B0600070205080204" pitchFamily="34" charset="-128"/>
                  </a:defRPr>
                </a:lvl2pPr>
                <a:lvl3pPr marL="1143000" indent="-228600" eaLnBrk="0" hangingPunct="0">
                  <a:defRPr sz="1600" b="1">
                    <a:solidFill>
                      <a:schemeClr val="tx1"/>
                    </a:solidFill>
                    <a:latin typeface="Arial" panose="020B0604020202020204" pitchFamily="34" charset="0"/>
                    <a:ea typeface="MS PGothic" panose="020B0600070205080204" pitchFamily="34" charset="-128"/>
                  </a:defRPr>
                </a:lvl3pPr>
                <a:lvl4pPr marL="1600200" indent="-228600" eaLnBrk="0" hangingPunct="0">
                  <a:defRPr sz="1600" b="1">
                    <a:solidFill>
                      <a:schemeClr val="tx1"/>
                    </a:solidFill>
                    <a:latin typeface="Arial" panose="020B0604020202020204" pitchFamily="34" charset="0"/>
                    <a:ea typeface="MS PGothic" panose="020B0600070205080204" pitchFamily="34" charset="-128"/>
                  </a:defRPr>
                </a:lvl4pPr>
                <a:lvl5pPr marL="2057400" indent="-228600" eaLnBrk="0" hangingPunct="0">
                  <a:defRPr sz="16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9pPr>
              </a:lstStyle>
              <a:p>
                <a:pPr eaLnBrk="1" hangingPunct="1"/>
                <a:r>
                  <a:rPr lang="en-US" sz="800">
                    <a:solidFill>
                      <a:srgbClr val="0033CC"/>
                    </a:solidFill>
                    <a:latin typeface="+mn-lt"/>
                  </a:rPr>
                  <a:t>Dr Jackie Ying</a:t>
                </a:r>
              </a:p>
              <a:p>
                <a:pPr eaLnBrk="1" hangingPunct="1"/>
                <a:r>
                  <a:rPr lang="en-US" sz="800">
                    <a:latin typeface="+mn-lt"/>
                  </a:rPr>
                  <a:t>Exec Dir, IBN</a:t>
                </a:r>
              </a:p>
            </p:txBody>
          </p:sp>
          <p:sp>
            <p:nvSpPr>
              <p:cNvPr id="66" name="Rectangle 48"/>
              <p:cNvSpPr>
                <a:spLocks noChangeArrowheads="1"/>
              </p:cNvSpPr>
              <p:nvPr/>
            </p:nvSpPr>
            <p:spPr bwMode="auto">
              <a:xfrm>
                <a:off x="2057400" y="5980113"/>
                <a:ext cx="14763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611" tIns="44806" rIns="89611" bIns="44806" anchor="ctr">
                <a:spAutoFit/>
              </a:bodyPr>
              <a:lstStyle>
                <a:lvl1pPr eaLnBrk="0" hangingPunct="0">
                  <a:defRPr sz="1600" b="1">
                    <a:solidFill>
                      <a:schemeClr val="tx1"/>
                    </a:solidFill>
                    <a:latin typeface="Arial" panose="020B0604020202020204" pitchFamily="34" charset="0"/>
                    <a:ea typeface="MS PGothic" panose="020B0600070205080204" pitchFamily="34" charset="-128"/>
                  </a:defRPr>
                </a:lvl1pPr>
                <a:lvl2pPr marL="742950" indent="-285750" eaLnBrk="0" hangingPunct="0">
                  <a:defRPr sz="1600" b="1">
                    <a:solidFill>
                      <a:schemeClr val="tx1"/>
                    </a:solidFill>
                    <a:latin typeface="Arial" panose="020B0604020202020204" pitchFamily="34" charset="0"/>
                    <a:ea typeface="MS PGothic" panose="020B0600070205080204" pitchFamily="34" charset="-128"/>
                  </a:defRPr>
                </a:lvl2pPr>
                <a:lvl3pPr marL="1143000" indent="-228600" eaLnBrk="0" hangingPunct="0">
                  <a:defRPr sz="1600" b="1">
                    <a:solidFill>
                      <a:schemeClr val="tx1"/>
                    </a:solidFill>
                    <a:latin typeface="Arial" panose="020B0604020202020204" pitchFamily="34" charset="0"/>
                    <a:ea typeface="MS PGothic" panose="020B0600070205080204" pitchFamily="34" charset="-128"/>
                  </a:defRPr>
                </a:lvl3pPr>
                <a:lvl4pPr marL="1600200" indent="-228600" eaLnBrk="0" hangingPunct="0">
                  <a:defRPr sz="1600" b="1">
                    <a:solidFill>
                      <a:schemeClr val="tx1"/>
                    </a:solidFill>
                    <a:latin typeface="Arial" panose="020B0604020202020204" pitchFamily="34" charset="0"/>
                    <a:ea typeface="MS PGothic" panose="020B0600070205080204" pitchFamily="34" charset="-128"/>
                  </a:defRPr>
                </a:lvl4pPr>
                <a:lvl5pPr marL="2057400" indent="-228600" eaLnBrk="0" hangingPunct="0">
                  <a:defRPr sz="16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9pPr>
              </a:lstStyle>
              <a:p>
                <a:pPr eaLnBrk="1" hangingPunct="1"/>
                <a:r>
                  <a:rPr lang="en-US" sz="800">
                    <a:solidFill>
                      <a:srgbClr val="0033CC"/>
                    </a:solidFill>
                    <a:latin typeface="+mn-lt"/>
                  </a:rPr>
                  <a:t>Prof Stephen Quake</a:t>
                </a:r>
              </a:p>
              <a:p>
                <a:pPr eaLnBrk="1" hangingPunct="1"/>
                <a:r>
                  <a:rPr lang="en-US" sz="800">
                    <a:latin typeface="+mn-lt"/>
                  </a:rPr>
                  <a:t>Consultant</a:t>
                </a:r>
              </a:p>
            </p:txBody>
          </p:sp>
          <p:grpSp>
            <p:nvGrpSpPr>
              <p:cNvPr id="5" name="Group 66"/>
              <p:cNvGrpSpPr/>
              <p:nvPr/>
            </p:nvGrpSpPr>
            <p:grpSpPr>
              <a:xfrm>
                <a:off x="0" y="187325"/>
                <a:ext cx="8924925" cy="6000750"/>
                <a:chOff x="0" y="187325"/>
                <a:chExt cx="8924925" cy="6000750"/>
              </a:xfrm>
            </p:grpSpPr>
            <p:sp>
              <p:nvSpPr>
                <p:cNvPr id="68" name="Rectangle 5"/>
                <p:cNvSpPr>
                  <a:spLocks noChangeArrowheads="1"/>
                </p:cNvSpPr>
                <p:nvPr/>
              </p:nvSpPr>
              <p:spPr bwMode="auto">
                <a:xfrm>
                  <a:off x="6245225" y="2200275"/>
                  <a:ext cx="1493838" cy="10445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89611" tIns="44806" rIns="89611" bIns="44806" anchor="ctr"/>
                <a:lstStyle>
                  <a:lvl1pPr eaLnBrk="0" hangingPunct="0">
                    <a:defRPr sz="1600" b="1">
                      <a:solidFill>
                        <a:schemeClr val="tx1"/>
                      </a:solidFill>
                      <a:latin typeface="Arial" panose="020B0604020202020204" pitchFamily="34" charset="0"/>
                      <a:ea typeface="MS PGothic" panose="020B0600070205080204" pitchFamily="34" charset="-128"/>
                    </a:defRPr>
                  </a:lvl1pPr>
                  <a:lvl2pPr marL="742950" indent="-285750" eaLnBrk="0" hangingPunct="0">
                    <a:defRPr sz="1600" b="1">
                      <a:solidFill>
                        <a:schemeClr val="tx1"/>
                      </a:solidFill>
                      <a:latin typeface="Arial" panose="020B0604020202020204" pitchFamily="34" charset="0"/>
                      <a:ea typeface="MS PGothic" panose="020B0600070205080204" pitchFamily="34" charset="-128"/>
                    </a:defRPr>
                  </a:lvl2pPr>
                  <a:lvl3pPr marL="1143000" indent="-228600" eaLnBrk="0" hangingPunct="0">
                    <a:defRPr sz="1600" b="1">
                      <a:solidFill>
                        <a:schemeClr val="tx1"/>
                      </a:solidFill>
                      <a:latin typeface="Arial" panose="020B0604020202020204" pitchFamily="34" charset="0"/>
                      <a:ea typeface="MS PGothic" panose="020B0600070205080204" pitchFamily="34" charset="-128"/>
                    </a:defRPr>
                  </a:lvl3pPr>
                  <a:lvl4pPr marL="1600200" indent="-228600" eaLnBrk="0" hangingPunct="0">
                    <a:defRPr sz="1600" b="1">
                      <a:solidFill>
                        <a:schemeClr val="tx1"/>
                      </a:solidFill>
                      <a:latin typeface="Arial" panose="020B0604020202020204" pitchFamily="34" charset="0"/>
                      <a:ea typeface="MS PGothic" panose="020B0600070205080204" pitchFamily="34" charset="-128"/>
                    </a:defRPr>
                  </a:lvl4pPr>
                  <a:lvl5pPr marL="2057400" indent="-228600" eaLnBrk="0" hangingPunct="0">
                    <a:defRPr sz="16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9pPr>
                </a:lstStyle>
                <a:p>
                  <a:pPr eaLnBrk="1" hangingPunct="1"/>
                  <a:endParaRPr lang="en-GB" sz="1200">
                    <a:latin typeface="+mn-lt"/>
                  </a:endParaRPr>
                </a:p>
              </p:txBody>
            </p:sp>
            <p:pic>
              <p:nvPicPr>
                <p:cNvPr id="69" name="Picture 4" descr="npo000587"/>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219075" y="4818063"/>
                  <a:ext cx="779463" cy="989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70" name="Rectangle 9"/>
                <p:cNvSpPr>
                  <a:spLocks noChangeArrowheads="1"/>
                </p:cNvSpPr>
                <p:nvPr/>
              </p:nvSpPr>
              <p:spPr bwMode="auto">
                <a:xfrm>
                  <a:off x="5427663" y="5851525"/>
                  <a:ext cx="13589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611" tIns="44806" rIns="89611" bIns="44806" anchor="ctr">
                  <a:spAutoFit/>
                </a:bodyPr>
                <a:lstStyle>
                  <a:lvl1pPr eaLnBrk="0" hangingPunct="0">
                    <a:defRPr sz="1600" b="1">
                      <a:solidFill>
                        <a:schemeClr val="tx1"/>
                      </a:solidFill>
                      <a:latin typeface="Arial" panose="020B0604020202020204" pitchFamily="34" charset="0"/>
                      <a:ea typeface="MS PGothic" panose="020B0600070205080204" pitchFamily="34" charset="-128"/>
                    </a:defRPr>
                  </a:lvl1pPr>
                  <a:lvl2pPr marL="742950" indent="-285750" eaLnBrk="0" hangingPunct="0">
                    <a:defRPr sz="1600" b="1">
                      <a:solidFill>
                        <a:schemeClr val="tx1"/>
                      </a:solidFill>
                      <a:latin typeface="Arial" panose="020B0604020202020204" pitchFamily="34" charset="0"/>
                      <a:ea typeface="MS PGothic" panose="020B0600070205080204" pitchFamily="34" charset="-128"/>
                    </a:defRPr>
                  </a:lvl2pPr>
                  <a:lvl3pPr marL="1143000" indent="-228600" eaLnBrk="0" hangingPunct="0">
                    <a:defRPr sz="1600" b="1">
                      <a:solidFill>
                        <a:schemeClr val="tx1"/>
                      </a:solidFill>
                      <a:latin typeface="Arial" panose="020B0604020202020204" pitchFamily="34" charset="0"/>
                      <a:ea typeface="MS PGothic" panose="020B0600070205080204" pitchFamily="34" charset="-128"/>
                    </a:defRPr>
                  </a:lvl3pPr>
                  <a:lvl4pPr marL="1600200" indent="-228600" eaLnBrk="0" hangingPunct="0">
                    <a:defRPr sz="1600" b="1">
                      <a:solidFill>
                        <a:schemeClr val="tx1"/>
                      </a:solidFill>
                      <a:latin typeface="Arial" panose="020B0604020202020204" pitchFamily="34" charset="0"/>
                      <a:ea typeface="MS PGothic" panose="020B0600070205080204" pitchFamily="34" charset="-128"/>
                    </a:defRPr>
                  </a:lvl4pPr>
                  <a:lvl5pPr marL="2057400" indent="-228600" eaLnBrk="0" hangingPunct="0">
                    <a:defRPr sz="16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9pPr>
                </a:lstStyle>
                <a:p>
                  <a:pPr eaLnBrk="1" hangingPunct="1"/>
                  <a:r>
                    <a:rPr lang="en-US" sz="800">
                      <a:solidFill>
                        <a:srgbClr val="0033CC"/>
                      </a:solidFill>
                      <a:latin typeface="+mn-lt"/>
                    </a:rPr>
                    <a:t>Dr Davor Solter</a:t>
                  </a:r>
                  <a:r>
                    <a:rPr lang="en-US" sz="800">
                      <a:latin typeface="+mn-lt"/>
                    </a:rPr>
                    <a:t/>
                  </a:r>
                  <a:br>
                    <a:rPr lang="en-US" sz="800">
                      <a:latin typeface="+mn-lt"/>
                    </a:rPr>
                  </a:br>
                  <a:r>
                    <a:rPr lang="en-US" sz="800">
                      <a:latin typeface="+mn-lt"/>
                    </a:rPr>
                    <a:t>PI, IMB</a:t>
                  </a:r>
                </a:p>
              </p:txBody>
            </p:sp>
            <p:pic>
              <p:nvPicPr>
                <p:cNvPr id="71" name="Picture 22" descr="npo000591"/>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4629150" y="3502025"/>
                  <a:ext cx="769938" cy="987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72" name="Rectangle 11"/>
                <p:cNvSpPr>
                  <a:spLocks noChangeArrowheads="1"/>
                </p:cNvSpPr>
                <p:nvPr/>
              </p:nvSpPr>
              <p:spPr bwMode="auto">
                <a:xfrm>
                  <a:off x="4351338" y="4532313"/>
                  <a:ext cx="1328737"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611" tIns="44806" rIns="89611" bIns="44806" anchor="ctr">
                  <a:spAutoFit/>
                </a:bodyPr>
                <a:lstStyle>
                  <a:lvl1pPr eaLnBrk="0" hangingPunct="0">
                    <a:defRPr sz="1600" b="1">
                      <a:solidFill>
                        <a:schemeClr val="tx1"/>
                      </a:solidFill>
                      <a:latin typeface="Arial" panose="020B0604020202020204" pitchFamily="34" charset="0"/>
                      <a:ea typeface="MS PGothic" panose="020B0600070205080204" pitchFamily="34" charset="-128"/>
                    </a:defRPr>
                  </a:lvl1pPr>
                  <a:lvl2pPr marL="742950" indent="-285750" eaLnBrk="0" hangingPunct="0">
                    <a:defRPr sz="1600" b="1">
                      <a:solidFill>
                        <a:schemeClr val="tx1"/>
                      </a:solidFill>
                      <a:latin typeface="Arial" panose="020B0604020202020204" pitchFamily="34" charset="0"/>
                      <a:ea typeface="MS PGothic" panose="020B0600070205080204" pitchFamily="34" charset="-128"/>
                    </a:defRPr>
                  </a:lvl2pPr>
                  <a:lvl3pPr marL="1143000" indent="-228600" eaLnBrk="0" hangingPunct="0">
                    <a:defRPr sz="1600" b="1">
                      <a:solidFill>
                        <a:schemeClr val="tx1"/>
                      </a:solidFill>
                      <a:latin typeface="Arial" panose="020B0604020202020204" pitchFamily="34" charset="0"/>
                      <a:ea typeface="MS PGothic" panose="020B0600070205080204" pitchFamily="34" charset="-128"/>
                    </a:defRPr>
                  </a:lvl3pPr>
                  <a:lvl4pPr marL="1600200" indent="-228600" eaLnBrk="0" hangingPunct="0">
                    <a:defRPr sz="1600" b="1">
                      <a:solidFill>
                        <a:schemeClr val="tx1"/>
                      </a:solidFill>
                      <a:latin typeface="Arial" panose="020B0604020202020204" pitchFamily="34" charset="0"/>
                      <a:ea typeface="MS PGothic" panose="020B0600070205080204" pitchFamily="34" charset="-128"/>
                    </a:defRPr>
                  </a:lvl4pPr>
                  <a:lvl5pPr marL="2057400" indent="-228600" eaLnBrk="0" hangingPunct="0">
                    <a:defRPr sz="16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9pPr>
                </a:lstStyle>
                <a:p>
                  <a:pPr eaLnBrk="1" hangingPunct="1"/>
                  <a:r>
                    <a:rPr lang="en-US" sz="800">
                      <a:solidFill>
                        <a:srgbClr val="0033CC"/>
                      </a:solidFill>
                      <a:latin typeface="+mn-lt"/>
                    </a:rPr>
                    <a:t>Sir David Lane</a:t>
                  </a:r>
                  <a:endParaRPr lang="en-US" sz="800">
                    <a:latin typeface="+mn-lt"/>
                  </a:endParaRPr>
                </a:p>
                <a:p>
                  <a:pPr eaLnBrk="1" hangingPunct="1"/>
                  <a:r>
                    <a:rPr lang="en-US" sz="800">
                      <a:latin typeface="+mn-lt"/>
                    </a:rPr>
                    <a:t>Chief Scientist</a:t>
                  </a:r>
                </a:p>
              </p:txBody>
            </p:sp>
            <p:sp>
              <p:nvSpPr>
                <p:cNvPr id="73" name="Rectangle 12"/>
                <p:cNvSpPr>
                  <a:spLocks noChangeArrowheads="1"/>
                </p:cNvSpPr>
                <p:nvPr/>
              </p:nvSpPr>
              <p:spPr bwMode="auto">
                <a:xfrm>
                  <a:off x="5473700" y="4535488"/>
                  <a:ext cx="140652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611" tIns="44806" rIns="89611" bIns="44806" anchor="ctr">
                  <a:spAutoFit/>
                </a:bodyPr>
                <a:lstStyle>
                  <a:lvl1pPr eaLnBrk="0" hangingPunct="0">
                    <a:defRPr sz="1600" b="1">
                      <a:solidFill>
                        <a:schemeClr val="tx1"/>
                      </a:solidFill>
                      <a:latin typeface="Arial" panose="020B0604020202020204" pitchFamily="34" charset="0"/>
                      <a:ea typeface="MS PGothic" panose="020B0600070205080204" pitchFamily="34" charset="-128"/>
                    </a:defRPr>
                  </a:lvl1pPr>
                  <a:lvl2pPr marL="742950" indent="-285750" eaLnBrk="0" hangingPunct="0">
                    <a:defRPr sz="1600" b="1">
                      <a:solidFill>
                        <a:schemeClr val="tx1"/>
                      </a:solidFill>
                      <a:latin typeface="Arial" panose="020B0604020202020204" pitchFamily="34" charset="0"/>
                      <a:ea typeface="MS PGothic" panose="020B0600070205080204" pitchFamily="34" charset="-128"/>
                    </a:defRPr>
                  </a:lvl2pPr>
                  <a:lvl3pPr marL="1143000" indent="-228600" eaLnBrk="0" hangingPunct="0">
                    <a:defRPr sz="1600" b="1">
                      <a:solidFill>
                        <a:schemeClr val="tx1"/>
                      </a:solidFill>
                      <a:latin typeface="Arial" panose="020B0604020202020204" pitchFamily="34" charset="0"/>
                      <a:ea typeface="MS PGothic" panose="020B0600070205080204" pitchFamily="34" charset="-128"/>
                    </a:defRPr>
                  </a:lvl3pPr>
                  <a:lvl4pPr marL="1600200" indent="-228600" eaLnBrk="0" hangingPunct="0">
                    <a:defRPr sz="1600" b="1">
                      <a:solidFill>
                        <a:schemeClr val="tx1"/>
                      </a:solidFill>
                      <a:latin typeface="Arial" panose="020B0604020202020204" pitchFamily="34" charset="0"/>
                      <a:ea typeface="MS PGothic" panose="020B0600070205080204" pitchFamily="34" charset="-128"/>
                    </a:defRPr>
                  </a:lvl4pPr>
                  <a:lvl5pPr marL="2057400" indent="-228600" eaLnBrk="0" hangingPunct="0">
                    <a:defRPr sz="16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9pPr>
                </a:lstStyle>
                <a:p>
                  <a:pPr eaLnBrk="1" hangingPunct="1"/>
                  <a:r>
                    <a:rPr lang="en-US" sz="800">
                      <a:solidFill>
                        <a:srgbClr val="0033CC"/>
                      </a:solidFill>
                      <a:latin typeface="+mn-lt"/>
                    </a:rPr>
                    <a:t>Dr Birgitte Lane</a:t>
                  </a:r>
                  <a:r>
                    <a:rPr lang="en-US" sz="800">
                      <a:latin typeface="+mn-lt"/>
                    </a:rPr>
                    <a:t> </a:t>
                  </a:r>
                  <a:br>
                    <a:rPr lang="en-US" sz="800">
                      <a:latin typeface="+mn-lt"/>
                    </a:rPr>
                  </a:br>
                  <a:r>
                    <a:rPr lang="en-US" sz="800">
                      <a:latin typeface="+mn-lt"/>
                    </a:rPr>
                    <a:t>Exec Dir, IMB</a:t>
                  </a:r>
                </a:p>
              </p:txBody>
            </p:sp>
            <p:pic>
              <p:nvPicPr>
                <p:cNvPr id="74" name="Picture 34" descr="npo000599"/>
                <p:cNvPicPr>
                  <a:picLocks noChangeAspect="1" noChangeArrowheads="1"/>
                </p:cNvPicPr>
                <p:nvPr/>
              </p:nvPicPr>
              <p:blipFill>
                <a:blip r:embed="rId5" cstate="print">
                  <a:extLst>
                    <a:ext uri="{28A0092B-C50C-407E-A947-70E740481C1C}">
                      <a14:useLocalDpi xmlns:a14="http://schemas.microsoft.com/office/drawing/2010/main" xmlns=""/>
                    </a:ext>
                  </a:extLst>
                </a:blip>
                <a:srcRect/>
                <a:stretch>
                  <a:fillRect/>
                </a:stretch>
              </p:blipFill>
              <p:spPr bwMode="auto">
                <a:xfrm>
                  <a:off x="5675313" y="3505200"/>
                  <a:ext cx="850900" cy="985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pic>
              <p:nvPicPr>
                <p:cNvPr id="75" name="Picture 15" descr="DSC_0034"/>
                <p:cNvPicPr>
                  <a:picLocks noChangeAspect="1" noChangeArrowheads="1"/>
                </p:cNvPicPr>
                <p:nvPr/>
              </p:nvPicPr>
              <p:blipFill>
                <a:blip r:embed="rId6" cstate="print">
                  <a:extLst>
                    <a:ext uri="{28A0092B-C50C-407E-A947-70E740481C1C}">
                      <a14:useLocalDpi xmlns:a14="http://schemas.microsoft.com/office/drawing/2010/main" xmlns=""/>
                    </a:ext>
                  </a:extLst>
                </a:blip>
                <a:srcRect/>
                <a:stretch>
                  <a:fillRect/>
                </a:stretch>
              </p:blipFill>
              <p:spPr bwMode="auto">
                <a:xfrm>
                  <a:off x="3422650" y="3502025"/>
                  <a:ext cx="714375" cy="989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6" name="Rectangle 16"/>
                <p:cNvSpPr>
                  <a:spLocks noChangeArrowheads="1"/>
                </p:cNvSpPr>
                <p:nvPr/>
              </p:nvSpPr>
              <p:spPr bwMode="auto">
                <a:xfrm>
                  <a:off x="3316288" y="4494213"/>
                  <a:ext cx="806143" cy="3367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9611" tIns="44806" rIns="89611" bIns="44806">
                  <a:spAutoFit/>
                </a:bodyPr>
                <a:lstStyle>
                  <a:lvl1pPr eaLnBrk="0" hangingPunct="0">
                    <a:defRPr sz="1600" b="1">
                      <a:solidFill>
                        <a:schemeClr val="tx1"/>
                      </a:solidFill>
                      <a:latin typeface="Arial" panose="020B0604020202020204" pitchFamily="34" charset="0"/>
                      <a:ea typeface="MS PGothic" panose="020B0600070205080204" pitchFamily="34" charset="-128"/>
                    </a:defRPr>
                  </a:lvl1pPr>
                  <a:lvl2pPr marL="742950" indent="-285750" eaLnBrk="0" hangingPunct="0">
                    <a:defRPr sz="1600" b="1">
                      <a:solidFill>
                        <a:schemeClr val="tx1"/>
                      </a:solidFill>
                      <a:latin typeface="Arial" panose="020B0604020202020204" pitchFamily="34" charset="0"/>
                      <a:ea typeface="MS PGothic" panose="020B0600070205080204" pitchFamily="34" charset="-128"/>
                    </a:defRPr>
                  </a:lvl2pPr>
                  <a:lvl3pPr marL="1143000" indent="-228600" eaLnBrk="0" hangingPunct="0">
                    <a:defRPr sz="1600" b="1">
                      <a:solidFill>
                        <a:schemeClr val="tx1"/>
                      </a:solidFill>
                      <a:latin typeface="Arial" panose="020B0604020202020204" pitchFamily="34" charset="0"/>
                      <a:ea typeface="MS PGothic" panose="020B0600070205080204" pitchFamily="34" charset="-128"/>
                    </a:defRPr>
                  </a:lvl3pPr>
                  <a:lvl4pPr marL="1600200" indent="-228600" eaLnBrk="0" hangingPunct="0">
                    <a:defRPr sz="1600" b="1">
                      <a:solidFill>
                        <a:schemeClr val="tx1"/>
                      </a:solidFill>
                      <a:latin typeface="Arial" panose="020B0604020202020204" pitchFamily="34" charset="0"/>
                      <a:ea typeface="MS PGothic" panose="020B0600070205080204" pitchFamily="34" charset="-128"/>
                    </a:defRPr>
                  </a:lvl4pPr>
                  <a:lvl5pPr marL="2057400" indent="-228600" eaLnBrk="0" hangingPunct="0">
                    <a:defRPr sz="16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9pPr>
                </a:lstStyle>
                <a:p>
                  <a:pPr eaLnBrk="1" hangingPunct="1"/>
                  <a:r>
                    <a:rPr lang="en-US" sz="800">
                      <a:solidFill>
                        <a:srgbClr val="0033CC"/>
                      </a:solidFill>
                      <a:latin typeface="+mn-lt"/>
                    </a:rPr>
                    <a:t>Dr Phil Ingham</a:t>
                  </a:r>
                </a:p>
                <a:p>
                  <a:pPr eaLnBrk="1" hangingPunct="1"/>
                  <a:r>
                    <a:rPr lang="en-US" sz="800">
                      <a:latin typeface="+mn-lt"/>
                    </a:rPr>
                    <a:t>Dy Dir, IMCB</a:t>
                  </a:r>
                </a:p>
              </p:txBody>
            </p:sp>
            <p:pic>
              <p:nvPicPr>
                <p:cNvPr id="77" name="Picture 17" descr="JeanPT_pic"/>
                <p:cNvPicPr>
                  <a:picLocks noChangeAspect="1" noChangeArrowheads="1"/>
                </p:cNvPicPr>
                <p:nvPr/>
              </p:nvPicPr>
              <p:blipFill>
                <a:blip r:embed="rId7" cstate="print">
                  <a:extLst>
                    <a:ext uri="{28A0092B-C50C-407E-A947-70E740481C1C}">
                      <a14:useLocalDpi xmlns:a14="http://schemas.microsoft.com/office/drawing/2010/main" xmlns=""/>
                    </a:ext>
                  </a:extLst>
                </a:blip>
                <a:srcRect/>
                <a:stretch>
                  <a:fillRect/>
                </a:stretch>
              </p:blipFill>
              <p:spPr bwMode="auto">
                <a:xfrm>
                  <a:off x="3468688" y="4827588"/>
                  <a:ext cx="788987" cy="977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8" name="Rectangle 19"/>
                <p:cNvSpPr>
                  <a:spLocks noChangeArrowheads="1"/>
                </p:cNvSpPr>
                <p:nvPr/>
              </p:nvSpPr>
              <p:spPr bwMode="auto">
                <a:xfrm>
                  <a:off x="4330700" y="2819400"/>
                  <a:ext cx="1385888" cy="582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611" tIns="44806" rIns="89611" bIns="44806" anchor="ctr">
                  <a:spAutoFit/>
                </a:bodyPr>
                <a:lstStyle>
                  <a:lvl1pPr eaLnBrk="0" hangingPunct="0">
                    <a:defRPr sz="1600" b="1">
                      <a:solidFill>
                        <a:schemeClr val="tx1"/>
                      </a:solidFill>
                      <a:latin typeface="Arial" panose="020B0604020202020204" pitchFamily="34" charset="0"/>
                      <a:ea typeface="MS PGothic" panose="020B0600070205080204" pitchFamily="34" charset="-128"/>
                    </a:defRPr>
                  </a:lvl1pPr>
                  <a:lvl2pPr marL="742950" indent="-285750" eaLnBrk="0" hangingPunct="0">
                    <a:defRPr sz="1600" b="1">
                      <a:solidFill>
                        <a:schemeClr val="tx1"/>
                      </a:solidFill>
                      <a:latin typeface="Arial" panose="020B0604020202020204" pitchFamily="34" charset="0"/>
                      <a:ea typeface="MS PGothic" panose="020B0600070205080204" pitchFamily="34" charset="-128"/>
                    </a:defRPr>
                  </a:lvl2pPr>
                  <a:lvl3pPr marL="1143000" indent="-228600" eaLnBrk="0" hangingPunct="0">
                    <a:defRPr sz="1600" b="1">
                      <a:solidFill>
                        <a:schemeClr val="tx1"/>
                      </a:solidFill>
                      <a:latin typeface="Arial" panose="020B0604020202020204" pitchFamily="34" charset="0"/>
                      <a:ea typeface="MS PGothic" panose="020B0600070205080204" pitchFamily="34" charset="-128"/>
                    </a:defRPr>
                  </a:lvl3pPr>
                  <a:lvl4pPr marL="1600200" indent="-228600" eaLnBrk="0" hangingPunct="0">
                    <a:defRPr sz="1600" b="1">
                      <a:solidFill>
                        <a:schemeClr val="tx1"/>
                      </a:solidFill>
                      <a:latin typeface="Arial" panose="020B0604020202020204" pitchFamily="34" charset="0"/>
                      <a:ea typeface="MS PGothic" panose="020B0600070205080204" pitchFamily="34" charset="-128"/>
                    </a:defRPr>
                  </a:lvl4pPr>
                  <a:lvl5pPr marL="2057400" indent="-228600" eaLnBrk="0" hangingPunct="0">
                    <a:defRPr sz="16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9pPr>
                </a:lstStyle>
                <a:p>
                  <a:pPr eaLnBrk="1" hangingPunct="1"/>
                  <a:r>
                    <a:rPr lang="en-US" sz="800">
                      <a:solidFill>
                        <a:srgbClr val="0033CC"/>
                      </a:solidFill>
                      <a:latin typeface="+mn-lt"/>
                    </a:rPr>
                    <a:t>Dr Edward Holmes</a:t>
                  </a:r>
                </a:p>
                <a:p>
                  <a:pPr eaLnBrk="1" hangingPunct="1"/>
                  <a:r>
                    <a:rPr lang="en-US" sz="800">
                      <a:latin typeface="+mn-lt"/>
                    </a:rPr>
                    <a:t>Exe Dy Chmn (TCSG), </a:t>
                  </a:r>
                </a:p>
                <a:p>
                  <a:pPr eaLnBrk="1" hangingPunct="1"/>
                  <a:r>
                    <a:rPr lang="en-US" sz="800">
                      <a:latin typeface="+mn-lt"/>
                    </a:rPr>
                    <a:t>BMRC &amp; </a:t>
                  </a:r>
                </a:p>
                <a:p>
                  <a:pPr eaLnBrk="1" hangingPunct="1"/>
                  <a:r>
                    <a:rPr lang="en-US" sz="800">
                      <a:latin typeface="+mn-lt"/>
                    </a:rPr>
                    <a:t>Chmn, NMRC</a:t>
                  </a:r>
                </a:p>
              </p:txBody>
            </p:sp>
            <p:sp>
              <p:nvSpPr>
                <p:cNvPr id="79" name="Rectangle 20"/>
                <p:cNvSpPr>
                  <a:spLocks noChangeArrowheads="1"/>
                </p:cNvSpPr>
                <p:nvPr/>
              </p:nvSpPr>
              <p:spPr bwMode="auto">
                <a:xfrm>
                  <a:off x="5749925" y="2803525"/>
                  <a:ext cx="1312863"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611" tIns="44806" rIns="89611" bIns="44806" anchor="ctr">
                  <a:spAutoFit/>
                </a:bodyPr>
                <a:lstStyle>
                  <a:lvl1pPr eaLnBrk="0" hangingPunct="0">
                    <a:defRPr sz="1600" b="1">
                      <a:solidFill>
                        <a:schemeClr val="tx1"/>
                      </a:solidFill>
                      <a:latin typeface="Arial" panose="020B0604020202020204" pitchFamily="34" charset="0"/>
                      <a:ea typeface="MS PGothic" panose="020B0600070205080204" pitchFamily="34" charset="-128"/>
                    </a:defRPr>
                  </a:lvl1pPr>
                  <a:lvl2pPr marL="742950" indent="-285750" eaLnBrk="0" hangingPunct="0">
                    <a:defRPr sz="1600" b="1">
                      <a:solidFill>
                        <a:schemeClr val="tx1"/>
                      </a:solidFill>
                      <a:latin typeface="Arial" panose="020B0604020202020204" pitchFamily="34" charset="0"/>
                      <a:ea typeface="MS PGothic" panose="020B0600070205080204" pitchFamily="34" charset="-128"/>
                    </a:defRPr>
                  </a:lvl2pPr>
                  <a:lvl3pPr marL="1143000" indent="-228600" eaLnBrk="0" hangingPunct="0">
                    <a:defRPr sz="1600" b="1">
                      <a:solidFill>
                        <a:schemeClr val="tx1"/>
                      </a:solidFill>
                      <a:latin typeface="Arial" panose="020B0604020202020204" pitchFamily="34" charset="0"/>
                      <a:ea typeface="MS PGothic" panose="020B0600070205080204" pitchFamily="34" charset="-128"/>
                    </a:defRPr>
                  </a:lvl3pPr>
                  <a:lvl4pPr marL="1600200" indent="-228600" eaLnBrk="0" hangingPunct="0">
                    <a:defRPr sz="1600" b="1">
                      <a:solidFill>
                        <a:schemeClr val="tx1"/>
                      </a:solidFill>
                      <a:latin typeface="Arial" panose="020B0604020202020204" pitchFamily="34" charset="0"/>
                      <a:ea typeface="MS PGothic" panose="020B0600070205080204" pitchFamily="34" charset="-128"/>
                    </a:defRPr>
                  </a:lvl4pPr>
                  <a:lvl5pPr marL="2057400" indent="-228600" eaLnBrk="0" hangingPunct="0">
                    <a:defRPr sz="16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9pPr>
                </a:lstStyle>
                <a:p>
                  <a:pPr eaLnBrk="1" hangingPunct="1"/>
                  <a:r>
                    <a:rPr lang="en-US" sz="800">
                      <a:solidFill>
                        <a:srgbClr val="0033CC"/>
                      </a:solidFill>
                      <a:latin typeface="+mn-lt"/>
                    </a:rPr>
                    <a:t>Dr Judith </a:t>
                  </a:r>
                </a:p>
                <a:p>
                  <a:pPr eaLnBrk="1" hangingPunct="1"/>
                  <a:r>
                    <a:rPr lang="en-US" sz="800">
                      <a:solidFill>
                        <a:srgbClr val="0033CC"/>
                      </a:solidFill>
                      <a:latin typeface="+mn-lt"/>
                    </a:rPr>
                    <a:t>Swain</a:t>
                  </a:r>
                </a:p>
                <a:p>
                  <a:pPr eaLnBrk="1" hangingPunct="1"/>
                  <a:r>
                    <a:rPr lang="en-US" sz="800">
                      <a:latin typeface="+mn-lt"/>
                    </a:rPr>
                    <a:t>Exec Dir, SICS</a:t>
                  </a:r>
                </a:p>
              </p:txBody>
            </p:sp>
            <p:pic>
              <p:nvPicPr>
                <p:cNvPr id="80" name="Picture 21" descr="Ed Holmes_bldg_300dpi-2"/>
                <p:cNvPicPr>
                  <a:picLocks noChangeAspect="1" noChangeArrowheads="1"/>
                </p:cNvPicPr>
                <p:nvPr/>
              </p:nvPicPr>
              <p:blipFill>
                <a:blip r:embed="rId8" cstate="print">
                  <a:extLst>
                    <a:ext uri="{28A0092B-C50C-407E-A947-70E740481C1C}">
                      <a14:useLocalDpi xmlns:a14="http://schemas.microsoft.com/office/drawing/2010/main" xmlns=""/>
                    </a:ext>
                  </a:extLst>
                </a:blip>
                <a:srcRect/>
                <a:stretch>
                  <a:fillRect/>
                </a:stretch>
              </p:blipFill>
              <p:spPr bwMode="auto">
                <a:xfrm>
                  <a:off x="4560888" y="1738313"/>
                  <a:ext cx="806450" cy="981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 name="Object 10" descr="npo000423"/>
                <p:cNvPicPr>
                  <a:picLocks noChangeAspect="1" noChangeArrowheads="1"/>
                </p:cNvPicPr>
                <p:nvPr/>
              </p:nvPicPr>
              <p:blipFill>
                <a:blip r:embed="rId9" cstate="print">
                  <a:extLst>
                    <a:ext uri="{28A0092B-C50C-407E-A947-70E740481C1C}">
                      <a14:useLocalDpi xmlns:a14="http://schemas.microsoft.com/office/drawing/2010/main" xmlns=""/>
                    </a:ext>
                  </a:extLst>
                </a:blip>
                <a:srcRect/>
                <a:stretch>
                  <a:fillRect/>
                </a:stretch>
              </p:blipFill>
              <p:spPr bwMode="auto">
                <a:xfrm>
                  <a:off x="6700838" y="187325"/>
                  <a:ext cx="819150" cy="987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82" name="Text Box 24"/>
                <p:cNvSpPr txBox="1">
                  <a:spLocks noChangeArrowheads="1"/>
                </p:cNvSpPr>
                <p:nvPr/>
              </p:nvSpPr>
              <p:spPr bwMode="auto">
                <a:xfrm>
                  <a:off x="6486525" y="1128713"/>
                  <a:ext cx="1268413" cy="41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611" tIns="44806" rIns="89611" bIns="44806">
                  <a:spAutoFit/>
                </a:bodyPr>
                <a:lstStyle>
                  <a:lvl1pPr eaLnBrk="0" hangingPunct="0">
                    <a:defRPr sz="1600" b="1">
                      <a:solidFill>
                        <a:schemeClr val="tx1"/>
                      </a:solidFill>
                      <a:latin typeface="Arial" panose="020B0604020202020204" pitchFamily="34" charset="0"/>
                      <a:ea typeface="MS PGothic" panose="020B0600070205080204" pitchFamily="34" charset="-128"/>
                    </a:defRPr>
                  </a:lvl1pPr>
                  <a:lvl2pPr marL="742950" indent="-285750" eaLnBrk="0" hangingPunct="0">
                    <a:defRPr sz="1600" b="1">
                      <a:solidFill>
                        <a:schemeClr val="tx1"/>
                      </a:solidFill>
                      <a:latin typeface="Arial" panose="020B0604020202020204" pitchFamily="34" charset="0"/>
                      <a:ea typeface="MS PGothic" panose="020B0600070205080204" pitchFamily="34" charset="-128"/>
                    </a:defRPr>
                  </a:lvl2pPr>
                  <a:lvl3pPr marL="1143000" indent="-228600" eaLnBrk="0" hangingPunct="0">
                    <a:defRPr sz="1600" b="1">
                      <a:solidFill>
                        <a:schemeClr val="tx1"/>
                      </a:solidFill>
                      <a:latin typeface="Arial" panose="020B0604020202020204" pitchFamily="34" charset="0"/>
                      <a:ea typeface="MS PGothic" panose="020B0600070205080204" pitchFamily="34" charset="-128"/>
                    </a:defRPr>
                  </a:lvl3pPr>
                  <a:lvl4pPr marL="1600200" indent="-228600" eaLnBrk="0" hangingPunct="0">
                    <a:defRPr sz="1600" b="1">
                      <a:solidFill>
                        <a:schemeClr val="tx1"/>
                      </a:solidFill>
                      <a:latin typeface="Arial" panose="020B0604020202020204" pitchFamily="34" charset="0"/>
                      <a:ea typeface="MS PGothic" panose="020B0600070205080204" pitchFamily="34" charset="-128"/>
                    </a:defRPr>
                  </a:lvl4pPr>
                  <a:lvl5pPr marL="2057400" indent="-228600" eaLnBrk="0" hangingPunct="0">
                    <a:defRPr sz="16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9pPr>
                </a:lstStyle>
                <a:p>
                  <a:pPr eaLnBrk="1" hangingPunct="1"/>
                  <a:r>
                    <a:rPr lang="en-US" sz="1000">
                      <a:solidFill>
                        <a:srgbClr val="0033CC"/>
                      </a:solidFill>
                      <a:latin typeface="+mn-lt"/>
                      <a:cs typeface="Arial" panose="020B0604020202020204" pitchFamily="34" charset="0"/>
                    </a:rPr>
                    <a:t>Dr </a:t>
                  </a:r>
                  <a:r>
                    <a:rPr lang="en-US" sz="800">
                      <a:solidFill>
                        <a:srgbClr val="0033CC"/>
                      </a:solidFill>
                      <a:latin typeface="+mn-lt"/>
                      <a:cs typeface="Arial" panose="020B0604020202020204" pitchFamily="34" charset="0"/>
                    </a:rPr>
                    <a:t>Philippe</a:t>
                  </a:r>
                  <a:r>
                    <a:rPr lang="en-US" sz="1000">
                      <a:solidFill>
                        <a:srgbClr val="0033CC"/>
                      </a:solidFill>
                      <a:latin typeface="+mn-lt"/>
                      <a:cs typeface="Arial" panose="020B0604020202020204" pitchFamily="34" charset="0"/>
                    </a:rPr>
                    <a:t> </a:t>
                  </a:r>
                  <a:r>
                    <a:rPr lang="en-US" sz="800">
                      <a:solidFill>
                        <a:srgbClr val="0033CC"/>
                      </a:solidFill>
                      <a:latin typeface="+mn-lt"/>
                      <a:cs typeface="Arial" panose="020B0604020202020204" pitchFamily="34" charset="0"/>
                    </a:rPr>
                    <a:t>Kourilsky</a:t>
                  </a:r>
                  <a:r>
                    <a:rPr lang="en-US" sz="1000">
                      <a:solidFill>
                        <a:srgbClr val="0033CC"/>
                      </a:solidFill>
                      <a:latin typeface="+mn-lt"/>
                      <a:cs typeface="Arial" panose="020B0604020202020204" pitchFamily="34" charset="0"/>
                    </a:rPr>
                    <a:t> </a:t>
                  </a:r>
                  <a:r>
                    <a:rPr lang="en-US" sz="800">
                      <a:latin typeface="+mn-lt"/>
                      <a:cs typeface="Arial" panose="020B0604020202020204" pitchFamily="34" charset="0"/>
                    </a:rPr>
                    <a:t>Chairman</a:t>
                  </a:r>
                  <a:r>
                    <a:rPr lang="en-US" sz="1000">
                      <a:latin typeface="+mn-lt"/>
                      <a:cs typeface="Arial" panose="020B0604020202020204" pitchFamily="34" charset="0"/>
                    </a:rPr>
                    <a:t>, SIgN</a:t>
                  </a:r>
                  <a:endParaRPr lang="en-US" sz="1200">
                    <a:latin typeface="+mn-lt"/>
                    <a:cs typeface="Arial" panose="020B0604020202020204" pitchFamily="34" charset="0"/>
                  </a:endParaRPr>
                </a:p>
              </p:txBody>
            </p:sp>
            <p:pic>
              <p:nvPicPr>
                <p:cNvPr id="83" name="Picture 13" descr="npo000721"/>
                <p:cNvPicPr>
                  <a:picLocks noChangeAspect="1" noChangeArrowheads="1"/>
                </p:cNvPicPr>
                <p:nvPr/>
              </p:nvPicPr>
              <p:blipFill>
                <a:blip r:embed="rId10" cstate="print">
                  <a:extLst>
                    <a:ext uri="{28A0092B-C50C-407E-A947-70E740481C1C}">
                      <a14:useLocalDpi xmlns:a14="http://schemas.microsoft.com/office/drawing/2010/main" xmlns=""/>
                    </a:ext>
                  </a:extLst>
                </a:blip>
                <a:srcRect/>
                <a:stretch>
                  <a:fillRect/>
                </a:stretch>
              </p:blipFill>
              <p:spPr bwMode="auto">
                <a:xfrm>
                  <a:off x="3314700" y="1741488"/>
                  <a:ext cx="877888" cy="987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84" name="Text Box 27"/>
                <p:cNvSpPr txBox="1">
                  <a:spLocks noChangeArrowheads="1"/>
                </p:cNvSpPr>
                <p:nvPr/>
              </p:nvSpPr>
              <p:spPr bwMode="auto">
                <a:xfrm>
                  <a:off x="3182143" y="2867025"/>
                  <a:ext cx="140176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611" tIns="44806" rIns="89611" bIns="44806">
                  <a:spAutoFit/>
                </a:bodyPr>
                <a:lstStyle>
                  <a:lvl1pPr eaLnBrk="0" hangingPunct="0">
                    <a:defRPr sz="1600" b="1">
                      <a:solidFill>
                        <a:schemeClr val="tx1"/>
                      </a:solidFill>
                      <a:latin typeface="Arial" panose="020B0604020202020204" pitchFamily="34" charset="0"/>
                      <a:ea typeface="MS PGothic" panose="020B0600070205080204" pitchFamily="34" charset="-128"/>
                    </a:defRPr>
                  </a:lvl1pPr>
                  <a:lvl2pPr marL="742950" indent="-285750" eaLnBrk="0" hangingPunct="0">
                    <a:defRPr sz="1600" b="1">
                      <a:solidFill>
                        <a:schemeClr val="tx1"/>
                      </a:solidFill>
                      <a:latin typeface="Arial" panose="020B0604020202020204" pitchFamily="34" charset="0"/>
                      <a:ea typeface="MS PGothic" panose="020B0600070205080204" pitchFamily="34" charset="-128"/>
                    </a:defRPr>
                  </a:lvl2pPr>
                  <a:lvl3pPr marL="1143000" indent="-228600" eaLnBrk="0" hangingPunct="0">
                    <a:defRPr sz="1600" b="1">
                      <a:solidFill>
                        <a:schemeClr val="tx1"/>
                      </a:solidFill>
                      <a:latin typeface="Arial" panose="020B0604020202020204" pitchFamily="34" charset="0"/>
                      <a:ea typeface="MS PGothic" panose="020B0600070205080204" pitchFamily="34" charset="-128"/>
                    </a:defRPr>
                  </a:lvl3pPr>
                  <a:lvl4pPr marL="1600200" indent="-228600" eaLnBrk="0" hangingPunct="0">
                    <a:defRPr sz="1600" b="1">
                      <a:solidFill>
                        <a:schemeClr val="tx1"/>
                      </a:solidFill>
                      <a:latin typeface="Arial" panose="020B0604020202020204" pitchFamily="34" charset="0"/>
                      <a:ea typeface="MS PGothic" panose="020B0600070205080204" pitchFamily="34" charset="-128"/>
                    </a:defRPr>
                  </a:lvl4pPr>
                  <a:lvl5pPr marL="2057400" indent="-228600" eaLnBrk="0" hangingPunct="0">
                    <a:defRPr sz="16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9pPr>
                </a:lstStyle>
                <a:p>
                  <a:pPr eaLnBrk="1" hangingPunct="1"/>
                  <a:r>
                    <a:rPr lang="en-US" sz="800" dirty="0">
                      <a:solidFill>
                        <a:srgbClr val="0033CC"/>
                      </a:solidFill>
                      <a:latin typeface="+mn-lt"/>
                      <a:cs typeface="Arial" panose="020B0604020202020204" pitchFamily="34" charset="0"/>
                    </a:rPr>
                    <a:t>Sir George </a:t>
                  </a:r>
                  <a:r>
                    <a:rPr lang="en-US" sz="800" dirty="0" err="1">
                      <a:solidFill>
                        <a:srgbClr val="0033CC"/>
                      </a:solidFill>
                      <a:latin typeface="+mn-lt"/>
                      <a:cs typeface="Arial" panose="020B0604020202020204" pitchFamily="34" charset="0"/>
                    </a:rPr>
                    <a:t>Radda</a:t>
                  </a:r>
                  <a:r>
                    <a:rPr lang="en-US" sz="800" dirty="0">
                      <a:solidFill>
                        <a:srgbClr val="0033CC"/>
                      </a:solidFill>
                      <a:latin typeface="+mn-lt"/>
                      <a:cs typeface="Arial" panose="020B0604020202020204" pitchFamily="34" charset="0"/>
                    </a:rPr>
                    <a:t> </a:t>
                  </a:r>
                  <a:r>
                    <a:rPr lang="en-US" sz="800" dirty="0" err="1">
                      <a:latin typeface="+mn-lt"/>
                      <a:cs typeface="Arial" panose="020B0604020202020204" pitchFamily="34" charset="0"/>
                    </a:rPr>
                    <a:t>Chmn</a:t>
                  </a:r>
                  <a:r>
                    <a:rPr lang="en-US" sz="800" dirty="0">
                      <a:latin typeface="+mn-lt"/>
                      <a:cs typeface="Arial" panose="020B0604020202020204" pitchFamily="34" charset="0"/>
                    </a:rPr>
                    <a:t>, BMRC</a:t>
                  </a:r>
                </a:p>
              </p:txBody>
            </p:sp>
            <p:pic>
              <p:nvPicPr>
                <p:cNvPr id="85" name="Picture 30" descr="jackieying"/>
                <p:cNvPicPr>
                  <a:picLocks noChangeAspect="1" noChangeArrowheads="1"/>
                </p:cNvPicPr>
                <p:nvPr/>
              </p:nvPicPr>
              <p:blipFill>
                <a:blip r:embed="rId11" cstate="print">
                  <a:extLst>
                    <a:ext uri="{28A0092B-C50C-407E-A947-70E740481C1C}">
                      <a14:useLocalDpi xmlns:a14="http://schemas.microsoft.com/office/drawing/2010/main" xmlns=""/>
                    </a:ext>
                  </a:extLst>
                </a:blip>
                <a:srcRect/>
                <a:stretch>
                  <a:fillRect/>
                </a:stretch>
              </p:blipFill>
              <p:spPr bwMode="auto">
                <a:xfrm>
                  <a:off x="1236663" y="4818063"/>
                  <a:ext cx="749300" cy="1058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6" name="Picture 32" descr="Dr Alan Colman"/>
                <p:cNvPicPr>
                  <a:picLocks noChangeAspect="1" noChangeArrowheads="1"/>
                </p:cNvPicPr>
                <p:nvPr/>
              </p:nvPicPr>
              <p:blipFill>
                <a:blip r:embed="rId12" cstate="screen">
                  <a:extLst>
                    <a:ext uri="{28A0092B-C50C-407E-A947-70E740481C1C}">
                      <a14:useLocalDpi xmlns:a14="http://schemas.microsoft.com/office/drawing/2010/main" xmlns=""/>
                    </a:ext>
                  </a:extLst>
                </a:blip>
                <a:srcRect/>
                <a:stretch>
                  <a:fillRect/>
                </a:stretch>
              </p:blipFill>
              <p:spPr bwMode="auto">
                <a:xfrm>
                  <a:off x="7880350" y="187325"/>
                  <a:ext cx="808038" cy="984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7" name="Text Box 33"/>
                <p:cNvSpPr txBox="1">
                  <a:spLocks noChangeArrowheads="1"/>
                </p:cNvSpPr>
                <p:nvPr/>
              </p:nvSpPr>
              <p:spPr bwMode="auto">
                <a:xfrm>
                  <a:off x="7656513" y="1174750"/>
                  <a:ext cx="1268412"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611" tIns="44806" rIns="89611" bIns="44806">
                  <a:spAutoFit/>
                </a:bodyPr>
                <a:lstStyle>
                  <a:lvl1pPr eaLnBrk="0" hangingPunct="0">
                    <a:defRPr sz="1600" b="1">
                      <a:solidFill>
                        <a:schemeClr val="tx1"/>
                      </a:solidFill>
                      <a:latin typeface="Arial" panose="020B0604020202020204" pitchFamily="34" charset="0"/>
                      <a:ea typeface="MS PGothic" panose="020B0600070205080204" pitchFamily="34" charset="-128"/>
                    </a:defRPr>
                  </a:lvl1pPr>
                  <a:lvl2pPr marL="742950" indent="-285750" eaLnBrk="0" hangingPunct="0">
                    <a:defRPr sz="1600" b="1">
                      <a:solidFill>
                        <a:schemeClr val="tx1"/>
                      </a:solidFill>
                      <a:latin typeface="Arial" panose="020B0604020202020204" pitchFamily="34" charset="0"/>
                      <a:ea typeface="MS PGothic" panose="020B0600070205080204" pitchFamily="34" charset="-128"/>
                    </a:defRPr>
                  </a:lvl2pPr>
                  <a:lvl3pPr marL="1143000" indent="-228600" eaLnBrk="0" hangingPunct="0">
                    <a:defRPr sz="1600" b="1">
                      <a:solidFill>
                        <a:schemeClr val="tx1"/>
                      </a:solidFill>
                      <a:latin typeface="Arial" panose="020B0604020202020204" pitchFamily="34" charset="0"/>
                      <a:ea typeface="MS PGothic" panose="020B0600070205080204" pitchFamily="34" charset="-128"/>
                    </a:defRPr>
                  </a:lvl3pPr>
                  <a:lvl4pPr marL="1600200" indent="-228600" eaLnBrk="0" hangingPunct="0">
                    <a:defRPr sz="1600" b="1">
                      <a:solidFill>
                        <a:schemeClr val="tx1"/>
                      </a:solidFill>
                      <a:latin typeface="Arial" panose="020B0604020202020204" pitchFamily="34" charset="0"/>
                      <a:ea typeface="MS PGothic" panose="020B0600070205080204" pitchFamily="34" charset="-128"/>
                    </a:defRPr>
                  </a:lvl4pPr>
                  <a:lvl5pPr marL="2057400" indent="-228600" eaLnBrk="0" hangingPunct="0">
                    <a:defRPr sz="16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9pPr>
                </a:lstStyle>
                <a:p>
                  <a:pPr eaLnBrk="1" hangingPunct="1"/>
                  <a:r>
                    <a:rPr lang="en-US" sz="800">
                      <a:solidFill>
                        <a:srgbClr val="0033CC"/>
                      </a:solidFill>
                      <a:latin typeface="+mn-lt"/>
                      <a:cs typeface="Arial" panose="020B0604020202020204" pitchFamily="34" charset="0"/>
                    </a:rPr>
                    <a:t>Dr Alan Colman</a:t>
                  </a:r>
                </a:p>
                <a:p>
                  <a:pPr eaLnBrk="1" hangingPunct="1"/>
                  <a:r>
                    <a:rPr lang="en-US" sz="800">
                      <a:latin typeface="+mn-lt"/>
                      <a:cs typeface="Arial" panose="020B0604020202020204" pitchFamily="34" charset="0"/>
                    </a:rPr>
                    <a:t>Exec Dir, SSCC</a:t>
                  </a:r>
                </a:p>
              </p:txBody>
            </p:sp>
            <p:sp>
              <p:nvSpPr>
                <p:cNvPr id="88" name="Rectangle 34"/>
                <p:cNvSpPr>
                  <a:spLocks noChangeArrowheads="1"/>
                </p:cNvSpPr>
                <p:nvPr/>
              </p:nvSpPr>
              <p:spPr bwMode="auto">
                <a:xfrm>
                  <a:off x="7899400" y="2725738"/>
                  <a:ext cx="806143" cy="3367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9611" tIns="44806" rIns="89611" bIns="44806">
                  <a:spAutoFit/>
                </a:bodyPr>
                <a:lstStyle>
                  <a:lvl1pPr eaLnBrk="0" hangingPunct="0">
                    <a:defRPr sz="1600" b="1">
                      <a:solidFill>
                        <a:schemeClr val="tx1"/>
                      </a:solidFill>
                      <a:latin typeface="Arial" panose="020B0604020202020204" pitchFamily="34" charset="0"/>
                      <a:ea typeface="MS PGothic" panose="020B0600070205080204" pitchFamily="34" charset="-128"/>
                    </a:defRPr>
                  </a:lvl1pPr>
                  <a:lvl2pPr marL="742950" indent="-285750" eaLnBrk="0" hangingPunct="0">
                    <a:defRPr sz="1600" b="1">
                      <a:solidFill>
                        <a:schemeClr val="tx1"/>
                      </a:solidFill>
                      <a:latin typeface="Arial" panose="020B0604020202020204" pitchFamily="34" charset="0"/>
                      <a:ea typeface="MS PGothic" panose="020B0600070205080204" pitchFamily="34" charset="-128"/>
                    </a:defRPr>
                  </a:lvl2pPr>
                  <a:lvl3pPr marL="1143000" indent="-228600" eaLnBrk="0" hangingPunct="0">
                    <a:defRPr sz="1600" b="1">
                      <a:solidFill>
                        <a:schemeClr val="tx1"/>
                      </a:solidFill>
                      <a:latin typeface="Arial" panose="020B0604020202020204" pitchFamily="34" charset="0"/>
                      <a:ea typeface="MS PGothic" panose="020B0600070205080204" pitchFamily="34" charset="-128"/>
                    </a:defRPr>
                  </a:lvl3pPr>
                  <a:lvl4pPr marL="1600200" indent="-228600" eaLnBrk="0" hangingPunct="0">
                    <a:defRPr sz="1600" b="1">
                      <a:solidFill>
                        <a:schemeClr val="tx1"/>
                      </a:solidFill>
                      <a:latin typeface="Arial" panose="020B0604020202020204" pitchFamily="34" charset="0"/>
                      <a:ea typeface="MS PGothic" panose="020B0600070205080204" pitchFamily="34" charset="-128"/>
                    </a:defRPr>
                  </a:lvl4pPr>
                  <a:lvl5pPr marL="2057400" indent="-228600" eaLnBrk="0" hangingPunct="0">
                    <a:defRPr sz="16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9pPr>
                </a:lstStyle>
                <a:p>
                  <a:pPr eaLnBrk="1" hangingPunct="1"/>
                  <a:r>
                    <a:rPr lang="en-US" sz="800">
                      <a:solidFill>
                        <a:srgbClr val="0033CC"/>
                      </a:solidFill>
                      <a:latin typeface="+mn-lt"/>
                    </a:rPr>
                    <a:t>Dr Dale Purves</a:t>
                  </a:r>
                </a:p>
                <a:p>
                  <a:pPr eaLnBrk="1" hangingPunct="1"/>
                  <a:r>
                    <a:rPr lang="en-US" sz="800">
                      <a:latin typeface="+mn-lt"/>
                    </a:rPr>
                    <a:t>Exec Dir, NRP</a:t>
                  </a:r>
                </a:p>
              </p:txBody>
            </p:sp>
            <p:pic>
              <p:nvPicPr>
                <p:cNvPr id="89" name="Picture 35" descr="frank"/>
                <p:cNvPicPr>
                  <a:picLocks noChangeAspect="1" noChangeArrowheads="1"/>
                </p:cNvPicPr>
                <p:nvPr/>
              </p:nvPicPr>
              <p:blipFill>
                <a:blip r:embed="rId13" cstate="print">
                  <a:extLst>
                    <a:ext uri="{28A0092B-C50C-407E-A947-70E740481C1C}">
                      <a14:useLocalDpi xmlns:a14="http://schemas.microsoft.com/office/drawing/2010/main" xmlns=""/>
                    </a:ext>
                  </a:extLst>
                </a:blip>
                <a:srcRect/>
                <a:stretch>
                  <a:fillRect/>
                </a:stretch>
              </p:blipFill>
              <p:spPr bwMode="auto">
                <a:xfrm>
                  <a:off x="6811963" y="3502025"/>
                  <a:ext cx="631825" cy="847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0" name="Rectangle 36"/>
                <p:cNvSpPr>
                  <a:spLocks noChangeArrowheads="1"/>
                </p:cNvSpPr>
                <p:nvPr/>
              </p:nvSpPr>
              <p:spPr bwMode="auto">
                <a:xfrm>
                  <a:off x="6602413" y="4452938"/>
                  <a:ext cx="1195387"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611" tIns="44806" rIns="89611" bIns="44806" anchor="ctr">
                  <a:spAutoFit/>
                </a:bodyPr>
                <a:lstStyle>
                  <a:lvl1pPr eaLnBrk="0" hangingPunct="0">
                    <a:defRPr sz="1600" b="1">
                      <a:solidFill>
                        <a:schemeClr val="tx1"/>
                      </a:solidFill>
                      <a:latin typeface="Arial" panose="020B0604020202020204" pitchFamily="34" charset="0"/>
                      <a:ea typeface="MS PGothic" panose="020B0600070205080204" pitchFamily="34" charset="-128"/>
                    </a:defRPr>
                  </a:lvl1pPr>
                  <a:lvl2pPr marL="742950" indent="-285750" eaLnBrk="0" hangingPunct="0">
                    <a:defRPr sz="1600" b="1">
                      <a:solidFill>
                        <a:schemeClr val="tx1"/>
                      </a:solidFill>
                      <a:latin typeface="Arial" panose="020B0604020202020204" pitchFamily="34" charset="0"/>
                      <a:ea typeface="MS PGothic" panose="020B0600070205080204" pitchFamily="34" charset="-128"/>
                    </a:defRPr>
                  </a:lvl2pPr>
                  <a:lvl3pPr marL="1143000" indent="-228600" eaLnBrk="0" hangingPunct="0">
                    <a:defRPr sz="1600" b="1">
                      <a:solidFill>
                        <a:schemeClr val="tx1"/>
                      </a:solidFill>
                      <a:latin typeface="Arial" panose="020B0604020202020204" pitchFamily="34" charset="0"/>
                      <a:ea typeface="MS PGothic" panose="020B0600070205080204" pitchFamily="34" charset="-128"/>
                    </a:defRPr>
                  </a:lvl3pPr>
                  <a:lvl4pPr marL="1600200" indent="-228600" eaLnBrk="0" hangingPunct="0">
                    <a:defRPr sz="1600" b="1">
                      <a:solidFill>
                        <a:schemeClr val="tx1"/>
                      </a:solidFill>
                      <a:latin typeface="Arial" panose="020B0604020202020204" pitchFamily="34" charset="0"/>
                      <a:ea typeface="MS PGothic" panose="020B0600070205080204" pitchFamily="34" charset="-128"/>
                    </a:defRPr>
                  </a:lvl4pPr>
                  <a:lvl5pPr marL="2057400" indent="-228600" eaLnBrk="0" hangingPunct="0">
                    <a:defRPr sz="16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9pPr>
                </a:lstStyle>
                <a:p>
                  <a:pPr eaLnBrk="1" hangingPunct="1"/>
                  <a:r>
                    <a:rPr lang="en-US" sz="800">
                      <a:solidFill>
                        <a:srgbClr val="0033CC"/>
                      </a:solidFill>
                      <a:latin typeface="+mn-lt"/>
                    </a:rPr>
                    <a:t>Dr Frank Eisenhaber</a:t>
                  </a:r>
                </a:p>
                <a:p>
                  <a:pPr eaLnBrk="1" hangingPunct="1"/>
                  <a:r>
                    <a:rPr lang="en-US" sz="800">
                      <a:latin typeface="+mn-lt"/>
                    </a:rPr>
                    <a:t>Director, BII</a:t>
                  </a:r>
                </a:p>
              </p:txBody>
            </p:sp>
            <p:sp>
              <p:nvSpPr>
                <p:cNvPr id="91" name="Rectangle 37"/>
                <p:cNvSpPr>
                  <a:spLocks noChangeArrowheads="1"/>
                </p:cNvSpPr>
                <p:nvPr/>
              </p:nvSpPr>
              <p:spPr bwMode="auto">
                <a:xfrm>
                  <a:off x="6646863" y="2689225"/>
                  <a:ext cx="1809750" cy="582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611" tIns="44806" rIns="89611" bIns="44806">
                  <a:spAutoFit/>
                </a:bodyPr>
                <a:lstStyle>
                  <a:lvl1pPr eaLnBrk="0" hangingPunct="0">
                    <a:defRPr sz="1600" b="1">
                      <a:solidFill>
                        <a:schemeClr val="tx1"/>
                      </a:solidFill>
                      <a:latin typeface="Arial" panose="020B0604020202020204" pitchFamily="34" charset="0"/>
                      <a:ea typeface="MS PGothic" panose="020B0600070205080204" pitchFamily="34" charset="-128"/>
                    </a:defRPr>
                  </a:lvl1pPr>
                  <a:lvl2pPr marL="742950" indent="-285750" eaLnBrk="0" hangingPunct="0">
                    <a:defRPr sz="1600" b="1">
                      <a:solidFill>
                        <a:schemeClr val="tx1"/>
                      </a:solidFill>
                      <a:latin typeface="Arial" panose="020B0604020202020204" pitchFamily="34" charset="0"/>
                      <a:ea typeface="MS PGothic" panose="020B0600070205080204" pitchFamily="34" charset="-128"/>
                    </a:defRPr>
                  </a:lvl2pPr>
                  <a:lvl3pPr marL="1143000" indent="-228600" eaLnBrk="0" hangingPunct="0">
                    <a:defRPr sz="1600" b="1">
                      <a:solidFill>
                        <a:schemeClr val="tx1"/>
                      </a:solidFill>
                      <a:latin typeface="Arial" panose="020B0604020202020204" pitchFamily="34" charset="0"/>
                      <a:ea typeface="MS PGothic" panose="020B0600070205080204" pitchFamily="34" charset="-128"/>
                    </a:defRPr>
                  </a:lvl3pPr>
                  <a:lvl4pPr marL="1600200" indent="-228600" eaLnBrk="0" hangingPunct="0">
                    <a:defRPr sz="1600" b="1">
                      <a:solidFill>
                        <a:schemeClr val="tx1"/>
                      </a:solidFill>
                      <a:latin typeface="Arial" panose="020B0604020202020204" pitchFamily="34" charset="0"/>
                      <a:ea typeface="MS PGothic" panose="020B0600070205080204" pitchFamily="34" charset="-128"/>
                    </a:defRPr>
                  </a:lvl4pPr>
                  <a:lvl5pPr marL="2057400" indent="-228600" eaLnBrk="0" hangingPunct="0">
                    <a:defRPr sz="16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9pPr>
                </a:lstStyle>
                <a:p>
                  <a:pPr eaLnBrk="1" hangingPunct="1"/>
                  <a:r>
                    <a:rPr lang="en-US" sz="800">
                      <a:solidFill>
                        <a:srgbClr val="0033CC"/>
                      </a:solidFill>
                      <a:latin typeface="+mn-lt"/>
                    </a:rPr>
                    <a:t>Prof Paola </a:t>
                  </a:r>
                </a:p>
                <a:p>
                  <a:pPr eaLnBrk="1" hangingPunct="1"/>
                  <a:r>
                    <a:rPr lang="en-US" sz="800">
                      <a:solidFill>
                        <a:srgbClr val="0033CC"/>
                      </a:solidFill>
                      <a:latin typeface="+mn-lt"/>
                    </a:rPr>
                    <a:t>Castagnoli</a:t>
                  </a:r>
                </a:p>
                <a:p>
                  <a:pPr eaLnBrk="1" hangingPunct="1"/>
                  <a:r>
                    <a:rPr lang="en-US" sz="800">
                      <a:latin typeface="+mn-lt"/>
                    </a:rPr>
                    <a:t>Scientific  Dir, </a:t>
                  </a:r>
                </a:p>
                <a:p>
                  <a:pPr eaLnBrk="1" hangingPunct="1"/>
                  <a:r>
                    <a:rPr lang="en-US" sz="800">
                      <a:latin typeface="+mn-lt"/>
                    </a:rPr>
                    <a:t>SIgN</a:t>
                  </a:r>
                </a:p>
              </p:txBody>
            </p:sp>
            <p:pic>
              <p:nvPicPr>
                <p:cNvPr id="92" name="Picture 38"/>
                <p:cNvPicPr>
                  <a:picLocks noChangeAspect="1" noChangeArrowheads="1"/>
                </p:cNvPicPr>
                <p:nvPr/>
              </p:nvPicPr>
              <p:blipFill>
                <a:blip r:embed="rId14" cstate="screen">
                  <a:extLst>
                    <a:ext uri="{28A0092B-C50C-407E-A947-70E740481C1C}">
                      <a14:useLocalDpi xmlns:a14="http://schemas.microsoft.com/office/drawing/2010/main" xmlns=""/>
                    </a:ext>
                  </a:extLst>
                </a:blip>
                <a:srcRect/>
                <a:stretch>
                  <a:fillRect/>
                </a:stretch>
              </p:blipFill>
              <p:spPr bwMode="auto">
                <a:xfrm>
                  <a:off x="6740525" y="1738313"/>
                  <a:ext cx="749300" cy="987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pic>
              <p:nvPicPr>
                <p:cNvPr id="93" name="Picture 39" descr="Charles_Zukoski">
                  <a:hlinkClick r:id="rId15"/>
                </p:cNvPr>
                <p:cNvPicPr>
                  <a:picLocks noChangeAspect="1" noChangeArrowheads="1"/>
                </p:cNvPicPr>
                <p:nvPr/>
              </p:nvPicPr>
              <p:blipFill>
                <a:blip r:embed="rId16" cstate="print">
                  <a:extLst>
                    <a:ext uri="{28A0092B-C50C-407E-A947-70E740481C1C}">
                      <a14:useLocalDpi xmlns:a14="http://schemas.microsoft.com/office/drawing/2010/main" xmlns=""/>
                    </a:ext>
                  </a:extLst>
                </a:blip>
                <a:srcRect/>
                <a:stretch>
                  <a:fillRect/>
                </a:stretch>
              </p:blipFill>
              <p:spPr bwMode="auto">
                <a:xfrm>
                  <a:off x="2222500" y="1738313"/>
                  <a:ext cx="755650" cy="10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4" name="Rectangle 40"/>
                <p:cNvSpPr>
                  <a:spLocks noChangeArrowheads="1"/>
                </p:cNvSpPr>
                <p:nvPr/>
              </p:nvSpPr>
              <p:spPr bwMode="auto">
                <a:xfrm>
                  <a:off x="2165350" y="2889867"/>
                  <a:ext cx="1195388" cy="3367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611" tIns="44806" rIns="89611" bIns="44806" anchor="ctr">
                  <a:spAutoFit/>
                </a:bodyPr>
                <a:lstStyle>
                  <a:lvl1pPr eaLnBrk="0" hangingPunct="0">
                    <a:defRPr sz="1600" b="1">
                      <a:solidFill>
                        <a:schemeClr val="tx1"/>
                      </a:solidFill>
                      <a:latin typeface="Arial" panose="020B0604020202020204" pitchFamily="34" charset="0"/>
                      <a:ea typeface="MS PGothic" panose="020B0600070205080204" pitchFamily="34" charset="-128"/>
                    </a:defRPr>
                  </a:lvl1pPr>
                  <a:lvl2pPr marL="742950" indent="-285750" eaLnBrk="0" hangingPunct="0">
                    <a:defRPr sz="1600" b="1">
                      <a:solidFill>
                        <a:schemeClr val="tx1"/>
                      </a:solidFill>
                      <a:latin typeface="Arial" panose="020B0604020202020204" pitchFamily="34" charset="0"/>
                      <a:ea typeface="MS PGothic" panose="020B0600070205080204" pitchFamily="34" charset="-128"/>
                    </a:defRPr>
                  </a:lvl2pPr>
                  <a:lvl3pPr marL="1143000" indent="-228600" eaLnBrk="0" hangingPunct="0">
                    <a:defRPr sz="1600" b="1">
                      <a:solidFill>
                        <a:schemeClr val="tx1"/>
                      </a:solidFill>
                      <a:latin typeface="Arial" panose="020B0604020202020204" pitchFamily="34" charset="0"/>
                      <a:ea typeface="MS PGothic" panose="020B0600070205080204" pitchFamily="34" charset="-128"/>
                    </a:defRPr>
                  </a:lvl3pPr>
                  <a:lvl4pPr marL="1600200" indent="-228600" eaLnBrk="0" hangingPunct="0">
                    <a:defRPr sz="1600" b="1">
                      <a:solidFill>
                        <a:schemeClr val="tx1"/>
                      </a:solidFill>
                      <a:latin typeface="Arial" panose="020B0604020202020204" pitchFamily="34" charset="0"/>
                      <a:ea typeface="MS PGothic" panose="020B0600070205080204" pitchFamily="34" charset="-128"/>
                    </a:defRPr>
                  </a:lvl4pPr>
                  <a:lvl5pPr marL="2057400" indent="-228600" eaLnBrk="0" hangingPunct="0">
                    <a:defRPr sz="16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9pPr>
                </a:lstStyle>
                <a:p>
                  <a:pPr eaLnBrk="1" hangingPunct="1"/>
                  <a:r>
                    <a:rPr lang="en-US" sz="800">
                      <a:solidFill>
                        <a:srgbClr val="0033CC"/>
                      </a:solidFill>
                      <a:latin typeface="+mn-lt"/>
                    </a:rPr>
                    <a:t>Prof Charles Zukoski</a:t>
                  </a:r>
                </a:p>
                <a:p>
                  <a:pPr eaLnBrk="1" hangingPunct="1"/>
                  <a:r>
                    <a:rPr lang="en-US" sz="800">
                      <a:latin typeface="+mn-lt"/>
                    </a:rPr>
                    <a:t>Chmn, SERC</a:t>
                  </a:r>
                </a:p>
              </p:txBody>
            </p:sp>
            <p:pic>
              <p:nvPicPr>
                <p:cNvPr id="95" name="Picture 41" descr="brenner">
                  <a:hlinkClick r:id="rId17"/>
                </p:cNvPr>
                <p:cNvPicPr>
                  <a:picLocks noChangeAspect="1" noChangeArrowheads="1"/>
                </p:cNvPicPr>
                <p:nvPr/>
              </p:nvPicPr>
              <p:blipFill>
                <a:blip r:embed="rId18" cstate="print">
                  <a:extLst>
                    <a:ext uri="{28A0092B-C50C-407E-A947-70E740481C1C}">
                      <a14:useLocalDpi xmlns:a14="http://schemas.microsoft.com/office/drawing/2010/main" xmlns=""/>
                    </a:ext>
                  </a:extLst>
                </a:blip>
                <a:srcRect/>
                <a:stretch>
                  <a:fillRect/>
                </a:stretch>
              </p:blipFill>
              <p:spPr bwMode="auto">
                <a:xfrm>
                  <a:off x="246063" y="1738313"/>
                  <a:ext cx="773112" cy="10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6" name="Rectangle 42"/>
                <p:cNvSpPr>
                  <a:spLocks noChangeArrowheads="1"/>
                </p:cNvSpPr>
                <p:nvPr/>
              </p:nvSpPr>
              <p:spPr bwMode="auto">
                <a:xfrm>
                  <a:off x="0" y="2889867"/>
                  <a:ext cx="1411288" cy="3367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611" tIns="44806" rIns="89611" bIns="44806" anchor="ctr">
                  <a:spAutoFit/>
                </a:bodyPr>
                <a:lstStyle>
                  <a:lvl1pPr eaLnBrk="0" hangingPunct="0">
                    <a:defRPr sz="1600" b="1">
                      <a:solidFill>
                        <a:schemeClr val="tx1"/>
                      </a:solidFill>
                      <a:latin typeface="Arial" panose="020B0604020202020204" pitchFamily="34" charset="0"/>
                      <a:ea typeface="MS PGothic" panose="020B0600070205080204" pitchFamily="34" charset="-128"/>
                    </a:defRPr>
                  </a:lvl1pPr>
                  <a:lvl2pPr marL="742950" indent="-285750" eaLnBrk="0" hangingPunct="0">
                    <a:defRPr sz="1600" b="1">
                      <a:solidFill>
                        <a:schemeClr val="tx1"/>
                      </a:solidFill>
                      <a:latin typeface="Arial" panose="020B0604020202020204" pitchFamily="34" charset="0"/>
                      <a:ea typeface="MS PGothic" panose="020B0600070205080204" pitchFamily="34" charset="-128"/>
                    </a:defRPr>
                  </a:lvl2pPr>
                  <a:lvl3pPr marL="1143000" indent="-228600" eaLnBrk="0" hangingPunct="0">
                    <a:defRPr sz="1600" b="1">
                      <a:solidFill>
                        <a:schemeClr val="tx1"/>
                      </a:solidFill>
                      <a:latin typeface="Arial" panose="020B0604020202020204" pitchFamily="34" charset="0"/>
                      <a:ea typeface="MS PGothic" panose="020B0600070205080204" pitchFamily="34" charset="-128"/>
                    </a:defRPr>
                  </a:lvl3pPr>
                  <a:lvl4pPr marL="1600200" indent="-228600" eaLnBrk="0" hangingPunct="0">
                    <a:defRPr sz="1600" b="1">
                      <a:solidFill>
                        <a:schemeClr val="tx1"/>
                      </a:solidFill>
                      <a:latin typeface="Arial" panose="020B0604020202020204" pitchFamily="34" charset="0"/>
                      <a:ea typeface="MS PGothic" panose="020B0600070205080204" pitchFamily="34" charset="-128"/>
                    </a:defRPr>
                  </a:lvl4pPr>
                  <a:lvl5pPr marL="2057400" indent="-228600" eaLnBrk="0" hangingPunct="0">
                    <a:defRPr sz="16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9pPr>
                </a:lstStyle>
                <a:p>
                  <a:pPr eaLnBrk="1" hangingPunct="1"/>
                  <a:r>
                    <a:rPr lang="en-US" sz="800">
                      <a:solidFill>
                        <a:srgbClr val="0033CC"/>
                      </a:solidFill>
                      <a:latin typeface="+mn-lt"/>
                    </a:rPr>
                    <a:t>Dr Sydney Brenner</a:t>
                  </a:r>
                  <a:r>
                    <a:rPr lang="en-US" sz="800">
                      <a:latin typeface="+mn-lt"/>
                    </a:rPr>
                    <a:t/>
                  </a:r>
                  <a:br>
                    <a:rPr lang="en-US" sz="800">
                      <a:latin typeface="+mn-lt"/>
                    </a:rPr>
                  </a:br>
                  <a:r>
                    <a:rPr lang="en-US" sz="800">
                      <a:latin typeface="+mn-lt"/>
                    </a:rPr>
                    <a:t>Scientific Adviser, A*STAR</a:t>
                  </a:r>
                </a:p>
              </p:txBody>
            </p:sp>
            <p:pic>
              <p:nvPicPr>
                <p:cNvPr id="97" name="Picture 43" descr="Dr%2520Carpenter">
                  <a:hlinkClick r:id="rId19"/>
                </p:cNvPr>
                <p:cNvPicPr>
                  <a:picLocks noChangeAspect="1" noChangeArrowheads="1"/>
                </p:cNvPicPr>
                <p:nvPr/>
              </p:nvPicPr>
              <p:blipFill>
                <a:blip r:embed="rId20" cstate="print">
                  <a:extLst>
                    <a:ext uri="{28A0092B-C50C-407E-A947-70E740481C1C}">
                      <a14:useLocalDpi xmlns:a14="http://schemas.microsoft.com/office/drawing/2010/main" xmlns=""/>
                    </a:ext>
                  </a:extLst>
                </a:blip>
                <a:srcRect/>
                <a:stretch>
                  <a:fillRect/>
                </a:stretch>
              </p:blipFill>
              <p:spPr bwMode="auto">
                <a:xfrm>
                  <a:off x="1358900" y="3502025"/>
                  <a:ext cx="650875" cy="846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8" name="Rectangle 44"/>
                <p:cNvSpPr>
                  <a:spLocks noChangeArrowheads="1"/>
                </p:cNvSpPr>
                <p:nvPr/>
              </p:nvSpPr>
              <p:spPr bwMode="auto">
                <a:xfrm>
                  <a:off x="1098550" y="4452938"/>
                  <a:ext cx="1195388"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611" tIns="44806" rIns="89611" bIns="44806" anchor="ctr">
                  <a:spAutoFit/>
                </a:bodyPr>
                <a:lstStyle>
                  <a:lvl1pPr eaLnBrk="0" hangingPunct="0">
                    <a:defRPr sz="1600" b="1">
                      <a:solidFill>
                        <a:schemeClr val="tx1"/>
                      </a:solidFill>
                      <a:latin typeface="Arial" panose="020B0604020202020204" pitchFamily="34" charset="0"/>
                      <a:ea typeface="MS PGothic" panose="020B0600070205080204" pitchFamily="34" charset="-128"/>
                    </a:defRPr>
                  </a:lvl1pPr>
                  <a:lvl2pPr marL="742950" indent="-285750" eaLnBrk="0" hangingPunct="0">
                    <a:defRPr sz="1600" b="1">
                      <a:solidFill>
                        <a:schemeClr val="tx1"/>
                      </a:solidFill>
                      <a:latin typeface="Arial" panose="020B0604020202020204" pitchFamily="34" charset="0"/>
                      <a:ea typeface="MS PGothic" panose="020B0600070205080204" pitchFamily="34" charset="-128"/>
                    </a:defRPr>
                  </a:lvl2pPr>
                  <a:lvl3pPr marL="1143000" indent="-228600" eaLnBrk="0" hangingPunct="0">
                    <a:defRPr sz="1600" b="1">
                      <a:solidFill>
                        <a:schemeClr val="tx1"/>
                      </a:solidFill>
                      <a:latin typeface="Arial" panose="020B0604020202020204" pitchFamily="34" charset="0"/>
                      <a:ea typeface="MS PGothic" panose="020B0600070205080204" pitchFamily="34" charset="-128"/>
                    </a:defRPr>
                  </a:lvl3pPr>
                  <a:lvl4pPr marL="1600200" indent="-228600" eaLnBrk="0" hangingPunct="0">
                    <a:defRPr sz="1600" b="1">
                      <a:solidFill>
                        <a:schemeClr val="tx1"/>
                      </a:solidFill>
                      <a:latin typeface="Arial" panose="020B0604020202020204" pitchFamily="34" charset="0"/>
                      <a:ea typeface="MS PGothic" panose="020B0600070205080204" pitchFamily="34" charset="-128"/>
                    </a:defRPr>
                  </a:lvl4pPr>
                  <a:lvl5pPr marL="2057400" indent="-228600" eaLnBrk="0" hangingPunct="0">
                    <a:defRPr sz="16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9pPr>
                </a:lstStyle>
                <a:p>
                  <a:pPr eaLnBrk="1" hangingPunct="1"/>
                  <a:r>
                    <a:rPr lang="en-US" sz="800">
                      <a:solidFill>
                        <a:srgbClr val="0033CC"/>
                      </a:solidFill>
                      <a:latin typeface="+mn-lt"/>
                    </a:rPr>
                    <a:t>Dr Keith Carpenter</a:t>
                  </a:r>
                </a:p>
                <a:p>
                  <a:pPr eaLnBrk="1" hangingPunct="1"/>
                  <a:r>
                    <a:rPr lang="en-US" sz="800">
                      <a:latin typeface="+mn-lt"/>
                    </a:rPr>
                    <a:t>Exec Dir, ICES</a:t>
                  </a:r>
                </a:p>
              </p:txBody>
            </p:sp>
            <p:pic>
              <p:nvPicPr>
                <p:cNvPr id="99" name="Picture 45" descr="elekd">
                  <a:hlinkClick r:id="rId21"/>
                </p:cNvPr>
                <p:cNvPicPr>
                  <a:picLocks noChangeAspect="1" noChangeArrowheads="1"/>
                </p:cNvPicPr>
                <p:nvPr/>
              </p:nvPicPr>
              <p:blipFill>
                <a:blip r:embed="rId22" cstate="print">
                  <a:extLst>
                    <a:ext uri="{28A0092B-C50C-407E-A947-70E740481C1C}">
                      <a14:useLocalDpi xmlns:a14="http://schemas.microsoft.com/office/drawing/2010/main" xmlns=""/>
                    </a:ext>
                  </a:extLst>
                </a:blip>
                <a:srcRect/>
                <a:stretch>
                  <a:fillRect/>
                </a:stretch>
              </p:blipFill>
              <p:spPr bwMode="auto">
                <a:xfrm>
                  <a:off x="322263" y="3502025"/>
                  <a:ext cx="61595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0" name="Rectangle 46"/>
                <p:cNvSpPr>
                  <a:spLocks noChangeArrowheads="1"/>
                </p:cNvSpPr>
                <p:nvPr/>
              </p:nvSpPr>
              <p:spPr bwMode="auto">
                <a:xfrm>
                  <a:off x="0" y="4452938"/>
                  <a:ext cx="1233488"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611" tIns="44806" rIns="89611" bIns="44806" anchor="ctr">
                  <a:spAutoFit/>
                </a:bodyPr>
                <a:lstStyle>
                  <a:lvl1pPr eaLnBrk="0" hangingPunct="0">
                    <a:defRPr sz="1600" b="1">
                      <a:solidFill>
                        <a:schemeClr val="tx1"/>
                      </a:solidFill>
                      <a:latin typeface="Arial" panose="020B0604020202020204" pitchFamily="34" charset="0"/>
                      <a:ea typeface="MS PGothic" panose="020B0600070205080204" pitchFamily="34" charset="-128"/>
                    </a:defRPr>
                  </a:lvl1pPr>
                  <a:lvl2pPr marL="742950" indent="-285750" eaLnBrk="0" hangingPunct="0">
                    <a:defRPr sz="1600" b="1">
                      <a:solidFill>
                        <a:schemeClr val="tx1"/>
                      </a:solidFill>
                      <a:latin typeface="Arial" panose="020B0604020202020204" pitchFamily="34" charset="0"/>
                      <a:ea typeface="MS PGothic" panose="020B0600070205080204" pitchFamily="34" charset="-128"/>
                    </a:defRPr>
                  </a:lvl2pPr>
                  <a:lvl3pPr marL="1143000" indent="-228600" eaLnBrk="0" hangingPunct="0">
                    <a:defRPr sz="1600" b="1">
                      <a:solidFill>
                        <a:schemeClr val="tx1"/>
                      </a:solidFill>
                      <a:latin typeface="Arial" panose="020B0604020202020204" pitchFamily="34" charset="0"/>
                      <a:ea typeface="MS PGothic" panose="020B0600070205080204" pitchFamily="34" charset="-128"/>
                    </a:defRPr>
                  </a:lvl3pPr>
                  <a:lvl4pPr marL="1600200" indent="-228600" eaLnBrk="0" hangingPunct="0">
                    <a:defRPr sz="1600" b="1">
                      <a:solidFill>
                        <a:schemeClr val="tx1"/>
                      </a:solidFill>
                      <a:latin typeface="Arial" panose="020B0604020202020204" pitchFamily="34" charset="0"/>
                      <a:ea typeface="MS PGothic" panose="020B0600070205080204" pitchFamily="34" charset="-128"/>
                    </a:defRPr>
                  </a:lvl4pPr>
                  <a:lvl5pPr marL="2057400" indent="-228600" eaLnBrk="0" hangingPunct="0">
                    <a:defRPr sz="16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9pPr>
                </a:lstStyle>
                <a:p>
                  <a:pPr eaLnBrk="1" hangingPunct="1"/>
                  <a:r>
                    <a:rPr lang="en-US" sz="800">
                      <a:solidFill>
                        <a:srgbClr val="0033CC"/>
                      </a:solidFill>
                      <a:latin typeface="+mn-lt"/>
                    </a:rPr>
                    <a:t>Prof Dim-Lee Kwong</a:t>
                  </a:r>
                  <a:r>
                    <a:rPr lang="en-US" sz="800">
                      <a:latin typeface="+mn-lt"/>
                    </a:rPr>
                    <a:t/>
                  </a:r>
                  <a:br>
                    <a:rPr lang="en-US" sz="800">
                      <a:latin typeface="+mn-lt"/>
                    </a:rPr>
                  </a:br>
                  <a:r>
                    <a:rPr lang="en-US" sz="800">
                      <a:latin typeface="+mn-lt"/>
                    </a:rPr>
                    <a:t>Exec Dir, IME</a:t>
                  </a:r>
                </a:p>
              </p:txBody>
            </p:sp>
            <p:pic>
              <p:nvPicPr>
                <p:cNvPr id="101" name="Picture 47" descr="See full size image">
                  <a:hlinkClick r:id="rId23"/>
                </p:cNvPr>
                <p:cNvPicPr>
                  <a:picLocks noChangeAspect="1" noChangeArrowheads="1"/>
                </p:cNvPicPr>
                <p:nvPr/>
              </p:nvPicPr>
              <p:blipFill>
                <a:blip r:embed="rId24" cstate="print">
                  <a:extLst>
                    <a:ext uri="{28A0092B-C50C-407E-A947-70E740481C1C}">
                      <a14:useLocalDpi xmlns:a14="http://schemas.microsoft.com/office/drawing/2010/main" xmlns=""/>
                    </a:ext>
                  </a:extLst>
                </a:blip>
                <a:srcRect/>
                <a:stretch>
                  <a:fillRect/>
                </a:stretch>
              </p:blipFill>
              <p:spPr bwMode="auto">
                <a:xfrm>
                  <a:off x="2339975" y="4818063"/>
                  <a:ext cx="766763" cy="1058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 name="Rectangle 49"/>
                <p:cNvSpPr>
                  <a:spLocks noChangeArrowheads="1"/>
                </p:cNvSpPr>
                <p:nvPr/>
              </p:nvSpPr>
              <p:spPr bwMode="auto">
                <a:xfrm>
                  <a:off x="1098550" y="2869309"/>
                  <a:ext cx="1195388"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611" tIns="44806" rIns="89611" bIns="44806" anchor="ctr">
                  <a:spAutoFit/>
                </a:bodyPr>
                <a:lstStyle>
                  <a:lvl1pPr eaLnBrk="0" hangingPunct="0">
                    <a:defRPr sz="1600" b="1">
                      <a:solidFill>
                        <a:schemeClr val="tx1"/>
                      </a:solidFill>
                      <a:latin typeface="Arial" panose="020B0604020202020204" pitchFamily="34" charset="0"/>
                      <a:ea typeface="MS PGothic" panose="020B0600070205080204" pitchFamily="34" charset="-128"/>
                    </a:defRPr>
                  </a:lvl1pPr>
                  <a:lvl2pPr marL="742950" indent="-285750" eaLnBrk="0" hangingPunct="0">
                    <a:defRPr sz="1600" b="1">
                      <a:solidFill>
                        <a:schemeClr val="tx1"/>
                      </a:solidFill>
                      <a:latin typeface="Arial" panose="020B0604020202020204" pitchFamily="34" charset="0"/>
                      <a:ea typeface="MS PGothic" panose="020B0600070205080204" pitchFamily="34" charset="-128"/>
                    </a:defRPr>
                  </a:lvl2pPr>
                  <a:lvl3pPr marL="1143000" indent="-228600" eaLnBrk="0" hangingPunct="0">
                    <a:defRPr sz="1600" b="1">
                      <a:solidFill>
                        <a:schemeClr val="tx1"/>
                      </a:solidFill>
                      <a:latin typeface="Arial" panose="020B0604020202020204" pitchFamily="34" charset="0"/>
                      <a:ea typeface="MS PGothic" panose="020B0600070205080204" pitchFamily="34" charset="-128"/>
                    </a:defRPr>
                  </a:lvl3pPr>
                  <a:lvl4pPr marL="1600200" indent="-228600" eaLnBrk="0" hangingPunct="0">
                    <a:defRPr sz="1600" b="1">
                      <a:solidFill>
                        <a:schemeClr val="tx1"/>
                      </a:solidFill>
                      <a:latin typeface="Arial" panose="020B0604020202020204" pitchFamily="34" charset="0"/>
                      <a:ea typeface="MS PGothic" panose="020B0600070205080204" pitchFamily="34" charset="-128"/>
                    </a:defRPr>
                  </a:lvl4pPr>
                  <a:lvl5pPr marL="2057400" indent="-228600" eaLnBrk="0" hangingPunct="0">
                    <a:defRPr sz="16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9pPr>
                </a:lstStyle>
                <a:p>
                  <a:pPr eaLnBrk="1" hangingPunct="1"/>
                  <a:r>
                    <a:rPr lang="en-US" sz="800">
                      <a:solidFill>
                        <a:srgbClr val="0033CC"/>
                      </a:solidFill>
                      <a:latin typeface="+mn-lt"/>
                    </a:rPr>
                    <a:t>Dr David Srolovitz</a:t>
                  </a:r>
                </a:p>
                <a:p>
                  <a:pPr eaLnBrk="1" hangingPunct="1"/>
                  <a:r>
                    <a:rPr lang="en-US" sz="800">
                      <a:latin typeface="+mn-lt"/>
                    </a:rPr>
                    <a:t>Exec Dir, IHPC</a:t>
                  </a:r>
                </a:p>
              </p:txBody>
            </p:sp>
            <p:pic>
              <p:nvPicPr>
                <p:cNvPr id="103" name="Picture 50" descr="Srolovitz-mug">
                  <a:hlinkClick r:id="rId25"/>
                </p:cNvPr>
                <p:cNvPicPr>
                  <a:picLocks noChangeAspect="1" noChangeArrowheads="1"/>
                </p:cNvPicPr>
                <p:nvPr/>
              </p:nvPicPr>
              <p:blipFill>
                <a:blip r:embed="rId26" cstate="print">
                  <a:extLst>
                    <a:ext uri="{28A0092B-C50C-407E-A947-70E740481C1C}">
                      <a14:useLocalDpi xmlns:a14="http://schemas.microsoft.com/office/drawing/2010/main" xmlns=""/>
                    </a:ext>
                  </a:extLst>
                </a:blip>
                <a:srcRect/>
                <a:stretch>
                  <a:fillRect/>
                </a:stretch>
              </p:blipFill>
              <p:spPr bwMode="auto">
                <a:xfrm>
                  <a:off x="1300163" y="1738313"/>
                  <a:ext cx="709612" cy="1082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4" name="Picture 51" descr="dsol2.jpg"/>
                <p:cNvPicPr>
                  <a:picLocks noChangeAspect="1" noChangeArrowheads="1"/>
                </p:cNvPicPr>
                <p:nvPr/>
              </p:nvPicPr>
              <p:blipFill>
                <a:blip r:embed="rId27" cstate="screen">
                  <a:extLst>
                    <a:ext uri="{28A0092B-C50C-407E-A947-70E740481C1C}">
                      <a14:useLocalDpi xmlns:a14="http://schemas.microsoft.com/office/drawing/2010/main" xmlns=""/>
                    </a:ext>
                  </a:extLst>
                </a:blip>
                <a:srcRect/>
                <a:stretch>
                  <a:fillRect/>
                </a:stretch>
              </p:blipFill>
              <p:spPr bwMode="auto">
                <a:xfrm>
                  <a:off x="5732463" y="4818063"/>
                  <a:ext cx="809625" cy="971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5" name="Picture 52" descr="Peter-Gluckman"/>
                <p:cNvPicPr>
                  <a:picLocks noChangeAspect="1" noChangeArrowheads="1"/>
                </p:cNvPicPr>
                <p:nvPr/>
              </p:nvPicPr>
              <p:blipFill>
                <a:blip r:embed="rId28" cstate="screen">
                  <a:extLst>
                    <a:ext uri="{28A0092B-C50C-407E-A947-70E740481C1C}">
                      <a14:useLocalDpi xmlns:a14="http://schemas.microsoft.com/office/drawing/2010/main" xmlns=""/>
                    </a:ext>
                  </a:extLst>
                </a:blip>
                <a:srcRect/>
                <a:stretch>
                  <a:fillRect/>
                </a:stretch>
              </p:blipFill>
              <p:spPr bwMode="auto">
                <a:xfrm>
                  <a:off x="4598988" y="4818063"/>
                  <a:ext cx="819150" cy="971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6" name="Picture 53" descr="Dale_Purves"/>
                <p:cNvPicPr>
                  <a:picLocks noChangeAspect="1" noChangeArrowheads="1"/>
                </p:cNvPicPr>
                <p:nvPr/>
              </p:nvPicPr>
              <p:blipFill>
                <a:blip r:embed="rId29" cstate="screen">
                  <a:extLst>
                    <a:ext uri="{28A0092B-C50C-407E-A947-70E740481C1C}">
                      <a14:useLocalDpi xmlns:a14="http://schemas.microsoft.com/office/drawing/2010/main" xmlns=""/>
                    </a:ext>
                  </a:extLst>
                </a:blip>
                <a:srcRect/>
                <a:stretch>
                  <a:fillRect/>
                </a:stretch>
              </p:blipFill>
              <p:spPr bwMode="auto">
                <a:xfrm>
                  <a:off x="7880350" y="1755775"/>
                  <a:ext cx="904875"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7" name="Picture 54" descr="Alex Matter"/>
                <p:cNvPicPr>
                  <a:picLocks noChangeAspect="1" noChangeArrowheads="1"/>
                </p:cNvPicPr>
                <p:nvPr/>
              </p:nvPicPr>
              <p:blipFill>
                <a:blip r:embed="rId30" cstate="screen">
                  <a:extLst>
                    <a:ext uri="{28A0092B-C50C-407E-A947-70E740481C1C}">
                      <a14:useLocalDpi xmlns:a14="http://schemas.microsoft.com/office/drawing/2010/main" xmlns=""/>
                    </a:ext>
                  </a:extLst>
                </a:blip>
                <a:srcRect l="-1791" t="-2974" r="-10652" b="-793"/>
                <a:stretch>
                  <a:fillRect/>
                </a:stretch>
              </p:blipFill>
              <p:spPr bwMode="auto">
                <a:xfrm>
                  <a:off x="7915275" y="3490913"/>
                  <a:ext cx="842963" cy="987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8" name="Picture 55" descr="david_townsend"/>
                <p:cNvPicPr>
                  <a:picLocks noChangeAspect="1" noChangeArrowheads="1"/>
                </p:cNvPicPr>
                <p:nvPr/>
              </p:nvPicPr>
              <p:blipFill>
                <a:blip r:embed="rId31" cstate="screen">
                  <a:extLst>
                    <a:ext uri="{28A0092B-C50C-407E-A947-70E740481C1C}">
                      <a14:useLocalDpi xmlns:a14="http://schemas.microsoft.com/office/drawing/2010/main" xmlns=""/>
                    </a:ext>
                  </a:extLst>
                </a:blip>
                <a:srcRect/>
                <a:stretch>
                  <a:fillRect/>
                </a:stretch>
              </p:blipFill>
              <p:spPr bwMode="auto">
                <a:xfrm>
                  <a:off x="6775450" y="4857750"/>
                  <a:ext cx="906463" cy="915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9" name="Rectangle 56"/>
                <p:cNvSpPr>
                  <a:spLocks noChangeArrowheads="1"/>
                </p:cNvSpPr>
                <p:nvPr/>
              </p:nvSpPr>
              <p:spPr bwMode="auto">
                <a:xfrm>
                  <a:off x="7783513" y="4524375"/>
                  <a:ext cx="1120775" cy="336550"/>
                </a:xfrm>
                <a:prstGeom prst="rect">
                  <a:avLst/>
                </a:prstGeom>
                <a:solidFill>
                  <a:schemeClr val="bg1">
                    <a:alpha val="54901"/>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89611" tIns="44806" rIns="89611" bIns="44806" anchor="ctr">
                  <a:spAutoFit/>
                </a:bodyPr>
                <a:lstStyle>
                  <a:lvl1pPr eaLnBrk="0" hangingPunct="0">
                    <a:defRPr sz="1600" b="1">
                      <a:solidFill>
                        <a:schemeClr val="tx1"/>
                      </a:solidFill>
                      <a:latin typeface="Arial" panose="020B0604020202020204" pitchFamily="34" charset="0"/>
                      <a:ea typeface="MS PGothic" panose="020B0600070205080204" pitchFamily="34" charset="-128"/>
                    </a:defRPr>
                  </a:lvl1pPr>
                  <a:lvl2pPr marL="742950" indent="-285750" eaLnBrk="0" hangingPunct="0">
                    <a:defRPr sz="1600" b="1">
                      <a:solidFill>
                        <a:schemeClr val="tx1"/>
                      </a:solidFill>
                      <a:latin typeface="Arial" panose="020B0604020202020204" pitchFamily="34" charset="0"/>
                      <a:ea typeface="MS PGothic" panose="020B0600070205080204" pitchFamily="34" charset="-128"/>
                    </a:defRPr>
                  </a:lvl2pPr>
                  <a:lvl3pPr marL="1143000" indent="-228600" eaLnBrk="0" hangingPunct="0">
                    <a:defRPr sz="1600" b="1">
                      <a:solidFill>
                        <a:schemeClr val="tx1"/>
                      </a:solidFill>
                      <a:latin typeface="Arial" panose="020B0604020202020204" pitchFamily="34" charset="0"/>
                      <a:ea typeface="MS PGothic" panose="020B0600070205080204" pitchFamily="34" charset="-128"/>
                    </a:defRPr>
                  </a:lvl3pPr>
                  <a:lvl4pPr marL="1600200" indent="-228600" eaLnBrk="0" hangingPunct="0">
                    <a:defRPr sz="1600" b="1">
                      <a:solidFill>
                        <a:schemeClr val="tx1"/>
                      </a:solidFill>
                      <a:latin typeface="Arial" panose="020B0604020202020204" pitchFamily="34" charset="0"/>
                      <a:ea typeface="MS PGothic" panose="020B0600070205080204" pitchFamily="34" charset="-128"/>
                    </a:defRPr>
                  </a:lvl4pPr>
                  <a:lvl5pPr marL="2057400" indent="-228600" eaLnBrk="0" hangingPunct="0">
                    <a:defRPr sz="16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9pPr>
                </a:lstStyle>
                <a:p>
                  <a:pPr eaLnBrk="1" hangingPunct="1"/>
                  <a:r>
                    <a:rPr lang="en-US" sz="800">
                      <a:solidFill>
                        <a:srgbClr val="0033CC"/>
                      </a:solidFill>
                      <a:latin typeface="+mn-lt"/>
                    </a:rPr>
                    <a:t>Dr Alex Matter</a:t>
                  </a:r>
                </a:p>
                <a:p>
                  <a:pPr eaLnBrk="1" hangingPunct="1"/>
                  <a:r>
                    <a:rPr lang="en-US" sz="800">
                      <a:latin typeface="+mn-lt"/>
                    </a:rPr>
                    <a:t>Director, ETC</a:t>
                  </a:r>
                </a:p>
              </p:txBody>
            </p:sp>
            <p:pic>
              <p:nvPicPr>
                <p:cNvPr id="110" name="Picture 57" descr="Dr Steve Cohen"/>
                <p:cNvPicPr>
                  <a:picLocks noChangeAspect="1" noChangeArrowheads="1"/>
                </p:cNvPicPr>
                <p:nvPr/>
              </p:nvPicPr>
              <p:blipFill>
                <a:blip r:embed="rId32" cstate="screen">
                  <a:extLst>
                    <a:ext uri="{28A0092B-C50C-407E-A947-70E740481C1C}">
                      <a14:useLocalDpi xmlns:a14="http://schemas.microsoft.com/office/drawing/2010/main" xmlns=""/>
                    </a:ext>
                  </a:extLst>
                </a:blip>
                <a:srcRect/>
                <a:stretch>
                  <a:fillRect/>
                </a:stretch>
              </p:blipFill>
              <p:spPr bwMode="auto">
                <a:xfrm>
                  <a:off x="7985125" y="4876800"/>
                  <a:ext cx="814388" cy="919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1" name="Rectangle 14"/>
                <p:cNvSpPr>
                  <a:spLocks noChangeArrowheads="1"/>
                </p:cNvSpPr>
                <p:nvPr/>
              </p:nvSpPr>
              <p:spPr bwMode="auto">
                <a:xfrm>
                  <a:off x="2146300" y="4348163"/>
                  <a:ext cx="104775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611" tIns="44806" rIns="89611" bIns="44806">
                  <a:spAutoFit/>
                </a:bodyPr>
                <a:lstStyle>
                  <a:lvl1pPr eaLnBrk="0" hangingPunct="0">
                    <a:defRPr sz="1600" b="1">
                      <a:solidFill>
                        <a:schemeClr val="tx1"/>
                      </a:solidFill>
                      <a:latin typeface="Arial" panose="020B0604020202020204" pitchFamily="34" charset="0"/>
                      <a:ea typeface="MS PGothic" panose="020B0600070205080204" pitchFamily="34" charset="-128"/>
                    </a:defRPr>
                  </a:lvl1pPr>
                  <a:lvl2pPr marL="742950" indent="-285750" eaLnBrk="0" hangingPunct="0">
                    <a:defRPr sz="1600" b="1">
                      <a:solidFill>
                        <a:schemeClr val="tx1"/>
                      </a:solidFill>
                      <a:latin typeface="Arial" panose="020B0604020202020204" pitchFamily="34" charset="0"/>
                      <a:ea typeface="MS PGothic" panose="020B0600070205080204" pitchFamily="34" charset="-128"/>
                    </a:defRPr>
                  </a:lvl2pPr>
                  <a:lvl3pPr marL="1143000" indent="-228600" eaLnBrk="0" hangingPunct="0">
                    <a:defRPr sz="1600" b="1">
                      <a:solidFill>
                        <a:schemeClr val="tx1"/>
                      </a:solidFill>
                      <a:latin typeface="Arial" panose="020B0604020202020204" pitchFamily="34" charset="0"/>
                      <a:ea typeface="MS PGothic" panose="020B0600070205080204" pitchFamily="34" charset="-128"/>
                    </a:defRPr>
                  </a:lvl3pPr>
                  <a:lvl4pPr marL="1600200" indent="-228600" eaLnBrk="0" hangingPunct="0">
                    <a:defRPr sz="1600" b="1">
                      <a:solidFill>
                        <a:schemeClr val="tx1"/>
                      </a:solidFill>
                      <a:latin typeface="Arial" panose="020B0604020202020204" pitchFamily="34" charset="0"/>
                      <a:ea typeface="MS PGothic" panose="020B0600070205080204" pitchFamily="34" charset="-128"/>
                    </a:defRPr>
                  </a:lvl4pPr>
                  <a:lvl5pPr marL="2057400" indent="-228600" eaLnBrk="0" hangingPunct="0">
                    <a:defRPr sz="16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9pPr>
                </a:lstStyle>
                <a:p>
                  <a:pPr eaLnBrk="1" hangingPunct="1"/>
                  <a:r>
                    <a:rPr lang="en-US" sz="800">
                      <a:solidFill>
                        <a:srgbClr val="0033CC"/>
                      </a:solidFill>
                      <a:latin typeface="+mn-lt"/>
                    </a:rPr>
                    <a:t>Dr Pantelis Alexopoulis, </a:t>
                  </a:r>
                </a:p>
                <a:p>
                  <a:pPr eaLnBrk="1" hangingPunct="1"/>
                  <a:r>
                    <a:rPr lang="en-US" sz="800">
                      <a:latin typeface="+mn-lt"/>
                    </a:rPr>
                    <a:t>Exec Dir, DSI</a:t>
                  </a:r>
                </a:p>
              </p:txBody>
            </p:sp>
            <p:pic>
              <p:nvPicPr>
                <p:cNvPr id="112" name="Picture 51"/>
                <p:cNvPicPr>
                  <a:picLocks noChangeAspect="1" noChangeArrowheads="1"/>
                </p:cNvPicPr>
                <p:nvPr/>
              </p:nvPicPr>
              <p:blipFill>
                <a:blip r:embed="rId33" cstate="screen">
                  <a:extLst>
                    <a:ext uri="{28A0092B-C50C-407E-A947-70E740481C1C}">
                      <a14:useLocalDpi xmlns:a14="http://schemas.microsoft.com/office/drawing/2010/main" xmlns=""/>
                    </a:ext>
                  </a:extLst>
                </a:blip>
                <a:srcRect/>
                <a:stretch>
                  <a:fillRect/>
                </a:stretch>
              </p:blipFill>
              <p:spPr bwMode="auto">
                <a:xfrm>
                  <a:off x="2289175" y="3502025"/>
                  <a:ext cx="736600" cy="915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pic>
              <p:nvPicPr>
                <p:cNvPr id="113" name="Picture 2" descr="C:\Users\SPRMCN\AppData\Local\Microsoft\Windows\Temporary Internet Files\Content.Outlook\Q5YR36TX\Judith Swain.jpg"/>
                <p:cNvPicPr>
                  <a:picLocks noChangeAspect="1" noChangeArrowheads="1"/>
                </p:cNvPicPr>
                <p:nvPr/>
              </p:nvPicPr>
              <p:blipFill>
                <a:blip r:embed="rId34" cstate="screen">
                  <a:extLst>
                    <a:ext uri="{28A0092B-C50C-407E-A947-70E740481C1C}">
                      <a14:useLocalDpi xmlns:a14="http://schemas.microsoft.com/office/drawing/2010/main" xmlns=""/>
                    </a:ext>
                  </a:extLst>
                </a:blip>
                <a:srcRect/>
                <a:stretch>
                  <a:fillRect/>
                </a:stretch>
              </p:blipFill>
              <p:spPr bwMode="auto">
                <a:xfrm>
                  <a:off x="5600700" y="1717675"/>
                  <a:ext cx="896938" cy="1046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4" name="Title 1"/>
                <p:cNvSpPr txBox="1">
                  <a:spLocks/>
                </p:cNvSpPr>
                <p:nvPr/>
              </p:nvSpPr>
              <p:spPr bwMode="auto">
                <a:xfrm>
                  <a:off x="269310" y="381000"/>
                  <a:ext cx="5410200" cy="990600"/>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defTabSz="895350" eaLnBrk="0" hangingPunct="0">
                    <a:defRPr sz="1600" b="1">
                      <a:solidFill>
                        <a:schemeClr val="tx1"/>
                      </a:solidFill>
                      <a:latin typeface="Arial" panose="020B0604020202020204" pitchFamily="34" charset="0"/>
                      <a:ea typeface="MS PGothic" panose="020B0600070205080204" pitchFamily="34" charset="-128"/>
                    </a:defRPr>
                  </a:lvl1pPr>
                  <a:lvl2pPr marL="742950" indent="-285750" defTabSz="895350" eaLnBrk="0" hangingPunct="0">
                    <a:defRPr sz="1600" b="1">
                      <a:solidFill>
                        <a:schemeClr val="tx1"/>
                      </a:solidFill>
                      <a:latin typeface="Arial" panose="020B0604020202020204" pitchFamily="34" charset="0"/>
                      <a:ea typeface="MS PGothic" panose="020B0600070205080204" pitchFamily="34" charset="-128"/>
                    </a:defRPr>
                  </a:lvl2pPr>
                  <a:lvl3pPr marL="1143000" indent="-228600" defTabSz="895350" eaLnBrk="0" hangingPunct="0">
                    <a:defRPr sz="1600" b="1">
                      <a:solidFill>
                        <a:schemeClr val="tx1"/>
                      </a:solidFill>
                      <a:latin typeface="Arial" panose="020B0604020202020204" pitchFamily="34" charset="0"/>
                      <a:ea typeface="MS PGothic" panose="020B0600070205080204" pitchFamily="34" charset="-128"/>
                    </a:defRPr>
                  </a:lvl3pPr>
                  <a:lvl4pPr marL="1600200" indent="-228600" defTabSz="895350" eaLnBrk="0" hangingPunct="0">
                    <a:defRPr sz="1600" b="1">
                      <a:solidFill>
                        <a:schemeClr val="tx1"/>
                      </a:solidFill>
                      <a:latin typeface="Arial" panose="020B0604020202020204" pitchFamily="34" charset="0"/>
                      <a:ea typeface="MS PGothic" panose="020B0600070205080204" pitchFamily="34" charset="-128"/>
                    </a:defRPr>
                  </a:lvl4pPr>
                  <a:lvl5pPr marL="2057400" indent="-228600" defTabSz="895350" eaLnBrk="0" hangingPunct="0">
                    <a:defRPr sz="1600" b="1">
                      <a:solidFill>
                        <a:schemeClr val="tx1"/>
                      </a:solidFill>
                      <a:latin typeface="Arial" panose="020B0604020202020204" pitchFamily="34" charset="0"/>
                      <a:ea typeface="MS PGothic" panose="020B0600070205080204" pitchFamily="34" charset="-128"/>
                    </a:defRPr>
                  </a:lvl5pPr>
                  <a:lvl6pPr marL="2514600" indent="-228600" defTabSz="89535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6pPr>
                  <a:lvl7pPr marL="2971800" indent="-228600" defTabSz="89535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7pPr>
                  <a:lvl8pPr marL="3429000" indent="-228600" defTabSz="89535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8pPr>
                  <a:lvl9pPr marL="3886200" indent="-228600" defTabSz="89535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9pPr>
                </a:lstStyle>
                <a:p>
                  <a:pPr eaLnBrk="1" hangingPunct="1"/>
                  <a:r>
                    <a:rPr lang="en-US" sz="1800" dirty="0">
                      <a:solidFill>
                        <a:schemeClr val="tx2"/>
                      </a:solidFill>
                      <a:latin typeface="+mn-lt"/>
                    </a:rPr>
                    <a:t>Building up Human Capital</a:t>
                  </a:r>
                  <a:r>
                    <a:rPr lang="en-US" sz="1800" dirty="0" smtClean="0">
                      <a:solidFill>
                        <a:schemeClr val="tx2"/>
                      </a:solidFill>
                      <a:latin typeface="+mn-lt"/>
                    </a:rPr>
                    <a:t>:  </a:t>
                  </a:r>
                  <a:r>
                    <a:rPr lang="en-US" sz="1800" dirty="0" smtClean="0">
                      <a:solidFill>
                        <a:schemeClr val="tx2"/>
                      </a:solidFill>
                    </a:rPr>
                    <a:t>Catch a few Whales</a:t>
                  </a:r>
                  <a:endParaRPr lang="en-US" sz="1800" dirty="0" smtClean="0">
                    <a:solidFill>
                      <a:schemeClr val="tx2"/>
                    </a:solidFill>
                    <a:latin typeface="+mn-lt"/>
                  </a:endParaRPr>
                </a:p>
                <a:p>
                  <a:pPr eaLnBrk="1" hangingPunct="1"/>
                  <a:endParaRPr lang="en-US" sz="1800" dirty="0" smtClean="0">
                    <a:solidFill>
                      <a:schemeClr val="tx2"/>
                    </a:solidFill>
                    <a:latin typeface="+mn-lt"/>
                  </a:endParaRPr>
                </a:p>
                <a:p>
                  <a:pPr eaLnBrk="1" hangingPunct="1"/>
                  <a:r>
                    <a:rPr lang="en-US" sz="1800" dirty="0" smtClean="0">
                      <a:solidFill>
                        <a:schemeClr val="tx2"/>
                      </a:solidFill>
                      <a:latin typeface="+mn-lt"/>
                    </a:rPr>
                    <a:t>Senior Scientific </a:t>
                  </a:r>
                  <a:r>
                    <a:rPr lang="en-US" sz="1800" dirty="0">
                      <a:solidFill>
                        <a:schemeClr val="tx2"/>
                      </a:solidFill>
                      <a:latin typeface="+mn-lt"/>
                    </a:rPr>
                    <a:t>Leaders </a:t>
                  </a:r>
                  <a:r>
                    <a:rPr lang="en-US" sz="1800" dirty="0" smtClean="0">
                      <a:solidFill>
                        <a:schemeClr val="tx2"/>
                      </a:solidFill>
                      <a:latin typeface="+mn-lt"/>
                    </a:rPr>
                    <a:t>to help develop </a:t>
                  </a:r>
                  <a:r>
                    <a:rPr lang="en-US" sz="1800" dirty="0">
                      <a:solidFill>
                        <a:schemeClr val="tx2"/>
                      </a:solidFill>
                      <a:latin typeface="+mn-lt"/>
                    </a:rPr>
                    <a:t>local  </a:t>
                  </a:r>
                  <a:r>
                    <a:rPr lang="en-US" sz="1800" dirty="0" smtClean="0">
                      <a:solidFill>
                        <a:schemeClr val="tx2"/>
                      </a:solidFill>
                      <a:latin typeface="+mn-lt"/>
                    </a:rPr>
                    <a:t>talent</a:t>
                  </a:r>
                  <a:endParaRPr lang="en-US" sz="1800" dirty="0">
                    <a:solidFill>
                      <a:schemeClr val="tx2"/>
                    </a:solidFill>
                    <a:latin typeface="+mn-lt"/>
                  </a:endParaRPr>
                </a:p>
              </p:txBody>
            </p:sp>
          </p:grpSp>
        </p:grpSp>
      </p:grpSp>
    </p:spTree>
    <p:extLst>
      <p:ext uri="{BB962C8B-B14F-4D97-AF65-F5344CB8AC3E}">
        <p14:creationId xmlns:p14="http://schemas.microsoft.com/office/powerpoint/2010/main" xmlns="" val="33037506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247988FF-837A-4104-AA5D-984E36201A70}" type="slidenum">
              <a:rPr lang="en-GB" smtClean="0"/>
              <a:pPr/>
              <a:t>34</a:t>
            </a:fld>
            <a:endParaRPr lang="en-GB" dirty="0"/>
          </a:p>
        </p:txBody>
      </p:sp>
      <p:sp>
        <p:nvSpPr>
          <p:cNvPr id="4" name="Rectangle 3"/>
          <p:cNvSpPr>
            <a:spLocks noChangeArrowheads="1"/>
          </p:cNvSpPr>
          <p:nvPr/>
        </p:nvSpPr>
        <p:spPr bwMode="auto">
          <a:xfrm>
            <a:off x="2592457" y="2103942"/>
            <a:ext cx="7162800" cy="1441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611" tIns="44806" rIns="89611" bIns="44806" anchor="ctr"/>
          <a:lstStyle>
            <a:lvl1pPr eaLnBrk="0" hangingPunct="0">
              <a:defRPr sz="1600" b="1">
                <a:solidFill>
                  <a:schemeClr val="tx1"/>
                </a:solidFill>
                <a:latin typeface="Arial" panose="020B0604020202020204" pitchFamily="34" charset="0"/>
                <a:ea typeface="MS PGothic" panose="020B0600070205080204" pitchFamily="34" charset="-128"/>
              </a:defRPr>
            </a:lvl1pPr>
            <a:lvl2pPr marL="742950" indent="-285750" eaLnBrk="0" hangingPunct="0">
              <a:defRPr sz="1600" b="1">
                <a:solidFill>
                  <a:schemeClr val="tx1"/>
                </a:solidFill>
                <a:latin typeface="Arial" panose="020B0604020202020204" pitchFamily="34" charset="0"/>
                <a:ea typeface="MS PGothic" panose="020B0600070205080204" pitchFamily="34" charset="-128"/>
              </a:defRPr>
            </a:lvl2pPr>
            <a:lvl3pPr marL="1143000" indent="-228600" eaLnBrk="0" hangingPunct="0">
              <a:defRPr sz="1600" b="1">
                <a:solidFill>
                  <a:schemeClr val="tx1"/>
                </a:solidFill>
                <a:latin typeface="Arial" panose="020B0604020202020204" pitchFamily="34" charset="0"/>
                <a:ea typeface="MS PGothic" panose="020B0600070205080204" pitchFamily="34" charset="-128"/>
              </a:defRPr>
            </a:lvl3pPr>
            <a:lvl4pPr marL="1600200" indent="-228600" eaLnBrk="0" hangingPunct="0">
              <a:defRPr sz="1600" b="1">
                <a:solidFill>
                  <a:schemeClr val="tx1"/>
                </a:solidFill>
                <a:latin typeface="Arial" panose="020B0604020202020204" pitchFamily="34" charset="0"/>
                <a:ea typeface="MS PGothic" panose="020B0600070205080204" pitchFamily="34" charset="-128"/>
              </a:defRPr>
            </a:lvl4pPr>
            <a:lvl5pPr marL="2057400" indent="-228600" eaLnBrk="0" hangingPunct="0">
              <a:defRPr sz="16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9pPr>
          </a:lstStyle>
          <a:p>
            <a:pPr algn="ctr" eaLnBrk="1" hangingPunct="1"/>
            <a:endParaRPr lang="en-US" sz="3800">
              <a:solidFill>
                <a:srgbClr val="0078B4"/>
              </a:solidFill>
              <a:latin typeface="+mn-lt"/>
            </a:endParaRPr>
          </a:p>
        </p:txBody>
      </p:sp>
      <p:pic>
        <p:nvPicPr>
          <p:cNvPr id="5" name="Picture 5" descr="Twins_replica2"/>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3048000" y="1219200"/>
            <a:ext cx="2057400" cy="274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6" descr="Shaowei"/>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533400" y="1219200"/>
            <a:ext cx="2057400" cy="274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7" descr="Lynette"/>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457200" y="4038600"/>
            <a:ext cx="2133600" cy="266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0" descr="Farhana3"/>
          <p:cNvPicPr>
            <a:picLocks noChangeAspect="1" noChangeArrowheads="1"/>
          </p:cNvPicPr>
          <p:nvPr/>
        </p:nvPicPr>
        <p:blipFill>
          <a:blip r:embed="rId5" cstate="print">
            <a:extLst>
              <a:ext uri="{28A0092B-C50C-407E-A947-70E740481C1C}">
                <a14:useLocalDpi xmlns:a14="http://schemas.microsoft.com/office/drawing/2010/main" xmlns=""/>
              </a:ext>
            </a:extLst>
          </a:blip>
          <a:srcRect/>
          <a:stretch>
            <a:fillRect/>
          </a:stretch>
        </p:blipFill>
        <p:spPr bwMode="auto">
          <a:xfrm>
            <a:off x="3048000" y="4038600"/>
            <a:ext cx="2065268" cy="2667000"/>
          </a:xfrm>
          <a:prstGeom prst="rect">
            <a:avLst/>
          </a:prstGeom>
          <a:noFill/>
          <a:ln>
            <a:solidFill>
              <a:schemeClr val="bg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2" descr="guppy_gnu"/>
          <p:cNvPicPr>
            <a:picLocks noChangeAspect="1" noChangeArrowheads="1"/>
          </p:cNvPicPr>
          <p:nvPr/>
        </p:nvPicPr>
        <p:blipFill>
          <a:blip r:embed="rId6" cstate="print">
            <a:extLst>
              <a:ext uri="{28A0092B-C50C-407E-A947-70E740481C1C}">
                <a14:useLocalDpi xmlns:a14="http://schemas.microsoft.com/office/drawing/2010/main" xmlns=""/>
              </a:ext>
            </a:extLst>
          </a:blip>
          <a:srcRect/>
          <a:stretch>
            <a:fillRect/>
          </a:stretch>
        </p:blipFill>
        <p:spPr bwMode="auto">
          <a:xfrm>
            <a:off x="5791200" y="1828800"/>
            <a:ext cx="3136900" cy="1717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 Box 13"/>
          <p:cNvSpPr txBox="1">
            <a:spLocks noChangeArrowheads="1"/>
          </p:cNvSpPr>
          <p:nvPr/>
        </p:nvSpPr>
        <p:spPr bwMode="auto">
          <a:xfrm>
            <a:off x="6553200" y="3581400"/>
            <a:ext cx="1941582" cy="336708"/>
          </a:xfrm>
          <a:prstGeom prst="rect">
            <a:avLst/>
          </a:prstGeom>
          <a:solidFill>
            <a:srgbClr val="FFFFFF">
              <a:alpha val="50195"/>
            </a:srgbClr>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lIns="89611" tIns="44806" rIns="89611" bIns="44806">
            <a:spAutoFit/>
          </a:bodyPr>
          <a:lstStyle>
            <a:lvl1pPr eaLnBrk="0" hangingPunct="0">
              <a:defRPr sz="1600" b="1">
                <a:solidFill>
                  <a:schemeClr val="tx1"/>
                </a:solidFill>
                <a:latin typeface="Arial" panose="020B0604020202020204" pitchFamily="34" charset="0"/>
                <a:ea typeface="MS PGothic" panose="020B0600070205080204" pitchFamily="34" charset="-128"/>
              </a:defRPr>
            </a:lvl1pPr>
            <a:lvl2pPr marL="742950" indent="-285750" eaLnBrk="0" hangingPunct="0">
              <a:defRPr sz="1600" b="1">
                <a:solidFill>
                  <a:schemeClr val="tx1"/>
                </a:solidFill>
                <a:latin typeface="Arial" panose="020B0604020202020204" pitchFamily="34" charset="0"/>
                <a:ea typeface="MS PGothic" panose="020B0600070205080204" pitchFamily="34" charset="-128"/>
              </a:defRPr>
            </a:lvl2pPr>
            <a:lvl3pPr marL="1143000" indent="-228600" eaLnBrk="0" hangingPunct="0">
              <a:defRPr sz="1600" b="1">
                <a:solidFill>
                  <a:schemeClr val="tx1"/>
                </a:solidFill>
                <a:latin typeface="Arial" panose="020B0604020202020204" pitchFamily="34" charset="0"/>
                <a:ea typeface="MS PGothic" panose="020B0600070205080204" pitchFamily="34" charset="-128"/>
              </a:defRPr>
            </a:lvl3pPr>
            <a:lvl4pPr marL="1600200" indent="-228600" eaLnBrk="0" hangingPunct="0">
              <a:defRPr sz="1600" b="1">
                <a:solidFill>
                  <a:schemeClr val="tx1"/>
                </a:solidFill>
                <a:latin typeface="Arial" panose="020B0604020202020204" pitchFamily="34" charset="0"/>
                <a:ea typeface="MS PGothic" panose="020B0600070205080204" pitchFamily="34" charset="-128"/>
              </a:defRPr>
            </a:lvl4pPr>
            <a:lvl5pPr marL="2057400" indent="-228600" eaLnBrk="0" hangingPunct="0">
              <a:defRPr sz="16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9pPr>
          </a:lstStyle>
          <a:p>
            <a:pPr eaLnBrk="1" hangingPunct="1"/>
            <a:r>
              <a:rPr lang="en-US" dirty="0">
                <a:latin typeface="+mn-lt"/>
              </a:rPr>
              <a:t>Guppy – 0.03 meters</a:t>
            </a:r>
          </a:p>
        </p:txBody>
      </p:sp>
      <p:sp>
        <p:nvSpPr>
          <p:cNvPr id="11" name="Title 12"/>
          <p:cNvSpPr txBox="1">
            <a:spLocks/>
          </p:cNvSpPr>
          <p:nvPr/>
        </p:nvSpPr>
        <p:spPr>
          <a:xfrm>
            <a:off x="0" y="0"/>
            <a:ext cx="9144000" cy="1066800"/>
          </a:xfrm>
          <a:prstGeom prst="rect">
            <a:avLst/>
          </a:prstGeom>
          <a:solidFill>
            <a:srgbClr val="FFFF99"/>
          </a:solidFill>
        </p:spPr>
        <p:txBody>
          <a:bodyPr anchor="ctr"/>
          <a:lstStyle>
            <a:lvl1pPr algn="l" defTabSz="457200" rtl="0" eaLnBrk="1" latinLnBrk="0" hangingPunct="1">
              <a:spcBef>
                <a:spcPct val="0"/>
              </a:spcBef>
              <a:buNone/>
              <a:defRPr sz="2400" b="0" kern="1200">
                <a:solidFill>
                  <a:schemeClr val="tx1"/>
                </a:solidFill>
                <a:latin typeface="+mj-lt"/>
                <a:ea typeface="+mj-ea"/>
                <a:cs typeface="+mj-cs"/>
              </a:defRPr>
            </a:lvl1pPr>
          </a:lstStyle>
          <a:p>
            <a:pPr algn="ctr"/>
            <a:r>
              <a:rPr lang="en-US" sz="3200" b="1" dirty="0" smtClean="0">
                <a:latin typeface="+mn-lt"/>
              </a:rPr>
              <a:t>Local Human Capital – Grow PhD Guppies</a:t>
            </a:r>
          </a:p>
        </p:txBody>
      </p:sp>
    </p:spTree>
    <p:extLst>
      <p:ext uri="{BB962C8B-B14F-4D97-AF65-F5344CB8AC3E}">
        <p14:creationId xmlns:p14="http://schemas.microsoft.com/office/powerpoint/2010/main" xmlns="" val="22239864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304800"/>
            <a:ext cx="6019800" cy="609600"/>
          </a:xfrm>
          <a:solidFill>
            <a:srgbClr val="FFFF99"/>
          </a:solidFill>
        </p:spPr>
        <p:txBody>
          <a:bodyPr/>
          <a:lstStyle/>
          <a:p>
            <a:pPr algn="ctr"/>
            <a:r>
              <a:rPr lang="en-US" sz="3200" b="1" dirty="0" smtClean="0"/>
              <a:t>Long Term Human Capital Pipeline</a:t>
            </a:r>
            <a:endParaRPr lang="en-US" sz="3200" b="1" u="sng" dirty="0"/>
          </a:p>
        </p:txBody>
      </p:sp>
      <p:sp>
        <p:nvSpPr>
          <p:cNvPr id="3" name="Slide Number Placeholder 2"/>
          <p:cNvSpPr>
            <a:spLocks noGrp="1"/>
          </p:cNvSpPr>
          <p:nvPr>
            <p:ph type="sldNum" sz="quarter" idx="4"/>
          </p:nvPr>
        </p:nvSpPr>
        <p:spPr/>
        <p:txBody>
          <a:bodyPr/>
          <a:lstStyle/>
          <a:p>
            <a:fld id="{247988FF-837A-4104-AA5D-984E36201A70}" type="slidenum">
              <a:rPr lang="en-GB" smtClean="0"/>
              <a:pPr/>
              <a:t>35</a:t>
            </a:fld>
            <a:endParaRPr lang="en-GB" dirty="0"/>
          </a:p>
        </p:txBody>
      </p:sp>
      <p:sp>
        <p:nvSpPr>
          <p:cNvPr id="4" name="Rectangle 3"/>
          <p:cNvSpPr>
            <a:spLocks noChangeArrowheads="1"/>
          </p:cNvSpPr>
          <p:nvPr/>
        </p:nvSpPr>
        <p:spPr bwMode="auto">
          <a:xfrm>
            <a:off x="2592457" y="2103942"/>
            <a:ext cx="7162800" cy="1441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611" tIns="44806" rIns="89611" bIns="44806" anchor="ctr"/>
          <a:lstStyle>
            <a:lvl1pPr eaLnBrk="0" hangingPunct="0">
              <a:defRPr sz="1600" b="1">
                <a:solidFill>
                  <a:schemeClr val="tx1"/>
                </a:solidFill>
                <a:latin typeface="Arial" panose="020B0604020202020204" pitchFamily="34" charset="0"/>
                <a:ea typeface="MS PGothic" panose="020B0600070205080204" pitchFamily="34" charset="-128"/>
              </a:defRPr>
            </a:lvl1pPr>
            <a:lvl2pPr marL="742950" indent="-285750" eaLnBrk="0" hangingPunct="0">
              <a:defRPr sz="1600" b="1">
                <a:solidFill>
                  <a:schemeClr val="tx1"/>
                </a:solidFill>
                <a:latin typeface="Arial" panose="020B0604020202020204" pitchFamily="34" charset="0"/>
                <a:ea typeface="MS PGothic" panose="020B0600070205080204" pitchFamily="34" charset="-128"/>
              </a:defRPr>
            </a:lvl2pPr>
            <a:lvl3pPr marL="1143000" indent="-228600" eaLnBrk="0" hangingPunct="0">
              <a:defRPr sz="1600" b="1">
                <a:solidFill>
                  <a:schemeClr val="tx1"/>
                </a:solidFill>
                <a:latin typeface="Arial" panose="020B0604020202020204" pitchFamily="34" charset="0"/>
                <a:ea typeface="MS PGothic" panose="020B0600070205080204" pitchFamily="34" charset="-128"/>
              </a:defRPr>
            </a:lvl3pPr>
            <a:lvl4pPr marL="1600200" indent="-228600" eaLnBrk="0" hangingPunct="0">
              <a:defRPr sz="1600" b="1">
                <a:solidFill>
                  <a:schemeClr val="tx1"/>
                </a:solidFill>
                <a:latin typeface="Arial" panose="020B0604020202020204" pitchFamily="34" charset="0"/>
                <a:ea typeface="MS PGothic" panose="020B0600070205080204" pitchFamily="34" charset="-128"/>
              </a:defRPr>
            </a:lvl4pPr>
            <a:lvl5pPr marL="2057400" indent="-228600" eaLnBrk="0" hangingPunct="0">
              <a:defRPr sz="16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9pPr>
          </a:lstStyle>
          <a:p>
            <a:pPr algn="ctr" eaLnBrk="1" hangingPunct="1"/>
            <a:endParaRPr lang="en-US" sz="3800">
              <a:solidFill>
                <a:srgbClr val="0078B4"/>
              </a:solidFill>
              <a:latin typeface="+mn-lt"/>
            </a:endParaRPr>
          </a:p>
        </p:txBody>
      </p:sp>
      <p:sp>
        <p:nvSpPr>
          <p:cNvPr id="12" name="Text Box 8"/>
          <p:cNvSpPr txBox="1">
            <a:spLocks noChangeArrowheads="1"/>
          </p:cNvSpPr>
          <p:nvPr/>
        </p:nvSpPr>
        <p:spPr bwMode="auto">
          <a:xfrm>
            <a:off x="571500" y="4197792"/>
            <a:ext cx="957531" cy="3645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9611" tIns="44806" rIns="89611" bIns="44806">
            <a:spAutoFit/>
          </a:bodyPr>
          <a:lstStyle>
            <a:lvl1pPr eaLnBrk="0" hangingPunct="0">
              <a:defRPr sz="1600" b="1">
                <a:solidFill>
                  <a:schemeClr val="tx1"/>
                </a:solidFill>
                <a:latin typeface="Arial" panose="020B0604020202020204" pitchFamily="34" charset="0"/>
                <a:ea typeface="MS PGothic" panose="020B0600070205080204" pitchFamily="34" charset="-128"/>
              </a:defRPr>
            </a:lvl1pPr>
            <a:lvl2pPr marL="742950" indent="-285750" eaLnBrk="0" hangingPunct="0">
              <a:defRPr sz="1600" b="1">
                <a:solidFill>
                  <a:schemeClr val="tx1"/>
                </a:solidFill>
                <a:latin typeface="Arial" panose="020B0604020202020204" pitchFamily="34" charset="0"/>
                <a:ea typeface="MS PGothic" panose="020B0600070205080204" pitchFamily="34" charset="-128"/>
              </a:defRPr>
            </a:lvl2pPr>
            <a:lvl3pPr marL="1143000" indent="-228600" eaLnBrk="0" hangingPunct="0">
              <a:defRPr sz="1600" b="1">
                <a:solidFill>
                  <a:schemeClr val="tx1"/>
                </a:solidFill>
                <a:latin typeface="Arial" panose="020B0604020202020204" pitchFamily="34" charset="0"/>
                <a:ea typeface="MS PGothic" panose="020B0600070205080204" pitchFamily="34" charset="-128"/>
              </a:defRPr>
            </a:lvl3pPr>
            <a:lvl4pPr marL="1600200" indent="-228600" eaLnBrk="0" hangingPunct="0">
              <a:defRPr sz="1600" b="1">
                <a:solidFill>
                  <a:schemeClr val="tx1"/>
                </a:solidFill>
                <a:latin typeface="Arial" panose="020B0604020202020204" pitchFamily="34" charset="0"/>
                <a:ea typeface="MS PGothic" panose="020B0600070205080204" pitchFamily="34" charset="-128"/>
              </a:defRPr>
            </a:lvl4pPr>
            <a:lvl5pPr marL="2057400" indent="-228600" eaLnBrk="0" hangingPunct="0">
              <a:defRPr sz="16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9pPr>
          </a:lstStyle>
          <a:p>
            <a:pPr eaLnBrk="1" hangingPunct="1"/>
            <a:r>
              <a:rPr lang="en-US" dirty="0">
                <a:latin typeface="+mn-lt"/>
                <a:cs typeface="Arial" panose="020B0604020202020204" pitchFamily="34" charset="0"/>
              </a:rPr>
              <a:t>10-14 yrs</a:t>
            </a:r>
          </a:p>
        </p:txBody>
      </p:sp>
      <p:sp>
        <p:nvSpPr>
          <p:cNvPr id="13" name="Text Box 9"/>
          <p:cNvSpPr txBox="1">
            <a:spLocks noChangeArrowheads="1"/>
          </p:cNvSpPr>
          <p:nvPr/>
        </p:nvSpPr>
        <p:spPr bwMode="auto">
          <a:xfrm>
            <a:off x="7572375" y="4197792"/>
            <a:ext cx="835703" cy="3645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9611" tIns="44806" rIns="89611" bIns="44806">
            <a:spAutoFit/>
          </a:bodyPr>
          <a:lstStyle>
            <a:lvl1pPr eaLnBrk="0" hangingPunct="0">
              <a:defRPr sz="1600" b="1">
                <a:solidFill>
                  <a:schemeClr val="tx1"/>
                </a:solidFill>
                <a:latin typeface="Arial" panose="020B0604020202020204" pitchFamily="34" charset="0"/>
                <a:ea typeface="MS PGothic" panose="020B0600070205080204" pitchFamily="34" charset="-128"/>
              </a:defRPr>
            </a:lvl1pPr>
            <a:lvl2pPr marL="742950" indent="-285750" eaLnBrk="0" hangingPunct="0">
              <a:defRPr sz="1600" b="1">
                <a:solidFill>
                  <a:schemeClr val="tx1"/>
                </a:solidFill>
                <a:latin typeface="Arial" panose="020B0604020202020204" pitchFamily="34" charset="0"/>
                <a:ea typeface="MS PGothic" panose="020B0600070205080204" pitchFamily="34" charset="-128"/>
              </a:defRPr>
            </a:lvl2pPr>
            <a:lvl3pPr marL="1143000" indent="-228600" eaLnBrk="0" hangingPunct="0">
              <a:defRPr sz="1600" b="1">
                <a:solidFill>
                  <a:schemeClr val="tx1"/>
                </a:solidFill>
                <a:latin typeface="Arial" panose="020B0604020202020204" pitchFamily="34" charset="0"/>
                <a:ea typeface="MS PGothic" panose="020B0600070205080204" pitchFamily="34" charset="-128"/>
              </a:defRPr>
            </a:lvl3pPr>
            <a:lvl4pPr marL="1600200" indent="-228600" eaLnBrk="0" hangingPunct="0">
              <a:defRPr sz="1600" b="1">
                <a:solidFill>
                  <a:schemeClr val="tx1"/>
                </a:solidFill>
                <a:latin typeface="Arial" panose="020B0604020202020204" pitchFamily="34" charset="0"/>
                <a:ea typeface="MS PGothic" panose="020B0600070205080204" pitchFamily="34" charset="-128"/>
              </a:defRPr>
            </a:lvl4pPr>
            <a:lvl5pPr marL="2057400" indent="-228600" eaLnBrk="0" hangingPunct="0">
              <a:defRPr sz="16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9pPr>
          </a:lstStyle>
          <a:p>
            <a:pPr eaLnBrk="1" hangingPunct="1"/>
            <a:r>
              <a:rPr lang="en-US">
                <a:latin typeface="+mn-lt"/>
                <a:cs typeface="Arial" panose="020B0604020202020204" pitchFamily="34" charset="0"/>
              </a:rPr>
              <a:t>&lt; 35 yrs</a:t>
            </a:r>
          </a:p>
        </p:txBody>
      </p:sp>
      <p:sp>
        <p:nvSpPr>
          <p:cNvPr id="14" name="Text Box 11"/>
          <p:cNvSpPr txBox="1">
            <a:spLocks noChangeArrowheads="1"/>
          </p:cNvSpPr>
          <p:nvPr/>
        </p:nvSpPr>
        <p:spPr bwMode="auto">
          <a:xfrm>
            <a:off x="1946275" y="4197792"/>
            <a:ext cx="957531" cy="3645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9611" tIns="44806" rIns="89611" bIns="44806">
            <a:spAutoFit/>
          </a:bodyPr>
          <a:lstStyle>
            <a:lvl1pPr eaLnBrk="0" hangingPunct="0">
              <a:defRPr sz="1600" b="1">
                <a:solidFill>
                  <a:schemeClr val="tx1"/>
                </a:solidFill>
                <a:latin typeface="Arial" panose="020B0604020202020204" pitchFamily="34" charset="0"/>
                <a:ea typeface="MS PGothic" panose="020B0600070205080204" pitchFamily="34" charset="-128"/>
              </a:defRPr>
            </a:lvl1pPr>
            <a:lvl2pPr marL="742950" indent="-285750" eaLnBrk="0" hangingPunct="0">
              <a:defRPr sz="1600" b="1">
                <a:solidFill>
                  <a:schemeClr val="tx1"/>
                </a:solidFill>
                <a:latin typeface="Arial" panose="020B0604020202020204" pitchFamily="34" charset="0"/>
                <a:ea typeface="MS PGothic" panose="020B0600070205080204" pitchFamily="34" charset="-128"/>
              </a:defRPr>
            </a:lvl2pPr>
            <a:lvl3pPr marL="1143000" indent="-228600" eaLnBrk="0" hangingPunct="0">
              <a:defRPr sz="1600" b="1">
                <a:solidFill>
                  <a:schemeClr val="tx1"/>
                </a:solidFill>
                <a:latin typeface="Arial" panose="020B0604020202020204" pitchFamily="34" charset="0"/>
                <a:ea typeface="MS PGothic" panose="020B0600070205080204" pitchFamily="34" charset="-128"/>
              </a:defRPr>
            </a:lvl3pPr>
            <a:lvl4pPr marL="1600200" indent="-228600" eaLnBrk="0" hangingPunct="0">
              <a:defRPr sz="1600" b="1">
                <a:solidFill>
                  <a:schemeClr val="tx1"/>
                </a:solidFill>
                <a:latin typeface="Arial" panose="020B0604020202020204" pitchFamily="34" charset="0"/>
                <a:ea typeface="MS PGothic" panose="020B0600070205080204" pitchFamily="34" charset="-128"/>
              </a:defRPr>
            </a:lvl4pPr>
            <a:lvl5pPr marL="2057400" indent="-228600" eaLnBrk="0" hangingPunct="0">
              <a:defRPr sz="16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9pPr>
          </a:lstStyle>
          <a:p>
            <a:pPr eaLnBrk="1" hangingPunct="1"/>
            <a:r>
              <a:rPr lang="en-US" dirty="0">
                <a:latin typeface="+mn-lt"/>
                <a:cs typeface="Arial" panose="020B0604020202020204" pitchFamily="34" charset="0"/>
              </a:rPr>
              <a:t>15-18 yrs</a:t>
            </a:r>
          </a:p>
        </p:txBody>
      </p:sp>
      <p:sp>
        <p:nvSpPr>
          <p:cNvPr id="15" name="Text Box 12"/>
          <p:cNvSpPr txBox="1">
            <a:spLocks noChangeArrowheads="1"/>
          </p:cNvSpPr>
          <p:nvPr/>
        </p:nvSpPr>
        <p:spPr bwMode="auto">
          <a:xfrm>
            <a:off x="3589338" y="4197792"/>
            <a:ext cx="957531" cy="3645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9611" tIns="44806" rIns="89611" bIns="44806">
            <a:spAutoFit/>
          </a:bodyPr>
          <a:lstStyle>
            <a:lvl1pPr eaLnBrk="0" hangingPunct="0">
              <a:defRPr sz="1600" b="1">
                <a:solidFill>
                  <a:schemeClr val="tx1"/>
                </a:solidFill>
                <a:latin typeface="Arial" panose="020B0604020202020204" pitchFamily="34" charset="0"/>
                <a:ea typeface="MS PGothic" panose="020B0600070205080204" pitchFamily="34" charset="-128"/>
              </a:defRPr>
            </a:lvl1pPr>
            <a:lvl2pPr marL="742950" indent="-285750" eaLnBrk="0" hangingPunct="0">
              <a:defRPr sz="1600" b="1">
                <a:solidFill>
                  <a:schemeClr val="tx1"/>
                </a:solidFill>
                <a:latin typeface="Arial" panose="020B0604020202020204" pitchFamily="34" charset="0"/>
                <a:ea typeface="MS PGothic" panose="020B0600070205080204" pitchFamily="34" charset="-128"/>
              </a:defRPr>
            </a:lvl2pPr>
            <a:lvl3pPr marL="1143000" indent="-228600" eaLnBrk="0" hangingPunct="0">
              <a:defRPr sz="1600" b="1">
                <a:solidFill>
                  <a:schemeClr val="tx1"/>
                </a:solidFill>
                <a:latin typeface="Arial" panose="020B0604020202020204" pitchFamily="34" charset="0"/>
                <a:ea typeface="MS PGothic" panose="020B0600070205080204" pitchFamily="34" charset="-128"/>
              </a:defRPr>
            </a:lvl3pPr>
            <a:lvl4pPr marL="1600200" indent="-228600" eaLnBrk="0" hangingPunct="0">
              <a:defRPr sz="1600" b="1">
                <a:solidFill>
                  <a:schemeClr val="tx1"/>
                </a:solidFill>
                <a:latin typeface="Arial" panose="020B0604020202020204" pitchFamily="34" charset="0"/>
                <a:ea typeface="MS PGothic" panose="020B0600070205080204" pitchFamily="34" charset="-128"/>
              </a:defRPr>
            </a:lvl4pPr>
            <a:lvl5pPr marL="2057400" indent="-228600" eaLnBrk="0" hangingPunct="0">
              <a:defRPr sz="16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9pPr>
          </a:lstStyle>
          <a:p>
            <a:pPr eaLnBrk="1" hangingPunct="1"/>
            <a:r>
              <a:rPr lang="en-US" dirty="0">
                <a:latin typeface="+mn-lt"/>
                <a:cs typeface="Arial" panose="020B0604020202020204" pitchFamily="34" charset="0"/>
              </a:rPr>
              <a:t>19-23 yrs</a:t>
            </a:r>
          </a:p>
        </p:txBody>
      </p:sp>
      <p:sp>
        <p:nvSpPr>
          <p:cNvPr id="16" name="Text Box 13"/>
          <p:cNvSpPr txBox="1">
            <a:spLocks noChangeArrowheads="1"/>
          </p:cNvSpPr>
          <p:nvPr/>
        </p:nvSpPr>
        <p:spPr bwMode="auto">
          <a:xfrm>
            <a:off x="5456238" y="4197792"/>
            <a:ext cx="957531" cy="3645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9611" tIns="44806" rIns="89611" bIns="44806">
            <a:spAutoFit/>
          </a:bodyPr>
          <a:lstStyle>
            <a:lvl1pPr eaLnBrk="0" hangingPunct="0">
              <a:defRPr sz="1600" b="1">
                <a:solidFill>
                  <a:schemeClr val="tx1"/>
                </a:solidFill>
                <a:latin typeface="Arial" panose="020B0604020202020204" pitchFamily="34" charset="0"/>
                <a:ea typeface="MS PGothic" panose="020B0600070205080204" pitchFamily="34" charset="-128"/>
              </a:defRPr>
            </a:lvl1pPr>
            <a:lvl2pPr marL="742950" indent="-285750" eaLnBrk="0" hangingPunct="0">
              <a:defRPr sz="1600" b="1">
                <a:solidFill>
                  <a:schemeClr val="tx1"/>
                </a:solidFill>
                <a:latin typeface="Arial" panose="020B0604020202020204" pitchFamily="34" charset="0"/>
                <a:ea typeface="MS PGothic" panose="020B0600070205080204" pitchFamily="34" charset="-128"/>
              </a:defRPr>
            </a:lvl2pPr>
            <a:lvl3pPr marL="1143000" indent="-228600" eaLnBrk="0" hangingPunct="0">
              <a:defRPr sz="1600" b="1">
                <a:solidFill>
                  <a:schemeClr val="tx1"/>
                </a:solidFill>
                <a:latin typeface="Arial" panose="020B0604020202020204" pitchFamily="34" charset="0"/>
                <a:ea typeface="MS PGothic" panose="020B0600070205080204" pitchFamily="34" charset="-128"/>
              </a:defRPr>
            </a:lvl3pPr>
            <a:lvl4pPr marL="1600200" indent="-228600" eaLnBrk="0" hangingPunct="0">
              <a:defRPr sz="1600" b="1">
                <a:solidFill>
                  <a:schemeClr val="tx1"/>
                </a:solidFill>
                <a:latin typeface="Arial" panose="020B0604020202020204" pitchFamily="34" charset="0"/>
                <a:ea typeface="MS PGothic" panose="020B0600070205080204" pitchFamily="34" charset="-128"/>
              </a:defRPr>
            </a:lvl4pPr>
            <a:lvl5pPr marL="2057400" indent="-228600" eaLnBrk="0" hangingPunct="0">
              <a:defRPr sz="16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9pPr>
          </a:lstStyle>
          <a:p>
            <a:pPr eaLnBrk="1" hangingPunct="1"/>
            <a:r>
              <a:rPr lang="en-US" dirty="0">
                <a:latin typeface="+mn-lt"/>
                <a:cs typeface="Arial" panose="020B0604020202020204" pitchFamily="34" charset="0"/>
              </a:rPr>
              <a:t>24-30 yrs</a:t>
            </a:r>
          </a:p>
        </p:txBody>
      </p:sp>
      <p:grpSp>
        <p:nvGrpSpPr>
          <p:cNvPr id="6" name="Group 14"/>
          <p:cNvGrpSpPr>
            <a:grpSpLocks/>
          </p:cNvGrpSpPr>
          <p:nvPr/>
        </p:nvGrpSpPr>
        <p:grpSpPr bwMode="auto">
          <a:xfrm>
            <a:off x="452439" y="1971691"/>
            <a:ext cx="8691562" cy="2524109"/>
            <a:chOff x="144" y="1334"/>
            <a:chExt cx="5760" cy="1513"/>
          </a:xfrm>
        </p:grpSpPr>
        <p:sp>
          <p:nvSpPr>
            <p:cNvPr id="18" name="Text Box 15"/>
            <p:cNvSpPr txBox="1">
              <a:spLocks noChangeArrowheads="1"/>
            </p:cNvSpPr>
            <p:nvPr/>
          </p:nvSpPr>
          <p:spPr bwMode="auto">
            <a:xfrm>
              <a:off x="144" y="1584"/>
              <a:ext cx="5760" cy="1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ea typeface="MS PGothic" panose="020B0600070205080204" pitchFamily="34" charset="-128"/>
                </a:defRPr>
              </a:lvl1pPr>
              <a:lvl2pPr marL="742950" indent="-285750" eaLnBrk="0" hangingPunct="0">
                <a:defRPr sz="1600" b="1">
                  <a:solidFill>
                    <a:schemeClr val="tx1"/>
                  </a:solidFill>
                  <a:latin typeface="Arial" panose="020B0604020202020204" pitchFamily="34" charset="0"/>
                  <a:ea typeface="MS PGothic" panose="020B0600070205080204" pitchFamily="34" charset="-128"/>
                </a:defRPr>
              </a:lvl2pPr>
              <a:lvl3pPr marL="1143000" indent="-228600" eaLnBrk="0" hangingPunct="0">
                <a:defRPr sz="1600" b="1">
                  <a:solidFill>
                    <a:schemeClr val="tx1"/>
                  </a:solidFill>
                  <a:latin typeface="Arial" panose="020B0604020202020204" pitchFamily="34" charset="0"/>
                  <a:ea typeface="MS PGothic" panose="020B0600070205080204" pitchFamily="34" charset="-128"/>
                </a:defRPr>
              </a:lvl3pPr>
              <a:lvl4pPr marL="1600200" indent="-228600" eaLnBrk="0" hangingPunct="0">
                <a:defRPr sz="1600" b="1">
                  <a:solidFill>
                    <a:schemeClr val="tx1"/>
                  </a:solidFill>
                  <a:latin typeface="Arial" panose="020B0604020202020204" pitchFamily="34" charset="0"/>
                  <a:ea typeface="MS PGothic" panose="020B0600070205080204" pitchFamily="34" charset="-128"/>
                </a:defRPr>
              </a:lvl4pPr>
              <a:lvl5pPr marL="2057400" indent="-228600" eaLnBrk="0" hangingPunct="0">
                <a:defRPr sz="16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9pPr>
            </a:lstStyle>
            <a:p>
              <a:r>
                <a:rPr lang="en-US" sz="8600" dirty="0">
                  <a:solidFill>
                    <a:srgbClr val="66CCFF"/>
                  </a:solidFill>
                  <a:latin typeface="+mn-lt"/>
                  <a:cs typeface="Arial" panose="020B0604020202020204" pitchFamily="34" charset="0"/>
                  <a:sym typeface="Webdings" panose="05030102010509060703" pitchFamily="18" charset="2"/>
                </a:rPr>
                <a:t> </a:t>
              </a:r>
              <a:r>
                <a:rPr lang="en-US" sz="9800" dirty="0">
                  <a:solidFill>
                    <a:srgbClr val="0099FF"/>
                  </a:solidFill>
                  <a:latin typeface="+mn-lt"/>
                  <a:cs typeface="Arial" panose="020B0604020202020204" pitchFamily="34" charset="0"/>
                  <a:sym typeface="Webdings" panose="05030102010509060703" pitchFamily="18" charset="2"/>
                </a:rPr>
                <a:t> </a:t>
              </a:r>
              <a:r>
                <a:rPr lang="en-US" sz="11300" dirty="0">
                  <a:solidFill>
                    <a:srgbClr val="3366FF"/>
                  </a:solidFill>
                  <a:latin typeface="+mn-lt"/>
                  <a:cs typeface="Arial" panose="020B0604020202020204" pitchFamily="34" charset="0"/>
                  <a:sym typeface="Webdings" panose="05030102010509060703" pitchFamily="18" charset="2"/>
                </a:rPr>
                <a:t></a:t>
              </a:r>
              <a:endParaRPr lang="en-US" sz="14700" dirty="0">
                <a:solidFill>
                  <a:srgbClr val="3366FF"/>
                </a:solidFill>
                <a:latin typeface="+mn-lt"/>
                <a:cs typeface="Arial" panose="020B0604020202020204" pitchFamily="34" charset="0"/>
                <a:sym typeface="Webdings" panose="05030102010509060703" pitchFamily="18" charset="2"/>
              </a:endParaRPr>
            </a:p>
          </p:txBody>
        </p:sp>
        <p:sp>
          <p:nvSpPr>
            <p:cNvPr id="19" name="Text Box 16"/>
            <p:cNvSpPr txBox="1">
              <a:spLocks noChangeArrowheads="1"/>
            </p:cNvSpPr>
            <p:nvPr/>
          </p:nvSpPr>
          <p:spPr bwMode="auto">
            <a:xfrm>
              <a:off x="3120" y="1574"/>
              <a:ext cx="1200" cy="1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ea typeface="MS PGothic" panose="020B0600070205080204" pitchFamily="34" charset="-128"/>
                </a:defRPr>
              </a:lvl1pPr>
              <a:lvl2pPr marL="742950" indent="-285750" eaLnBrk="0" hangingPunct="0">
                <a:defRPr sz="1600" b="1">
                  <a:solidFill>
                    <a:schemeClr val="tx1"/>
                  </a:solidFill>
                  <a:latin typeface="Arial" panose="020B0604020202020204" pitchFamily="34" charset="0"/>
                  <a:ea typeface="MS PGothic" panose="020B0600070205080204" pitchFamily="34" charset="-128"/>
                </a:defRPr>
              </a:lvl2pPr>
              <a:lvl3pPr marL="1143000" indent="-228600" eaLnBrk="0" hangingPunct="0">
                <a:defRPr sz="1600" b="1">
                  <a:solidFill>
                    <a:schemeClr val="tx1"/>
                  </a:solidFill>
                  <a:latin typeface="Arial" panose="020B0604020202020204" pitchFamily="34" charset="0"/>
                  <a:ea typeface="MS PGothic" panose="020B0600070205080204" pitchFamily="34" charset="-128"/>
                </a:defRPr>
              </a:lvl3pPr>
              <a:lvl4pPr marL="1600200" indent="-228600" eaLnBrk="0" hangingPunct="0">
                <a:defRPr sz="1600" b="1">
                  <a:solidFill>
                    <a:schemeClr val="tx1"/>
                  </a:solidFill>
                  <a:latin typeface="Arial" panose="020B0604020202020204" pitchFamily="34" charset="0"/>
                  <a:ea typeface="MS PGothic" panose="020B0600070205080204" pitchFamily="34" charset="-128"/>
                </a:defRPr>
              </a:lvl4pPr>
              <a:lvl5pPr marL="2057400" indent="-228600" eaLnBrk="0" hangingPunct="0">
                <a:defRPr sz="16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9pPr>
            </a:lstStyle>
            <a:p>
              <a:r>
                <a:rPr lang="en-US" sz="10800" dirty="0">
                  <a:solidFill>
                    <a:srgbClr val="3333CC"/>
                  </a:solidFill>
                  <a:latin typeface="+mn-lt"/>
                  <a:cs typeface="Arial" panose="020B0604020202020204" pitchFamily="34" charset="0"/>
                  <a:sym typeface="Webdings" panose="05030102010509060703" pitchFamily="18" charset="2"/>
                </a:rPr>
                <a:t></a:t>
              </a:r>
              <a:endParaRPr lang="en-US" sz="14700" dirty="0">
                <a:solidFill>
                  <a:srgbClr val="3366FF"/>
                </a:solidFill>
                <a:latin typeface="+mn-lt"/>
                <a:cs typeface="Arial" panose="020B0604020202020204" pitchFamily="34" charset="0"/>
                <a:sym typeface="Webdings" panose="05030102010509060703" pitchFamily="18" charset="2"/>
              </a:endParaRPr>
            </a:p>
          </p:txBody>
        </p:sp>
        <p:sp>
          <p:nvSpPr>
            <p:cNvPr id="20" name="Text Box 17"/>
            <p:cNvSpPr txBox="1">
              <a:spLocks noChangeArrowheads="1"/>
            </p:cNvSpPr>
            <p:nvPr/>
          </p:nvSpPr>
          <p:spPr bwMode="auto">
            <a:xfrm>
              <a:off x="4224" y="1334"/>
              <a:ext cx="1488" cy="1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ea typeface="MS PGothic" panose="020B0600070205080204" pitchFamily="34" charset="-128"/>
                </a:defRPr>
              </a:lvl1pPr>
              <a:lvl2pPr marL="742950" indent="-285750" eaLnBrk="0" hangingPunct="0">
                <a:defRPr sz="1600" b="1">
                  <a:solidFill>
                    <a:schemeClr val="tx1"/>
                  </a:solidFill>
                  <a:latin typeface="Arial" panose="020B0604020202020204" pitchFamily="34" charset="0"/>
                  <a:ea typeface="MS PGothic" panose="020B0600070205080204" pitchFamily="34" charset="-128"/>
                </a:defRPr>
              </a:lvl2pPr>
              <a:lvl3pPr marL="1143000" indent="-228600" eaLnBrk="0" hangingPunct="0">
                <a:defRPr sz="1600" b="1">
                  <a:solidFill>
                    <a:schemeClr val="tx1"/>
                  </a:solidFill>
                  <a:latin typeface="Arial" panose="020B0604020202020204" pitchFamily="34" charset="0"/>
                  <a:ea typeface="MS PGothic" panose="020B0600070205080204" pitchFamily="34" charset="-128"/>
                </a:defRPr>
              </a:lvl3pPr>
              <a:lvl4pPr marL="1600200" indent="-228600" eaLnBrk="0" hangingPunct="0">
                <a:defRPr sz="1600" b="1">
                  <a:solidFill>
                    <a:schemeClr val="tx1"/>
                  </a:solidFill>
                  <a:latin typeface="Arial" panose="020B0604020202020204" pitchFamily="34" charset="0"/>
                  <a:ea typeface="MS PGothic" panose="020B0600070205080204" pitchFamily="34" charset="-128"/>
                </a:defRPr>
              </a:lvl4pPr>
              <a:lvl5pPr marL="2057400" indent="-228600" eaLnBrk="0" hangingPunct="0">
                <a:defRPr sz="16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9pPr>
            </a:lstStyle>
            <a:p>
              <a:r>
                <a:rPr lang="en-US" sz="14700">
                  <a:solidFill>
                    <a:srgbClr val="3366FF"/>
                  </a:solidFill>
                  <a:latin typeface="+mn-lt"/>
                  <a:cs typeface="Arial" panose="020B0604020202020204" pitchFamily="34" charset="0"/>
                  <a:sym typeface="Webdings" panose="05030102010509060703" pitchFamily="18" charset="2"/>
                </a:rPr>
                <a:t></a:t>
              </a:r>
            </a:p>
          </p:txBody>
        </p:sp>
      </p:grpSp>
      <p:sp>
        <p:nvSpPr>
          <p:cNvPr id="22" name="Text Box 21"/>
          <p:cNvSpPr txBox="1">
            <a:spLocks noChangeArrowheads="1"/>
          </p:cNvSpPr>
          <p:nvPr/>
        </p:nvSpPr>
        <p:spPr bwMode="auto">
          <a:xfrm rot="16200000">
            <a:off x="3402748" y="2225350"/>
            <a:ext cx="951029" cy="3367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9611" tIns="44806" rIns="89611" bIns="44806">
            <a:spAutoFit/>
          </a:bodyPr>
          <a:lstStyle>
            <a:lvl1pPr eaLnBrk="0" hangingPunct="0">
              <a:defRPr sz="1600" b="1">
                <a:solidFill>
                  <a:schemeClr val="tx1"/>
                </a:solidFill>
                <a:latin typeface="Arial" panose="020B0604020202020204" pitchFamily="34" charset="0"/>
                <a:ea typeface="MS PGothic" panose="020B0600070205080204" pitchFamily="34" charset="-128"/>
              </a:defRPr>
            </a:lvl1pPr>
            <a:lvl2pPr marL="742950" indent="-285750" eaLnBrk="0" hangingPunct="0">
              <a:defRPr sz="1600" b="1">
                <a:solidFill>
                  <a:schemeClr val="tx1"/>
                </a:solidFill>
                <a:latin typeface="Arial" panose="020B0604020202020204" pitchFamily="34" charset="0"/>
                <a:ea typeface="MS PGothic" panose="020B0600070205080204" pitchFamily="34" charset="-128"/>
              </a:defRPr>
            </a:lvl2pPr>
            <a:lvl3pPr marL="1143000" indent="-228600" eaLnBrk="0" hangingPunct="0">
              <a:defRPr sz="1600" b="1">
                <a:solidFill>
                  <a:schemeClr val="tx1"/>
                </a:solidFill>
                <a:latin typeface="Arial" panose="020B0604020202020204" pitchFamily="34" charset="0"/>
                <a:ea typeface="MS PGothic" panose="020B0600070205080204" pitchFamily="34" charset="-128"/>
              </a:defRPr>
            </a:lvl3pPr>
            <a:lvl4pPr marL="1600200" indent="-228600" eaLnBrk="0" hangingPunct="0">
              <a:defRPr sz="1600" b="1">
                <a:solidFill>
                  <a:schemeClr val="tx1"/>
                </a:solidFill>
                <a:latin typeface="Arial" panose="020B0604020202020204" pitchFamily="34" charset="0"/>
                <a:ea typeface="MS PGothic" panose="020B0600070205080204" pitchFamily="34" charset="-128"/>
              </a:defRPr>
            </a:lvl4pPr>
            <a:lvl5pPr marL="2057400" indent="-228600" eaLnBrk="0" hangingPunct="0">
              <a:defRPr sz="16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9pPr>
          </a:lstStyle>
          <a:p>
            <a:pPr eaLnBrk="1" hangingPunct="1"/>
            <a:r>
              <a:rPr lang="en-US">
                <a:solidFill>
                  <a:srgbClr val="FF0000"/>
                </a:solidFill>
                <a:latin typeface="+mn-lt"/>
                <a:cs typeface="Arial" panose="020B0604020202020204" pitchFamily="34" charset="0"/>
              </a:rPr>
              <a:t>Guppies</a:t>
            </a:r>
          </a:p>
        </p:txBody>
      </p:sp>
      <p:sp>
        <p:nvSpPr>
          <p:cNvPr id="23" name="Text Box 22"/>
          <p:cNvSpPr txBox="1">
            <a:spLocks noChangeArrowheads="1"/>
          </p:cNvSpPr>
          <p:nvPr/>
        </p:nvSpPr>
        <p:spPr bwMode="auto">
          <a:xfrm rot="16200000">
            <a:off x="5505392" y="1933777"/>
            <a:ext cx="951029" cy="5829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9611" tIns="44806" rIns="89611" bIns="44806">
            <a:spAutoFit/>
          </a:bodyPr>
          <a:lstStyle>
            <a:lvl1pPr eaLnBrk="0" hangingPunct="0">
              <a:defRPr sz="1600" b="1">
                <a:solidFill>
                  <a:schemeClr val="tx1"/>
                </a:solidFill>
                <a:latin typeface="Arial" panose="020B0604020202020204" pitchFamily="34" charset="0"/>
                <a:ea typeface="MS PGothic" panose="020B0600070205080204" pitchFamily="34" charset="-128"/>
              </a:defRPr>
            </a:lvl1pPr>
            <a:lvl2pPr marL="742950" indent="-285750" eaLnBrk="0" hangingPunct="0">
              <a:defRPr sz="1600" b="1">
                <a:solidFill>
                  <a:schemeClr val="tx1"/>
                </a:solidFill>
                <a:latin typeface="Arial" panose="020B0604020202020204" pitchFamily="34" charset="0"/>
                <a:ea typeface="MS PGothic" panose="020B0600070205080204" pitchFamily="34" charset="-128"/>
              </a:defRPr>
            </a:lvl2pPr>
            <a:lvl3pPr marL="1143000" indent="-228600" eaLnBrk="0" hangingPunct="0">
              <a:defRPr sz="1600" b="1">
                <a:solidFill>
                  <a:schemeClr val="tx1"/>
                </a:solidFill>
                <a:latin typeface="Arial" panose="020B0604020202020204" pitchFamily="34" charset="0"/>
                <a:ea typeface="MS PGothic" panose="020B0600070205080204" pitchFamily="34" charset="-128"/>
              </a:defRPr>
            </a:lvl3pPr>
            <a:lvl4pPr marL="1600200" indent="-228600" eaLnBrk="0" hangingPunct="0">
              <a:defRPr sz="1600" b="1">
                <a:solidFill>
                  <a:schemeClr val="tx1"/>
                </a:solidFill>
                <a:latin typeface="Arial" panose="020B0604020202020204" pitchFamily="34" charset="0"/>
                <a:ea typeface="MS PGothic" panose="020B0600070205080204" pitchFamily="34" charset="-128"/>
              </a:defRPr>
            </a:lvl4pPr>
            <a:lvl5pPr marL="2057400" indent="-228600" eaLnBrk="0" hangingPunct="0">
              <a:defRPr sz="16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9pPr>
          </a:lstStyle>
          <a:p>
            <a:pPr eaLnBrk="1" hangingPunct="1"/>
            <a:r>
              <a:rPr lang="en-US">
                <a:solidFill>
                  <a:srgbClr val="FF0000"/>
                </a:solidFill>
                <a:latin typeface="+mn-lt"/>
                <a:cs typeface="Arial" panose="020B0604020202020204" pitchFamily="34" charset="0"/>
              </a:rPr>
              <a:t>Senior </a:t>
            </a:r>
          </a:p>
          <a:p>
            <a:pPr eaLnBrk="1" hangingPunct="1"/>
            <a:r>
              <a:rPr lang="en-US">
                <a:solidFill>
                  <a:srgbClr val="FF0000"/>
                </a:solidFill>
                <a:latin typeface="+mn-lt"/>
                <a:cs typeface="Arial" panose="020B0604020202020204" pitchFamily="34" charset="0"/>
              </a:rPr>
              <a:t>Guppies</a:t>
            </a:r>
          </a:p>
        </p:txBody>
      </p:sp>
      <p:sp>
        <p:nvSpPr>
          <p:cNvPr id="24" name="Text Box 23"/>
          <p:cNvSpPr txBox="1">
            <a:spLocks noChangeArrowheads="1"/>
          </p:cNvSpPr>
          <p:nvPr/>
        </p:nvSpPr>
        <p:spPr bwMode="auto">
          <a:xfrm rot="16200000">
            <a:off x="7459469" y="1884787"/>
            <a:ext cx="879861" cy="5829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9611" tIns="44806" rIns="89611" bIns="44806">
            <a:spAutoFit/>
          </a:bodyPr>
          <a:lstStyle>
            <a:lvl1pPr eaLnBrk="0" hangingPunct="0">
              <a:defRPr sz="1600" b="1">
                <a:solidFill>
                  <a:schemeClr val="tx1"/>
                </a:solidFill>
                <a:latin typeface="Arial" panose="020B0604020202020204" pitchFamily="34" charset="0"/>
                <a:ea typeface="MS PGothic" panose="020B0600070205080204" pitchFamily="34" charset="-128"/>
              </a:defRPr>
            </a:lvl1pPr>
            <a:lvl2pPr marL="742950" indent="-285750" eaLnBrk="0" hangingPunct="0">
              <a:defRPr sz="1600" b="1">
                <a:solidFill>
                  <a:schemeClr val="tx1"/>
                </a:solidFill>
                <a:latin typeface="Arial" panose="020B0604020202020204" pitchFamily="34" charset="0"/>
                <a:ea typeface="MS PGothic" panose="020B0600070205080204" pitchFamily="34" charset="-128"/>
              </a:defRPr>
            </a:lvl2pPr>
            <a:lvl3pPr marL="1143000" indent="-228600" eaLnBrk="0" hangingPunct="0">
              <a:defRPr sz="1600" b="1">
                <a:solidFill>
                  <a:schemeClr val="tx1"/>
                </a:solidFill>
                <a:latin typeface="Arial" panose="020B0604020202020204" pitchFamily="34" charset="0"/>
                <a:ea typeface="MS PGothic" panose="020B0600070205080204" pitchFamily="34" charset="-128"/>
              </a:defRPr>
            </a:lvl3pPr>
            <a:lvl4pPr marL="1600200" indent="-228600" eaLnBrk="0" hangingPunct="0">
              <a:defRPr sz="1600" b="1">
                <a:solidFill>
                  <a:schemeClr val="tx1"/>
                </a:solidFill>
                <a:latin typeface="Arial" panose="020B0604020202020204" pitchFamily="34" charset="0"/>
                <a:ea typeface="MS PGothic" panose="020B0600070205080204" pitchFamily="34" charset="-128"/>
              </a:defRPr>
            </a:lvl4pPr>
            <a:lvl5pPr marL="2057400" indent="-228600" eaLnBrk="0" hangingPunct="0">
              <a:defRPr sz="16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9pPr>
          </a:lstStyle>
          <a:p>
            <a:pPr eaLnBrk="1" hangingPunct="1"/>
            <a:r>
              <a:rPr lang="en-US">
                <a:solidFill>
                  <a:srgbClr val="FF0000"/>
                </a:solidFill>
                <a:latin typeface="+mn-lt"/>
                <a:cs typeface="Arial" panose="020B0604020202020204" pitchFamily="34" charset="0"/>
              </a:rPr>
              <a:t>Young</a:t>
            </a:r>
          </a:p>
          <a:p>
            <a:pPr eaLnBrk="1" hangingPunct="1"/>
            <a:r>
              <a:rPr lang="en-US">
                <a:solidFill>
                  <a:srgbClr val="FF0000"/>
                </a:solidFill>
                <a:latin typeface="+mn-lt"/>
                <a:cs typeface="Arial" panose="020B0604020202020204" pitchFamily="34" charset="0"/>
              </a:rPr>
              <a:t>Whales</a:t>
            </a:r>
          </a:p>
        </p:txBody>
      </p:sp>
      <p:grpSp>
        <p:nvGrpSpPr>
          <p:cNvPr id="7" name="Group 29"/>
          <p:cNvGrpSpPr>
            <a:grpSpLocks/>
          </p:cNvGrpSpPr>
          <p:nvPr/>
        </p:nvGrpSpPr>
        <p:grpSpPr bwMode="auto">
          <a:xfrm>
            <a:off x="228600" y="1514437"/>
            <a:ext cx="2609850" cy="1475065"/>
            <a:chOff x="0" y="2273300"/>
            <a:chExt cx="2662605" cy="1389159"/>
          </a:xfrm>
        </p:grpSpPr>
        <p:sp>
          <p:nvSpPr>
            <p:cNvPr id="26" name="Rectangle 29"/>
            <p:cNvSpPr>
              <a:spLocks noChangeArrowheads="1"/>
            </p:cNvSpPr>
            <p:nvPr/>
          </p:nvSpPr>
          <p:spPr bwMode="auto">
            <a:xfrm>
              <a:off x="0" y="2438400"/>
              <a:ext cx="1802422" cy="12240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ea typeface="MS PGothic" panose="020B0600070205080204" pitchFamily="34" charset="-128"/>
                </a:defRPr>
              </a:lvl1pPr>
              <a:lvl2pPr marL="742950" indent="-285750" eaLnBrk="0" hangingPunct="0">
                <a:defRPr sz="1600" b="1">
                  <a:solidFill>
                    <a:schemeClr val="tx1"/>
                  </a:solidFill>
                  <a:latin typeface="Arial" panose="020B0604020202020204" pitchFamily="34" charset="0"/>
                  <a:ea typeface="MS PGothic" panose="020B0600070205080204" pitchFamily="34" charset="-128"/>
                </a:defRPr>
              </a:lvl2pPr>
              <a:lvl3pPr marL="1143000" indent="-228600" eaLnBrk="0" hangingPunct="0">
                <a:defRPr sz="1600" b="1">
                  <a:solidFill>
                    <a:schemeClr val="tx1"/>
                  </a:solidFill>
                  <a:latin typeface="Arial" panose="020B0604020202020204" pitchFamily="34" charset="0"/>
                  <a:ea typeface="MS PGothic" panose="020B0600070205080204" pitchFamily="34" charset="-128"/>
                </a:defRPr>
              </a:lvl3pPr>
              <a:lvl4pPr marL="1600200" indent="-228600" eaLnBrk="0" hangingPunct="0">
                <a:defRPr sz="1600" b="1">
                  <a:solidFill>
                    <a:schemeClr val="tx1"/>
                  </a:solidFill>
                  <a:latin typeface="Arial" panose="020B0604020202020204" pitchFamily="34" charset="0"/>
                  <a:ea typeface="MS PGothic" panose="020B0600070205080204" pitchFamily="34" charset="-128"/>
                </a:defRPr>
              </a:lvl4pPr>
              <a:lvl5pPr marL="2057400" indent="-228600" eaLnBrk="0" hangingPunct="0">
                <a:defRPr sz="16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9pPr>
            </a:lstStyle>
            <a:p>
              <a:pPr eaLnBrk="1" hangingPunct="1"/>
              <a:r>
                <a:rPr lang="en-US" sz="1200" dirty="0">
                  <a:latin typeface="+mn-lt"/>
                </a:rPr>
                <a:t>Le Ngoc Phuong </a:t>
              </a:r>
              <a:r>
                <a:rPr lang="en-US" sz="1200" dirty="0" err="1">
                  <a:latin typeface="+mn-lt"/>
                </a:rPr>
                <a:t>Lan</a:t>
              </a:r>
              <a:endParaRPr lang="en-US" sz="1200" dirty="0">
                <a:latin typeface="+mn-lt"/>
              </a:endParaRPr>
            </a:p>
            <a:p>
              <a:pPr eaLnBrk="1" hangingPunct="1"/>
              <a:r>
                <a:rPr lang="en-US" sz="1200" dirty="0">
                  <a:latin typeface="+mn-lt"/>
                </a:rPr>
                <a:t>2005 A*STAR YRAP Scholar </a:t>
              </a:r>
              <a:r>
                <a:rPr lang="en-US" sz="1200" dirty="0" smtClean="0">
                  <a:latin typeface="+mn-lt"/>
                </a:rPr>
                <a:t>from Vietnam</a:t>
              </a:r>
              <a:endParaRPr lang="en-US" sz="1200" dirty="0">
                <a:latin typeface="+mn-lt"/>
              </a:endParaRPr>
            </a:p>
            <a:p>
              <a:pPr eaLnBrk="1" hangingPunct="1"/>
              <a:r>
                <a:rPr lang="en-US" sz="1200" dirty="0">
                  <a:latin typeface="+mn-lt"/>
                </a:rPr>
                <a:t>(currently </a:t>
              </a:r>
              <a:r>
                <a:rPr lang="en-US" sz="1200" dirty="0" smtClean="0">
                  <a:latin typeface="+mn-lt"/>
                </a:rPr>
                <a:t>A*STAR Scholar</a:t>
              </a:r>
              <a:r>
                <a:rPr lang="en-US" sz="1200" dirty="0">
                  <a:latin typeface="+mn-lt"/>
                </a:rPr>
                <a:t>, Pharmacy, University of London)</a:t>
              </a:r>
            </a:p>
          </p:txBody>
        </p:sp>
        <p:pic>
          <p:nvPicPr>
            <p:cNvPr id="27" name="Picture 43" descr="LE NGOC PHUONG LAN02"/>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1793632" y="2273300"/>
              <a:ext cx="868973" cy="127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8" name="Group 28"/>
          <p:cNvGrpSpPr>
            <a:grpSpLocks/>
          </p:cNvGrpSpPr>
          <p:nvPr/>
        </p:nvGrpSpPr>
        <p:grpSpPr bwMode="auto">
          <a:xfrm>
            <a:off x="228600" y="152400"/>
            <a:ext cx="2633663" cy="1575918"/>
            <a:chOff x="0" y="846138"/>
            <a:chExt cx="2687516" cy="1484992"/>
          </a:xfrm>
        </p:grpSpPr>
        <p:sp>
          <p:nvSpPr>
            <p:cNvPr id="29" name="Rectangle 31"/>
            <p:cNvSpPr>
              <a:spLocks noChangeArrowheads="1"/>
            </p:cNvSpPr>
            <p:nvPr/>
          </p:nvSpPr>
          <p:spPr bwMode="auto">
            <a:xfrm>
              <a:off x="0" y="917941"/>
              <a:ext cx="1828800" cy="14131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ea typeface="MS PGothic" panose="020B0600070205080204" pitchFamily="34" charset="-128"/>
                </a:defRPr>
              </a:lvl1pPr>
              <a:lvl2pPr marL="742950" indent="-285750" eaLnBrk="0" hangingPunct="0">
                <a:defRPr sz="1600" b="1">
                  <a:solidFill>
                    <a:schemeClr val="tx1"/>
                  </a:solidFill>
                  <a:latin typeface="Arial" panose="020B0604020202020204" pitchFamily="34" charset="0"/>
                  <a:ea typeface="MS PGothic" panose="020B0600070205080204" pitchFamily="34" charset="-128"/>
                </a:defRPr>
              </a:lvl2pPr>
              <a:lvl3pPr marL="1143000" indent="-228600" eaLnBrk="0" hangingPunct="0">
                <a:defRPr sz="1600" b="1">
                  <a:solidFill>
                    <a:schemeClr val="tx1"/>
                  </a:solidFill>
                  <a:latin typeface="Arial" panose="020B0604020202020204" pitchFamily="34" charset="0"/>
                  <a:ea typeface="MS PGothic" panose="020B0600070205080204" pitchFamily="34" charset="-128"/>
                </a:defRPr>
              </a:lvl3pPr>
              <a:lvl4pPr marL="1600200" indent="-228600" eaLnBrk="0" hangingPunct="0">
                <a:defRPr sz="1600" b="1">
                  <a:solidFill>
                    <a:schemeClr val="tx1"/>
                  </a:solidFill>
                  <a:latin typeface="Arial" panose="020B0604020202020204" pitchFamily="34" charset="0"/>
                  <a:ea typeface="MS PGothic" panose="020B0600070205080204" pitchFamily="34" charset="-128"/>
                </a:defRPr>
              </a:lvl4pPr>
              <a:lvl5pPr marL="2057400" indent="-228600" eaLnBrk="0" hangingPunct="0">
                <a:defRPr sz="16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9pPr>
            </a:lstStyle>
            <a:p>
              <a:pPr eaLnBrk="1" hangingPunct="1"/>
              <a:r>
                <a:rPr lang="en-US" sz="1200" dirty="0">
                  <a:latin typeface="+mn-lt"/>
                </a:rPr>
                <a:t>Evelyn </a:t>
              </a:r>
              <a:r>
                <a:rPr lang="en-US" sz="1200" dirty="0" err="1">
                  <a:latin typeface="+mn-lt"/>
                </a:rPr>
                <a:t>Thangaraj</a:t>
              </a:r>
              <a:endParaRPr lang="en-US" sz="1200" dirty="0">
                <a:latin typeface="+mn-lt"/>
              </a:endParaRPr>
            </a:p>
            <a:p>
              <a:pPr eaLnBrk="1" hangingPunct="1"/>
              <a:r>
                <a:rPr lang="en-US" sz="1200" dirty="0">
                  <a:latin typeface="+mn-lt"/>
                </a:rPr>
                <a:t>2005 A*STAR YRAP </a:t>
              </a:r>
              <a:r>
                <a:rPr lang="en-US" sz="1200" dirty="0" smtClean="0">
                  <a:latin typeface="+mn-lt"/>
                </a:rPr>
                <a:t>Scholar from India</a:t>
              </a:r>
              <a:endParaRPr lang="en-US" sz="1200" dirty="0">
                <a:latin typeface="+mn-lt"/>
              </a:endParaRPr>
            </a:p>
            <a:p>
              <a:pPr eaLnBrk="1" hangingPunct="1"/>
              <a:r>
                <a:rPr lang="en-US" sz="1200" dirty="0">
                  <a:latin typeface="+mn-lt"/>
                </a:rPr>
                <a:t>(currently </a:t>
              </a:r>
              <a:r>
                <a:rPr lang="en-US" sz="1200" dirty="0" smtClean="0">
                  <a:latin typeface="+mn-lt"/>
                </a:rPr>
                <a:t>A*STAR Scholar</a:t>
              </a:r>
              <a:r>
                <a:rPr lang="en-US" sz="1200" dirty="0">
                  <a:latin typeface="+mn-lt"/>
                </a:rPr>
                <a:t>, Medicine,</a:t>
              </a:r>
            </a:p>
            <a:p>
              <a:pPr eaLnBrk="1" hangingPunct="1"/>
              <a:r>
                <a:rPr lang="en-US" sz="1200" dirty="0">
                  <a:latin typeface="+mn-lt"/>
                </a:rPr>
                <a:t>Imperial College, London)</a:t>
              </a:r>
            </a:p>
          </p:txBody>
        </p:sp>
        <p:pic>
          <p:nvPicPr>
            <p:cNvPr id="30" name="Picture 46" descr="Evelyn Thangaraj01"/>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1795097" y="846138"/>
              <a:ext cx="892419" cy="1198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1" name="AutoShape 3"/>
          <p:cNvSpPr>
            <a:spLocks noChangeArrowheads="1"/>
          </p:cNvSpPr>
          <p:nvPr/>
        </p:nvSpPr>
        <p:spPr bwMode="auto">
          <a:xfrm>
            <a:off x="505750" y="4565935"/>
            <a:ext cx="1642930" cy="1224834"/>
          </a:xfrm>
          <a:prstGeom prst="homePlate">
            <a:avLst>
              <a:gd name="adj" fmla="val 36316"/>
            </a:avLst>
          </a:prstGeom>
          <a:solidFill>
            <a:schemeClr val="accent1">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none" lIns="89611" tIns="44806" rIns="89611" bIns="44806" anchor="ctr"/>
          <a:lstStyle/>
          <a:p>
            <a:pPr eaLnBrk="0" fontAlgn="auto" hangingPunct="0">
              <a:spcBef>
                <a:spcPts val="0"/>
              </a:spcBef>
              <a:spcAft>
                <a:spcPts val="0"/>
              </a:spcAft>
              <a:defRPr/>
            </a:pPr>
            <a:r>
              <a:rPr lang="en-US" dirty="0">
                <a:solidFill>
                  <a:schemeClr val="tx1"/>
                </a:solidFill>
              </a:rPr>
              <a:t>Youth</a:t>
            </a:r>
          </a:p>
          <a:p>
            <a:pPr eaLnBrk="0" fontAlgn="auto" hangingPunct="0">
              <a:spcBef>
                <a:spcPts val="0"/>
              </a:spcBef>
              <a:spcAft>
                <a:spcPts val="0"/>
              </a:spcAft>
              <a:defRPr/>
            </a:pPr>
            <a:r>
              <a:rPr lang="en-US" dirty="0">
                <a:solidFill>
                  <a:schemeClr val="tx1"/>
                </a:solidFill>
              </a:rPr>
              <a:t>Science</a:t>
            </a:r>
          </a:p>
        </p:txBody>
      </p:sp>
      <p:sp>
        <p:nvSpPr>
          <p:cNvPr id="32" name="AutoShape 4"/>
          <p:cNvSpPr>
            <a:spLocks noChangeArrowheads="1"/>
          </p:cNvSpPr>
          <p:nvPr/>
        </p:nvSpPr>
        <p:spPr bwMode="auto">
          <a:xfrm>
            <a:off x="1739385" y="4569303"/>
            <a:ext cx="2091002" cy="1204616"/>
          </a:xfrm>
          <a:prstGeom prst="chevron">
            <a:avLst>
              <a:gd name="adj" fmla="val 34430"/>
            </a:avLst>
          </a:prstGeom>
          <a:solidFill>
            <a:schemeClr val="accent1">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none" lIns="89611" tIns="44806" rIns="89611" bIns="44806" anchor="ctr"/>
          <a:lstStyle/>
          <a:p>
            <a:pPr eaLnBrk="0" fontAlgn="auto" hangingPunct="0">
              <a:spcBef>
                <a:spcPts val="0"/>
              </a:spcBef>
              <a:spcAft>
                <a:spcPts val="0"/>
              </a:spcAft>
              <a:defRPr/>
            </a:pPr>
            <a:r>
              <a:rPr lang="en-US" dirty="0">
                <a:solidFill>
                  <a:schemeClr val="tx1"/>
                </a:solidFill>
              </a:rPr>
              <a:t>YRAP &amp; </a:t>
            </a:r>
          </a:p>
          <a:p>
            <a:pPr eaLnBrk="0" fontAlgn="auto" hangingPunct="0">
              <a:spcBef>
                <a:spcPts val="0"/>
              </a:spcBef>
              <a:spcAft>
                <a:spcPts val="0"/>
              </a:spcAft>
              <a:defRPr/>
            </a:pPr>
            <a:r>
              <a:rPr lang="en-US" dirty="0">
                <a:solidFill>
                  <a:schemeClr val="tx1"/>
                </a:solidFill>
              </a:rPr>
              <a:t>A*STAR </a:t>
            </a:r>
            <a:br>
              <a:rPr lang="en-US" dirty="0">
                <a:solidFill>
                  <a:schemeClr val="tx1"/>
                </a:solidFill>
              </a:rPr>
            </a:br>
            <a:r>
              <a:rPr lang="en-US" dirty="0">
                <a:solidFill>
                  <a:schemeClr val="tx1"/>
                </a:solidFill>
              </a:rPr>
              <a:t>Science</a:t>
            </a:r>
          </a:p>
          <a:p>
            <a:pPr eaLnBrk="0" fontAlgn="auto" hangingPunct="0">
              <a:spcBef>
                <a:spcPts val="0"/>
              </a:spcBef>
              <a:spcAft>
                <a:spcPts val="0"/>
              </a:spcAft>
              <a:defRPr/>
            </a:pPr>
            <a:r>
              <a:rPr lang="en-US" dirty="0">
                <a:solidFill>
                  <a:schemeClr val="tx1"/>
                </a:solidFill>
              </a:rPr>
              <a:t> Awards</a:t>
            </a:r>
          </a:p>
        </p:txBody>
      </p:sp>
      <p:sp>
        <p:nvSpPr>
          <p:cNvPr id="33" name="AutoShape 5"/>
          <p:cNvSpPr>
            <a:spLocks noChangeArrowheads="1"/>
          </p:cNvSpPr>
          <p:nvPr/>
        </p:nvSpPr>
        <p:spPr bwMode="auto">
          <a:xfrm>
            <a:off x="3418218" y="4572000"/>
            <a:ext cx="2091002" cy="1202930"/>
          </a:xfrm>
          <a:prstGeom prst="chevron">
            <a:avLst>
              <a:gd name="adj" fmla="val 34638"/>
            </a:avLst>
          </a:prstGeom>
          <a:solidFill>
            <a:schemeClr val="accent1">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none" lIns="89611" tIns="44806" rIns="89611" bIns="44806" anchor="ctr"/>
          <a:lstStyle/>
          <a:p>
            <a:pPr marL="171133" eaLnBrk="0" fontAlgn="auto" hangingPunct="0">
              <a:spcBef>
                <a:spcPts val="0"/>
              </a:spcBef>
              <a:spcAft>
                <a:spcPts val="0"/>
              </a:spcAft>
              <a:defRPr/>
            </a:pPr>
            <a:r>
              <a:rPr lang="en-US" dirty="0">
                <a:solidFill>
                  <a:schemeClr val="tx1"/>
                </a:solidFill>
              </a:rPr>
              <a:t>NSS(BS)</a:t>
            </a:r>
          </a:p>
          <a:p>
            <a:pPr marL="171133" eaLnBrk="0" fontAlgn="auto" hangingPunct="0">
              <a:spcBef>
                <a:spcPts val="0"/>
              </a:spcBef>
              <a:spcAft>
                <a:spcPts val="0"/>
              </a:spcAft>
              <a:defRPr/>
            </a:pPr>
            <a:r>
              <a:rPr lang="en-US" dirty="0">
                <a:solidFill>
                  <a:schemeClr val="tx1"/>
                </a:solidFill>
              </a:rPr>
              <a:t>PGS</a:t>
            </a:r>
          </a:p>
        </p:txBody>
      </p:sp>
      <p:sp>
        <p:nvSpPr>
          <p:cNvPr id="34" name="AutoShape 6"/>
          <p:cNvSpPr>
            <a:spLocks noChangeArrowheads="1"/>
          </p:cNvSpPr>
          <p:nvPr/>
        </p:nvSpPr>
        <p:spPr bwMode="auto">
          <a:xfrm>
            <a:off x="4986469" y="4574695"/>
            <a:ext cx="2091002" cy="1216409"/>
          </a:xfrm>
          <a:prstGeom prst="chevron">
            <a:avLst>
              <a:gd name="adj" fmla="val 34255"/>
            </a:avLst>
          </a:prstGeom>
          <a:solidFill>
            <a:schemeClr val="accent1">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none" lIns="89611" tIns="44806" rIns="89611" bIns="44806" anchor="ctr"/>
          <a:lstStyle/>
          <a:p>
            <a:pPr eaLnBrk="0" fontAlgn="auto" hangingPunct="0">
              <a:spcBef>
                <a:spcPts val="0"/>
              </a:spcBef>
              <a:spcAft>
                <a:spcPts val="0"/>
              </a:spcAft>
              <a:defRPr/>
            </a:pPr>
            <a:r>
              <a:rPr lang="en-US" dirty="0">
                <a:solidFill>
                  <a:schemeClr val="tx1"/>
                </a:solidFill>
              </a:rPr>
              <a:t>NSS(PhD)</a:t>
            </a:r>
          </a:p>
          <a:p>
            <a:pPr eaLnBrk="0" fontAlgn="auto" hangingPunct="0">
              <a:spcBef>
                <a:spcPts val="0"/>
              </a:spcBef>
              <a:spcAft>
                <a:spcPts val="0"/>
              </a:spcAft>
              <a:defRPr/>
            </a:pPr>
            <a:r>
              <a:rPr lang="en-US" dirty="0">
                <a:solidFill>
                  <a:schemeClr val="tx1"/>
                </a:solidFill>
              </a:rPr>
              <a:t>AGS</a:t>
            </a:r>
          </a:p>
          <a:p>
            <a:pPr eaLnBrk="0" fontAlgn="auto" hangingPunct="0">
              <a:spcBef>
                <a:spcPts val="0"/>
              </a:spcBef>
              <a:spcAft>
                <a:spcPts val="0"/>
              </a:spcAft>
              <a:defRPr/>
            </a:pPr>
            <a:r>
              <a:rPr lang="en-US" dirty="0">
                <a:solidFill>
                  <a:schemeClr val="tx1"/>
                </a:solidFill>
              </a:rPr>
              <a:t>SINGA</a:t>
            </a:r>
          </a:p>
        </p:txBody>
      </p:sp>
      <p:sp>
        <p:nvSpPr>
          <p:cNvPr id="35" name="AutoShape 7"/>
          <p:cNvSpPr>
            <a:spLocks noChangeArrowheads="1"/>
          </p:cNvSpPr>
          <p:nvPr/>
        </p:nvSpPr>
        <p:spPr bwMode="auto">
          <a:xfrm>
            <a:off x="6629400" y="4572000"/>
            <a:ext cx="2091002" cy="1218094"/>
          </a:xfrm>
          <a:prstGeom prst="chevron">
            <a:avLst>
              <a:gd name="adj" fmla="val 34207"/>
            </a:avLst>
          </a:prstGeom>
          <a:solidFill>
            <a:schemeClr val="accent1">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none" lIns="89611" tIns="44806" rIns="89611" bIns="44806" anchor="ctr"/>
          <a:lstStyle/>
          <a:p>
            <a:pPr eaLnBrk="0" fontAlgn="auto" hangingPunct="0">
              <a:spcBef>
                <a:spcPts val="0"/>
              </a:spcBef>
              <a:spcAft>
                <a:spcPts val="0"/>
              </a:spcAft>
              <a:defRPr/>
            </a:pPr>
            <a:r>
              <a:rPr lang="en-US" dirty="0">
                <a:solidFill>
                  <a:schemeClr val="tx1"/>
                </a:solidFill>
              </a:rPr>
              <a:t>AIF</a:t>
            </a:r>
          </a:p>
          <a:p>
            <a:pPr eaLnBrk="0" fontAlgn="auto" hangingPunct="0">
              <a:spcBef>
                <a:spcPts val="0"/>
              </a:spcBef>
              <a:spcAft>
                <a:spcPts val="0"/>
              </a:spcAft>
              <a:defRPr/>
            </a:pPr>
            <a:r>
              <a:rPr lang="en-US" dirty="0">
                <a:solidFill>
                  <a:schemeClr val="tx1"/>
                </a:solidFill>
              </a:rPr>
              <a:t>AGS </a:t>
            </a:r>
          </a:p>
          <a:p>
            <a:pPr eaLnBrk="0" fontAlgn="auto" hangingPunct="0">
              <a:spcBef>
                <a:spcPts val="0"/>
              </a:spcBef>
              <a:spcAft>
                <a:spcPts val="0"/>
              </a:spcAft>
              <a:defRPr/>
            </a:pPr>
            <a:r>
              <a:rPr lang="en-US" dirty="0">
                <a:solidFill>
                  <a:schemeClr val="tx1"/>
                </a:solidFill>
              </a:rPr>
              <a:t>(Post-doc)</a:t>
            </a:r>
          </a:p>
        </p:txBody>
      </p:sp>
      <p:sp>
        <p:nvSpPr>
          <p:cNvPr id="37" name="Rectangle 36"/>
          <p:cNvSpPr/>
          <p:nvPr/>
        </p:nvSpPr>
        <p:spPr>
          <a:xfrm>
            <a:off x="457200" y="5867400"/>
            <a:ext cx="4572000" cy="830997"/>
          </a:xfrm>
          <a:prstGeom prst="rect">
            <a:avLst/>
          </a:prstGeom>
        </p:spPr>
        <p:txBody>
          <a:bodyPr>
            <a:spAutoFit/>
          </a:bodyPr>
          <a:lstStyle/>
          <a:p>
            <a:r>
              <a:rPr lang="en-GB" sz="1200" dirty="0" smtClean="0"/>
              <a:t>YRAP      -  Young Researchers Attachment Programme</a:t>
            </a:r>
          </a:p>
          <a:p>
            <a:r>
              <a:rPr lang="en-GB" sz="1200" dirty="0" smtClean="0"/>
              <a:t>A*STAR   -  Agency for Science &amp; Technology Research</a:t>
            </a:r>
          </a:p>
          <a:p>
            <a:r>
              <a:rPr lang="en-GB" sz="1200" dirty="0" smtClean="0"/>
              <a:t>NSS        -  National Science Scholarship</a:t>
            </a:r>
          </a:p>
          <a:p>
            <a:r>
              <a:rPr lang="en-GB" sz="1200" dirty="0" smtClean="0"/>
              <a:t>PGS       -   Pre-Graduate Scholarship</a:t>
            </a:r>
            <a:endParaRPr lang="en-GB" sz="1200" dirty="0"/>
          </a:p>
        </p:txBody>
      </p:sp>
      <p:sp>
        <p:nvSpPr>
          <p:cNvPr id="38" name="Rectangle 37"/>
          <p:cNvSpPr/>
          <p:nvPr/>
        </p:nvSpPr>
        <p:spPr>
          <a:xfrm>
            <a:off x="5029200" y="5943600"/>
            <a:ext cx="3701819" cy="646331"/>
          </a:xfrm>
          <a:prstGeom prst="rect">
            <a:avLst/>
          </a:prstGeom>
        </p:spPr>
        <p:txBody>
          <a:bodyPr wrap="square">
            <a:spAutoFit/>
          </a:bodyPr>
          <a:lstStyle/>
          <a:p>
            <a:r>
              <a:rPr lang="en-GB" sz="1200" dirty="0" smtClean="0"/>
              <a:t>AGS     -  A*STAR Graduate Scholarship</a:t>
            </a:r>
          </a:p>
          <a:p>
            <a:r>
              <a:rPr lang="en-GB" sz="1200" dirty="0" smtClean="0"/>
              <a:t>SINGA  - Singapore International Graduate Award</a:t>
            </a:r>
          </a:p>
          <a:p>
            <a:r>
              <a:rPr lang="en-GB" sz="1200" dirty="0" smtClean="0"/>
              <a:t>AIF       -  A*STAR International Fellowship</a:t>
            </a:r>
          </a:p>
        </p:txBody>
      </p:sp>
    </p:spTree>
    <p:extLst>
      <p:ext uri="{BB962C8B-B14F-4D97-AF65-F5344CB8AC3E}">
        <p14:creationId xmlns:p14="http://schemas.microsoft.com/office/powerpoint/2010/main" xmlns="" val="23711055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Group 15"/>
          <p:cNvGrpSpPr>
            <a:grpSpLocks/>
          </p:cNvGrpSpPr>
          <p:nvPr/>
        </p:nvGrpSpPr>
        <p:grpSpPr bwMode="auto">
          <a:xfrm>
            <a:off x="755650" y="1268413"/>
            <a:ext cx="7561263" cy="1390650"/>
            <a:chOff x="755576" y="1268760"/>
            <a:chExt cx="7560840" cy="1390457"/>
          </a:xfrm>
        </p:grpSpPr>
        <p:sp>
          <p:nvSpPr>
            <p:cNvPr id="17" name="Rounded Rectangle 16"/>
            <p:cNvSpPr/>
            <p:nvPr/>
          </p:nvSpPr>
          <p:spPr>
            <a:xfrm>
              <a:off x="755576" y="1268760"/>
              <a:ext cx="7560840" cy="1223792"/>
            </a:xfrm>
            <a:prstGeom prst="round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anchor="ctr"/>
            <a:lstStyle/>
            <a:p>
              <a:pPr algn="ctr">
                <a:defRPr/>
              </a:pPr>
              <a:endParaRPr lang="en-GB" sz="1600">
                <a:solidFill>
                  <a:schemeClr val="tx1"/>
                </a:solidFill>
                <a:cs typeface="Arial" pitchFamily="34" charset="0"/>
              </a:endParaRPr>
            </a:p>
          </p:txBody>
        </p:sp>
        <p:sp>
          <p:nvSpPr>
            <p:cNvPr id="36881" name="Text Box 15"/>
            <p:cNvSpPr txBox="1">
              <a:spLocks noChangeArrowheads="1"/>
            </p:cNvSpPr>
            <p:nvPr/>
          </p:nvSpPr>
          <p:spPr bwMode="auto">
            <a:xfrm>
              <a:off x="1042898" y="1316378"/>
              <a:ext cx="7057630" cy="1342839"/>
            </a:xfrm>
            <a:prstGeom prst="rect">
              <a:avLst/>
            </a:prstGeom>
            <a:noFill/>
            <a:ln w="9525" algn="ctr">
              <a:noFill/>
              <a:miter lim="800000"/>
              <a:headEnd/>
              <a:tailEnd/>
            </a:ln>
          </p:spPr>
          <p:txBody>
            <a:bodyPr lIns="80165" tIns="40083" rIns="80165" bIns="40083">
              <a:spAutoFit/>
            </a:bodyPr>
            <a:lstStyle/>
            <a:p>
              <a:pPr algn="ctr"/>
              <a:r>
                <a:rPr lang="en-US" sz="1600" b="1" dirty="0" smtClean="0">
                  <a:latin typeface="Calibri" pitchFamily="34" charset="0"/>
                </a:rPr>
                <a:t>Awarded </a:t>
              </a:r>
              <a:r>
                <a:rPr lang="en-US" sz="1600" b="1" dirty="0">
                  <a:solidFill>
                    <a:srgbClr val="FF0000"/>
                  </a:solidFill>
                  <a:latin typeface="Calibri" pitchFamily="34" charset="0"/>
                </a:rPr>
                <a:t>more than 1,200 PhD Scholarships</a:t>
              </a:r>
            </a:p>
            <a:p>
              <a:pPr algn="ctr"/>
              <a:r>
                <a:rPr lang="en-US" sz="1600" b="1" dirty="0">
                  <a:latin typeface="Calibri" pitchFamily="34" charset="0"/>
                </a:rPr>
                <a:t> to develop Singaporean R&amp;D talent since 2001</a:t>
              </a:r>
            </a:p>
            <a:p>
              <a:pPr algn="ctr"/>
              <a:r>
                <a:rPr lang="en-SG" sz="1600" b="1" dirty="0">
                  <a:solidFill>
                    <a:srgbClr val="FF0000"/>
                  </a:solidFill>
                  <a:latin typeface="Calibri" pitchFamily="34" charset="0"/>
                </a:rPr>
                <a:t>More than 350 scholars </a:t>
              </a:r>
              <a:r>
                <a:rPr lang="en-SG" sz="1600" b="1" dirty="0">
                  <a:latin typeface="Calibri" pitchFamily="34" charset="0"/>
                </a:rPr>
                <a:t>have completed their PhDs and are contributing to Singapore’s Research, Innovation and Enterprise (RIE) </a:t>
              </a:r>
              <a:r>
                <a:rPr lang="en-SG" sz="1600" b="1" dirty="0" smtClean="0">
                  <a:latin typeface="Calibri" pitchFamily="34" charset="0"/>
                </a:rPr>
                <a:t>environment</a:t>
              </a:r>
              <a:endParaRPr lang="en-GB" sz="1600" b="1" dirty="0">
                <a:latin typeface="Calibri" pitchFamily="34" charset="0"/>
              </a:endParaRPr>
            </a:p>
            <a:p>
              <a:pPr algn="ctr"/>
              <a:endParaRPr lang="en-US" b="1" dirty="0">
                <a:solidFill>
                  <a:srgbClr val="0000CC"/>
                </a:solidFill>
              </a:endParaRPr>
            </a:p>
          </p:txBody>
        </p:sp>
      </p:grpSp>
      <p:sp>
        <p:nvSpPr>
          <p:cNvPr id="36867" name="TextBox 18"/>
          <p:cNvSpPr txBox="1">
            <a:spLocks noChangeArrowheads="1"/>
          </p:cNvSpPr>
          <p:nvPr/>
        </p:nvSpPr>
        <p:spPr bwMode="auto">
          <a:xfrm>
            <a:off x="539750" y="2514600"/>
            <a:ext cx="2076450" cy="708025"/>
          </a:xfrm>
          <a:prstGeom prst="rect">
            <a:avLst/>
          </a:prstGeom>
          <a:noFill/>
          <a:ln w="9525">
            <a:noFill/>
            <a:miter lim="800000"/>
            <a:headEnd/>
            <a:tailEnd/>
          </a:ln>
        </p:spPr>
        <p:txBody>
          <a:bodyPr>
            <a:spAutoFit/>
          </a:bodyPr>
          <a:lstStyle/>
          <a:p>
            <a:r>
              <a:rPr lang="en-US" sz="800"/>
              <a:t>Dr Karen Crasta</a:t>
            </a:r>
          </a:p>
          <a:p>
            <a:r>
              <a:rPr lang="en-SG" sz="800"/>
              <a:t>Lee Kong Chian School of Medicine, Nanyang Technological University (NTU)</a:t>
            </a:r>
          </a:p>
          <a:p>
            <a:r>
              <a:rPr lang="en-SG" sz="800"/>
              <a:t>A*STAR International Fellow </a:t>
            </a:r>
          </a:p>
          <a:p>
            <a:r>
              <a:rPr lang="en-SG" sz="800"/>
              <a:t>NRF Fellow 2013 </a:t>
            </a:r>
            <a:endParaRPr lang="en-US" sz="800"/>
          </a:p>
        </p:txBody>
      </p:sp>
      <p:pic>
        <p:nvPicPr>
          <p:cNvPr id="36868" name="Picture 4" descr="C:\Users\astar_lowwc\Documents\AGA\Karen Crasta.jpg"/>
          <p:cNvPicPr>
            <a:picLocks noChangeAspect="1" noChangeArrowheads="1"/>
          </p:cNvPicPr>
          <p:nvPr/>
        </p:nvPicPr>
        <p:blipFill>
          <a:blip r:embed="rId2" cstate="print"/>
          <a:srcRect/>
          <a:stretch>
            <a:fillRect/>
          </a:stretch>
        </p:blipFill>
        <p:spPr bwMode="auto">
          <a:xfrm>
            <a:off x="550863" y="3197225"/>
            <a:ext cx="1908175" cy="2859088"/>
          </a:xfrm>
          <a:prstGeom prst="rect">
            <a:avLst/>
          </a:prstGeom>
          <a:noFill/>
          <a:ln w="9525">
            <a:noFill/>
            <a:miter lim="800000"/>
            <a:headEnd/>
            <a:tailEnd/>
          </a:ln>
        </p:spPr>
      </p:pic>
      <p:pic>
        <p:nvPicPr>
          <p:cNvPr id="36869" name="Picture 5" descr="C:\Users\astar_lowwc\Documents\AGA\Seah Kwang Hwee.jpg"/>
          <p:cNvPicPr>
            <a:picLocks noChangeAspect="1" noChangeArrowheads="1"/>
          </p:cNvPicPr>
          <p:nvPr/>
        </p:nvPicPr>
        <p:blipFill>
          <a:blip r:embed="rId3" cstate="print"/>
          <a:srcRect/>
          <a:stretch>
            <a:fillRect/>
          </a:stretch>
        </p:blipFill>
        <p:spPr bwMode="auto">
          <a:xfrm>
            <a:off x="6586538" y="2749550"/>
            <a:ext cx="1903412" cy="2851150"/>
          </a:xfrm>
          <a:prstGeom prst="rect">
            <a:avLst/>
          </a:prstGeom>
          <a:noFill/>
          <a:ln w="9525">
            <a:noFill/>
            <a:miter lim="800000"/>
            <a:headEnd/>
            <a:tailEnd/>
          </a:ln>
        </p:spPr>
      </p:pic>
      <p:sp>
        <p:nvSpPr>
          <p:cNvPr id="36870" name="TextBox 21"/>
          <p:cNvSpPr txBox="1">
            <a:spLocks noChangeArrowheads="1"/>
          </p:cNvSpPr>
          <p:nvPr/>
        </p:nvSpPr>
        <p:spPr bwMode="auto">
          <a:xfrm>
            <a:off x="6557963" y="5580063"/>
            <a:ext cx="1901825" cy="708025"/>
          </a:xfrm>
          <a:prstGeom prst="rect">
            <a:avLst/>
          </a:prstGeom>
          <a:noFill/>
          <a:ln w="9525">
            <a:noFill/>
            <a:miter lim="800000"/>
            <a:headEnd/>
            <a:tailEnd/>
          </a:ln>
        </p:spPr>
        <p:txBody>
          <a:bodyPr>
            <a:spAutoFit/>
          </a:bodyPr>
          <a:lstStyle/>
          <a:p>
            <a:r>
              <a:rPr lang="en-US" sz="800"/>
              <a:t>Dr Seah Kwang Hwee</a:t>
            </a:r>
          </a:p>
          <a:p>
            <a:r>
              <a:rPr lang="en-US" sz="800"/>
              <a:t>Associate Patent Examiner, Intellectual Property Office of Singapore (IPOS)</a:t>
            </a:r>
          </a:p>
          <a:p>
            <a:r>
              <a:rPr lang="en-US" sz="800"/>
              <a:t>A*STAR Graduate Scholar</a:t>
            </a:r>
          </a:p>
        </p:txBody>
      </p:sp>
      <p:pic>
        <p:nvPicPr>
          <p:cNvPr id="36871" name="Picture 7"/>
          <p:cNvPicPr>
            <a:picLocks noChangeAspect="1" noChangeArrowheads="1"/>
          </p:cNvPicPr>
          <p:nvPr/>
        </p:nvPicPr>
        <p:blipFill>
          <a:blip r:embed="rId4" cstate="print"/>
          <a:srcRect t="14674" r="27863" b="10582"/>
          <a:stretch>
            <a:fillRect/>
          </a:stretch>
        </p:blipFill>
        <p:spPr bwMode="auto">
          <a:xfrm>
            <a:off x="4630738" y="3163888"/>
            <a:ext cx="1885950" cy="2928937"/>
          </a:xfrm>
          <a:prstGeom prst="rect">
            <a:avLst/>
          </a:prstGeom>
          <a:noFill/>
          <a:ln w="9525">
            <a:noFill/>
            <a:miter lim="800000"/>
            <a:headEnd/>
            <a:tailEnd/>
          </a:ln>
        </p:spPr>
      </p:pic>
      <p:sp>
        <p:nvSpPr>
          <p:cNvPr id="36872" name="TextBox 24"/>
          <p:cNvSpPr txBox="1">
            <a:spLocks noChangeArrowheads="1"/>
          </p:cNvSpPr>
          <p:nvPr/>
        </p:nvSpPr>
        <p:spPr bwMode="auto">
          <a:xfrm>
            <a:off x="2641600" y="3886200"/>
            <a:ext cx="2159000" cy="461963"/>
          </a:xfrm>
          <a:prstGeom prst="rect">
            <a:avLst/>
          </a:prstGeom>
          <a:noFill/>
          <a:ln w="9525">
            <a:noFill/>
            <a:miter lim="800000"/>
            <a:headEnd/>
            <a:tailEnd/>
          </a:ln>
        </p:spPr>
        <p:txBody>
          <a:bodyPr>
            <a:spAutoFit/>
          </a:bodyPr>
          <a:lstStyle/>
          <a:p>
            <a:r>
              <a:rPr lang="en-US" sz="800"/>
              <a:t>Dr Cheok Chit Fang</a:t>
            </a:r>
          </a:p>
          <a:p>
            <a:r>
              <a:rPr lang="en-SG" sz="800"/>
              <a:t>Principal </a:t>
            </a:r>
            <a:r>
              <a:rPr lang="en-US" sz="800"/>
              <a:t>Investigator, IFOM-p53 Lab</a:t>
            </a:r>
          </a:p>
          <a:p>
            <a:r>
              <a:rPr lang="en-US" sz="800"/>
              <a:t>National Science Scholar (PhD)</a:t>
            </a:r>
          </a:p>
        </p:txBody>
      </p:sp>
      <p:sp>
        <p:nvSpPr>
          <p:cNvPr id="36873" name="TextBox 25"/>
          <p:cNvSpPr txBox="1">
            <a:spLocks noChangeArrowheads="1"/>
          </p:cNvSpPr>
          <p:nvPr/>
        </p:nvSpPr>
        <p:spPr bwMode="auto">
          <a:xfrm>
            <a:off x="4572000" y="2514600"/>
            <a:ext cx="1962150" cy="584200"/>
          </a:xfrm>
          <a:prstGeom prst="rect">
            <a:avLst/>
          </a:prstGeom>
          <a:noFill/>
          <a:ln w="9525">
            <a:noFill/>
            <a:miter lim="800000"/>
            <a:headEnd/>
            <a:tailEnd/>
          </a:ln>
        </p:spPr>
        <p:txBody>
          <a:bodyPr>
            <a:spAutoFit/>
          </a:bodyPr>
          <a:lstStyle/>
          <a:p>
            <a:r>
              <a:rPr lang="en-US" sz="800"/>
              <a:t>Dr Jonathan Loh Yuin Han</a:t>
            </a:r>
          </a:p>
          <a:p>
            <a:r>
              <a:rPr lang="en-US" sz="800"/>
              <a:t>Principal Investigator, Institute of Molecular &amp; Cell Biology (IMCB)</a:t>
            </a:r>
          </a:p>
          <a:p>
            <a:r>
              <a:rPr lang="en-US" sz="800"/>
              <a:t>A*STAR Graduate Scholar </a:t>
            </a:r>
          </a:p>
        </p:txBody>
      </p:sp>
      <p:sp>
        <p:nvSpPr>
          <p:cNvPr id="15" name="Rounded Rectangle 14"/>
          <p:cNvSpPr/>
          <p:nvPr/>
        </p:nvSpPr>
        <p:spPr>
          <a:xfrm>
            <a:off x="0" y="0"/>
            <a:ext cx="9144000" cy="990600"/>
          </a:xfrm>
          <a:prstGeom prst="round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000" b="1" dirty="0" smtClean="0">
                <a:solidFill>
                  <a:schemeClr val="tx1"/>
                </a:solidFill>
              </a:rPr>
              <a:t>Nurturing a Pipeline of &gt;1,200 Singaporean PhD Talent</a:t>
            </a:r>
            <a:endParaRPr lang="en-GB" sz="3000" b="1" dirty="0">
              <a:solidFill>
                <a:schemeClr val="tx1"/>
              </a:solidFill>
            </a:endParaRPr>
          </a:p>
        </p:txBody>
      </p:sp>
      <p:pic>
        <p:nvPicPr>
          <p:cNvPr id="16" name="Picture 15" descr="C:\Users\astar_dinoa\Pictures\Pics for Ket Che\Chit_Fang.jpg"/>
          <p:cNvPicPr>
            <a:picLocks noChangeAspect="1" noChangeArrowheads="1"/>
          </p:cNvPicPr>
          <p:nvPr/>
        </p:nvPicPr>
        <p:blipFill>
          <a:blip r:embed="rId5" cstate="print"/>
          <a:srcRect/>
          <a:stretch>
            <a:fillRect/>
          </a:stretch>
        </p:blipFill>
        <p:spPr bwMode="auto">
          <a:xfrm>
            <a:off x="2743200" y="2667000"/>
            <a:ext cx="1206500" cy="1219200"/>
          </a:xfrm>
          <a:prstGeom prst="rect">
            <a:avLst/>
          </a:prstGeom>
          <a:noFill/>
          <a:effectLst>
            <a:outerShdw blurRad="50800" dist="38100" dir="2700000" algn="tl" rotWithShape="0">
              <a:prstClr val="black">
                <a:alpha val="40000"/>
              </a:prstClr>
            </a:outerShdw>
          </a:effectLst>
        </p:spPr>
      </p:pic>
      <p:pic>
        <p:nvPicPr>
          <p:cNvPr id="36877" name="Picture 3" descr="W:\ORIGINAL\01 Photos\People\Melissa\Melissa_Fullwood.jpg"/>
          <p:cNvPicPr>
            <a:picLocks noChangeAspect="1" noChangeArrowheads="1"/>
          </p:cNvPicPr>
          <p:nvPr/>
        </p:nvPicPr>
        <p:blipFill>
          <a:blip r:embed="rId6" cstate="print"/>
          <a:srcRect r="15492" b="40550"/>
          <a:stretch>
            <a:fillRect/>
          </a:stretch>
        </p:blipFill>
        <p:spPr bwMode="auto">
          <a:xfrm>
            <a:off x="2819400" y="4419600"/>
            <a:ext cx="1143000" cy="1169988"/>
          </a:xfrm>
          <a:prstGeom prst="rect">
            <a:avLst/>
          </a:prstGeom>
          <a:noFill/>
          <a:ln w="9525">
            <a:noFill/>
            <a:miter lim="800000"/>
            <a:headEnd/>
            <a:tailEnd/>
          </a:ln>
        </p:spPr>
      </p:pic>
      <p:sp>
        <p:nvSpPr>
          <p:cNvPr id="36878" name="TextBox 18"/>
          <p:cNvSpPr txBox="1">
            <a:spLocks noChangeArrowheads="1"/>
          </p:cNvSpPr>
          <p:nvPr/>
        </p:nvSpPr>
        <p:spPr bwMode="auto">
          <a:xfrm>
            <a:off x="2647950" y="5638800"/>
            <a:ext cx="2076450" cy="830263"/>
          </a:xfrm>
          <a:prstGeom prst="rect">
            <a:avLst/>
          </a:prstGeom>
          <a:noFill/>
          <a:ln w="9525">
            <a:noFill/>
            <a:miter lim="800000"/>
            <a:headEnd/>
            <a:tailEnd/>
          </a:ln>
        </p:spPr>
        <p:txBody>
          <a:bodyPr>
            <a:spAutoFit/>
          </a:bodyPr>
          <a:lstStyle/>
          <a:p>
            <a:r>
              <a:rPr lang="en-US" sz="800"/>
              <a:t>Dr Melissa Fullwood</a:t>
            </a:r>
          </a:p>
          <a:p>
            <a:r>
              <a:rPr lang="en-SG" sz="800"/>
              <a:t>Yale-NUS College</a:t>
            </a:r>
          </a:p>
          <a:p>
            <a:r>
              <a:rPr lang="en-SG" sz="800"/>
              <a:t>Principal Investigator, Cancer Science Institute</a:t>
            </a:r>
          </a:p>
          <a:p>
            <a:r>
              <a:rPr lang="en-SG" sz="800"/>
              <a:t>National Science Scholar (BS-PhD)  </a:t>
            </a:r>
          </a:p>
          <a:p>
            <a:r>
              <a:rPr lang="en-SG" sz="800"/>
              <a:t>NRF Fellow 2013 </a:t>
            </a:r>
            <a:endParaRPr lang="en-US" sz="800"/>
          </a:p>
        </p:txBody>
      </p:sp>
      <p:sp>
        <p:nvSpPr>
          <p:cNvPr id="18" name="Slide Number Placeholder 17"/>
          <p:cNvSpPr>
            <a:spLocks noGrp="1"/>
          </p:cNvSpPr>
          <p:nvPr>
            <p:ph type="sldNum" sz="quarter" idx="12"/>
          </p:nvPr>
        </p:nvSpPr>
        <p:spPr/>
        <p:txBody>
          <a:bodyPr/>
          <a:lstStyle/>
          <a:p>
            <a:pPr>
              <a:defRPr/>
            </a:pPr>
            <a:fld id="{BCE8C7BB-F99D-4936-9C70-48D31962C7DF}" type="slidenum">
              <a:rPr lang="en-GB" smtClean="0"/>
              <a:pPr>
                <a:defRPr/>
              </a:pPr>
              <a:t>36</a:t>
            </a:fld>
            <a:endParaRPr lang="en-GB"/>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0" y="0"/>
            <a:ext cx="9144000" cy="990600"/>
          </a:xfrm>
          <a:prstGeom prst="round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solidFill>
                  <a:schemeClr val="tx1"/>
                </a:solidFill>
              </a:rPr>
              <a:t>Communicating the Value of Scientific Knowledge</a:t>
            </a:r>
            <a:endParaRPr lang="en-GB" sz="3200" b="1" dirty="0">
              <a:solidFill>
                <a:schemeClr val="tx1"/>
              </a:solidFill>
            </a:endParaRPr>
          </a:p>
        </p:txBody>
      </p:sp>
      <p:sp>
        <p:nvSpPr>
          <p:cNvPr id="5" name="TextBox 4"/>
          <p:cNvSpPr txBox="1"/>
          <p:nvPr/>
        </p:nvSpPr>
        <p:spPr>
          <a:xfrm>
            <a:off x="457200" y="1341438"/>
            <a:ext cx="8229600" cy="3078162"/>
          </a:xfrm>
          <a:prstGeom prst="rect">
            <a:avLst/>
          </a:prstGeom>
          <a:noFill/>
        </p:spPr>
        <p:txBody>
          <a:bodyPr>
            <a:spAutoFit/>
          </a:bodyPr>
          <a:lstStyle/>
          <a:p>
            <a:pPr fontAlgn="auto">
              <a:spcBef>
                <a:spcPts val="0"/>
              </a:spcBef>
              <a:spcAft>
                <a:spcPts val="0"/>
              </a:spcAft>
              <a:defRPr/>
            </a:pPr>
            <a:r>
              <a:rPr lang="en-US" sz="2800" dirty="0">
                <a:latin typeface="+mn-lt"/>
                <a:cs typeface="+mn-cs"/>
              </a:rPr>
              <a:t>Importance of </a:t>
            </a:r>
            <a:r>
              <a:rPr lang="en-US" sz="2800" b="1" dirty="0">
                <a:latin typeface="+mn-lt"/>
                <a:cs typeface="+mn-cs"/>
              </a:rPr>
              <a:t>Public Outreach </a:t>
            </a:r>
            <a:r>
              <a:rPr lang="en-US" sz="2800" dirty="0">
                <a:latin typeface="+mn-lt"/>
                <a:cs typeface="+mn-cs"/>
              </a:rPr>
              <a:t>in S&amp;T:</a:t>
            </a:r>
          </a:p>
          <a:p>
            <a:pPr fontAlgn="auto">
              <a:spcBef>
                <a:spcPts val="0"/>
              </a:spcBef>
              <a:spcAft>
                <a:spcPts val="0"/>
              </a:spcAft>
              <a:defRPr/>
            </a:pPr>
            <a:endParaRPr lang="en-US" sz="400" dirty="0">
              <a:latin typeface="+mn-lt"/>
              <a:cs typeface="+mn-cs"/>
            </a:endParaRPr>
          </a:p>
          <a:p>
            <a:pPr fontAlgn="auto">
              <a:spcBef>
                <a:spcPts val="0"/>
              </a:spcBef>
              <a:spcAft>
                <a:spcPts val="0"/>
              </a:spcAft>
              <a:defRPr/>
            </a:pPr>
            <a:endParaRPr lang="en-US" sz="200" dirty="0">
              <a:latin typeface="+mn-lt"/>
              <a:cs typeface="+mn-cs"/>
            </a:endParaRPr>
          </a:p>
          <a:p>
            <a:pPr marL="509588" indent="-509588" fontAlgn="auto">
              <a:spcBef>
                <a:spcPts val="0"/>
              </a:spcBef>
              <a:spcAft>
                <a:spcPts val="0"/>
              </a:spcAft>
              <a:buFont typeface="Arial" pitchFamily="34" charset="0"/>
              <a:buChar char="•"/>
              <a:defRPr/>
            </a:pPr>
            <a:r>
              <a:rPr lang="en-US" sz="2600" i="1" dirty="0">
                <a:latin typeface="+mn-lt"/>
                <a:cs typeface="+mn-cs"/>
              </a:rPr>
              <a:t>Future of the scientific enterprise depends on public support for R&amp;D</a:t>
            </a:r>
          </a:p>
          <a:p>
            <a:pPr marL="509588" indent="-509588" fontAlgn="auto">
              <a:spcBef>
                <a:spcPts val="0"/>
              </a:spcBef>
              <a:spcAft>
                <a:spcPts val="0"/>
              </a:spcAft>
              <a:defRPr/>
            </a:pPr>
            <a:endParaRPr lang="en-US" sz="500" i="1" dirty="0">
              <a:latin typeface="+mn-lt"/>
              <a:cs typeface="+mn-cs"/>
            </a:endParaRPr>
          </a:p>
          <a:p>
            <a:pPr marL="509588" indent="-509588" fontAlgn="auto">
              <a:spcBef>
                <a:spcPts val="0"/>
              </a:spcBef>
              <a:spcAft>
                <a:spcPts val="0"/>
              </a:spcAft>
              <a:buFont typeface="Arial" pitchFamily="34" charset="0"/>
              <a:buChar char="•"/>
              <a:defRPr/>
            </a:pPr>
            <a:r>
              <a:rPr lang="en-US" sz="2600" i="1" dirty="0">
                <a:latin typeface="+mn-lt"/>
                <a:cs typeface="+mn-cs"/>
              </a:rPr>
              <a:t>Develop the next generation of scientists and engineers</a:t>
            </a:r>
          </a:p>
          <a:p>
            <a:pPr marL="509588" indent="-509588" fontAlgn="auto">
              <a:spcBef>
                <a:spcPts val="0"/>
              </a:spcBef>
              <a:spcAft>
                <a:spcPts val="0"/>
              </a:spcAft>
              <a:defRPr/>
            </a:pPr>
            <a:endParaRPr lang="en-US" sz="500" i="1" dirty="0">
              <a:latin typeface="+mn-lt"/>
              <a:cs typeface="+mn-cs"/>
            </a:endParaRPr>
          </a:p>
          <a:p>
            <a:pPr marL="509588" indent="-509588" fontAlgn="auto">
              <a:spcBef>
                <a:spcPts val="0"/>
              </a:spcBef>
              <a:spcAft>
                <a:spcPts val="0"/>
              </a:spcAft>
              <a:defRPr/>
            </a:pPr>
            <a:endParaRPr lang="en-US" sz="200" i="1" dirty="0">
              <a:latin typeface="+mn-lt"/>
              <a:cs typeface="+mn-cs"/>
            </a:endParaRPr>
          </a:p>
          <a:p>
            <a:pPr marL="509588" indent="-509588" fontAlgn="auto">
              <a:spcBef>
                <a:spcPts val="0"/>
              </a:spcBef>
              <a:spcAft>
                <a:spcPts val="0"/>
              </a:spcAft>
              <a:buFont typeface="Arial" pitchFamily="34" charset="0"/>
              <a:buChar char="•"/>
              <a:defRPr/>
            </a:pPr>
            <a:r>
              <a:rPr lang="en-US" sz="2600" i="1" dirty="0">
                <a:latin typeface="+mn-lt"/>
                <a:cs typeface="+mn-cs"/>
              </a:rPr>
              <a:t>Build capacity for sustained long-term economic growth and improved quality of life</a:t>
            </a:r>
          </a:p>
          <a:p>
            <a:pPr fontAlgn="auto">
              <a:spcBef>
                <a:spcPts val="0"/>
              </a:spcBef>
              <a:spcAft>
                <a:spcPts val="0"/>
              </a:spcAft>
              <a:defRPr/>
            </a:pPr>
            <a:endParaRPr lang="en-GB" dirty="0">
              <a:latin typeface="+mn-lt"/>
              <a:cs typeface="+mn-cs"/>
            </a:endParaRPr>
          </a:p>
        </p:txBody>
      </p:sp>
      <p:sp>
        <p:nvSpPr>
          <p:cNvPr id="7" name="TextBox 6"/>
          <p:cNvSpPr txBox="1"/>
          <p:nvPr/>
        </p:nvSpPr>
        <p:spPr>
          <a:xfrm>
            <a:off x="457200" y="4419600"/>
            <a:ext cx="8229600" cy="2262158"/>
          </a:xfrm>
          <a:prstGeom prst="rect">
            <a:avLst/>
          </a:prstGeom>
          <a:noFill/>
        </p:spPr>
        <p:txBody>
          <a:bodyPr>
            <a:spAutoFit/>
          </a:bodyPr>
          <a:lstStyle/>
          <a:p>
            <a:pPr fontAlgn="auto">
              <a:spcBef>
                <a:spcPts val="0"/>
              </a:spcBef>
              <a:spcAft>
                <a:spcPts val="0"/>
              </a:spcAft>
              <a:defRPr/>
            </a:pPr>
            <a:r>
              <a:rPr lang="en-US" sz="2800" dirty="0">
                <a:latin typeface="+mn-lt"/>
                <a:cs typeface="+mn-cs"/>
              </a:rPr>
              <a:t>Role of Different </a:t>
            </a:r>
            <a:r>
              <a:rPr lang="en-US" sz="2800" b="1" dirty="0">
                <a:latin typeface="+mn-lt"/>
                <a:cs typeface="+mn-cs"/>
              </a:rPr>
              <a:t>Stakeholders</a:t>
            </a:r>
            <a:r>
              <a:rPr lang="en-US" sz="2800" dirty="0">
                <a:latin typeface="+mn-lt"/>
                <a:cs typeface="+mn-cs"/>
              </a:rPr>
              <a:t> in Public Outreach Efforts</a:t>
            </a:r>
          </a:p>
          <a:p>
            <a:pPr fontAlgn="auto">
              <a:spcBef>
                <a:spcPts val="0"/>
              </a:spcBef>
              <a:spcAft>
                <a:spcPts val="0"/>
              </a:spcAft>
              <a:defRPr/>
            </a:pPr>
            <a:endParaRPr lang="en-US" sz="500" dirty="0">
              <a:latin typeface="+mn-lt"/>
              <a:cs typeface="+mn-cs"/>
            </a:endParaRPr>
          </a:p>
          <a:p>
            <a:pPr fontAlgn="auto">
              <a:spcBef>
                <a:spcPts val="0"/>
              </a:spcBef>
              <a:spcAft>
                <a:spcPts val="0"/>
              </a:spcAft>
              <a:defRPr/>
            </a:pPr>
            <a:endParaRPr lang="en-US" sz="200" dirty="0">
              <a:latin typeface="+mn-lt"/>
              <a:cs typeface="+mn-cs"/>
            </a:endParaRPr>
          </a:p>
          <a:p>
            <a:pPr marL="509588" indent="-509588" fontAlgn="auto">
              <a:spcBef>
                <a:spcPts val="0"/>
              </a:spcBef>
              <a:spcAft>
                <a:spcPts val="0"/>
              </a:spcAft>
              <a:buFont typeface="Arial" pitchFamily="34" charset="0"/>
              <a:buChar char="•"/>
              <a:defRPr/>
            </a:pPr>
            <a:r>
              <a:rPr lang="en-US" sz="2600" i="1" dirty="0">
                <a:latin typeface="+mn-lt"/>
                <a:cs typeface="+mn-cs"/>
              </a:rPr>
              <a:t>Public policy-makers, scientists, teachers with the influence, corporations as part of Corporate Social Responsibility efforts</a:t>
            </a:r>
            <a:endParaRPr lang="en-GB" sz="2600" i="1" dirty="0">
              <a:latin typeface="+mn-lt"/>
              <a:cs typeface="+mn-cs"/>
            </a:endParaRPr>
          </a:p>
        </p:txBody>
      </p:sp>
      <p:sp>
        <p:nvSpPr>
          <p:cNvPr id="6" name="Slide Number Placeholder 5"/>
          <p:cNvSpPr>
            <a:spLocks noGrp="1"/>
          </p:cNvSpPr>
          <p:nvPr>
            <p:ph type="sldNum" sz="quarter" idx="12"/>
          </p:nvPr>
        </p:nvSpPr>
        <p:spPr/>
        <p:txBody>
          <a:bodyPr/>
          <a:lstStyle/>
          <a:p>
            <a:pPr>
              <a:defRPr/>
            </a:pPr>
            <a:fld id="{E2AF2B84-9A61-478B-9841-9642A71D7D21}" type="slidenum">
              <a:rPr lang="en-GB" smtClean="0"/>
              <a:pPr>
                <a:defRPr/>
              </a:pPr>
              <a:t>37</a:t>
            </a:fld>
            <a:endParaRPr lang="en-GB"/>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0" y="0"/>
            <a:ext cx="9144000" cy="990600"/>
          </a:xfrm>
          <a:prstGeom prst="round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solidFill>
                  <a:schemeClr val="tx1"/>
                </a:solidFill>
              </a:rPr>
              <a:t>Communicating the Value of Scientific Knowledge</a:t>
            </a:r>
            <a:endParaRPr lang="en-GB" sz="3200" b="1" dirty="0">
              <a:solidFill>
                <a:schemeClr val="tx1"/>
              </a:solidFill>
            </a:endParaRPr>
          </a:p>
        </p:txBody>
      </p:sp>
      <p:sp>
        <p:nvSpPr>
          <p:cNvPr id="5" name="TextBox 4"/>
          <p:cNvSpPr txBox="1"/>
          <p:nvPr/>
        </p:nvSpPr>
        <p:spPr>
          <a:xfrm>
            <a:off x="457200" y="1371600"/>
            <a:ext cx="8229600" cy="3924151"/>
          </a:xfrm>
          <a:prstGeom prst="rect">
            <a:avLst/>
          </a:prstGeom>
          <a:noFill/>
        </p:spPr>
        <p:txBody>
          <a:bodyPr>
            <a:spAutoFit/>
          </a:bodyPr>
          <a:lstStyle/>
          <a:p>
            <a:pPr fontAlgn="auto">
              <a:spcBef>
                <a:spcPts val="0"/>
              </a:spcBef>
              <a:spcAft>
                <a:spcPts val="0"/>
              </a:spcAft>
              <a:defRPr/>
            </a:pPr>
            <a:r>
              <a:rPr lang="en-US" sz="3200" dirty="0">
                <a:latin typeface="+mn-lt"/>
                <a:cs typeface="+mn-cs"/>
              </a:rPr>
              <a:t>How Singapore Does It:</a:t>
            </a:r>
          </a:p>
          <a:p>
            <a:pPr fontAlgn="auto">
              <a:spcBef>
                <a:spcPts val="0"/>
              </a:spcBef>
              <a:spcAft>
                <a:spcPts val="0"/>
              </a:spcAft>
              <a:defRPr/>
            </a:pPr>
            <a:endParaRPr lang="en-US" sz="500" dirty="0">
              <a:latin typeface="+mn-lt"/>
              <a:cs typeface="+mn-cs"/>
            </a:endParaRPr>
          </a:p>
          <a:p>
            <a:pPr fontAlgn="auto">
              <a:spcBef>
                <a:spcPts val="0"/>
              </a:spcBef>
              <a:spcAft>
                <a:spcPts val="0"/>
              </a:spcAft>
              <a:defRPr/>
            </a:pPr>
            <a:endParaRPr lang="en-US" sz="200" dirty="0">
              <a:latin typeface="+mn-lt"/>
              <a:cs typeface="+mn-cs"/>
            </a:endParaRPr>
          </a:p>
          <a:p>
            <a:pPr marL="509588" indent="-509588" fontAlgn="auto">
              <a:spcBef>
                <a:spcPts val="0"/>
              </a:spcBef>
              <a:spcAft>
                <a:spcPts val="0"/>
              </a:spcAft>
              <a:buFont typeface="Arial" pitchFamily="34" charset="0"/>
              <a:buChar char="•"/>
              <a:defRPr/>
            </a:pPr>
            <a:r>
              <a:rPr lang="en-US" sz="2600" i="1" dirty="0">
                <a:latin typeface="+mn-lt"/>
                <a:cs typeface="+mn-cs"/>
              </a:rPr>
              <a:t>Framing the “</a:t>
            </a:r>
            <a:r>
              <a:rPr lang="en-US" sz="2600" b="1" i="1" dirty="0">
                <a:latin typeface="+mn-lt"/>
                <a:cs typeface="+mn-cs"/>
              </a:rPr>
              <a:t>Economic </a:t>
            </a:r>
            <a:r>
              <a:rPr lang="en-US" sz="2600" b="1" i="1" dirty="0" smtClean="0">
                <a:latin typeface="+mn-lt"/>
                <a:cs typeface="+mn-cs"/>
              </a:rPr>
              <a:t>Development</a:t>
            </a:r>
            <a:r>
              <a:rPr lang="en-US" sz="2600" i="1" dirty="0" smtClean="0">
                <a:latin typeface="+mn-lt"/>
                <a:cs typeface="+mn-cs"/>
              </a:rPr>
              <a:t>” </a:t>
            </a:r>
            <a:r>
              <a:rPr lang="en-US" sz="2600" i="1" dirty="0">
                <a:latin typeface="+mn-lt"/>
                <a:cs typeface="+mn-cs"/>
              </a:rPr>
              <a:t>story</a:t>
            </a:r>
          </a:p>
          <a:p>
            <a:pPr marL="509588" fontAlgn="auto">
              <a:spcBef>
                <a:spcPts val="0"/>
              </a:spcBef>
              <a:spcAft>
                <a:spcPts val="0"/>
              </a:spcAft>
              <a:buFontTx/>
              <a:buChar char="-"/>
              <a:defRPr/>
            </a:pPr>
            <a:r>
              <a:rPr lang="en-US" sz="2600" i="1" dirty="0">
                <a:latin typeface="+mn-lt"/>
                <a:cs typeface="+mn-cs"/>
              </a:rPr>
              <a:t> Instilling the positive economic impact of our research (i.e. high value-added job creation) in the public mindset </a:t>
            </a:r>
          </a:p>
          <a:p>
            <a:pPr marL="509588" fontAlgn="auto">
              <a:spcBef>
                <a:spcPts val="0"/>
              </a:spcBef>
              <a:spcAft>
                <a:spcPts val="0"/>
              </a:spcAft>
              <a:defRPr/>
            </a:pPr>
            <a:endParaRPr lang="en-US" sz="500" i="1" dirty="0">
              <a:latin typeface="+mn-lt"/>
              <a:cs typeface="+mn-cs"/>
            </a:endParaRPr>
          </a:p>
          <a:p>
            <a:pPr marL="509588" indent="-509588" fontAlgn="auto">
              <a:spcBef>
                <a:spcPts val="0"/>
              </a:spcBef>
              <a:spcAft>
                <a:spcPts val="0"/>
              </a:spcAft>
              <a:defRPr/>
            </a:pPr>
            <a:endParaRPr lang="en-US" sz="500" i="1" dirty="0">
              <a:latin typeface="+mn-lt"/>
              <a:cs typeface="+mn-cs"/>
            </a:endParaRPr>
          </a:p>
          <a:p>
            <a:pPr marL="509588" indent="-509588" fontAlgn="auto">
              <a:spcBef>
                <a:spcPts val="0"/>
              </a:spcBef>
              <a:spcAft>
                <a:spcPts val="0"/>
              </a:spcAft>
              <a:buFont typeface="Arial" pitchFamily="34" charset="0"/>
              <a:buChar char="•"/>
              <a:defRPr/>
            </a:pPr>
            <a:r>
              <a:rPr lang="en-US" sz="2600" i="1" dirty="0">
                <a:latin typeface="+mn-lt"/>
                <a:cs typeface="+mn-cs"/>
              </a:rPr>
              <a:t>Reiterating positive </a:t>
            </a:r>
            <a:r>
              <a:rPr lang="en-US" sz="2600" b="1" i="1" dirty="0" smtClean="0">
                <a:latin typeface="+mn-lt"/>
                <a:cs typeface="+mn-cs"/>
              </a:rPr>
              <a:t>Societal </a:t>
            </a:r>
            <a:r>
              <a:rPr lang="en-US" sz="2600" b="1" i="1" dirty="0">
                <a:latin typeface="+mn-lt"/>
                <a:cs typeface="+mn-cs"/>
              </a:rPr>
              <a:t>outcomes </a:t>
            </a:r>
            <a:r>
              <a:rPr lang="en-US" sz="2600" i="1" dirty="0">
                <a:latin typeface="+mn-lt"/>
                <a:cs typeface="+mn-cs"/>
              </a:rPr>
              <a:t>which are relatable to the </a:t>
            </a:r>
            <a:r>
              <a:rPr lang="en-US" sz="2600" i="1" dirty="0" smtClean="0">
                <a:latin typeface="+mn-lt"/>
                <a:cs typeface="+mn-cs"/>
              </a:rPr>
              <a:t>public </a:t>
            </a:r>
            <a:r>
              <a:rPr lang="en-US" sz="2600" i="1" dirty="0">
                <a:latin typeface="+mn-lt"/>
                <a:cs typeface="+mn-cs"/>
              </a:rPr>
              <a:t>e.g. 2003 SARS outbreak, </a:t>
            </a:r>
            <a:r>
              <a:rPr lang="en-US" sz="2600" i="1" dirty="0" smtClean="0">
                <a:latin typeface="+mn-lt"/>
                <a:cs typeface="+mn-cs"/>
              </a:rPr>
              <a:t>Genome </a:t>
            </a:r>
            <a:r>
              <a:rPr lang="en-US" sz="2600" i="1" dirty="0">
                <a:latin typeface="+mn-lt"/>
                <a:cs typeface="+mn-cs"/>
              </a:rPr>
              <a:t>Institute of Singapore co-developed a sensitive and accurate SARS Diagnostic Kit with Roche</a:t>
            </a:r>
          </a:p>
          <a:p>
            <a:pPr fontAlgn="auto">
              <a:spcBef>
                <a:spcPts val="0"/>
              </a:spcBef>
              <a:spcAft>
                <a:spcPts val="0"/>
              </a:spcAft>
              <a:defRPr/>
            </a:pPr>
            <a:endParaRPr lang="en-GB" dirty="0">
              <a:latin typeface="+mn-lt"/>
              <a:cs typeface="+mn-cs"/>
            </a:endParaRPr>
          </a:p>
        </p:txBody>
      </p:sp>
      <p:pic>
        <p:nvPicPr>
          <p:cNvPr id="40964" name="Picture 2" descr="C:\Users\astar_huangt\Pictures\GIS and Roche SARS kit.jpg"/>
          <p:cNvPicPr>
            <a:picLocks noChangeAspect="1" noChangeArrowheads="1"/>
          </p:cNvPicPr>
          <p:nvPr/>
        </p:nvPicPr>
        <p:blipFill>
          <a:blip r:embed="rId2" cstate="print"/>
          <a:srcRect/>
          <a:stretch>
            <a:fillRect/>
          </a:stretch>
        </p:blipFill>
        <p:spPr bwMode="auto">
          <a:xfrm>
            <a:off x="7239000" y="5334000"/>
            <a:ext cx="1436688" cy="1079500"/>
          </a:xfrm>
          <a:prstGeom prst="rect">
            <a:avLst/>
          </a:prstGeom>
          <a:noFill/>
          <a:ln w="9525">
            <a:noFill/>
            <a:miter lim="800000"/>
            <a:headEnd/>
            <a:tailEnd/>
          </a:ln>
        </p:spPr>
      </p:pic>
      <p:pic>
        <p:nvPicPr>
          <p:cNvPr id="40965" name="Picture 1" descr="C:\Users\astar_huangt\Pictures\sars photo.jpg"/>
          <p:cNvPicPr>
            <a:picLocks noChangeAspect="1" noChangeArrowheads="1"/>
          </p:cNvPicPr>
          <p:nvPr/>
        </p:nvPicPr>
        <p:blipFill>
          <a:blip r:embed="rId3" cstate="print"/>
          <a:srcRect/>
          <a:stretch>
            <a:fillRect/>
          </a:stretch>
        </p:blipFill>
        <p:spPr bwMode="auto">
          <a:xfrm>
            <a:off x="5562600" y="5791200"/>
            <a:ext cx="1709738" cy="97155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0FA42638-2DDB-426D-B186-F42FB289CE21}" type="slidenum">
              <a:rPr lang="en-GB" smtClean="0"/>
              <a:pPr>
                <a:defRPr/>
              </a:pPr>
              <a:t>38</a:t>
            </a:fld>
            <a:endParaRPr lang="en-GB"/>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2400" y="381000"/>
            <a:ext cx="8839200" cy="914400"/>
          </a:xfrm>
          <a:prstGeom prst="round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solidFill>
                  <a:schemeClr val="tx1"/>
                </a:solidFill>
              </a:rPr>
              <a:t>Communicating the Value of Scientific Knowledge</a:t>
            </a:r>
            <a:endParaRPr lang="en-GB" sz="3200" b="1" dirty="0">
              <a:solidFill>
                <a:schemeClr val="tx1"/>
              </a:solidFill>
            </a:endParaRPr>
          </a:p>
        </p:txBody>
      </p:sp>
      <p:sp>
        <p:nvSpPr>
          <p:cNvPr id="5" name="TextBox 4"/>
          <p:cNvSpPr txBox="1"/>
          <p:nvPr/>
        </p:nvSpPr>
        <p:spPr>
          <a:xfrm>
            <a:off x="457200" y="1295400"/>
            <a:ext cx="8229600" cy="4000500"/>
          </a:xfrm>
          <a:prstGeom prst="rect">
            <a:avLst/>
          </a:prstGeom>
          <a:noFill/>
        </p:spPr>
        <p:txBody>
          <a:bodyPr>
            <a:spAutoFit/>
          </a:bodyPr>
          <a:lstStyle/>
          <a:p>
            <a:pPr fontAlgn="auto">
              <a:spcBef>
                <a:spcPts val="0"/>
              </a:spcBef>
              <a:spcAft>
                <a:spcPts val="0"/>
              </a:spcAft>
              <a:defRPr/>
            </a:pPr>
            <a:r>
              <a:rPr lang="en-US" sz="3200" dirty="0">
                <a:latin typeface="+mn-lt"/>
                <a:cs typeface="+mn-cs"/>
              </a:rPr>
              <a:t>How Singapore Does It:</a:t>
            </a:r>
          </a:p>
          <a:p>
            <a:pPr fontAlgn="auto">
              <a:spcBef>
                <a:spcPts val="0"/>
              </a:spcBef>
              <a:spcAft>
                <a:spcPts val="0"/>
              </a:spcAft>
              <a:defRPr/>
            </a:pPr>
            <a:endParaRPr lang="en-US" sz="500" dirty="0">
              <a:latin typeface="+mn-lt"/>
              <a:cs typeface="+mn-cs"/>
            </a:endParaRPr>
          </a:p>
          <a:p>
            <a:pPr fontAlgn="auto">
              <a:spcBef>
                <a:spcPts val="0"/>
              </a:spcBef>
              <a:spcAft>
                <a:spcPts val="0"/>
              </a:spcAft>
              <a:defRPr/>
            </a:pPr>
            <a:endParaRPr lang="en-US" sz="200" dirty="0">
              <a:latin typeface="+mn-lt"/>
              <a:cs typeface="+mn-cs"/>
            </a:endParaRPr>
          </a:p>
          <a:p>
            <a:pPr marL="509588" indent="-509588" fontAlgn="auto">
              <a:spcBef>
                <a:spcPts val="0"/>
              </a:spcBef>
              <a:spcAft>
                <a:spcPts val="0"/>
              </a:spcAft>
              <a:buFont typeface="Arial" pitchFamily="34" charset="0"/>
              <a:buChar char="•"/>
              <a:defRPr/>
            </a:pPr>
            <a:r>
              <a:rPr lang="en-US" sz="2600" i="1" dirty="0">
                <a:latin typeface="+mn-lt"/>
                <a:cs typeface="+mn-cs"/>
              </a:rPr>
              <a:t>Enhancing public understanding of increasingly complex and urgent societal issues, and the role of R&amp;D in addressing these issues</a:t>
            </a:r>
          </a:p>
          <a:p>
            <a:pPr marL="509588" fontAlgn="auto">
              <a:spcBef>
                <a:spcPts val="0"/>
              </a:spcBef>
              <a:spcAft>
                <a:spcPts val="0"/>
              </a:spcAft>
              <a:buFontTx/>
              <a:buChar char="-"/>
              <a:defRPr/>
            </a:pPr>
            <a:r>
              <a:rPr lang="en-US" sz="2600" dirty="0">
                <a:latin typeface="+mn-lt"/>
                <a:cs typeface="+mn-cs"/>
              </a:rPr>
              <a:t> e.g. Ageing and Healthcare - </a:t>
            </a:r>
            <a:r>
              <a:rPr lang="en-GB" sz="2600" dirty="0">
                <a:latin typeface="+mn-lt"/>
                <a:cs typeface="+mn-cs"/>
              </a:rPr>
              <a:t>Cutting-edge R&amp;D (especially in </a:t>
            </a:r>
            <a:r>
              <a:rPr lang="en-GB" sz="2600" dirty="0" err="1">
                <a:latin typeface="+mn-lt"/>
                <a:cs typeface="+mn-cs"/>
              </a:rPr>
              <a:t>telehealth</a:t>
            </a:r>
            <a:r>
              <a:rPr lang="en-GB" sz="2600" dirty="0">
                <a:latin typeface="+mn-lt"/>
                <a:cs typeface="+mn-cs"/>
              </a:rPr>
              <a:t>) can potentially transform and improve the delivery of healthcare for millions, but the impact would be minimal if the public did not embrace the technologies</a:t>
            </a:r>
          </a:p>
          <a:p>
            <a:pPr marL="509588" fontAlgn="auto">
              <a:spcBef>
                <a:spcPts val="0"/>
              </a:spcBef>
              <a:spcAft>
                <a:spcPts val="0"/>
              </a:spcAft>
              <a:buFontTx/>
              <a:buChar char="-"/>
              <a:defRPr/>
            </a:pPr>
            <a:endParaRPr lang="en-GB" sz="500" dirty="0">
              <a:latin typeface="+mn-lt"/>
              <a:cs typeface="+mn-cs"/>
            </a:endParaRPr>
          </a:p>
          <a:p>
            <a:pPr marL="509588" fontAlgn="auto">
              <a:spcBef>
                <a:spcPts val="0"/>
              </a:spcBef>
              <a:spcAft>
                <a:spcPts val="0"/>
              </a:spcAft>
              <a:defRPr/>
            </a:pPr>
            <a:endParaRPr lang="en-US" sz="200" dirty="0">
              <a:latin typeface="+mn-lt"/>
              <a:cs typeface="+mn-cs"/>
            </a:endParaRPr>
          </a:p>
        </p:txBody>
      </p:sp>
      <p:pic>
        <p:nvPicPr>
          <p:cNvPr id="41988" name="Picture 1" descr="C:\Users\astar_huangt\Pictures\Aging.jpg"/>
          <p:cNvPicPr>
            <a:picLocks noChangeAspect="1" noChangeArrowheads="1"/>
          </p:cNvPicPr>
          <p:nvPr/>
        </p:nvPicPr>
        <p:blipFill>
          <a:blip r:embed="rId2" cstate="print"/>
          <a:srcRect/>
          <a:stretch>
            <a:fillRect/>
          </a:stretch>
        </p:blipFill>
        <p:spPr bwMode="auto">
          <a:xfrm>
            <a:off x="6477000" y="5029200"/>
            <a:ext cx="1447800" cy="1027113"/>
          </a:xfrm>
          <a:prstGeom prst="rect">
            <a:avLst/>
          </a:prstGeom>
          <a:noFill/>
          <a:ln w="9525">
            <a:noFill/>
            <a:miter lim="800000"/>
            <a:headEnd/>
            <a:tailEnd/>
          </a:ln>
        </p:spPr>
      </p:pic>
      <p:pic>
        <p:nvPicPr>
          <p:cNvPr id="41989" name="Picture 2" descr="C:\Users\astar_huangt\Pictures\Philips telehealth.jpg"/>
          <p:cNvPicPr>
            <a:picLocks noChangeAspect="1" noChangeArrowheads="1"/>
          </p:cNvPicPr>
          <p:nvPr/>
        </p:nvPicPr>
        <p:blipFill>
          <a:blip r:embed="rId3" cstate="print"/>
          <a:srcRect/>
          <a:stretch>
            <a:fillRect/>
          </a:stretch>
        </p:blipFill>
        <p:spPr bwMode="auto">
          <a:xfrm>
            <a:off x="4876800" y="4981575"/>
            <a:ext cx="1295400" cy="1190625"/>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34A1527F-1BE6-42BA-929C-2AB327FB3EC9}" type="slidenum">
              <a:rPr lang="en-GB" smtClean="0"/>
              <a:pPr>
                <a:defRPr/>
              </a:pPr>
              <a:t>39</a:t>
            </a:fld>
            <a:endParaRPr lang="en-GB"/>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56"/>
          <p:cNvGrpSpPr/>
          <p:nvPr/>
        </p:nvGrpSpPr>
        <p:grpSpPr>
          <a:xfrm>
            <a:off x="228600" y="1295400"/>
            <a:ext cx="8726486" cy="4992216"/>
            <a:chOff x="179389" y="885056"/>
            <a:chExt cx="8726486" cy="4992216"/>
          </a:xfrm>
        </p:grpSpPr>
        <p:pic>
          <p:nvPicPr>
            <p:cNvPr id="84" name="Picture 34" descr="U:\Corporate Comm Dept\11. Individual Officers\11.36 Alfi\images\country3.png"/>
            <p:cNvPicPr>
              <a:picLocks noChangeAspect="1" noChangeArrowheads="1"/>
            </p:cNvPicPr>
            <p:nvPr/>
          </p:nvPicPr>
          <p:blipFill>
            <a:blip r:embed="rId4" cstate="email">
              <a:duotone>
                <a:prstClr val="black"/>
                <a:schemeClr val="bg1">
                  <a:tint val="45000"/>
                  <a:satMod val="400000"/>
                </a:schemeClr>
              </a:duotone>
              <a:lum bright="30000" contrast="-40000"/>
            </a:blip>
            <a:srcRect l="6989"/>
            <a:stretch>
              <a:fillRect/>
            </a:stretch>
          </p:blipFill>
          <p:spPr bwMode="auto">
            <a:xfrm>
              <a:off x="179389" y="885056"/>
              <a:ext cx="6159148" cy="4992216"/>
            </a:xfrm>
            <a:prstGeom prst="rect">
              <a:avLst/>
            </a:prstGeom>
            <a:noFill/>
            <a:effectLst>
              <a:outerShdw blurRad="50800" dist="38100" dir="8100000" algn="tr" rotWithShape="0">
                <a:prstClr val="black">
                  <a:alpha val="40000"/>
                </a:prstClr>
              </a:outerShdw>
            </a:effectLst>
          </p:spPr>
        </p:pic>
        <p:graphicFrame>
          <p:nvGraphicFramePr>
            <p:cNvPr id="2050" name="Chart 53"/>
            <p:cNvGraphicFramePr>
              <a:graphicFrameLocks/>
            </p:cNvGraphicFramePr>
            <p:nvPr/>
          </p:nvGraphicFramePr>
          <p:xfrm>
            <a:off x="381000" y="1600200"/>
            <a:ext cx="4714875" cy="3273425"/>
          </p:xfrm>
          <a:graphic>
            <a:graphicData uri="http://schemas.openxmlformats.org/presentationml/2006/ole">
              <p:oleObj spid="_x0000_s103447" r:id="rId5" imgW="4712616" imgH="3273836" progId="Excel.Sheet.8">
                <p:embed/>
              </p:oleObj>
            </a:graphicData>
          </a:graphic>
        </p:graphicFrame>
        <p:sp>
          <p:nvSpPr>
            <p:cNvPr id="2054" name="Rectangle 34"/>
            <p:cNvSpPr>
              <a:spLocks noChangeArrowheads="1"/>
            </p:cNvSpPr>
            <p:nvPr/>
          </p:nvSpPr>
          <p:spPr bwMode="auto">
            <a:xfrm>
              <a:off x="838200" y="1295400"/>
              <a:ext cx="3297238" cy="353943"/>
            </a:xfrm>
            <a:prstGeom prst="rect">
              <a:avLst/>
            </a:prstGeom>
            <a:solidFill>
              <a:srgbClr val="EAEAEA"/>
            </a:solidFill>
            <a:ln w="9525">
              <a:noFill/>
              <a:miter lim="800000"/>
              <a:headEnd/>
              <a:tailEnd/>
            </a:ln>
          </p:spPr>
          <p:txBody>
            <a:bodyPr tIns="0">
              <a:spAutoFit/>
            </a:bodyPr>
            <a:lstStyle/>
            <a:p>
              <a:pPr algn="ctr"/>
              <a:r>
                <a:rPr lang="en-US" sz="2000" b="1" dirty="0">
                  <a:solidFill>
                    <a:srgbClr val="000000"/>
                  </a:solidFill>
                  <a:latin typeface="Calibri" pitchFamily="34" charset="0"/>
                </a:rPr>
                <a:t>2012 GDP: </a:t>
              </a:r>
              <a:r>
                <a:rPr lang="en-US" sz="2000" b="1" dirty="0" smtClean="0">
                  <a:solidFill>
                    <a:srgbClr val="000000"/>
                  </a:solidFill>
                  <a:latin typeface="Calibri" pitchFamily="34" charset="0"/>
                </a:rPr>
                <a:t>US$276.5 </a:t>
              </a:r>
              <a:r>
                <a:rPr lang="en-US" sz="2000" b="1" dirty="0" err="1" smtClean="0">
                  <a:solidFill>
                    <a:srgbClr val="000000"/>
                  </a:solidFill>
                  <a:latin typeface="Calibri" pitchFamily="34" charset="0"/>
                </a:rPr>
                <a:t>bil</a:t>
              </a:r>
              <a:endParaRPr lang="en-US" sz="2000" b="1" dirty="0">
                <a:solidFill>
                  <a:srgbClr val="000000"/>
                </a:solidFill>
                <a:latin typeface="Calibri" pitchFamily="34" charset="0"/>
              </a:endParaRPr>
            </a:p>
          </p:txBody>
        </p:sp>
        <p:sp>
          <p:nvSpPr>
            <p:cNvPr id="2055" name="Text Box 4"/>
            <p:cNvSpPr txBox="1">
              <a:spLocks noChangeArrowheads="1"/>
            </p:cNvSpPr>
            <p:nvPr/>
          </p:nvSpPr>
          <p:spPr bwMode="auto">
            <a:xfrm>
              <a:off x="3671888" y="3192463"/>
              <a:ext cx="1763712" cy="323850"/>
            </a:xfrm>
            <a:prstGeom prst="rect">
              <a:avLst/>
            </a:prstGeom>
            <a:noFill/>
            <a:ln w="9525">
              <a:noFill/>
              <a:miter lim="800000"/>
              <a:headEnd/>
              <a:tailEnd/>
            </a:ln>
          </p:spPr>
          <p:txBody>
            <a:bodyPr>
              <a:spAutoFit/>
            </a:bodyPr>
            <a:lstStyle/>
            <a:p>
              <a:pPr algn="r" eaLnBrk="0" hangingPunct="0"/>
              <a:r>
                <a:rPr lang="en-US" sz="1500" b="1">
                  <a:solidFill>
                    <a:srgbClr val="000000"/>
                  </a:solidFill>
                  <a:latin typeface="Calibri" pitchFamily="34" charset="0"/>
                </a:rPr>
                <a:t>Manufacturing</a:t>
              </a:r>
            </a:p>
          </p:txBody>
        </p:sp>
        <p:sp>
          <p:nvSpPr>
            <p:cNvPr id="92" name="Line 23"/>
            <p:cNvSpPr>
              <a:spLocks noChangeShapeType="1"/>
            </p:cNvSpPr>
            <p:nvPr/>
          </p:nvSpPr>
          <p:spPr bwMode="auto">
            <a:xfrm flipH="1">
              <a:off x="3048000" y="2133600"/>
              <a:ext cx="1439863" cy="0"/>
            </a:xfrm>
            <a:prstGeom prst="line">
              <a:avLst/>
            </a:prstGeom>
            <a:noFill/>
            <a:ln w="9525">
              <a:solidFill>
                <a:schemeClr val="tx1"/>
              </a:solidFill>
              <a:round/>
              <a:headEnd/>
              <a:tailEnd/>
            </a:ln>
            <a:effectLst/>
          </p:spPr>
          <p:txBody>
            <a:bodyPr/>
            <a:lstStyle/>
            <a:p>
              <a:pPr fontAlgn="auto">
                <a:spcBef>
                  <a:spcPts val="0"/>
                </a:spcBef>
                <a:spcAft>
                  <a:spcPts val="0"/>
                </a:spcAft>
                <a:defRPr/>
              </a:pPr>
              <a:endParaRPr lang="en-US" sz="1400" dirty="0">
                <a:solidFill>
                  <a:prstClr val="black"/>
                </a:solidFill>
                <a:effectLst>
                  <a:outerShdw blurRad="38100" dist="38100" dir="2700000" algn="tl">
                    <a:srgbClr val="000000">
                      <a:alpha val="43137"/>
                    </a:srgbClr>
                  </a:outerShdw>
                </a:effectLst>
                <a:latin typeface="Arial" charset="0"/>
                <a:cs typeface="Arial" charset="0"/>
              </a:endParaRPr>
            </a:p>
          </p:txBody>
        </p:sp>
        <p:sp>
          <p:nvSpPr>
            <p:cNvPr id="2057" name="Text Box 7"/>
            <p:cNvSpPr txBox="1">
              <a:spLocks noChangeArrowheads="1"/>
            </p:cNvSpPr>
            <p:nvPr/>
          </p:nvSpPr>
          <p:spPr bwMode="auto">
            <a:xfrm>
              <a:off x="3124200" y="1600200"/>
              <a:ext cx="1439863" cy="554038"/>
            </a:xfrm>
            <a:prstGeom prst="rect">
              <a:avLst/>
            </a:prstGeom>
            <a:noFill/>
            <a:ln w="9525">
              <a:noFill/>
              <a:miter lim="800000"/>
              <a:headEnd/>
              <a:tailEnd/>
            </a:ln>
          </p:spPr>
          <p:txBody>
            <a:bodyPr>
              <a:spAutoFit/>
            </a:bodyPr>
            <a:lstStyle/>
            <a:p>
              <a:pPr algn="r" eaLnBrk="0" hangingPunct="0"/>
              <a:r>
                <a:rPr lang="en-US" sz="1500" b="1">
                  <a:solidFill>
                    <a:srgbClr val="000000"/>
                  </a:solidFill>
                  <a:latin typeface="Calibri" pitchFamily="34" charset="0"/>
                </a:rPr>
                <a:t>Financial Services</a:t>
              </a:r>
            </a:p>
          </p:txBody>
        </p:sp>
        <p:sp>
          <p:nvSpPr>
            <p:cNvPr id="94" name="Line 8"/>
            <p:cNvSpPr>
              <a:spLocks noChangeShapeType="1"/>
            </p:cNvSpPr>
            <p:nvPr/>
          </p:nvSpPr>
          <p:spPr bwMode="auto">
            <a:xfrm flipH="1">
              <a:off x="3852863" y="3500438"/>
              <a:ext cx="1439862" cy="0"/>
            </a:xfrm>
            <a:prstGeom prst="line">
              <a:avLst/>
            </a:prstGeom>
            <a:noFill/>
            <a:ln w="9525">
              <a:solidFill>
                <a:schemeClr val="tx1"/>
              </a:solidFill>
              <a:round/>
              <a:headEnd/>
              <a:tailEnd/>
            </a:ln>
            <a:effectLst/>
          </p:spPr>
          <p:txBody>
            <a:bodyPr/>
            <a:lstStyle/>
            <a:p>
              <a:pPr fontAlgn="auto">
                <a:spcBef>
                  <a:spcPts val="0"/>
                </a:spcBef>
                <a:spcAft>
                  <a:spcPts val="0"/>
                </a:spcAft>
                <a:defRPr/>
              </a:pPr>
              <a:endParaRPr lang="en-US" sz="1400" dirty="0">
                <a:solidFill>
                  <a:prstClr val="black"/>
                </a:solidFill>
                <a:effectLst>
                  <a:outerShdw blurRad="38100" dist="38100" dir="2700000" algn="tl">
                    <a:srgbClr val="000000">
                      <a:alpha val="43137"/>
                    </a:srgbClr>
                  </a:outerShdw>
                </a:effectLst>
                <a:latin typeface="Arial" charset="0"/>
                <a:cs typeface="Arial" charset="0"/>
              </a:endParaRPr>
            </a:p>
          </p:txBody>
        </p:sp>
        <p:sp>
          <p:nvSpPr>
            <p:cNvPr id="2059" name="Text Box 10"/>
            <p:cNvSpPr txBox="1">
              <a:spLocks noChangeArrowheads="1"/>
            </p:cNvSpPr>
            <p:nvPr/>
          </p:nvSpPr>
          <p:spPr bwMode="auto">
            <a:xfrm>
              <a:off x="3429000" y="4191000"/>
              <a:ext cx="1438275" cy="554038"/>
            </a:xfrm>
            <a:prstGeom prst="rect">
              <a:avLst/>
            </a:prstGeom>
            <a:noFill/>
            <a:ln w="9525">
              <a:noFill/>
              <a:miter lim="800000"/>
              <a:headEnd/>
              <a:tailEnd/>
            </a:ln>
          </p:spPr>
          <p:txBody>
            <a:bodyPr>
              <a:spAutoFit/>
            </a:bodyPr>
            <a:lstStyle/>
            <a:p>
              <a:pPr algn="r" eaLnBrk="0" hangingPunct="0"/>
              <a:r>
                <a:rPr lang="en-US" sz="1500" b="1">
                  <a:solidFill>
                    <a:srgbClr val="000000"/>
                  </a:solidFill>
                  <a:latin typeface="Calibri" pitchFamily="34" charset="0"/>
                </a:rPr>
                <a:t>Business Services</a:t>
              </a:r>
            </a:p>
          </p:txBody>
        </p:sp>
        <p:sp>
          <p:nvSpPr>
            <p:cNvPr id="96" name="Line 11"/>
            <p:cNvSpPr>
              <a:spLocks noChangeShapeType="1"/>
            </p:cNvSpPr>
            <p:nvPr/>
          </p:nvSpPr>
          <p:spPr bwMode="auto">
            <a:xfrm flipH="1">
              <a:off x="3352800" y="4114800"/>
              <a:ext cx="1344613" cy="0"/>
            </a:xfrm>
            <a:prstGeom prst="line">
              <a:avLst/>
            </a:prstGeom>
            <a:noFill/>
            <a:ln w="9525">
              <a:solidFill>
                <a:schemeClr val="tx1"/>
              </a:solidFill>
              <a:round/>
              <a:headEnd/>
              <a:tailEnd/>
            </a:ln>
            <a:effectLst/>
          </p:spPr>
          <p:txBody>
            <a:bodyPr/>
            <a:lstStyle/>
            <a:p>
              <a:pPr fontAlgn="auto">
                <a:spcBef>
                  <a:spcPts val="0"/>
                </a:spcBef>
                <a:spcAft>
                  <a:spcPts val="0"/>
                </a:spcAft>
                <a:defRPr/>
              </a:pPr>
              <a:endParaRPr lang="en-US" sz="1400" dirty="0">
                <a:solidFill>
                  <a:prstClr val="black"/>
                </a:solidFill>
                <a:effectLst>
                  <a:outerShdw blurRad="38100" dist="38100" dir="2700000" algn="tl">
                    <a:srgbClr val="000000">
                      <a:alpha val="43137"/>
                    </a:srgbClr>
                  </a:outerShdw>
                </a:effectLst>
                <a:latin typeface="Arial" charset="0"/>
                <a:cs typeface="Arial" charset="0"/>
              </a:endParaRPr>
            </a:p>
          </p:txBody>
        </p:sp>
        <p:sp>
          <p:nvSpPr>
            <p:cNvPr id="97" name="Line 13"/>
            <p:cNvSpPr>
              <a:spLocks noChangeShapeType="1"/>
            </p:cNvSpPr>
            <p:nvPr/>
          </p:nvSpPr>
          <p:spPr bwMode="auto">
            <a:xfrm>
              <a:off x="457200" y="2819400"/>
              <a:ext cx="1054100" cy="0"/>
            </a:xfrm>
            <a:prstGeom prst="line">
              <a:avLst/>
            </a:prstGeom>
            <a:noFill/>
            <a:ln w="9525">
              <a:solidFill>
                <a:schemeClr val="tx1"/>
              </a:solidFill>
              <a:round/>
              <a:headEnd/>
              <a:tailEnd/>
            </a:ln>
            <a:effectLst/>
          </p:spPr>
          <p:txBody>
            <a:bodyPr/>
            <a:lstStyle/>
            <a:p>
              <a:pPr fontAlgn="auto">
                <a:spcBef>
                  <a:spcPts val="0"/>
                </a:spcBef>
                <a:spcAft>
                  <a:spcPts val="0"/>
                </a:spcAft>
                <a:defRPr/>
              </a:pPr>
              <a:endParaRPr lang="en-US" sz="2800" dirty="0">
                <a:solidFill>
                  <a:prstClr val="black"/>
                </a:solidFill>
                <a:effectLst>
                  <a:outerShdw blurRad="38100" dist="38100" dir="2700000" algn="tl">
                    <a:srgbClr val="000000">
                      <a:alpha val="43137"/>
                    </a:srgbClr>
                  </a:outerShdw>
                </a:effectLst>
                <a:latin typeface="Arial" charset="0"/>
                <a:cs typeface="Arial" charset="0"/>
              </a:endParaRPr>
            </a:p>
          </p:txBody>
        </p:sp>
        <p:sp>
          <p:nvSpPr>
            <p:cNvPr id="2062" name="Text Box 15"/>
            <p:cNvSpPr txBox="1">
              <a:spLocks noChangeArrowheads="1"/>
            </p:cNvSpPr>
            <p:nvPr/>
          </p:nvSpPr>
          <p:spPr bwMode="auto">
            <a:xfrm>
              <a:off x="304800" y="2514600"/>
              <a:ext cx="1935163" cy="323850"/>
            </a:xfrm>
            <a:prstGeom prst="rect">
              <a:avLst/>
            </a:prstGeom>
            <a:noFill/>
            <a:ln w="9525">
              <a:noFill/>
              <a:miter lim="800000"/>
              <a:headEnd/>
              <a:tailEnd/>
            </a:ln>
          </p:spPr>
          <p:txBody>
            <a:bodyPr>
              <a:spAutoFit/>
            </a:bodyPr>
            <a:lstStyle/>
            <a:p>
              <a:pPr eaLnBrk="0" hangingPunct="0"/>
              <a:r>
                <a:rPr lang="en-US" sz="1500" b="1">
                  <a:solidFill>
                    <a:srgbClr val="000000"/>
                  </a:solidFill>
                  <a:latin typeface="Calibri" pitchFamily="34" charset="0"/>
                </a:rPr>
                <a:t>Other Services</a:t>
              </a:r>
            </a:p>
          </p:txBody>
        </p:sp>
        <p:sp>
          <p:nvSpPr>
            <p:cNvPr id="2063" name="Text Box 14"/>
            <p:cNvSpPr txBox="1">
              <a:spLocks noChangeArrowheads="1"/>
            </p:cNvSpPr>
            <p:nvPr/>
          </p:nvSpPr>
          <p:spPr bwMode="auto">
            <a:xfrm>
              <a:off x="1763713" y="1700213"/>
              <a:ext cx="1512887" cy="323850"/>
            </a:xfrm>
            <a:prstGeom prst="rect">
              <a:avLst/>
            </a:prstGeom>
            <a:noFill/>
            <a:ln w="9525">
              <a:noFill/>
              <a:miter lim="800000"/>
              <a:headEnd/>
              <a:tailEnd/>
            </a:ln>
          </p:spPr>
          <p:txBody>
            <a:bodyPr>
              <a:spAutoFit/>
            </a:bodyPr>
            <a:lstStyle/>
            <a:p>
              <a:pPr eaLnBrk="0" hangingPunct="0"/>
              <a:r>
                <a:rPr lang="en-US" sz="1500" b="1">
                  <a:solidFill>
                    <a:srgbClr val="000000"/>
                  </a:solidFill>
                  <a:latin typeface="Calibri" pitchFamily="34" charset="0"/>
                </a:rPr>
                <a:t>Others</a:t>
              </a:r>
            </a:p>
          </p:txBody>
        </p:sp>
        <p:sp>
          <p:nvSpPr>
            <p:cNvPr id="2064" name="Text Box 17"/>
            <p:cNvSpPr txBox="1">
              <a:spLocks noChangeArrowheads="1"/>
            </p:cNvSpPr>
            <p:nvPr/>
          </p:nvSpPr>
          <p:spPr bwMode="auto">
            <a:xfrm>
              <a:off x="457200" y="4495800"/>
              <a:ext cx="1371600" cy="554038"/>
            </a:xfrm>
            <a:prstGeom prst="rect">
              <a:avLst/>
            </a:prstGeom>
            <a:noFill/>
            <a:ln w="9525">
              <a:noFill/>
              <a:miter lim="800000"/>
              <a:headEnd/>
              <a:tailEnd/>
            </a:ln>
          </p:spPr>
          <p:txBody>
            <a:bodyPr>
              <a:spAutoFit/>
            </a:bodyPr>
            <a:lstStyle/>
            <a:p>
              <a:pPr eaLnBrk="0" hangingPunct="0"/>
              <a:r>
                <a:rPr lang="en-US" sz="1500" b="1">
                  <a:solidFill>
                    <a:srgbClr val="000000"/>
                  </a:solidFill>
                  <a:latin typeface="Calibri" pitchFamily="34" charset="0"/>
                </a:rPr>
                <a:t>Wholesale &amp; Retail Trade</a:t>
              </a:r>
            </a:p>
          </p:txBody>
        </p:sp>
        <p:sp>
          <p:nvSpPr>
            <p:cNvPr id="102" name="Line 21"/>
            <p:cNvSpPr>
              <a:spLocks noChangeShapeType="1"/>
            </p:cNvSpPr>
            <p:nvPr/>
          </p:nvSpPr>
          <p:spPr bwMode="auto">
            <a:xfrm flipH="1" flipV="1">
              <a:off x="609600" y="4495800"/>
              <a:ext cx="1547813" cy="1588"/>
            </a:xfrm>
            <a:prstGeom prst="line">
              <a:avLst/>
            </a:prstGeom>
            <a:noFill/>
            <a:ln w="9525">
              <a:solidFill>
                <a:schemeClr val="tx1"/>
              </a:solidFill>
              <a:round/>
              <a:headEnd/>
              <a:tailEnd/>
            </a:ln>
            <a:effectLst/>
          </p:spPr>
          <p:txBody>
            <a:bodyPr/>
            <a:lstStyle/>
            <a:p>
              <a:pPr fontAlgn="auto">
                <a:spcBef>
                  <a:spcPts val="0"/>
                </a:spcBef>
                <a:spcAft>
                  <a:spcPts val="0"/>
                </a:spcAft>
                <a:defRPr/>
              </a:pPr>
              <a:endParaRPr lang="en-US" sz="2800" dirty="0">
                <a:solidFill>
                  <a:prstClr val="black"/>
                </a:solidFill>
                <a:effectLst>
                  <a:outerShdw blurRad="38100" dist="38100" dir="2700000" algn="tl">
                    <a:srgbClr val="000000">
                      <a:alpha val="43137"/>
                    </a:srgbClr>
                  </a:outerShdw>
                </a:effectLst>
                <a:latin typeface="Arial" charset="0"/>
                <a:cs typeface="Arial" charset="0"/>
              </a:endParaRPr>
            </a:p>
          </p:txBody>
        </p:sp>
        <p:sp>
          <p:nvSpPr>
            <p:cNvPr id="2066" name="Text Box 17"/>
            <p:cNvSpPr txBox="1">
              <a:spLocks noChangeArrowheads="1"/>
            </p:cNvSpPr>
            <p:nvPr/>
          </p:nvSpPr>
          <p:spPr bwMode="auto">
            <a:xfrm>
              <a:off x="304800" y="1905000"/>
              <a:ext cx="1371600" cy="323850"/>
            </a:xfrm>
            <a:prstGeom prst="rect">
              <a:avLst/>
            </a:prstGeom>
            <a:noFill/>
            <a:ln w="9525">
              <a:noFill/>
              <a:miter lim="800000"/>
              <a:headEnd/>
              <a:tailEnd/>
            </a:ln>
          </p:spPr>
          <p:txBody>
            <a:bodyPr>
              <a:spAutoFit/>
            </a:bodyPr>
            <a:lstStyle/>
            <a:p>
              <a:pPr eaLnBrk="0" hangingPunct="0"/>
              <a:r>
                <a:rPr lang="en-US" sz="1500" b="1">
                  <a:solidFill>
                    <a:srgbClr val="000000"/>
                  </a:solidFill>
                  <a:latin typeface="Calibri" pitchFamily="34" charset="0"/>
                </a:rPr>
                <a:t>Construction</a:t>
              </a:r>
            </a:p>
          </p:txBody>
        </p:sp>
        <p:sp>
          <p:nvSpPr>
            <p:cNvPr id="104" name="Line 21"/>
            <p:cNvSpPr>
              <a:spLocks noChangeShapeType="1"/>
            </p:cNvSpPr>
            <p:nvPr/>
          </p:nvSpPr>
          <p:spPr bwMode="auto">
            <a:xfrm flipH="1" flipV="1">
              <a:off x="381000" y="2209800"/>
              <a:ext cx="1547813" cy="1588"/>
            </a:xfrm>
            <a:prstGeom prst="line">
              <a:avLst/>
            </a:prstGeom>
            <a:noFill/>
            <a:ln w="9525">
              <a:solidFill>
                <a:schemeClr val="tx1"/>
              </a:solidFill>
              <a:round/>
              <a:headEnd/>
              <a:tailEnd/>
            </a:ln>
            <a:effectLst/>
          </p:spPr>
          <p:txBody>
            <a:bodyPr/>
            <a:lstStyle/>
            <a:p>
              <a:pPr fontAlgn="auto">
                <a:spcBef>
                  <a:spcPts val="0"/>
                </a:spcBef>
                <a:spcAft>
                  <a:spcPts val="0"/>
                </a:spcAft>
                <a:defRPr/>
              </a:pPr>
              <a:endParaRPr lang="en-US" sz="2800" dirty="0">
                <a:solidFill>
                  <a:prstClr val="black"/>
                </a:solidFill>
                <a:effectLst>
                  <a:outerShdw blurRad="38100" dist="38100" dir="2700000" algn="tl">
                    <a:srgbClr val="000000">
                      <a:alpha val="43137"/>
                    </a:srgbClr>
                  </a:outerShdw>
                </a:effectLst>
                <a:latin typeface="Arial" charset="0"/>
                <a:cs typeface="Arial" charset="0"/>
              </a:endParaRPr>
            </a:p>
          </p:txBody>
        </p:sp>
        <p:sp>
          <p:nvSpPr>
            <p:cNvPr id="2068" name="Text Box 17"/>
            <p:cNvSpPr txBox="1">
              <a:spLocks noChangeArrowheads="1"/>
            </p:cNvSpPr>
            <p:nvPr/>
          </p:nvSpPr>
          <p:spPr bwMode="auto">
            <a:xfrm>
              <a:off x="304800" y="3657600"/>
              <a:ext cx="1371600" cy="554038"/>
            </a:xfrm>
            <a:prstGeom prst="rect">
              <a:avLst/>
            </a:prstGeom>
            <a:noFill/>
            <a:ln w="9525">
              <a:noFill/>
              <a:miter lim="800000"/>
              <a:headEnd/>
              <a:tailEnd/>
            </a:ln>
          </p:spPr>
          <p:txBody>
            <a:bodyPr>
              <a:spAutoFit/>
            </a:bodyPr>
            <a:lstStyle/>
            <a:p>
              <a:pPr eaLnBrk="0" hangingPunct="0"/>
              <a:r>
                <a:rPr lang="en-US" sz="1500" b="1">
                  <a:solidFill>
                    <a:srgbClr val="000000"/>
                  </a:solidFill>
                  <a:latin typeface="Calibri" pitchFamily="34" charset="0"/>
                </a:rPr>
                <a:t>Transport &amp; Storage</a:t>
              </a:r>
            </a:p>
          </p:txBody>
        </p:sp>
        <p:sp>
          <p:nvSpPr>
            <p:cNvPr id="106" name="Line 21"/>
            <p:cNvSpPr>
              <a:spLocks noChangeShapeType="1"/>
            </p:cNvSpPr>
            <p:nvPr/>
          </p:nvSpPr>
          <p:spPr bwMode="auto">
            <a:xfrm flipH="1" flipV="1">
              <a:off x="381000" y="3657600"/>
              <a:ext cx="1547813" cy="1588"/>
            </a:xfrm>
            <a:prstGeom prst="line">
              <a:avLst/>
            </a:prstGeom>
            <a:noFill/>
            <a:ln w="9525">
              <a:solidFill>
                <a:schemeClr val="tx1"/>
              </a:solidFill>
              <a:round/>
              <a:headEnd/>
              <a:tailEnd/>
            </a:ln>
            <a:effectLst/>
          </p:spPr>
          <p:txBody>
            <a:bodyPr/>
            <a:lstStyle/>
            <a:p>
              <a:pPr fontAlgn="auto">
                <a:spcBef>
                  <a:spcPts val="0"/>
                </a:spcBef>
                <a:spcAft>
                  <a:spcPts val="0"/>
                </a:spcAft>
                <a:defRPr/>
              </a:pPr>
              <a:endParaRPr lang="en-US" sz="2800" dirty="0">
                <a:solidFill>
                  <a:prstClr val="black"/>
                </a:solidFill>
                <a:effectLst>
                  <a:outerShdw blurRad="38100" dist="38100" dir="2700000" algn="tl">
                    <a:srgbClr val="000000">
                      <a:alpha val="43137"/>
                    </a:srgbClr>
                  </a:outerShdw>
                </a:effectLst>
                <a:latin typeface="Arial" charset="0"/>
                <a:cs typeface="Arial" charset="0"/>
              </a:endParaRPr>
            </a:p>
          </p:txBody>
        </p:sp>
        <p:sp>
          <p:nvSpPr>
            <p:cNvPr id="66" name="Left Brace 65"/>
            <p:cNvSpPr/>
            <p:nvPr/>
          </p:nvSpPr>
          <p:spPr>
            <a:xfrm>
              <a:off x="5257800" y="1744663"/>
              <a:ext cx="304800" cy="3505200"/>
            </a:xfrm>
            <a:prstGeom prst="leftBrace">
              <a:avLst/>
            </a:prstGeom>
          </p:spPr>
          <p:style>
            <a:lnRef idx="1">
              <a:schemeClr val="dk1"/>
            </a:lnRef>
            <a:fillRef idx="0">
              <a:schemeClr val="dk1"/>
            </a:fillRef>
            <a:effectRef idx="0">
              <a:schemeClr val="dk1"/>
            </a:effectRef>
            <a:fontRef idx="minor">
              <a:schemeClr val="tx1"/>
            </a:fontRef>
          </p:style>
          <p:txBody>
            <a:bodyPr anchor="ctr"/>
            <a:lstStyle/>
            <a:p>
              <a:pPr algn="ctr" fontAlgn="auto">
                <a:spcBef>
                  <a:spcPts val="0"/>
                </a:spcBef>
                <a:spcAft>
                  <a:spcPts val="0"/>
                </a:spcAft>
                <a:defRPr/>
              </a:pPr>
              <a:endParaRPr lang="en-SG" b="1">
                <a:cs typeface="Arial" pitchFamily="34" charset="0"/>
              </a:endParaRPr>
            </a:p>
          </p:txBody>
        </p:sp>
        <p:pic>
          <p:nvPicPr>
            <p:cNvPr id="67" name="Picture 66" descr="http://t2.gstatic.com/images?q=tbn:ANd9GcRJAmTvJXam91ZoOgP3mJ0qKyRteZ6xFOl-f9FE-ODn8kbYeupdkdfn8Is">
              <a:hlinkClick r:id="rId6"/>
            </p:cNvPr>
            <p:cNvPicPr>
              <a:picLocks noChangeAspect="1" noChangeArrowheads="1"/>
            </p:cNvPicPr>
            <p:nvPr/>
          </p:nvPicPr>
          <p:blipFill>
            <a:blip r:embed="rId7" cstate="email"/>
            <a:srcRect/>
            <a:stretch>
              <a:fillRect/>
            </a:stretch>
          </p:blipFill>
          <p:spPr bwMode="auto">
            <a:xfrm>
              <a:off x="5638800" y="3986392"/>
              <a:ext cx="864096" cy="578464"/>
            </a:xfrm>
            <a:prstGeom prst="roundRect">
              <a:avLst>
                <a:gd name="adj" fmla="val 19104"/>
              </a:avLst>
            </a:prstGeom>
            <a:solidFill>
              <a:srgbClr val="FFFFFF">
                <a:shade val="85000"/>
              </a:srgbClr>
            </a:soli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pic>
        <p:pic>
          <p:nvPicPr>
            <p:cNvPr id="68" name="Picture 67" descr="http://t0.gstatic.com/images?q=tbn:ANd9GcQYOt4dwQpMFafR3I0guhcyanVyFk2TRfiAN4oeiLkHPoh0hwq8zcjRdQ">
              <a:hlinkClick r:id="rId8"/>
            </p:cNvPr>
            <p:cNvPicPr>
              <a:picLocks noChangeAspect="1" noChangeArrowheads="1"/>
            </p:cNvPicPr>
            <p:nvPr/>
          </p:nvPicPr>
          <p:blipFill>
            <a:blip r:embed="rId9" cstate="email"/>
            <a:srcRect/>
            <a:stretch>
              <a:fillRect/>
            </a:stretch>
          </p:blipFill>
          <p:spPr bwMode="auto">
            <a:xfrm>
              <a:off x="5638800" y="4674592"/>
              <a:ext cx="864096" cy="576064"/>
            </a:xfrm>
            <a:prstGeom prst="roundRect">
              <a:avLst>
                <a:gd name="adj" fmla="val 22387"/>
              </a:avLst>
            </a:prstGeom>
            <a:solidFill>
              <a:srgbClr val="FFFFFF">
                <a:shade val="85000"/>
              </a:srgbClr>
            </a:soli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pic>
        <p:pic>
          <p:nvPicPr>
            <p:cNvPr id="69" name="Picture 68" descr="http://t1.gstatic.com/images?q=tbn:ANd9GcTnvfF474oXnWF_VNopSNqysjK6UJWlxN6EKa_EQZhoAPQIhC6evlOuW7A">
              <a:hlinkClick r:id="rId10"/>
            </p:cNvPr>
            <p:cNvPicPr>
              <a:picLocks noChangeAspect="1" noChangeArrowheads="1"/>
            </p:cNvPicPr>
            <p:nvPr/>
          </p:nvPicPr>
          <p:blipFill>
            <a:blip r:embed="rId11" cstate="email"/>
            <a:srcRect/>
            <a:stretch>
              <a:fillRect/>
            </a:stretch>
          </p:blipFill>
          <p:spPr bwMode="auto">
            <a:xfrm>
              <a:off x="5638800" y="2560184"/>
              <a:ext cx="864096" cy="571171"/>
            </a:xfrm>
            <a:prstGeom prst="roundRect">
              <a:avLst>
                <a:gd name="adj" fmla="val 22432"/>
              </a:avLst>
            </a:prstGeom>
            <a:solidFill>
              <a:srgbClr val="FFFFFF">
                <a:shade val="85000"/>
              </a:srgbClr>
            </a:soli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pic>
        <p:pic>
          <p:nvPicPr>
            <p:cNvPr id="70" name="Picture 18" descr="http://www.industry.siemens.co.uk/mobility/uk/en/logistics/PublishingImages/fv_logistics.jpg"/>
            <p:cNvPicPr>
              <a:picLocks noChangeAspect="1" noChangeArrowheads="1"/>
            </p:cNvPicPr>
            <p:nvPr/>
          </p:nvPicPr>
          <p:blipFill>
            <a:blip r:embed="rId12" cstate="email"/>
            <a:srcRect/>
            <a:stretch>
              <a:fillRect/>
            </a:stretch>
          </p:blipFill>
          <p:spPr bwMode="auto">
            <a:xfrm>
              <a:off x="5638800" y="3257125"/>
              <a:ext cx="864096" cy="594310"/>
            </a:xfrm>
            <a:prstGeom prst="roundRect">
              <a:avLst>
                <a:gd name="adj" fmla="val 16778"/>
              </a:avLst>
            </a:prstGeom>
            <a:solidFill>
              <a:srgbClr val="FFFFFF">
                <a:shade val="85000"/>
              </a:srgbClr>
            </a:soli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pic>
        <p:pic>
          <p:nvPicPr>
            <p:cNvPr id="75" name="Picture 3" descr="U:\Corporate Comm Dept\11. Individual Officers\11.36 Alfi\manufacturing.png"/>
            <p:cNvPicPr>
              <a:picLocks noChangeAspect="1" noChangeArrowheads="1"/>
            </p:cNvPicPr>
            <p:nvPr/>
          </p:nvPicPr>
          <p:blipFill>
            <a:blip r:embed="rId13" cstate="email"/>
            <a:srcRect/>
            <a:stretch>
              <a:fillRect/>
            </a:stretch>
          </p:blipFill>
          <p:spPr bwMode="auto">
            <a:xfrm>
              <a:off x="5638800" y="1838599"/>
              <a:ext cx="864096" cy="596909"/>
            </a:xfrm>
            <a:prstGeom prst="rect">
              <a:avLst/>
            </a:prstGeom>
            <a:noFill/>
            <a:ln>
              <a:noFill/>
            </a:ln>
            <a:effectLst>
              <a:outerShdw blurRad="50800" dist="38100" dir="13500000" algn="br" rotWithShape="0">
                <a:prstClr val="black">
                  <a:alpha val="40000"/>
                </a:prstClr>
              </a:outerShdw>
            </a:effectLst>
            <a:scene3d>
              <a:camera prst="orthographicFront">
                <a:rot lat="0" lon="0" rev="0"/>
              </a:camera>
              <a:lightRig rig="balanced" dir="t">
                <a:rot lat="0" lon="0" rev="8700000"/>
              </a:lightRig>
            </a:scene3d>
            <a:sp3d>
              <a:bevelT w="190500" h="38100"/>
            </a:sp3d>
          </p:spPr>
        </p:pic>
        <p:sp>
          <p:nvSpPr>
            <p:cNvPr id="2076" name="TextBox 5"/>
            <p:cNvSpPr txBox="1">
              <a:spLocks noChangeArrowheads="1"/>
            </p:cNvSpPr>
            <p:nvPr/>
          </p:nvSpPr>
          <p:spPr bwMode="auto">
            <a:xfrm>
              <a:off x="7113589" y="2332856"/>
              <a:ext cx="1231900" cy="306387"/>
            </a:xfrm>
            <a:prstGeom prst="rect">
              <a:avLst/>
            </a:prstGeom>
            <a:solidFill>
              <a:srgbClr val="FFFF00"/>
            </a:solidFill>
            <a:ln w="9525">
              <a:noFill/>
              <a:miter lim="800000"/>
              <a:headEnd/>
              <a:tailEnd/>
            </a:ln>
          </p:spPr>
          <p:txBody>
            <a:bodyPr>
              <a:spAutoFit/>
            </a:bodyPr>
            <a:lstStyle/>
            <a:p>
              <a:r>
                <a:rPr lang="en-GB" sz="1400" b="1" dirty="0">
                  <a:solidFill>
                    <a:srgbClr val="336600"/>
                  </a:solidFill>
                  <a:latin typeface="Calibri" pitchFamily="34" charset="0"/>
                </a:rPr>
                <a:t>Chemicals</a:t>
              </a:r>
            </a:p>
          </p:txBody>
        </p:sp>
        <p:sp>
          <p:nvSpPr>
            <p:cNvPr id="2077" name="TextBox 5"/>
            <p:cNvSpPr txBox="1">
              <a:spLocks noChangeArrowheads="1"/>
            </p:cNvSpPr>
            <p:nvPr/>
          </p:nvSpPr>
          <p:spPr bwMode="auto">
            <a:xfrm>
              <a:off x="7096125" y="3724275"/>
              <a:ext cx="1782763" cy="306388"/>
            </a:xfrm>
            <a:prstGeom prst="rect">
              <a:avLst/>
            </a:prstGeom>
            <a:noFill/>
            <a:ln w="9525">
              <a:noFill/>
              <a:miter lim="800000"/>
              <a:headEnd/>
              <a:tailEnd/>
            </a:ln>
          </p:spPr>
          <p:txBody>
            <a:bodyPr wrap="none">
              <a:spAutoFit/>
            </a:bodyPr>
            <a:lstStyle/>
            <a:p>
              <a:r>
                <a:rPr lang="en-US" sz="1400" b="1">
                  <a:solidFill>
                    <a:srgbClr val="4F6228"/>
                  </a:solidFill>
                  <a:latin typeface="Calibri" pitchFamily="34" charset="0"/>
                </a:rPr>
                <a:t>Precision Engineering</a:t>
              </a:r>
              <a:endParaRPr lang="en-GB" sz="1400" b="1">
                <a:solidFill>
                  <a:srgbClr val="4F6228"/>
                </a:solidFill>
                <a:latin typeface="Calibri" pitchFamily="34" charset="0"/>
              </a:endParaRPr>
            </a:p>
          </p:txBody>
        </p:sp>
        <p:sp>
          <p:nvSpPr>
            <p:cNvPr id="2078" name="TextBox 5"/>
            <p:cNvSpPr txBox="1">
              <a:spLocks noChangeArrowheads="1"/>
            </p:cNvSpPr>
            <p:nvPr/>
          </p:nvSpPr>
          <p:spPr bwMode="auto">
            <a:xfrm>
              <a:off x="7086600" y="4183063"/>
              <a:ext cx="1819275" cy="307975"/>
            </a:xfrm>
            <a:prstGeom prst="rect">
              <a:avLst/>
            </a:prstGeom>
            <a:noFill/>
            <a:ln w="9525">
              <a:noFill/>
              <a:miter lim="800000"/>
              <a:headEnd/>
              <a:tailEnd/>
            </a:ln>
          </p:spPr>
          <p:txBody>
            <a:bodyPr wrap="none">
              <a:spAutoFit/>
            </a:bodyPr>
            <a:lstStyle/>
            <a:p>
              <a:r>
                <a:rPr lang="en-US" sz="1400" b="1">
                  <a:solidFill>
                    <a:srgbClr val="4F6228"/>
                  </a:solidFill>
                  <a:latin typeface="Calibri" pitchFamily="34" charset="0"/>
                </a:rPr>
                <a:t>Transport Engineering</a:t>
              </a:r>
              <a:endParaRPr lang="en-GB" sz="1400" b="1">
                <a:solidFill>
                  <a:srgbClr val="4F6228"/>
                </a:solidFill>
                <a:latin typeface="Calibri" pitchFamily="34" charset="0"/>
              </a:endParaRPr>
            </a:p>
          </p:txBody>
        </p:sp>
        <p:sp>
          <p:nvSpPr>
            <p:cNvPr id="2079" name="TextBox 5"/>
            <p:cNvSpPr txBox="1">
              <a:spLocks noChangeArrowheads="1"/>
            </p:cNvSpPr>
            <p:nvPr/>
          </p:nvSpPr>
          <p:spPr bwMode="auto">
            <a:xfrm>
              <a:off x="7073900" y="4638675"/>
              <a:ext cx="1679575" cy="306388"/>
            </a:xfrm>
            <a:prstGeom prst="rect">
              <a:avLst/>
            </a:prstGeom>
            <a:solidFill>
              <a:srgbClr val="FFFF00"/>
            </a:solidFill>
            <a:ln w="9525">
              <a:noFill/>
              <a:miter lim="800000"/>
              <a:headEnd/>
              <a:tailEnd/>
            </a:ln>
          </p:spPr>
          <p:txBody>
            <a:bodyPr wrap="none">
              <a:spAutoFit/>
            </a:bodyPr>
            <a:lstStyle/>
            <a:p>
              <a:r>
                <a:rPr lang="en-US" sz="1400" b="1" dirty="0">
                  <a:solidFill>
                    <a:srgbClr val="4F6228"/>
                  </a:solidFill>
                  <a:latin typeface="Calibri" pitchFamily="34" charset="0"/>
                </a:rPr>
                <a:t>Biomedical Sciences</a:t>
              </a:r>
              <a:endParaRPr lang="en-GB" sz="1400" b="1" dirty="0">
                <a:solidFill>
                  <a:srgbClr val="4F6228"/>
                </a:solidFill>
                <a:latin typeface="Calibri" pitchFamily="34" charset="0"/>
              </a:endParaRPr>
            </a:p>
          </p:txBody>
        </p:sp>
        <p:sp>
          <p:nvSpPr>
            <p:cNvPr id="2080" name="TextBox 5"/>
            <p:cNvSpPr txBox="1">
              <a:spLocks noChangeArrowheads="1"/>
            </p:cNvSpPr>
            <p:nvPr/>
          </p:nvSpPr>
          <p:spPr bwMode="auto">
            <a:xfrm>
              <a:off x="7086600" y="5029200"/>
              <a:ext cx="768350" cy="307975"/>
            </a:xfrm>
            <a:prstGeom prst="rect">
              <a:avLst/>
            </a:prstGeom>
            <a:noFill/>
            <a:ln w="9525">
              <a:noFill/>
              <a:miter lim="800000"/>
              <a:headEnd/>
              <a:tailEnd/>
            </a:ln>
          </p:spPr>
          <p:txBody>
            <a:bodyPr wrap="none">
              <a:spAutoFit/>
            </a:bodyPr>
            <a:lstStyle/>
            <a:p>
              <a:r>
                <a:rPr lang="en-GB" sz="1400" b="1">
                  <a:solidFill>
                    <a:srgbClr val="336600"/>
                  </a:solidFill>
                  <a:latin typeface="Calibri" pitchFamily="34" charset="0"/>
                </a:rPr>
                <a:t>General</a:t>
              </a:r>
            </a:p>
          </p:txBody>
        </p:sp>
        <p:graphicFrame>
          <p:nvGraphicFramePr>
            <p:cNvPr id="2051" name="Chart 115"/>
            <p:cNvGraphicFramePr>
              <a:graphicFrameLocks/>
            </p:cNvGraphicFramePr>
            <p:nvPr/>
          </p:nvGraphicFramePr>
          <p:xfrm>
            <a:off x="6197600" y="1617663"/>
            <a:ext cx="1144588" cy="3806825"/>
          </p:xfrm>
          <a:graphic>
            <a:graphicData uri="http://schemas.openxmlformats.org/presentationml/2006/ole">
              <p:oleObj spid="_x0000_s103448" r:id="rId14" imgW="1140051" imgH="3810330" progId="Excel.Sheet.8">
                <p:embed/>
              </p:oleObj>
            </a:graphicData>
          </a:graphic>
        </p:graphicFrame>
        <p:grpSp>
          <p:nvGrpSpPr>
            <p:cNvPr id="2" name="Group 82"/>
            <p:cNvGrpSpPr>
              <a:grpSpLocks/>
            </p:cNvGrpSpPr>
            <p:nvPr/>
          </p:nvGrpSpPr>
          <p:grpSpPr bwMode="auto">
            <a:xfrm>
              <a:off x="6858000" y="2794000"/>
              <a:ext cx="714375" cy="307975"/>
              <a:chOff x="6372201" y="2050752"/>
              <a:chExt cx="714878" cy="307777"/>
            </a:xfrm>
          </p:grpSpPr>
          <p:cxnSp>
            <p:nvCxnSpPr>
              <p:cNvPr id="72" name="Straight Connector 71"/>
              <p:cNvCxnSpPr/>
              <p:nvPr/>
            </p:nvCxnSpPr>
            <p:spPr>
              <a:xfrm flipH="1">
                <a:off x="6372201" y="2241130"/>
                <a:ext cx="25259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04" name="TextBox 5"/>
              <p:cNvSpPr txBox="1">
                <a:spLocks noChangeArrowheads="1"/>
              </p:cNvSpPr>
              <p:nvPr/>
            </p:nvSpPr>
            <p:spPr bwMode="auto">
              <a:xfrm>
                <a:off x="6588253" y="2050752"/>
                <a:ext cx="498826" cy="307777"/>
              </a:xfrm>
              <a:prstGeom prst="rect">
                <a:avLst/>
              </a:prstGeom>
              <a:noFill/>
              <a:ln w="9525">
                <a:noFill/>
                <a:miter lim="800000"/>
                <a:headEnd/>
                <a:tailEnd/>
              </a:ln>
            </p:spPr>
            <p:txBody>
              <a:bodyPr wrap="none">
                <a:spAutoFit/>
              </a:bodyPr>
              <a:lstStyle/>
              <a:p>
                <a:r>
                  <a:rPr lang="en-US" sz="1400" b="1">
                    <a:solidFill>
                      <a:srgbClr val="4F6228"/>
                    </a:solidFill>
                    <a:latin typeface="Calibri" pitchFamily="34" charset="0"/>
                  </a:rPr>
                  <a:t>28%</a:t>
                </a:r>
                <a:endParaRPr lang="en-GB" sz="1400" b="1">
                  <a:solidFill>
                    <a:srgbClr val="4F6228"/>
                  </a:solidFill>
                  <a:latin typeface="Calibri" pitchFamily="34" charset="0"/>
                </a:endParaRPr>
              </a:p>
            </p:txBody>
          </p:sp>
        </p:grpSp>
        <p:sp>
          <p:nvSpPr>
            <p:cNvPr id="2082" name="TextBox 5"/>
            <p:cNvSpPr txBox="1">
              <a:spLocks noChangeArrowheads="1"/>
            </p:cNvSpPr>
            <p:nvPr/>
          </p:nvSpPr>
          <p:spPr bwMode="auto">
            <a:xfrm>
              <a:off x="7037389" y="3018656"/>
              <a:ext cx="992188" cy="307975"/>
            </a:xfrm>
            <a:prstGeom prst="rect">
              <a:avLst/>
            </a:prstGeom>
            <a:solidFill>
              <a:srgbClr val="FFFF00"/>
            </a:solidFill>
            <a:ln w="9525">
              <a:noFill/>
              <a:miter lim="800000"/>
              <a:headEnd/>
              <a:tailEnd/>
            </a:ln>
          </p:spPr>
          <p:txBody>
            <a:bodyPr wrap="none">
              <a:spAutoFit/>
            </a:bodyPr>
            <a:lstStyle/>
            <a:p>
              <a:r>
                <a:rPr lang="en-US" sz="1400" b="1" dirty="0">
                  <a:solidFill>
                    <a:srgbClr val="4F6228"/>
                  </a:solidFill>
                  <a:latin typeface="Calibri" pitchFamily="34" charset="0"/>
                </a:rPr>
                <a:t>Electronics</a:t>
              </a:r>
              <a:endParaRPr lang="en-GB" sz="1400" b="1" dirty="0">
                <a:solidFill>
                  <a:srgbClr val="4F6228"/>
                </a:solidFill>
                <a:latin typeface="Calibri" pitchFamily="34" charset="0"/>
              </a:endParaRPr>
            </a:p>
          </p:txBody>
        </p:sp>
        <p:grpSp>
          <p:nvGrpSpPr>
            <p:cNvPr id="3" name="Group 82"/>
            <p:cNvGrpSpPr>
              <a:grpSpLocks/>
            </p:cNvGrpSpPr>
            <p:nvPr/>
          </p:nvGrpSpPr>
          <p:grpSpPr bwMode="auto">
            <a:xfrm>
              <a:off x="6858000" y="2108200"/>
              <a:ext cx="714375" cy="307975"/>
              <a:chOff x="6372201" y="2050752"/>
              <a:chExt cx="714878" cy="307777"/>
            </a:xfrm>
          </p:grpSpPr>
          <p:cxnSp>
            <p:nvCxnSpPr>
              <p:cNvPr id="77" name="Straight Connector 76"/>
              <p:cNvCxnSpPr/>
              <p:nvPr/>
            </p:nvCxnSpPr>
            <p:spPr>
              <a:xfrm flipH="1">
                <a:off x="6372201" y="2241130"/>
                <a:ext cx="25259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02" name="TextBox 5"/>
              <p:cNvSpPr txBox="1">
                <a:spLocks noChangeArrowheads="1"/>
              </p:cNvSpPr>
              <p:nvPr/>
            </p:nvSpPr>
            <p:spPr bwMode="auto">
              <a:xfrm>
                <a:off x="6588253" y="2050752"/>
                <a:ext cx="498826" cy="307777"/>
              </a:xfrm>
              <a:prstGeom prst="rect">
                <a:avLst/>
              </a:prstGeom>
              <a:noFill/>
              <a:ln w="9525">
                <a:noFill/>
                <a:miter lim="800000"/>
                <a:headEnd/>
                <a:tailEnd/>
              </a:ln>
            </p:spPr>
            <p:txBody>
              <a:bodyPr wrap="none">
                <a:spAutoFit/>
              </a:bodyPr>
              <a:lstStyle/>
              <a:p>
                <a:r>
                  <a:rPr lang="en-US" sz="1400" b="1">
                    <a:solidFill>
                      <a:srgbClr val="4F6228"/>
                    </a:solidFill>
                    <a:latin typeface="Calibri" pitchFamily="34" charset="0"/>
                  </a:rPr>
                  <a:t>34%</a:t>
                </a:r>
                <a:endParaRPr lang="en-GB" sz="1400" b="1">
                  <a:solidFill>
                    <a:srgbClr val="4F6228"/>
                  </a:solidFill>
                  <a:latin typeface="Calibri" pitchFamily="34" charset="0"/>
                </a:endParaRPr>
              </a:p>
            </p:txBody>
          </p:sp>
        </p:grpSp>
        <p:grpSp>
          <p:nvGrpSpPr>
            <p:cNvPr id="4" name="Group 82"/>
            <p:cNvGrpSpPr>
              <a:grpSpLocks/>
            </p:cNvGrpSpPr>
            <p:nvPr/>
          </p:nvGrpSpPr>
          <p:grpSpPr bwMode="auto">
            <a:xfrm>
              <a:off x="6869113" y="4030663"/>
              <a:ext cx="714375" cy="307975"/>
              <a:chOff x="6372201" y="2050752"/>
              <a:chExt cx="714878" cy="307777"/>
            </a:xfrm>
          </p:grpSpPr>
          <p:cxnSp>
            <p:nvCxnSpPr>
              <p:cNvPr id="85" name="Straight Connector 84"/>
              <p:cNvCxnSpPr/>
              <p:nvPr/>
            </p:nvCxnSpPr>
            <p:spPr>
              <a:xfrm flipH="1">
                <a:off x="6372201" y="2241130"/>
                <a:ext cx="25259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00" name="TextBox 5"/>
              <p:cNvSpPr txBox="1">
                <a:spLocks noChangeArrowheads="1"/>
              </p:cNvSpPr>
              <p:nvPr/>
            </p:nvSpPr>
            <p:spPr bwMode="auto">
              <a:xfrm>
                <a:off x="6588253" y="2050752"/>
                <a:ext cx="498826" cy="307777"/>
              </a:xfrm>
              <a:prstGeom prst="rect">
                <a:avLst/>
              </a:prstGeom>
              <a:noFill/>
              <a:ln w="9525">
                <a:noFill/>
                <a:miter lim="800000"/>
                <a:headEnd/>
                <a:tailEnd/>
              </a:ln>
            </p:spPr>
            <p:txBody>
              <a:bodyPr wrap="none">
                <a:spAutoFit/>
              </a:bodyPr>
              <a:lstStyle/>
              <a:p>
                <a:r>
                  <a:rPr lang="en-US" sz="1400" b="1">
                    <a:solidFill>
                      <a:srgbClr val="4F6228"/>
                    </a:solidFill>
                    <a:latin typeface="Calibri" pitchFamily="34" charset="0"/>
                  </a:rPr>
                  <a:t>10%</a:t>
                </a:r>
                <a:endParaRPr lang="en-GB" sz="1400" b="1">
                  <a:solidFill>
                    <a:srgbClr val="4F6228"/>
                  </a:solidFill>
                  <a:latin typeface="Calibri" pitchFamily="34" charset="0"/>
                </a:endParaRPr>
              </a:p>
            </p:txBody>
          </p:sp>
        </p:grpSp>
        <p:grpSp>
          <p:nvGrpSpPr>
            <p:cNvPr id="5" name="Group 82"/>
            <p:cNvGrpSpPr>
              <a:grpSpLocks/>
            </p:cNvGrpSpPr>
            <p:nvPr/>
          </p:nvGrpSpPr>
          <p:grpSpPr bwMode="auto">
            <a:xfrm>
              <a:off x="6858000" y="4486275"/>
              <a:ext cx="714375" cy="306388"/>
              <a:chOff x="6372201" y="2050752"/>
              <a:chExt cx="714878" cy="307777"/>
            </a:xfrm>
          </p:grpSpPr>
          <p:cxnSp>
            <p:nvCxnSpPr>
              <p:cNvPr id="108" name="Straight Connector 107"/>
              <p:cNvCxnSpPr/>
              <p:nvPr/>
            </p:nvCxnSpPr>
            <p:spPr>
              <a:xfrm flipH="1">
                <a:off x="6372201" y="2242116"/>
                <a:ext cx="25259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98" name="TextBox 5"/>
              <p:cNvSpPr txBox="1">
                <a:spLocks noChangeArrowheads="1"/>
              </p:cNvSpPr>
              <p:nvPr/>
            </p:nvSpPr>
            <p:spPr bwMode="auto">
              <a:xfrm>
                <a:off x="6588253" y="2050752"/>
                <a:ext cx="498826" cy="307777"/>
              </a:xfrm>
              <a:prstGeom prst="rect">
                <a:avLst/>
              </a:prstGeom>
              <a:noFill/>
              <a:ln w="9525">
                <a:noFill/>
                <a:miter lim="800000"/>
                <a:headEnd/>
                <a:tailEnd/>
              </a:ln>
            </p:spPr>
            <p:txBody>
              <a:bodyPr wrap="none">
                <a:spAutoFit/>
              </a:bodyPr>
              <a:lstStyle/>
              <a:p>
                <a:r>
                  <a:rPr lang="en-US" sz="1400" b="1">
                    <a:solidFill>
                      <a:srgbClr val="4F6228"/>
                    </a:solidFill>
                    <a:latin typeface="Calibri" pitchFamily="34" charset="0"/>
                  </a:rPr>
                  <a:t>10%</a:t>
                </a:r>
                <a:endParaRPr lang="en-GB" sz="1400" b="1">
                  <a:solidFill>
                    <a:srgbClr val="4F6228"/>
                  </a:solidFill>
                  <a:latin typeface="Calibri" pitchFamily="34" charset="0"/>
                </a:endParaRPr>
              </a:p>
            </p:txBody>
          </p:sp>
        </p:grpSp>
        <p:grpSp>
          <p:nvGrpSpPr>
            <p:cNvPr id="6" name="Group 82"/>
            <p:cNvGrpSpPr>
              <a:grpSpLocks/>
            </p:cNvGrpSpPr>
            <p:nvPr/>
          </p:nvGrpSpPr>
          <p:grpSpPr bwMode="auto">
            <a:xfrm>
              <a:off x="6858000" y="4867275"/>
              <a:ext cx="623888" cy="306388"/>
              <a:chOff x="6372201" y="2050752"/>
              <a:chExt cx="623507" cy="307777"/>
            </a:xfrm>
          </p:grpSpPr>
          <p:cxnSp>
            <p:nvCxnSpPr>
              <p:cNvPr id="112" name="Straight Connector 111"/>
              <p:cNvCxnSpPr/>
              <p:nvPr/>
            </p:nvCxnSpPr>
            <p:spPr>
              <a:xfrm flipH="1">
                <a:off x="6372201" y="2242116"/>
                <a:ext cx="25225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96" name="TextBox 5"/>
              <p:cNvSpPr txBox="1">
                <a:spLocks noChangeArrowheads="1"/>
              </p:cNvSpPr>
              <p:nvPr/>
            </p:nvSpPr>
            <p:spPr bwMode="auto">
              <a:xfrm>
                <a:off x="6587969" y="2050752"/>
                <a:ext cx="407739" cy="307777"/>
              </a:xfrm>
              <a:prstGeom prst="rect">
                <a:avLst/>
              </a:prstGeom>
              <a:noFill/>
              <a:ln w="9525">
                <a:noFill/>
                <a:miter lim="800000"/>
                <a:headEnd/>
                <a:tailEnd/>
              </a:ln>
            </p:spPr>
            <p:txBody>
              <a:bodyPr wrap="none">
                <a:spAutoFit/>
              </a:bodyPr>
              <a:lstStyle/>
              <a:p>
                <a:r>
                  <a:rPr lang="en-US" sz="1400" b="1">
                    <a:solidFill>
                      <a:srgbClr val="4F6228"/>
                    </a:solidFill>
                    <a:latin typeface="Calibri" pitchFamily="34" charset="0"/>
                  </a:rPr>
                  <a:t>8%</a:t>
                </a:r>
                <a:endParaRPr lang="en-GB" sz="1400" b="1">
                  <a:solidFill>
                    <a:srgbClr val="4F6228"/>
                  </a:solidFill>
                  <a:latin typeface="Calibri" pitchFamily="34" charset="0"/>
                </a:endParaRPr>
              </a:p>
            </p:txBody>
          </p:sp>
        </p:grpSp>
        <p:grpSp>
          <p:nvGrpSpPr>
            <p:cNvPr id="7" name="Group 82"/>
            <p:cNvGrpSpPr>
              <a:grpSpLocks/>
            </p:cNvGrpSpPr>
            <p:nvPr/>
          </p:nvGrpSpPr>
          <p:grpSpPr bwMode="auto">
            <a:xfrm>
              <a:off x="6869113" y="3497263"/>
              <a:ext cx="714375" cy="307975"/>
              <a:chOff x="6372201" y="2050752"/>
              <a:chExt cx="714878" cy="307777"/>
            </a:xfrm>
          </p:grpSpPr>
          <p:cxnSp>
            <p:nvCxnSpPr>
              <p:cNvPr id="81" name="Straight Connector 80"/>
              <p:cNvCxnSpPr/>
              <p:nvPr/>
            </p:nvCxnSpPr>
            <p:spPr>
              <a:xfrm flipH="1">
                <a:off x="6372201" y="2241130"/>
                <a:ext cx="25259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94" name="TextBox 5"/>
              <p:cNvSpPr txBox="1">
                <a:spLocks noChangeArrowheads="1"/>
              </p:cNvSpPr>
              <p:nvPr/>
            </p:nvSpPr>
            <p:spPr bwMode="auto">
              <a:xfrm>
                <a:off x="6588253" y="2050752"/>
                <a:ext cx="498826" cy="307777"/>
              </a:xfrm>
              <a:prstGeom prst="rect">
                <a:avLst/>
              </a:prstGeom>
              <a:noFill/>
              <a:ln w="9525">
                <a:noFill/>
                <a:miter lim="800000"/>
                <a:headEnd/>
                <a:tailEnd/>
              </a:ln>
            </p:spPr>
            <p:txBody>
              <a:bodyPr wrap="none">
                <a:spAutoFit/>
              </a:bodyPr>
              <a:lstStyle/>
              <a:p>
                <a:r>
                  <a:rPr lang="en-US" sz="1400" b="1">
                    <a:solidFill>
                      <a:srgbClr val="4F6228"/>
                    </a:solidFill>
                    <a:latin typeface="Calibri" pitchFamily="34" charset="0"/>
                  </a:rPr>
                  <a:t>11%</a:t>
                </a:r>
                <a:endParaRPr lang="en-GB" sz="1400" b="1">
                  <a:solidFill>
                    <a:srgbClr val="4F6228"/>
                  </a:solidFill>
                  <a:latin typeface="Calibri" pitchFamily="34" charset="0"/>
                </a:endParaRPr>
              </a:p>
            </p:txBody>
          </p:sp>
        </p:grpSp>
        <p:sp>
          <p:nvSpPr>
            <p:cNvPr id="2088" name="Rectangle 56"/>
            <p:cNvSpPr>
              <a:spLocks noChangeArrowheads="1"/>
            </p:cNvSpPr>
            <p:nvPr/>
          </p:nvSpPr>
          <p:spPr bwMode="auto">
            <a:xfrm>
              <a:off x="6416675" y="1196975"/>
              <a:ext cx="1389063" cy="369888"/>
            </a:xfrm>
            <a:prstGeom prst="rect">
              <a:avLst/>
            </a:prstGeom>
            <a:noFill/>
            <a:ln w="9525">
              <a:noFill/>
              <a:miter lim="800000"/>
              <a:headEnd/>
              <a:tailEnd/>
            </a:ln>
          </p:spPr>
          <p:txBody>
            <a:bodyPr wrap="none">
              <a:spAutoFit/>
            </a:bodyPr>
            <a:lstStyle/>
            <a:p>
              <a:r>
                <a:rPr lang="en-US" b="1">
                  <a:solidFill>
                    <a:srgbClr val="000000"/>
                  </a:solidFill>
                  <a:latin typeface="Calibri" pitchFamily="34" charset="0"/>
                </a:rPr>
                <a:t>Total Output</a:t>
              </a:r>
              <a:endParaRPr lang="en-GB">
                <a:latin typeface="Calibri" pitchFamily="34" charset="0"/>
              </a:endParaRPr>
            </a:p>
          </p:txBody>
        </p:sp>
        <p:sp>
          <p:nvSpPr>
            <p:cNvPr id="58" name="Rectangle 57"/>
            <p:cNvSpPr/>
            <p:nvPr/>
          </p:nvSpPr>
          <p:spPr>
            <a:xfrm>
              <a:off x="3348038" y="4508500"/>
              <a:ext cx="792162" cy="288925"/>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rgbClr val="FFFFFF"/>
                </a:solidFill>
                <a:cs typeface="Arial" pitchFamily="34" charset="0"/>
              </a:endParaRPr>
            </a:p>
          </p:txBody>
        </p:sp>
      </p:grpSp>
      <p:sp>
        <p:nvSpPr>
          <p:cNvPr id="55" name="Rounded Rectangle 54"/>
          <p:cNvSpPr/>
          <p:nvPr/>
        </p:nvSpPr>
        <p:spPr>
          <a:xfrm>
            <a:off x="228600" y="152400"/>
            <a:ext cx="8686800" cy="685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6" name="Slide Number Placeholder 55"/>
          <p:cNvSpPr>
            <a:spLocks noGrp="1"/>
          </p:cNvSpPr>
          <p:nvPr>
            <p:ph type="sldNum" sz="quarter" idx="4294967295"/>
          </p:nvPr>
        </p:nvSpPr>
        <p:spPr>
          <a:xfrm>
            <a:off x="6553200" y="6356350"/>
            <a:ext cx="2133600" cy="365125"/>
          </a:xfrm>
          <a:prstGeom prst="rect">
            <a:avLst/>
          </a:prstGeom>
        </p:spPr>
        <p:txBody>
          <a:bodyPr/>
          <a:lstStyle/>
          <a:p>
            <a:pPr algn="r">
              <a:defRPr/>
            </a:pPr>
            <a:fld id="{D7BD2A90-945A-4388-8A2D-30AF747137C0}" type="slidenum">
              <a:rPr lang="en-GB" sz="1000" smtClean="0"/>
              <a:pPr algn="r">
                <a:defRPr/>
              </a:pPr>
              <a:t>4</a:t>
            </a:fld>
            <a:endParaRPr lang="en-GB" sz="1000" dirty="0"/>
          </a:p>
        </p:txBody>
      </p:sp>
      <p:grpSp>
        <p:nvGrpSpPr>
          <p:cNvPr id="59" name="Group 58"/>
          <p:cNvGrpSpPr/>
          <p:nvPr/>
        </p:nvGrpSpPr>
        <p:grpSpPr>
          <a:xfrm>
            <a:off x="0" y="-304800"/>
            <a:ext cx="9144000" cy="1354217"/>
            <a:chOff x="0" y="-304800"/>
            <a:chExt cx="9144000" cy="1354217"/>
          </a:xfrm>
        </p:grpSpPr>
        <p:sp>
          <p:nvSpPr>
            <p:cNvPr id="60" name="Rectangle 59"/>
            <p:cNvSpPr/>
            <p:nvPr/>
          </p:nvSpPr>
          <p:spPr>
            <a:xfrm>
              <a:off x="0" y="0"/>
              <a:ext cx="9144000" cy="91440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3200" dirty="0">
                <a:solidFill>
                  <a:srgbClr val="FFFF00"/>
                </a:solidFill>
              </a:endParaRPr>
            </a:p>
          </p:txBody>
        </p:sp>
        <p:sp>
          <p:nvSpPr>
            <p:cNvPr id="61" name="TextBox 60"/>
            <p:cNvSpPr txBox="1"/>
            <p:nvPr/>
          </p:nvSpPr>
          <p:spPr>
            <a:xfrm>
              <a:off x="1752600" y="-304800"/>
              <a:ext cx="6858000" cy="1354217"/>
            </a:xfrm>
            <a:prstGeom prst="rect">
              <a:avLst/>
            </a:prstGeom>
            <a:noFill/>
          </p:spPr>
          <p:txBody>
            <a:bodyPr wrap="square" rtlCol="0">
              <a:spAutoFit/>
            </a:bodyPr>
            <a:lstStyle/>
            <a:p>
              <a:endParaRPr lang="en-GB" sz="3200" b="1" dirty="0" smtClean="0">
                <a:latin typeface="+mj-lt"/>
              </a:endParaRPr>
            </a:p>
            <a:p>
              <a:r>
                <a:rPr lang="en-GB" sz="3200" b="1" dirty="0" smtClean="0">
                  <a:latin typeface="+mj-lt"/>
                </a:rPr>
                <a:t>Singapore’s Economy Today</a:t>
              </a:r>
            </a:p>
            <a:p>
              <a:endParaRPr lang="en-SG" dirty="0">
                <a:latin typeface="+mj-lt"/>
              </a:endParaRPr>
            </a:p>
          </p:txBody>
        </p: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0" y="0"/>
            <a:ext cx="9144000" cy="990600"/>
          </a:xfrm>
          <a:prstGeom prst="round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solidFill>
                  <a:schemeClr val="tx1"/>
                </a:solidFill>
              </a:rPr>
              <a:t>Communicating the Value of Scientific Knowledge</a:t>
            </a:r>
            <a:endParaRPr lang="en-GB" sz="3200" b="1" dirty="0">
              <a:solidFill>
                <a:schemeClr val="tx1"/>
              </a:solidFill>
            </a:endParaRPr>
          </a:p>
        </p:txBody>
      </p:sp>
      <p:sp>
        <p:nvSpPr>
          <p:cNvPr id="5" name="TextBox 4"/>
          <p:cNvSpPr txBox="1"/>
          <p:nvPr/>
        </p:nvSpPr>
        <p:spPr>
          <a:xfrm>
            <a:off x="457200" y="1295400"/>
            <a:ext cx="8229600" cy="3816350"/>
          </a:xfrm>
          <a:prstGeom prst="rect">
            <a:avLst/>
          </a:prstGeom>
          <a:noFill/>
        </p:spPr>
        <p:txBody>
          <a:bodyPr>
            <a:spAutoFit/>
          </a:bodyPr>
          <a:lstStyle/>
          <a:p>
            <a:pPr fontAlgn="auto">
              <a:spcBef>
                <a:spcPts val="0"/>
              </a:spcBef>
              <a:spcAft>
                <a:spcPts val="0"/>
              </a:spcAft>
              <a:defRPr/>
            </a:pPr>
            <a:r>
              <a:rPr lang="en-US" sz="3200" dirty="0">
                <a:latin typeface="+mn-lt"/>
                <a:cs typeface="+mn-cs"/>
              </a:rPr>
              <a:t>How Singapore Does It:</a:t>
            </a:r>
          </a:p>
          <a:p>
            <a:pPr marL="509588" fontAlgn="auto">
              <a:spcBef>
                <a:spcPts val="0"/>
              </a:spcBef>
              <a:spcAft>
                <a:spcPts val="0"/>
              </a:spcAft>
              <a:defRPr/>
            </a:pPr>
            <a:endParaRPr lang="en-US" sz="500" dirty="0">
              <a:latin typeface="+mn-lt"/>
              <a:cs typeface="+mn-cs"/>
            </a:endParaRPr>
          </a:p>
          <a:p>
            <a:pPr fontAlgn="auto">
              <a:spcBef>
                <a:spcPts val="0"/>
              </a:spcBef>
              <a:spcAft>
                <a:spcPts val="0"/>
              </a:spcAft>
              <a:defRPr/>
            </a:pPr>
            <a:endParaRPr lang="en-US" sz="200" dirty="0">
              <a:latin typeface="+mn-lt"/>
              <a:cs typeface="+mn-cs"/>
            </a:endParaRPr>
          </a:p>
          <a:p>
            <a:pPr marL="509588" indent="-509588" fontAlgn="auto">
              <a:spcBef>
                <a:spcPts val="0"/>
              </a:spcBef>
              <a:spcAft>
                <a:spcPts val="0"/>
              </a:spcAft>
              <a:buFont typeface="Arial" pitchFamily="34" charset="0"/>
              <a:buChar char="•"/>
              <a:defRPr/>
            </a:pPr>
            <a:r>
              <a:rPr lang="en-US" sz="2600" i="1" dirty="0">
                <a:latin typeface="+mn-lt"/>
                <a:cs typeface="+mn-cs"/>
              </a:rPr>
              <a:t>Platforms to reach out to students and the public and enhance appreciation of Science : </a:t>
            </a:r>
          </a:p>
          <a:p>
            <a:pPr marL="966788" lvl="1" indent="-509588" fontAlgn="auto">
              <a:spcBef>
                <a:spcPts val="0"/>
              </a:spcBef>
              <a:spcAft>
                <a:spcPts val="0"/>
              </a:spcAft>
              <a:buFont typeface="Arial" pitchFamily="34" charset="0"/>
              <a:buChar char="•"/>
              <a:defRPr/>
            </a:pPr>
            <a:r>
              <a:rPr lang="en-US" sz="2400" dirty="0" smtClean="0">
                <a:latin typeface="+mn-lt"/>
                <a:cs typeface="+mn-cs"/>
              </a:rPr>
              <a:t>Partnership </a:t>
            </a:r>
            <a:r>
              <a:rPr lang="en-US" sz="2400" dirty="0">
                <a:latin typeface="+mn-lt"/>
                <a:cs typeface="+mn-cs"/>
              </a:rPr>
              <a:t>with Singapore Science Centre and Ministry of Education</a:t>
            </a:r>
          </a:p>
          <a:p>
            <a:pPr marL="966788" lvl="1" indent="-509588" fontAlgn="auto">
              <a:spcBef>
                <a:spcPts val="0"/>
              </a:spcBef>
              <a:spcAft>
                <a:spcPts val="0"/>
              </a:spcAft>
              <a:buFont typeface="Arial" pitchFamily="34" charset="0"/>
              <a:buChar char="•"/>
              <a:defRPr/>
            </a:pPr>
            <a:r>
              <a:rPr lang="en-US" sz="2400" dirty="0">
                <a:latin typeface="+mn-lt"/>
                <a:cs typeface="+mn-cs"/>
              </a:rPr>
              <a:t>Singapore Science Festival, STAR Lecture, Science in the Mall, Centre for Research and Applied Learning in Science, Singapore Academy of Young Engineers and Scientists, Teachers Local Research Attachment Program</a:t>
            </a:r>
          </a:p>
          <a:p>
            <a:pPr marL="509588" fontAlgn="auto">
              <a:spcBef>
                <a:spcPts val="0"/>
              </a:spcBef>
              <a:spcAft>
                <a:spcPts val="0"/>
              </a:spcAft>
              <a:defRPr/>
            </a:pPr>
            <a:endParaRPr lang="en-US" sz="500" dirty="0">
              <a:latin typeface="+mn-lt"/>
              <a:cs typeface="+mn-cs"/>
            </a:endParaRPr>
          </a:p>
          <a:p>
            <a:pPr marL="509588" indent="-509588" fontAlgn="auto">
              <a:spcBef>
                <a:spcPts val="0"/>
              </a:spcBef>
              <a:spcAft>
                <a:spcPts val="0"/>
              </a:spcAft>
              <a:defRPr/>
            </a:pPr>
            <a:endParaRPr lang="en-US" sz="200" dirty="0">
              <a:latin typeface="+mn-lt"/>
              <a:cs typeface="+mn-cs"/>
            </a:endParaRPr>
          </a:p>
        </p:txBody>
      </p:sp>
      <p:sp>
        <p:nvSpPr>
          <p:cNvPr id="43012" name="AutoShape 2" descr="http://www.science.edu.sg/events/PublishingImages/Singapore%20Science%20Festival/2013/pix2.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GB">
              <a:latin typeface="Calibri" pitchFamily="34" charset="0"/>
            </a:endParaRPr>
          </a:p>
        </p:txBody>
      </p:sp>
      <p:pic>
        <p:nvPicPr>
          <p:cNvPr id="43013" name="Picture 3" descr="C:\Users\astar_huangt\Pictures\Star Lecture 2013.jpg"/>
          <p:cNvPicPr>
            <a:picLocks noChangeAspect="1" noChangeArrowheads="1"/>
          </p:cNvPicPr>
          <p:nvPr/>
        </p:nvPicPr>
        <p:blipFill>
          <a:blip r:embed="rId2" cstate="print"/>
          <a:srcRect/>
          <a:stretch>
            <a:fillRect/>
          </a:stretch>
        </p:blipFill>
        <p:spPr bwMode="auto">
          <a:xfrm>
            <a:off x="228600" y="4724400"/>
            <a:ext cx="1066800" cy="1449388"/>
          </a:xfrm>
          <a:prstGeom prst="rect">
            <a:avLst/>
          </a:prstGeom>
          <a:noFill/>
          <a:ln w="9525">
            <a:noFill/>
            <a:miter lim="800000"/>
            <a:headEnd/>
            <a:tailEnd/>
          </a:ln>
        </p:spPr>
      </p:pic>
      <p:sp>
        <p:nvSpPr>
          <p:cNvPr id="43014" name="TextBox 5"/>
          <p:cNvSpPr txBox="1">
            <a:spLocks noChangeArrowheads="1"/>
          </p:cNvSpPr>
          <p:nvPr/>
        </p:nvSpPr>
        <p:spPr bwMode="auto">
          <a:xfrm>
            <a:off x="152400" y="6172200"/>
            <a:ext cx="2676525" cy="646113"/>
          </a:xfrm>
          <a:prstGeom prst="rect">
            <a:avLst/>
          </a:prstGeom>
          <a:noFill/>
          <a:ln w="9525">
            <a:noFill/>
            <a:miter lim="800000"/>
            <a:headEnd/>
            <a:tailEnd/>
          </a:ln>
        </p:spPr>
        <p:txBody>
          <a:bodyPr wrap="none">
            <a:spAutoFit/>
          </a:bodyPr>
          <a:lstStyle/>
          <a:p>
            <a:r>
              <a:rPr lang="en-US" sz="1200">
                <a:latin typeface="Calibri" pitchFamily="34" charset="0"/>
              </a:rPr>
              <a:t>STAR Lecture 2013</a:t>
            </a:r>
          </a:p>
          <a:p>
            <a:r>
              <a:rPr lang="en-US" sz="1200">
                <a:latin typeface="Calibri" pitchFamily="34" charset="0"/>
              </a:rPr>
              <a:t>‘The Modern Alchemist’</a:t>
            </a:r>
          </a:p>
          <a:p>
            <a:r>
              <a:rPr lang="en-US" sz="1200">
                <a:latin typeface="Calibri" pitchFamily="34" charset="0"/>
              </a:rPr>
              <a:t>Dr Peter Wothers, Cambridge University</a:t>
            </a:r>
            <a:endParaRPr lang="en-GB" sz="1200">
              <a:latin typeface="Calibri" pitchFamily="34" charset="0"/>
            </a:endParaRPr>
          </a:p>
        </p:txBody>
      </p:sp>
      <p:pic>
        <p:nvPicPr>
          <p:cNvPr id="43015" name="Picture 4" descr="C:\Users\astar_huangt\Pictures\Sciencefestlogo_300px.jpg"/>
          <p:cNvPicPr>
            <a:picLocks noChangeAspect="1" noChangeArrowheads="1"/>
          </p:cNvPicPr>
          <p:nvPr/>
        </p:nvPicPr>
        <p:blipFill>
          <a:blip r:embed="rId3" cstate="print"/>
          <a:srcRect/>
          <a:stretch>
            <a:fillRect/>
          </a:stretch>
        </p:blipFill>
        <p:spPr bwMode="auto">
          <a:xfrm>
            <a:off x="2438400" y="5334000"/>
            <a:ext cx="2362200" cy="1023938"/>
          </a:xfrm>
          <a:prstGeom prst="rect">
            <a:avLst/>
          </a:prstGeom>
          <a:noFill/>
          <a:ln w="9525">
            <a:noFill/>
            <a:miter lim="800000"/>
            <a:headEnd/>
            <a:tailEnd/>
          </a:ln>
        </p:spPr>
      </p:pic>
      <p:pic>
        <p:nvPicPr>
          <p:cNvPr id="43016" name="Picture 6" descr="C:\Users\astar_huangt\Pictures\Science in the Mall tech2.jpg"/>
          <p:cNvPicPr>
            <a:picLocks noChangeAspect="1" noChangeArrowheads="1"/>
          </p:cNvPicPr>
          <p:nvPr/>
        </p:nvPicPr>
        <p:blipFill>
          <a:blip r:embed="rId4" cstate="print"/>
          <a:srcRect/>
          <a:stretch>
            <a:fillRect/>
          </a:stretch>
        </p:blipFill>
        <p:spPr bwMode="auto">
          <a:xfrm>
            <a:off x="5257800" y="5257800"/>
            <a:ext cx="1589088" cy="1055688"/>
          </a:xfrm>
          <a:prstGeom prst="rect">
            <a:avLst/>
          </a:prstGeom>
          <a:noFill/>
          <a:ln w="9525">
            <a:noFill/>
            <a:miter lim="800000"/>
            <a:headEnd/>
            <a:tailEnd/>
          </a:ln>
        </p:spPr>
      </p:pic>
      <p:sp>
        <p:nvSpPr>
          <p:cNvPr id="43017" name="TextBox 9"/>
          <p:cNvSpPr txBox="1">
            <a:spLocks noChangeArrowheads="1"/>
          </p:cNvSpPr>
          <p:nvPr/>
        </p:nvSpPr>
        <p:spPr bwMode="auto">
          <a:xfrm>
            <a:off x="5257800" y="6324600"/>
            <a:ext cx="1360488" cy="276225"/>
          </a:xfrm>
          <a:prstGeom prst="rect">
            <a:avLst/>
          </a:prstGeom>
          <a:noFill/>
          <a:ln w="9525">
            <a:noFill/>
            <a:miter lim="800000"/>
            <a:headEnd/>
            <a:tailEnd/>
          </a:ln>
        </p:spPr>
        <p:txBody>
          <a:bodyPr wrap="none">
            <a:spAutoFit/>
          </a:bodyPr>
          <a:lstStyle/>
          <a:p>
            <a:r>
              <a:rPr lang="en-US" sz="1200">
                <a:latin typeface="Calibri" pitchFamily="34" charset="0"/>
              </a:rPr>
              <a:t>Science in the Mall</a:t>
            </a:r>
            <a:endParaRPr lang="en-GB" sz="1200">
              <a:latin typeface="Calibri" pitchFamily="34" charset="0"/>
            </a:endParaRPr>
          </a:p>
        </p:txBody>
      </p:sp>
      <p:pic>
        <p:nvPicPr>
          <p:cNvPr id="43018" name="Picture 7" descr="C:\Users\astar_huangt\Pictures\CRADLE_logo_1200px.png"/>
          <p:cNvPicPr>
            <a:picLocks noChangeAspect="1" noChangeArrowheads="1"/>
          </p:cNvPicPr>
          <p:nvPr/>
        </p:nvPicPr>
        <p:blipFill>
          <a:blip r:embed="rId5" cstate="print"/>
          <a:srcRect/>
          <a:stretch>
            <a:fillRect/>
          </a:stretch>
        </p:blipFill>
        <p:spPr bwMode="auto">
          <a:xfrm>
            <a:off x="7086600" y="5254625"/>
            <a:ext cx="1905000" cy="917575"/>
          </a:xfrm>
          <a:prstGeom prst="rect">
            <a:avLst/>
          </a:prstGeom>
          <a:noFill/>
          <a:ln w="9525">
            <a:noFill/>
            <a:miter lim="800000"/>
            <a:headEnd/>
            <a:tailEnd/>
          </a:ln>
        </p:spPr>
      </p:pic>
      <p:sp>
        <p:nvSpPr>
          <p:cNvPr id="11" name="Slide Number Placeholder 10"/>
          <p:cNvSpPr>
            <a:spLocks noGrp="1"/>
          </p:cNvSpPr>
          <p:nvPr>
            <p:ph type="sldNum" sz="quarter" idx="12"/>
          </p:nvPr>
        </p:nvSpPr>
        <p:spPr/>
        <p:txBody>
          <a:bodyPr/>
          <a:lstStyle/>
          <a:p>
            <a:pPr>
              <a:defRPr/>
            </a:pPr>
            <a:fld id="{35895A36-101A-4B22-95C4-4C83285BED73}" type="slidenum">
              <a:rPr lang="en-GB" smtClean="0"/>
              <a:pPr>
                <a:defRPr/>
              </a:pPr>
              <a:t>40</a:t>
            </a:fld>
            <a:endParaRPr lang="en-GB"/>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0" y="0"/>
            <a:ext cx="9144000" cy="990600"/>
          </a:xfrm>
          <a:prstGeom prst="round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solidFill>
                  <a:schemeClr val="tx1"/>
                </a:solidFill>
              </a:rPr>
              <a:t>Communicating the Value of Scientific Knowledge</a:t>
            </a:r>
            <a:endParaRPr lang="en-GB" sz="3200" b="1" dirty="0">
              <a:solidFill>
                <a:schemeClr val="tx1"/>
              </a:solidFill>
            </a:endParaRPr>
          </a:p>
        </p:txBody>
      </p:sp>
      <p:sp>
        <p:nvSpPr>
          <p:cNvPr id="6" name="Rounded Rectangle 5"/>
          <p:cNvSpPr/>
          <p:nvPr/>
        </p:nvSpPr>
        <p:spPr>
          <a:xfrm>
            <a:off x="304800" y="1219200"/>
            <a:ext cx="8382000" cy="1447800"/>
          </a:xfrm>
          <a:prstGeom prst="roundRect">
            <a:avLst/>
          </a:prstGeom>
          <a:solidFill>
            <a:schemeClr val="accent1">
              <a:alpha val="21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en-US" sz="2000" b="1" dirty="0">
                <a:solidFill>
                  <a:schemeClr val="tx1"/>
                </a:solidFill>
              </a:rPr>
              <a:t>Singapore Science Festival</a:t>
            </a:r>
          </a:p>
          <a:p>
            <a:pPr marL="233363" indent="-233363" fontAlgn="auto">
              <a:spcBef>
                <a:spcPts val="0"/>
              </a:spcBef>
              <a:spcAft>
                <a:spcPts val="0"/>
              </a:spcAft>
              <a:buFont typeface="Arial" pitchFamily="34" charset="0"/>
              <a:buChar char="•"/>
              <a:defRPr/>
            </a:pPr>
            <a:r>
              <a:rPr lang="en-SG" dirty="0">
                <a:solidFill>
                  <a:schemeClr val="tx1"/>
                </a:solidFill>
              </a:rPr>
              <a:t>Annual carnival spanning several weeks with events for students, parents and the general public to understand the application of science in our daily lives</a:t>
            </a:r>
          </a:p>
          <a:p>
            <a:pPr marL="233363" indent="-233363" fontAlgn="auto">
              <a:spcBef>
                <a:spcPts val="0"/>
              </a:spcBef>
              <a:spcAft>
                <a:spcPts val="0"/>
              </a:spcAft>
              <a:buFont typeface="Arial" pitchFamily="34" charset="0"/>
              <a:buChar char="•"/>
              <a:defRPr/>
            </a:pPr>
            <a:r>
              <a:rPr lang="en-SG" dirty="0">
                <a:solidFill>
                  <a:schemeClr val="tx1"/>
                </a:solidFill>
              </a:rPr>
              <a:t>Celebrates achievements of local innovators</a:t>
            </a:r>
          </a:p>
          <a:p>
            <a:pPr fontAlgn="auto">
              <a:spcBef>
                <a:spcPts val="0"/>
              </a:spcBef>
              <a:spcAft>
                <a:spcPts val="0"/>
              </a:spcAft>
              <a:defRPr/>
            </a:pPr>
            <a:endParaRPr lang="en-GB" b="1" dirty="0">
              <a:solidFill>
                <a:schemeClr val="tx1"/>
              </a:solidFill>
            </a:endParaRPr>
          </a:p>
        </p:txBody>
      </p:sp>
      <p:sp>
        <p:nvSpPr>
          <p:cNvPr id="7" name="Rounded Rectangle 6"/>
          <p:cNvSpPr/>
          <p:nvPr/>
        </p:nvSpPr>
        <p:spPr>
          <a:xfrm>
            <a:off x="304800" y="2743200"/>
            <a:ext cx="8458200" cy="1905000"/>
          </a:xfrm>
          <a:prstGeom prst="roundRect">
            <a:avLst/>
          </a:prstGeom>
          <a:solidFill>
            <a:schemeClr val="accent1">
              <a:alpha val="21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en-US" b="1" dirty="0">
                <a:solidFill>
                  <a:schemeClr val="tx1"/>
                </a:solidFill>
              </a:rPr>
              <a:t>STAR Lecture</a:t>
            </a:r>
          </a:p>
          <a:p>
            <a:pPr marL="233363" indent="-233363" fontAlgn="auto">
              <a:spcBef>
                <a:spcPts val="0"/>
              </a:spcBef>
              <a:spcAft>
                <a:spcPts val="0"/>
              </a:spcAft>
              <a:buFont typeface="Arial" pitchFamily="34" charset="0"/>
              <a:buChar char="•"/>
              <a:defRPr/>
            </a:pPr>
            <a:r>
              <a:rPr lang="en-SG" dirty="0">
                <a:solidFill>
                  <a:schemeClr val="tx1"/>
                </a:solidFill>
              </a:rPr>
              <a:t>A*STAR and Science Centre bring the Royal Institution’s Christmas Lecture to Singapore</a:t>
            </a:r>
          </a:p>
          <a:p>
            <a:pPr marL="233363" indent="-233363" fontAlgn="auto">
              <a:spcBef>
                <a:spcPts val="0"/>
              </a:spcBef>
              <a:spcAft>
                <a:spcPts val="0"/>
              </a:spcAft>
              <a:buFont typeface="Arial" pitchFamily="34" charset="0"/>
              <a:buChar char="•"/>
              <a:defRPr/>
            </a:pPr>
            <a:r>
              <a:rPr lang="en-SG" dirty="0">
                <a:solidFill>
                  <a:schemeClr val="tx1"/>
                </a:solidFill>
              </a:rPr>
              <a:t>Designed to bring Singaporean youths on a journey of scientific discovery and inspiration through an interactive discussion with a world-renowned scientist </a:t>
            </a:r>
          </a:p>
          <a:p>
            <a:pPr marL="233363" indent="-233363" fontAlgn="auto">
              <a:spcBef>
                <a:spcPts val="0"/>
              </a:spcBef>
              <a:spcAft>
                <a:spcPts val="0"/>
              </a:spcAft>
              <a:buFont typeface="Arial" pitchFamily="34" charset="0"/>
              <a:buChar char="•"/>
              <a:defRPr/>
            </a:pPr>
            <a:r>
              <a:rPr lang="en-SG" dirty="0">
                <a:solidFill>
                  <a:schemeClr val="tx1"/>
                </a:solidFill>
              </a:rPr>
              <a:t>Brings the attention of the nation’s youth to the ‘big picture’ questions in Science</a:t>
            </a:r>
            <a:endParaRPr lang="en-GB" b="1" dirty="0">
              <a:solidFill>
                <a:schemeClr val="tx1"/>
              </a:solidFill>
            </a:endParaRPr>
          </a:p>
        </p:txBody>
      </p:sp>
      <p:sp>
        <p:nvSpPr>
          <p:cNvPr id="8" name="Rounded Rectangle 7"/>
          <p:cNvSpPr/>
          <p:nvPr/>
        </p:nvSpPr>
        <p:spPr>
          <a:xfrm>
            <a:off x="304800" y="4800600"/>
            <a:ext cx="8458200" cy="1600200"/>
          </a:xfrm>
          <a:prstGeom prst="roundRect">
            <a:avLst/>
          </a:prstGeom>
          <a:solidFill>
            <a:schemeClr val="accent1">
              <a:alpha val="21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en-SG" sz="2000" b="1" dirty="0">
                <a:solidFill>
                  <a:schemeClr val="tx1"/>
                </a:solidFill>
              </a:rPr>
              <a:t>Centre for Research and Applied Learning in Science (CRADL∑) </a:t>
            </a:r>
          </a:p>
          <a:p>
            <a:pPr marL="233363" indent="-233363" fontAlgn="auto">
              <a:spcBef>
                <a:spcPts val="0"/>
              </a:spcBef>
              <a:spcAft>
                <a:spcPts val="0"/>
              </a:spcAft>
              <a:buFont typeface="Arial" pitchFamily="34" charset="0"/>
              <a:buChar char="•"/>
              <a:defRPr/>
            </a:pPr>
            <a:r>
              <a:rPr lang="en-SG" dirty="0">
                <a:solidFill>
                  <a:schemeClr val="tx1"/>
                </a:solidFill>
              </a:rPr>
              <a:t>An open learning and research lab at the Science Centre Singapore</a:t>
            </a:r>
          </a:p>
          <a:p>
            <a:pPr marL="233363" indent="-233363" fontAlgn="auto">
              <a:spcBef>
                <a:spcPts val="0"/>
              </a:spcBef>
              <a:spcAft>
                <a:spcPts val="0"/>
              </a:spcAft>
              <a:buFont typeface="Arial" pitchFamily="34" charset="0"/>
              <a:buChar char="•"/>
              <a:defRPr/>
            </a:pPr>
            <a:r>
              <a:rPr lang="en-SG" dirty="0">
                <a:solidFill>
                  <a:schemeClr val="tx1"/>
                </a:solidFill>
              </a:rPr>
              <a:t>Develops teacher-mentors and enhance the capacity of teachers and schools in science research and innovation</a:t>
            </a:r>
          </a:p>
          <a:p>
            <a:pPr marL="233363" indent="-233363" fontAlgn="auto">
              <a:spcBef>
                <a:spcPts val="0"/>
              </a:spcBef>
              <a:spcAft>
                <a:spcPts val="0"/>
              </a:spcAft>
              <a:buFont typeface="Arial" pitchFamily="34" charset="0"/>
              <a:buChar char="•"/>
              <a:defRPr/>
            </a:pPr>
            <a:r>
              <a:rPr lang="en-SG" dirty="0">
                <a:solidFill>
                  <a:schemeClr val="tx1"/>
                </a:solidFill>
              </a:rPr>
              <a:t>Collaboration between Science Centre, A*STAR, DSO and MOE</a:t>
            </a:r>
            <a:endParaRPr lang="en-GB" b="1" dirty="0">
              <a:solidFill>
                <a:schemeClr val="tx1"/>
              </a:solidFill>
            </a:endParaRPr>
          </a:p>
        </p:txBody>
      </p:sp>
      <p:sp>
        <p:nvSpPr>
          <p:cNvPr id="9" name="Slide Number Placeholder 8"/>
          <p:cNvSpPr>
            <a:spLocks noGrp="1"/>
          </p:cNvSpPr>
          <p:nvPr>
            <p:ph type="sldNum" sz="quarter" idx="12"/>
          </p:nvPr>
        </p:nvSpPr>
        <p:spPr/>
        <p:txBody>
          <a:bodyPr/>
          <a:lstStyle/>
          <a:p>
            <a:pPr>
              <a:defRPr/>
            </a:pPr>
            <a:fld id="{2A26783F-14BE-48BA-8A55-7A4196680B27}" type="slidenum">
              <a:rPr lang="en-GB" smtClean="0"/>
              <a:pPr>
                <a:defRPr/>
              </a:pPr>
              <a:t>41</a:t>
            </a:fld>
            <a:endParaRPr lang="en-GB"/>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56"/>
          <p:cNvGrpSpPr/>
          <p:nvPr/>
        </p:nvGrpSpPr>
        <p:grpSpPr>
          <a:xfrm>
            <a:off x="228600" y="1143000"/>
            <a:ext cx="8737599" cy="4992216"/>
            <a:chOff x="179389" y="885056"/>
            <a:chExt cx="8737599" cy="4992216"/>
          </a:xfrm>
        </p:grpSpPr>
        <p:pic>
          <p:nvPicPr>
            <p:cNvPr id="84" name="Picture 34" descr="U:\Corporate Comm Dept\11. Individual Officers\11.36 Alfi\images\country3.png"/>
            <p:cNvPicPr>
              <a:picLocks noChangeAspect="1" noChangeArrowheads="1"/>
            </p:cNvPicPr>
            <p:nvPr/>
          </p:nvPicPr>
          <p:blipFill>
            <a:blip r:embed="rId4" cstate="email">
              <a:duotone>
                <a:prstClr val="black"/>
                <a:schemeClr val="bg1">
                  <a:tint val="45000"/>
                  <a:satMod val="400000"/>
                </a:schemeClr>
              </a:duotone>
              <a:lum bright="30000" contrast="-40000"/>
            </a:blip>
            <a:srcRect l="6989"/>
            <a:stretch>
              <a:fillRect/>
            </a:stretch>
          </p:blipFill>
          <p:spPr bwMode="auto">
            <a:xfrm>
              <a:off x="179389" y="885056"/>
              <a:ext cx="6159148" cy="4992216"/>
            </a:xfrm>
            <a:prstGeom prst="rect">
              <a:avLst/>
            </a:prstGeom>
            <a:noFill/>
            <a:effectLst>
              <a:outerShdw blurRad="50800" dist="38100" dir="8100000" algn="tr" rotWithShape="0">
                <a:prstClr val="black">
                  <a:alpha val="40000"/>
                </a:prstClr>
              </a:outerShdw>
            </a:effectLst>
          </p:spPr>
        </p:pic>
        <p:graphicFrame>
          <p:nvGraphicFramePr>
            <p:cNvPr id="3074" name="Chart 53"/>
            <p:cNvGraphicFramePr>
              <a:graphicFrameLocks/>
            </p:cNvGraphicFramePr>
            <p:nvPr/>
          </p:nvGraphicFramePr>
          <p:xfrm>
            <a:off x="457200" y="1524000"/>
            <a:ext cx="4714875" cy="3273425"/>
          </p:xfrm>
          <a:graphic>
            <a:graphicData uri="http://schemas.openxmlformats.org/presentationml/2006/ole">
              <p:oleObj spid="_x0000_s104471" r:id="rId5" imgW="4712616" imgH="3273836" progId="Excel.Sheet.8">
                <p:embed/>
              </p:oleObj>
            </a:graphicData>
          </a:graphic>
        </p:graphicFrame>
        <p:sp>
          <p:nvSpPr>
            <p:cNvPr id="3078" name="Rectangle 34"/>
            <p:cNvSpPr>
              <a:spLocks noChangeArrowheads="1"/>
            </p:cNvSpPr>
            <p:nvPr/>
          </p:nvSpPr>
          <p:spPr bwMode="auto">
            <a:xfrm>
              <a:off x="838200" y="1295400"/>
              <a:ext cx="3297238" cy="353943"/>
            </a:xfrm>
            <a:prstGeom prst="rect">
              <a:avLst/>
            </a:prstGeom>
            <a:solidFill>
              <a:srgbClr val="EAEAEA"/>
            </a:solidFill>
            <a:ln w="9525">
              <a:noFill/>
              <a:miter lim="800000"/>
              <a:headEnd/>
              <a:tailEnd/>
            </a:ln>
          </p:spPr>
          <p:txBody>
            <a:bodyPr tIns="0">
              <a:spAutoFit/>
            </a:bodyPr>
            <a:lstStyle/>
            <a:p>
              <a:pPr algn="ctr"/>
              <a:r>
                <a:rPr lang="en-US" sz="2000" b="1" dirty="0">
                  <a:solidFill>
                    <a:srgbClr val="000000"/>
                  </a:solidFill>
                  <a:latin typeface="Calibri" pitchFamily="34" charset="0"/>
                </a:rPr>
                <a:t>2012 GDP: </a:t>
              </a:r>
              <a:r>
                <a:rPr lang="en-US" sz="2000" b="1" dirty="0" smtClean="0">
                  <a:solidFill>
                    <a:srgbClr val="000000"/>
                  </a:solidFill>
                  <a:latin typeface="Calibri" pitchFamily="34" charset="0"/>
                </a:rPr>
                <a:t>US$276.5 </a:t>
              </a:r>
              <a:r>
                <a:rPr lang="en-US" sz="2000" b="1" dirty="0" err="1" smtClean="0">
                  <a:solidFill>
                    <a:srgbClr val="000000"/>
                  </a:solidFill>
                  <a:latin typeface="Calibri" pitchFamily="34" charset="0"/>
                </a:rPr>
                <a:t>bil</a:t>
              </a:r>
              <a:endParaRPr lang="en-US" sz="2000" b="1" dirty="0">
                <a:solidFill>
                  <a:srgbClr val="000000"/>
                </a:solidFill>
                <a:latin typeface="Calibri" pitchFamily="34" charset="0"/>
              </a:endParaRPr>
            </a:p>
          </p:txBody>
        </p:sp>
        <p:sp>
          <p:nvSpPr>
            <p:cNvPr id="3079" name="Text Box 4"/>
            <p:cNvSpPr txBox="1">
              <a:spLocks noChangeArrowheads="1"/>
            </p:cNvSpPr>
            <p:nvPr/>
          </p:nvSpPr>
          <p:spPr bwMode="auto">
            <a:xfrm>
              <a:off x="3733800" y="3124200"/>
              <a:ext cx="1763713" cy="323850"/>
            </a:xfrm>
            <a:prstGeom prst="rect">
              <a:avLst/>
            </a:prstGeom>
            <a:noFill/>
            <a:ln w="9525">
              <a:noFill/>
              <a:miter lim="800000"/>
              <a:headEnd/>
              <a:tailEnd/>
            </a:ln>
          </p:spPr>
          <p:txBody>
            <a:bodyPr>
              <a:spAutoFit/>
            </a:bodyPr>
            <a:lstStyle/>
            <a:p>
              <a:pPr algn="r" eaLnBrk="0" hangingPunct="0"/>
              <a:r>
                <a:rPr lang="en-US" sz="1500" b="1">
                  <a:solidFill>
                    <a:srgbClr val="000000"/>
                  </a:solidFill>
                  <a:latin typeface="Calibri" pitchFamily="34" charset="0"/>
                </a:rPr>
                <a:t>Manufacturing</a:t>
              </a:r>
            </a:p>
          </p:txBody>
        </p:sp>
        <p:sp>
          <p:nvSpPr>
            <p:cNvPr id="92" name="Line 23"/>
            <p:cNvSpPr>
              <a:spLocks noChangeShapeType="1"/>
            </p:cNvSpPr>
            <p:nvPr/>
          </p:nvSpPr>
          <p:spPr bwMode="auto">
            <a:xfrm flipH="1">
              <a:off x="3276600" y="2133600"/>
              <a:ext cx="1439863" cy="0"/>
            </a:xfrm>
            <a:prstGeom prst="line">
              <a:avLst/>
            </a:prstGeom>
            <a:noFill/>
            <a:ln w="9525">
              <a:solidFill>
                <a:schemeClr val="tx1"/>
              </a:solidFill>
              <a:round/>
              <a:headEnd/>
              <a:tailEnd/>
            </a:ln>
            <a:effectLst/>
          </p:spPr>
          <p:txBody>
            <a:bodyPr/>
            <a:lstStyle/>
            <a:p>
              <a:pPr fontAlgn="auto">
                <a:spcBef>
                  <a:spcPts val="0"/>
                </a:spcBef>
                <a:spcAft>
                  <a:spcPts val="0"/>
                </a:spcAft>
                <a:defRPr/>
              </a:pPr>
              <a:endParaRPr lang="en-US" sz="1400" dirty="0">
                <a:solidFill>
                  <a:prstClr val="black"/>
                </a:solidFill>
                <a:effectLst>
                  <a:outerShdw blurRad="38100" dist="38100" dir="2700000" algn="tl">
                    <a:srgbClr val="000000">
                      <a:alpha val="43137"/>
                    </a:srgbClr>
                  </a:outerShdw>
                </a:effectLst>
                <a:latin typeface="Arial" charset="0"/>
                <a:cs typeface="Arial" charset="0"/>
              </a:endParaRPr>
            </a:p>
          </p:txBody>
        </p:sp>
        <p:sp>
          <p:nvSpPr>
            <p:cNvPr id="3081" name="Text Box 7"/>
            <p:cNvSpPr txBox="1">
              <a:spLocks noChangeArrowheads="1"/>
            </p:cNvSpPr>
            <p:nvPr/>
          </p:nvSpPr>
          <p:spPr bwMode="auto">
            <a:xfrm>
              <a:off x="3276600" y="1600200"/>
              <a:ext cx="1439863" cy="554038"/>
            </a:xfrm>
            <a:prstGeom prst="rect">
              <a:avLst/>
            </a:prstGeom>
            <a:noFill/>
            <a:ln w="9525">
              <a:noFill/>
              <a:miter lim="800000"/>
              <a:headEnd/>
              <a:tailEnd/>
            </a:ln>
          </p:spPr>
          <p:txBody>
            <a:bodyPr>
              <a:spAutoFit/>
            </a:bodyPr>
            <a:lstStyle/>
            <a:p>
              <a:pPr algn="r" eaLnBrk="0" hangingPunct="0"/>
              <a:r>
                <a:rPr lang="en-US" sz="1500" b="1">
                  <a:solidFill>
                    <a:srgbClr val="000000"/>
                  </a:solidFill>
                  <a:latin typeface="Calibri" pitchFamily="34" charset="0"/>
                </a:rPr>
                <a:t>Financial Services</a:t>
              </a:r>
            </a:p>
          </p:txBody>
        </p:sp>
        <p:sp>
          <p:nvSpPr>
            <p:cNvPr id="94" name="Line 8"/>
            <p:cNvSpPr>
              <a:spLocks noChangeShapeType="1"/>
            </p:cNvSpPr>
            <p:nvPr/>
          </p:nvSpPr>
          <p:spPr bwMode="auto">
            <a:xfrm flipH="1">
              <a:off x="3962400" y="3429000"/>
              <a:ext cx="1439863" cy="0"/>
            </a:xfrm>
            <a:prstGeom prst="line">
              <a:avLst/>
            </a:prstGeom>
            <a:noFill/>
            <a:ln w="9525">
              <a:solidFill>
                <a:schemeClr val="tx1"/>
              </a:solidFill>
              <a:round/>
              <a:headEnd/>
              <a:tailEnd/>
            </a:ln>
            <a:effectLst/>
          </p:spPr>
          <p:txBody>
            <a:bodyPr/>
            <a:lstStyle/>
            <a:p>
              <a:pPr fontAlgn="auto">
                <a:spcBef>
                  <a:spcPts val="0"/>
                </a:spcBef>
                <a:spcAft>
                  <a:spcPts val="0"/>
                </a:spcAft>
                <a:defRPr/>
              </a:pPr>
              <a:endParaRPr lang="en-US" sz="1400" dirty="0">
                <a:solidFill>
                  <a:prstClr val="black"/>
                </a:solidFill>
                <a:effectLst>
                  <a:outerShdw blurRad="38100" dist="38100" dir="2700000" algn="tl">
                    <a:srgbClr val="000000">
                      <a:alpha val="43137"/>
                    </a:srgbClr>
                  </a:outerShdw>
                </a:effectLst>
                <a:latin typeface="Arial" charset="0"/>
                <a:cs typeface="Arial" charset="0"/>
              </a:endParaRPr>
            </a:p>
          </p:txBody>
        </p:sp>
        <p:sp>
          <p:nvSpPr>
            <p:cNvPr id="3083" name="Text Box 10"/>
            <p:cNvSpPr txBox="1">
              <a:spLocks noChangeArrowheads="1"/>
            </p:cNvSpPr>
            <p:nvPr/>
          </p:nvSpPr>
          <p:spPr bwMode="auto">
            <a:xfrm>
              <a:off x="3276600" y="4267200"/>
              <a:ext cx="1438275" cy="554038"/>
            </a:xfrm>
            <a:prstGeom prst="rect">
              <a:avLst/>
            </a:prstGeom>
            <a:noFill/>
            <a:ln w="9525">
              <a:noFill/>
              <a:miter lim="800000"/>
              <a:headEnd/>
              <a:tailEnd/>
            </a:ln>
          </p:spPr>
          <p:txBody>
            <a:bodyPr>
              <a:spAutoFit/>
            </a:bodyPr>
            <a:lstStyle/>
            <a:p>
              <a:pPr algn="r" eaLnBrk="0" hangingPunct="0"/>
              <a:r>
                <a:rPr lang="en-US" sz="1500" b="1">
                  <a:solidFill>
                    <a:srgbClr val="000000"/>
                  </a:solidFill>
                  <a:latin typeface="Calibri" pitchFamily="34" charset="0"/>
                </a:rPr>
                <a:t>Business Services</a:t>
              </a:r>
            </a:p>
          </p:txBody>
        </p:sp>
        <p:sp>
          <p:nvSpPr>
            <p:cNvPr id="96" name="Line 11"/>
            <p:cNvSpPr>
              <a:spLocks noChangeShapeType="1"/>
            </p:cNvSpPr>
            <p:nvPr/>
          </p:nvSpPr>
          <p:spPr bwMode="auto">
            <a:xfrm flipH="1">
              <a:off x="3276600" y="4343400"/>
              <a:ext cx="1344613" cy="0"/>
            </a:xfrm>
            <a:prstGeom prst="line">
              <a:avLst/>
            </a:prstGeom>
            <a:noFill/>
            <a:ln w="9525">
              <a:solidFill>
                <a:schemeClr val="tx1"/>
              </a:solidFill>
              <a:round/>
              <a:headEnd/>
              <a:tailEnd/>
            </a:ln>
            <a:effectLst/>
          </p:spPr>
          <p:txBody>
            <a:bodyPr/>
            <a:lstStyle/>
            <a:p>
              <a:pPr fontAlgn="auto">
                <a:spcBef>
                  <a:spcPts val="0"/>
                </a:spcBef>
                <a:spcAft>
                  <a:spcPts val="0"/>
                </a:spcAft>
                <a:defRPr/>
              </a:pPr>
              <a:endParaRPr lang="en-US" sz="1400" dirty="0">
                <a:solidFill>
                  <a:prstClr val="black"/>
                </a:solidFill>
                <a:effectLst>
                  <a:outerShdw blurRad="38100" dist="38100" dir="2700000" algn="tl">
                    <a:srgbClr val="000000">
                      <a:alpha val="43137"/>
                    </a:srgbClr>
                  </a:outerShdw>
                </a:effectLst>
                <a:latin typeface="Arial" charset="0"/>
                <a:cs typeface="Arial" charset="0"/>
              </a:endParaRPr>
            </a:p>
          </p:txBody>
        </p:sp>
        <p:sp>
          <p:nvSpPr>
            <p:cNvPr id="97" name="Line 13"/>
            <p:cNvSpPr>
              <a:spLocks noChangeShapeType="1"/>
            </p:cNvSpPr>
            <p:nvPr/>
          </p:nvSpPr>
          <p:spPr bwMode="auto">
            <a:xfrm>
              <a:off x="381000" y="2743200"/>
              <a:ext cx="1054100" cy="0"/>
            </a:xfrm>
            <a:prstGeom prst="line">
              <a:avLst/>
            </a:prstGeom>
            <a:noFill/>
            <a:ln w="9525">
              <a:solidFill>
                <a:schemeClr val="tx1"/>
              </a:solidFill>
              <a:round/>
              <a:headEnd/>
              <a:tailEnd/>
            </a:ln>
            <a:effectLst/>
          </p:spPr>
          <p:txBody>
            <a:bodyPr/>
            <a:lstStyle/>
            <a:p>
              <a:pPr fontAlgn="auto">
                <a:spcBef>
                  <a:spcPts val="0"/>
                </a:spcBef>
                <a:spcAft>
                  <a:spcPts val="0"/>
                </a:spcAft>
                <a:defRPr/>
              </a:pPr>
              <a:endParaRPr lang="en-US" sz="2800" dirty="0">
                <a:solidFill>
                  <a:prstClr val="black"/>
                </a:solidFill>
                <a:effectLst>
                  <a:outerShdw blurRad="38100" dist="38100" dir="2700000" algn="tl">
                    <a:srgbClr val="000000">
                      <a:alpha val="43137"/>
                    </a:srgbClr>
                  </a:outerShdw>
                </a:effectLst>
                <a:latin typeface="Arial" charset="0"/>
                <a:cs typeface="Arial" charset="0"/>
              </a:endParaRPr>
            </a:p>
          </p:txBody>
        </p:sp>
        <p:sp>
          <p:nvSpPr>
            <p:cNvPr id="3086" name="Text Box 15"/>
            <p:cNvSpPr txBox="1">
              <a:spLocks noChangeArrowheads="1"/>
            </p:cNvSpPr>
            <p:nvPr/>
          </p:nvSpPr>
          <p:spPr bwMode="auto">
            <a:xfrm>
              <a:off x="304800" y="2438400"/>
              <a:ext cx="1935163" cy="323850"/>
            </a:xfrm>
            <a:prstGeom prst="rect">
              <a:avLst/>
            </a:prstGeom>
            <a:noFill/>
            <a:ln w="9525">
              <a:noFill/>
              <a:miter lim="800000"/>
              <a:headEnd/>
              <a:tailEnd/>
            </a:ln>
          </p:spPr>
          <p:txBody>
            <a:bodyPr>
              <a:spAutoFit/>
            </a:bodyPr>
            <a:lstStyle/>
            <a:p>
              <a:pPr eaLnBrk="0" hangingPunct="0"/>
              <a:r>
                <a:rPr lang="en-US" sz="1500" b="1">
                  <a:solidFill>
                    <a:srgbClr val="000000"/>
                  </a:solidFill>
                  <a:latin typeface="Calibri" pitchFamily="34" charset="0"/>
                </a:rPr>
                <a:t>Other Services</a:t>
              </a:r>
            </a:p>
          </p:txBody>
        </p:sp>
        <p:sp>
          <p:nvSpPr>
            <p:cNvPr id="3087" name="Text Box 14"/>
            <p:cNvSpPr txBox="1">
              <a:spLocks noChangeArrowheads="1"/>
            </p:cNvSpPr>
            <p:nvPr/>
          </p:nvSpPr>
          <p:spPr bwMode="auto">
            <a:xfrm>
              <a:off x="1763713" y="1700213"/>
              <a:ext cx="1512887" cy="323850"/>
            </a:xfrm>
            <a:prstGeom prst="rect">
              <a:avLst/>
            </a:prstGeom>
            <a:noFill/>
            <a:ln w="9525">
              <a:noFill/>
              <a:miter lim="800000"/>
              <a:headEnd/>
              <a:tailEnd/>
            </a:ln>
          </p:spPr>
          <p:txBody>
            <a:bodyPr>
              <a:spAutoFit/>
            </a:bodyPr>
            <a:lstStyle/>
            <a:p>
              <a:pPr eaLnBrk="0" hangingPunct="0"/>
              <a:r>
                <a:rPr lang="en-US" sz="1500" b="1">
                  <a:solidFill>
                    <a:srgbClr val="000000"/>
                  </a:solidFill>
                  <a:latin typeface="Calibri" pitchFamily="34" charset="0"/>
                </a:rPr>
                <a:t>Others</a:t>
              </a:r>
            </a:p>
          </p:txBody>
        </p:sp>
        <p:sp>
          <p:nvSpPr>
            <p:cNvPr id="3088" name="Text Box 17"/>
            <p:cNvSpPr txBox="1">
              <a:spLocks noChangeArrowheads="1"/>
            </p:cNvSpPr>
            <p:nvPr/>
          </p:nvSpPr>
          <p:spPr bwMode="auto">
            <a:xfrm>
              <a:off x="457200" y="4191000"/>
              <a:ext cx="1371600" cy="554038"/>
            </a:xfrm>
            <a:prstGeom prst="rect">
              <a:avLst/>
            </a:prstGeom>
            <a:noFill/>
            <a:ln w="9525">
              <a:noFill/>
              <a:miter lim="800000"/>
              <a:headEnd/>
              <a:tailEnd/>
            </a:ln>
          </p:spPr>
          <p:txBody>
            <a:bodyPr>
              <a:spAutoFit/>
            </a:bodyPr>
            <a:lstStyle/>
            <a:p>
              <a:pPr eaLnBrk="0" hangingPunct="0"/>
              <a:r>
                <a:rPr lang="en-US" sz="1500" b="1">
                  <a:solidFill>
                    <a:srgbClr val="000000"/>
                  </a:solidFill>
                  <a:latin typeface="Calibri" pitchFamily="34" charset="0"/>
                </a:rPr>
                <a:t>Wholesale &amp; Retail Trade</a:t>
              </a:r>
            </a:p>
          </p:txBody>
        </p:sp>
        <p:sp>
          <p:nvSpPr>
            <p:cNvPr id="102" name="Line 21"/>
            <p:cNvSpPr>
              <a:spLocks noChangeShapeType="1"/>
            </p:cNvSpPr>
            <p:nvPr/>
          </p:nvSpPr>
          <p:spPr bwMode="auto">
            <a:xfrm flipH="1" flipV="1">
              <a:off x="533400" y="4191000"/>
              <a:ext cx="1547813" cy="1588"/>
            </a:xfrm>
            <a:prstGeom prst="line">
              <a:avLst/>
            </a:prstGeom>
            <a:noFill/>
            <a:ln w="9525">
              <a:solidFill>
                <a:schemeClr val="tx1"/>
              </a:solidFill>
              <a:round/>
              <a:headEnd/>
              <a:tailEnd/>
            </a:ln>
            <a:effectLst/>
          </p:spPr>
          <p:txBody>
            <a:bodyPr/>
            <a:lstStyle/>
            <a:p>
              <a:pPr fontAlgn="auto">
                <a:spcBef>
                  <a:spcPts val="0"/>
                </a:spcBef>
                <a:spcAft>
                  <a:spcPts val="0"/>
                </a:spcAft>
                <a:defRPr/>
              </a:pPr>
              <a:endParaRPr lang="en-US" sz="2800" dirty="0">
                <a:solidFill>
                  <a:prstClr val="black"/>
                </a:solidFill>
                <a:effectLst>
                  <a:outerShdw blurRad="38100" dist="38100" dir="2700000" algn="tl">
                    <a:srgbClr val="000000">
                      <a:alpha val="43137"/>
                    </a:srgbClr>
                  </a:outerShdw>
                </a:effectLst>
                <a:latin typeface="Arial" charset="0"/>
                <a:cs typeface="Arial" charset="0"/>
              </a:endParaRPr>
            </a:p>
          </p:txBody>
        </p:sp>
        <p:sp>
          <p:nvSpPr>
            <p:cNvPr id="3090" name="Text Box 17"/>
            <p:cNvSpPr txBox="1">
              <a:spLocks noChangeArrowheads="1"/>
            </p:cNvSpPr>
            <p:nvPr/>
          </p:nvSpPr>
          <p:spPr bwMode="auto">
            <a:xfrm>
              <a:off x="457200" y="1828800"/>
              <a:ext cx="1371600" cy="323850"/>
            </a:xfrm>
            <a:prstGeom prst="rect">
              <a:avLst/>
            </a:prstGeom>
            <a:noFill/>
            <a:ln w="9525">
              <a:noFill/>
              <a:miter lim="800000"/>
              <a:headEnd/>
              <a:tailEnd/>
            </a:ln>
          </p:spPr>
          <p:txBody>
            <a:bodyPr>
              <a:spAutoFit/>
            </a:bodyPr>
            <a:lstStyle/>
            <a:p>
              <a:pPr eaLnBrk="0" hangingPunct="0"/>
              <a:r>
                <a:rPr lang="en-US" sz="1500" b="1">
                  <a:solidFill>
                    <a:srgbClr val="000000"/>
                  </a:solidFill>
                  <a:latin typeface="Calibri" pitchFamily="34" charset="0"/>
                </a:rPr>
                <a:t>Construction</a:t>
              </a:r>
            </a:p>
          </p:txBody>
        </p:sp>
        <p:sp>
          <p:nvSpPr>
            <p:cNvPr id="104" name="Line 21"/>
            <p:cNvSpPr>
              <a:spLocks noChangeShapeType="1"/>
            </p:cNvSpPr>
            <p:nvPr/>
          </p:nvSpPr>
          <p:spPr bwMode="auto">
            <a:xfrm flipH="1" flipV="1">
              <a:off x="533400" y="2133600"/>
              <a:ext cx="1547813" cy="1588"/>
            </a:xfrm>
            <a:prstGeom prst="line">
              <a:avLst/>
            </a:prstGeom>
            <a:noFill/>
            <a:ln w="9525">
              <a:solidFill>
                <a:schemeClr val="tx1"/>
              </a:solidFill>
              <a:round/>
              <a:headEnd/>
              <a:tailEnd/>
            </a:ln>
            <a:effectLst/>
          </p:spPr>
          <p:txBody>
            <a:bodyPr/>
            <a:lstStyle/>
            <a:p>
              <a:pPr fontAlgn="auto">
                <a:spcBef>
                  <a:spcPts val="0"/>
                </a:spcBef>
                <a:spcAft>
                  <a:spcPts val="0"/>
                </a:spcAft>
                <a:defRPr/>
              </a:pPr>
              <a:endParaRPr lang="en-US" sz="2800" dirty="0">
                <a:solidFill>
                  <a:prstClr val="black"/>
                </a:solidFill>
                <a:effectLst>
                  <a:outerShdw blurRad="38100" dist="38100" dir="2700000" algn="tl">
                    <a:srgbClr val="000000">
                      <a:alpha val="43137"/>
                    </a:srgbClr>
                  </a:outerShdw>
                </a:effectLst>
                <a:latin typeface="Arial" charset="0"/>
                <a:cs typeface="Arial" charset="0"/>
              </a:endParaRPr>
            </a:p>
          </p:txBody>
        </p:sp>
        <p:sp>
          <p:nvSpPr>
            <p:cNvPr id="3092" name="Text Box 17"/>
            <p:cNvSpPr txBox="1">
              <a:spLocks noChangeArrowheads="1"/>
            </p:cNvSpPr>
            <p:nvPr/>
          </p:nvSpPr>
          <p:spPr bwMode="auto">
            <a:xfrm>
              <a:off x="381000" y="3505200"/>
              <a:ext cx="1371600" cy="554038"/>
            </a:xfrm>
            <a:prstGeom prst="rect">
              <a:avLst/>
            </a:prstGeom>
            <a:noFill/>
            <a:ln w="9525">
              <a:noFill/>
              <a:miter lim="800000"/>
              <a:headEnd/>
              <a:tailEnd/>
            </a:ln>
          </p:spPr>
          <p:txBody>
            <a:bodyPr>
              <a:spAutoFit/>
            </a:bodyPr>
            <a:lstStyle/>
            <a:p>
              <a:pPr eaLnBrk="0" hangingPunct="0"/>
              <a:r>
                <a:rPr lang="en-US" sz="1500" b="1">
                  <a:solidFill>
                    <a:srgbClr val="000000"/>
                  </a:solidFill>
                  <a:latin typeface="Calibri" pitchFamily="34" charset="0"/>
                </a:rPr>
                <a:t>Transport &amp; Storage</a:t>
              </a:r>
            </a:p>
          </p:txBody>
        </p:sp>
        <p:sp>
          <p:nvSpPr>
            <p:cNvPr id="106" name="Line 21"/>
            <p:cNvSpPr>
              <a:spLocks noChangeShapeType="1"/>
            </p:cNvSpPr>
            <p:nvPr/>
          </p:nvSpPr>
          <p:spPr bwMode="auto">
            <a:xfrm flipH="1" flipV="1">
              <a:off x="381000" y="3505200"/>
              <a:ext cx="1547813" cy="1588"/>
            </a:xfrm>
            <a:prstGeom prst="line">
              <a:avLst/>
            </a:prstGeom>
            <a:noFill/>
            <a:ln w="9525">
              <a:solidFill>
                <a:schemeClr val="tx1"/>
              </a:solidFill>
              <a:round/>
              <a:headEnd/>
              <a:tailEnd/>
            </a:ln>
            <a:effectLst/>
          </p:spPr>
          <p:txBody>
            <a:bodyPr/>
            <a:lstStyle/>
            <a:p>
              <a:pPr fontAlgn="auto">
                <a:spcBef>
                  <a:spcPts val="0"/>
                </a:spcBef>
                <a:spcAft>
                  <a:spcPts val="0"/>
                </a:spcAft>
                <a:defRPr/>
              </a:pPr>
              <a:endParaRPr lang="en-US" sz="2800" dirty="0">
                <a:solidFill>
                  <a:prstClr val="black"/>
                </a:solidFill>
                <a:effectLst>
                  <a:outerShdw blurRad="38100" dist="38100" dir="2700000" algn="tl">
                    <a:srgbClr val="000000">
                      <a:alpha val="43137"/>
                    </a:srgbClr>
                  </a:outerShdw>
                </a:effectLst>
                <a:latin typeface="Arial" charset="0"/>
                <a:cs typeface="Arial" charset="0"/>
              </a:endParaRPr>
            </a:p>
          </p:txBody>
        </p:sp>
        <p:sp>
          <p:nvSpPr>
            <p:cNvPr id="66" name="Left Brace 65"/>
            <p:cNvSpPr/>
            <p:nvPr/>
          </p:nvSpPr>
          <p:spPr>
            <a:xfrm>
              <a:off x="5334000" y="1676400"/>
              <a:ext cx="304800" cy="3505200"/>
            </a:xfrm>
            <a:prstGeom prst="leftBrace">
              <a:avLst/>
            </a:prstGeom>
          </p:spPr>
          <p:style>
            <a:lnRef idx="1">
              <a:schemeClr val="dk1"/>
            </a:lnRef>
            <a:fillRef idx="0">
              <a:schemeClr val="dk1"/>
            </a:fillRef>
            <a:effectRef idx="0">
              <a:schemeClr val="dk1"/>
            </a:effectRef>
            <a:fontRef idx="minor">
              <a:schemeClr val="tx1"/>
            </a:fontRef>
          </p:style>
          <p:txBody>
            <a:bodyPr anchor="ctr"/>
            <a:lstStyle/>
            <a:p>
              <a:pPr algn="ctr" fontAlgn="auto">
                <a:spcBef>
                  <a:spcPts val="0"/>
                </a:spcBef>
                <a:spcAft>
                  <a:spcPts val="0"/>
                </a:spcAft>
                <a:defRPr/>
              </a:pPr>
              <a:endParaRPr lang="en-SG" b="1">
                <a:cs typeface="Arial" pitchFamily="34" charset="0"/>
              </a:endParaRPr>
            </a:p>
          </p:txBody>
        </p:sp>
        <p:pic>
          <p:nvPicPr>
            <p:cNvPr id="67" name="Picture 66" descr="http://t2.gstatic.com/images?q=tbn:ANd9GcRJAmTvJXam91ZoOgP3mJ0qKyRteZ6xFOl-f9FE-ODn8kbYeupdkdfn8Is">
              <a:hlinkClick r:id="rId6"/>
            </p:cNvPr>
            <p:cNvPicPr>
              <a:picLocks noChangeAspect="1" noChangeArrowheads="1"/>
            </p:cNvPicPr>
            <p:nvPr/>
          </p:nvPicPr>
          <p:blipFill>
            <a:blip r:embed="rId7" cstate="email"/>
            <a:srcRect/>
            <a:stretch>
              <a:fillRect/>
            </a:stretch>
          </p:blipFill>
          <p:spPr bwMode="auto">
            <a:xfrm>
              <a:off x="5638800" y="3986392"/>
              <a:ext cx="864096" cy="578464"/>
            </a:xfrm>
            <a:prstGeom prst="roundRect">
              <a:avLst>
                <a:gd name="adj" fmla="val 19104"/>
              </a:avLst>
            </a:prstGeom>
            <a:solidFill>
              <a:srgbClr val="FFFFFF">
                <a:shade val="85000"/>
              </a:srgbClr>
            </a:soli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pic>
        <p:pic>
          <p:nvPicPr>
            <p:cNvPr id="68" name="Picture 67" descr="http://t0.gstatic.com/images?q=tbn:ANd9GcQYOt4dwQpMFafR3I0guhcyanVyFk2TRfiAN4oeiLkHPoh0hwq8zcjRdQ">
              <a:hlinkClick r:id="rId8"/>
            </p:cNvPr>
            <p:cNvPicPr>
              <a:picLocks noChangeAspect="1" noChangeArrowheads="1"/>
            </p:cNvPicPr>
            <p:nvPr/>
          </p:nvPicPr>
          <p:blipFill>
            <a:blip r:embed="rId9" cstate="email"/>
            <a:srcRect/>
            <a:stretch>
              <a:fillRect/>
            </a:stretch>
          </p:blipFill>
          <p:spPr bwMode="auto">
            <a:xfrm>
              <a:off x="5638800" y="4674592"/>
              <a:ext cx="864096" cy="576064"/>
            </a:xfrm>
            <a:prstGeom prst="roundRect">
              <a:avLst>
                <a:gd name="adj" fmla="val 22387"/>
              </a:avLst>
            </a:prstGeom>
            <a:solidFill>
              <a:srgbClr val="FFFFFF">
                <a:shade val="85000"/>
              </a:srgbClr>
            </a:soli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pic>
        <p:pic>
          <p:nvPicPr>
            <p:cNvPr id="69" name="Picture 68" descr="http://t1.gstatic.com/images?q=tbn:ANd9GcTnvfF474oXnWF_VNopSNqysjK6UJWlxN6EKa_EQZhoAPQIhC6evlOuW7A">
              <a:hlinkClick r:id="rId10"/>
            </p:cNvPr>
            <p:cNvPicPr>
              <a:picLocks noChangeAspect="1" noChangeArrowheads="1"/>
            </p:cNvPicPr>
            <p:nvPr/>
          </p:nvPicPr>
          <p:blipFill>
            <a:blip r:embed="rId11" cstate="email"/>
            <a:srcRect/>
            <a:stretch>
              <a:fillRect/>
            </a:stretch>
          </p:blipFill>
          <p:spPr bwMode="auto">
            <a:xfrm>
              <a:off x="5638800" y="2560184"/>
              <a:ext cx="864096" cy="571171"/>
            </a:xfrm>
            <a:prstGeom prst="roundRect">
              <a:avLst>
                <a:gd name="adj" fmla="val 22432"/>
              </a:avLst>
            </a:prstGeom>
            <a:solidFill>
              <a:srgbClr val="FFFFFF">
                <a:shade val="85000"/>
              </a:srgbClr>
            </a:soli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pic>
        <p:pic>
          <p:nvPicPr>
            <p:cNvPr id="70" name="Picture 18" descr="http://www.industry.siemens.co.uk/mobility/uk/en/logistics/PublishingImages/fv_logistics.jpg"/>
            <p:cNvPicPr>
              <a:picLocks noChangeAspect="1" noChangeArrowheads="1"/>
            </p:cNvPicPr>
            <p:nvPr/>
          </p:nvPicPr>
          <p:blipFill>
            <a:blip r:embed="rId12" cstate="email"/>
            <a:srcRect/>
            <a:stretch>
              <a:fillRect/>
            </a:stretch>
          </p:blipFill>
          <p:spPr bwMode="auto">
            <a:xfrm>
              <a:off x="5638800" y="3257125"/>
              <a:ext cx="864096" cy="594310"/>
            </a:xfrm>
            <a:prstGeom prst="roundRect">
              <a:avLst>
                <a:gd name="adj" fmla="val 16778"/>
              </a:avLst>
            </a:prstGeom>
            <a:solidFill>
              <a:srgbClr val="FFFFFF">
                <a:shade val="85000"/>
              </a:srgbClr>
            </a:soli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pic>
        <p:pic>
          <p:nvPicPr>
            <p:cNvPr id="75" name="Picture 3" descr="U:\Corporate Comm Dept\11. Individual Officers\11.36 Alfi\manufacturing.png"/>
            <p:cNvPicPr>
              <a:picLocks noChangeAspect="1" noChangeArrowheads="1"/>
            </p:cNvPicPr>
            <p:nvPr/>
          </p:nvPicPr>
          <p:blipFill>
            <a:blip r:embed="rId13" cstate="email"/>
            <a:srcRect/>
            <a:stretch>
              <a:fillRect/>
            </a:stretch>
          </p:blipFill>
          <p:spPr bwMode="auto">
            <a:xfrm>
              <a:off x="5638800" y="1752600"/>
              <a:ext cx="864096" cy="596909"/>
            </a:xfrm>
            <a:prstGeom prst="rect">
              <a:avLst/>
            </a:prstGeom>
            <a:noFill/>
            <a:ln>
              <a:noFill/>
            </a:ln>
            <a:effectLst>
              <a:outerShdw blurRad="50800" dist="38100" dir="13500000" algn="br" rotWithShape="0">
                <a:prstClr val="black">
                  <a:alpha val="40000"/>
                </a:prstClr>
              </a:outerShdw>
            </a:effectLst>
            <a:scene3d>
              <a:camera prst="orthographicFront">
                <a:rot lat="0" lon="0" rev="0"/>
              </a:camera>
              <a:lightRig rig="balanced" dir="t">
                <a:rot lat="0" lon="0" rev="8700000"/>
              </a:lightRig>
            </a:scene3d>
            <a:sp3d>
              <a:bevelT w="190500" h="38100"/>
            </a:sp3d>
          </p:spPr>
        </p:pic>
        <p:sp>
          <p:nvSpPr>
            <p:cNvPr id="3100" name="TextBox 5"/>
            <p:cNvSpPr txBox="1">
              <a:spLocks noChangeArrowheads="1"/>
            </p:cNvSpPr>
            <p:nvPr/>
          </p:nvSpPr>
          <p:spPr bwMode="auto">
            <a:xfrm>
              <a:off x="7113589" y="2332856"/>
              <a:ext cx="1679575" cy="306387"/>
            </a:xfrm>
            <a:prstGeom prst="rect">
              <a:avLst/>
            </a:prstGeom>
            <a:solidFill>
              <a:srgbClr val="FFFF00"/>
            </a:solidFill>
            <a:ln w="9525">
              <a:noFill/>
              <a:miter lim="800000"/>
              <a:headEnd/>
              <a:tailEnd/>
            </a:ln>
          </p:spPr>
          <p:txBody>
            <a:bodyPr wrap="none">
              <a:spAutoFit/>
            </a:bodyPr>
            <a:lstStyle/>
            <a:p>
              <a:r>
                <a:rPr lang="en-US" sz="1400" b="1" dirty="0">
                  <a:latin typeface="Calibri" pitchFamily="34" charset="0"/>
                </a:rPr>
                <a:t>Biomedical Sciences</a:t>
              </a:r>
              <a:endParaRPr lang="en-GB" sz="1400" b="1" dirty="0">
                <a:latin typeface="Calibri" pitchFamily="34" charset="0"/>
              </a:endParaRPr>
            </a:p>
          </p:txBody>
        </p:sp>
        <p:sp>
          <p:nvSpPr>
            <p:cNvPr id="3101" name="TextBox 5"/>
            <p:cNvSpPr txBox="1">
              <a:spLocks noChangeArrowheads="1"/>
            </p:cNvSpPr>
            <p:nvPr/>
          </p:nvSpPr>
          <p:spPr bwMode="auto">
            <a:xfrm>
              <a:off x="7096125" y="3724275"/>
              <a:ext cx="1820863" cy="306388"/>
            </a:xfrm>
            <a:prstGeom prst="rect">
              <a:avLst/>
            </a:prstGeom>
            <a:noFill/>
            <a:ln w="9525">
              <a:noFill/>
              <a:miter lim="800000"/>
              <a:headEnd/>
              <a:tailEnd/>
            </a:ln>
          </p:spPr>
          <p:txBody>
            <a:bodyPr wrap="none">
              <a:spAutoFit/>
            </a:bodyPr>
            <a:lstStyle/>
            <a:p>
              <a:r>
                <a:rPr lang="en-US" sz="1400" b="1">
                  <a:latin typeface="Calibri" pitchFamily="34" charset="0"/>
                </a:rPr>
                <a:t>Transport Engineering</a:t>
              </a:r>
              <a:endParaRPr lang="en-GB" sz="1400" b="1">
                <a:latin typeface="Calibri" pitchFamily="34" charset="0"/>
              </a:endParaRPr>
            </a:p>
          </p:txBody>
        </p:sp>
        <p:sp>
          <p:nvSpPr>
            <p:cNvPr id="3102" name="TextBox 5"/>
            <p:cNvSpPr txBox="1">
              <a:spLocks noChangeArrowheads="1"/>
            </p:cNvSpPr>
            <p:nvPr/>
          </p:nvSpPr>
          <p:spPr bwMode="auto">
            <a:xfrm>
              <a:off x="7086600" y="4183063"/>
              <a:ext cx="1782763" cy="307975"/>
            </a:xfrm>
            <a:prstGeom prst="rect">
              <a:avLst/>
            </a:prstGeom>
            <a:noFill/>
            <a:ln w="9525">
              <a:noFill/>
              <a:miter lim="800000"/>
              <a:headEnd/>
              <a:tailEnd/>
            </a:ln>
          </p:spPr>
          <p:txBody>
            <a:bodyPr wrap="none">
              <a:spAutoFit/>
            </a:bodyPr>
            <a:lstStyle/>
            <a:p>
              <a:r>
                <a:rPr lang="en-US" sz="1400" b="1" dirty="0">
                  <a:latin typeface="Calibri" pitchFamily="34" charset="0"/>
                </a:rPr>
                <a:t>Precision Engineering</a:t>
              </a:r>
              <a:endParaRPr lang="en-GB" sz="1400" b="1" dirty="0">
                <a:latin typeface="Calibri" pitchFamily="34" charset="0"/>
              </a:endParaRPr>
            </a:p>
          </p:txBody>
        </p:sp>
        <p:sp>
          <p:nvSpPr>
            <p:cNvPr id="3103" name="TextBox 5"/>
            <p:cNvSpPr txBox="1">
              <a:spLocks noChangeArrowheads="1"/>
            </p:cNvSpPr>
            <p:nvPr/>
          </p:nvSpPr>
          <p:spPr bwMode="auto">
            <a:xfrm>
              <a:off x="7073900" y="4638675"/>
              <a:ext cx="766763" cy="306388"/>
            </a:xfrm>
            <a:prstGeom prst="rect">
              <a:avLst/>
            </a:prstGeom>
            <a:noFill/>
            <a:ln w="9525">
              <a:noFill/>
              <a:miter lim="800000"/>
              <a:headEnd/>
              <a:tailEnd/>
            </a:ln>
          </p:spPr>
          <p:txBody>
            <a:bodyPr wrap="none">
              <a:spAutoFit/>
            </a:bodyPr>
            <a:lstStyle/>
            <a:p>
              <a:r>
                <a:rPr lang="en-US" sz="1400" b="1">
                  <a:latin typeface="Calibri" pitchFamily="34" charset="0"/>
                </a:rPr>
                <a:t>General</a:t>
              </a:r>
              <a:endParaRPr lang="en-GB" sz="1400" b="1">
                <a:latin typeface="Calibri" pitchFamily="34" charset="0"/>
              </a:endParaRPr>
            </a:p>
          </p:txBody>
        </p:sp>
        <p:sp>
          <p:nvSpPr>
            <p:cNvPr id="3104" name="TextBox 5"/>
            <p:cNvSpPr txBox="1">
              <a:spLocks noChangeArrowheads="1"/>
            </p:cNvSpPr>
            <p:nvPr/>
          </p:nvSpPr>
          <p:spPr bwMode="auto">
            <a:xfrm>
              <a:off x="7037389" y="5076056"/>
              <a:ext cx="935037" cy="307975"/>
            </a:xfrm>
            <a:prstGeom prst="rect">
              <a:avLst/>
            </a:prstGeom>
            <a:solidFill>
              <a:srgbClr val="FFFF00"/>
            </a:solidFill>
            <a:ln w="9525">
              <a:noFill/>
              <a:miter lim="800000"/>
              <a:headEnd/>
              <a:tailEnd/>
            </a:ln>
          </p:spPr>
          <p:txBody>
            <a:bodyPr wrap="none">
              <a:spAutoFit/>
            </a:bodyPr>
            <a:lstStyle/>
            <a:p>
              <a:r>
                <a:rPr lang="en-US" sz="1400" b="1" dirty="0">
                  <a:latin typeface="Calibri" pitchFamily="34" charset="0"/>
                </a:rPr>
                <a:t>Chemicals</a:t>
              </a:r>
              <a:endParaRPr lang="en-GB" sz="1400" b="1" dirty="0">
                <a:latin typeface="Calibri" pitchFamily="34" charset="0"/>
              </a:endParaRPr>
            </a:p>
          </p:txBody>
        </p:sp>
        <p:graphicFrame>
          <p:nvGraphicFramePr>
            <p:cNvPr id="3075" name="Chart 115"/>
            <p:cNvGraphicFramePr>
              <a:graphicFrameLocks/>
            </p:cNvGraphicFramePr>
            <p:nvPr/>
          </p:nvGraphicFramePr>
          <p:xfrm>
            <a:off x="6197600" y="1617663"/>
            <a:ext cx="1144588" cy="3806825"/>
          </p:xfrm>
          <a:graphic>
            <a:graphicData uri="http://schemas.openxmlformats.org/presentationml/2006/ole">
              <p:oleObj spid="_x0000_s104472" r:id="rId14" imgW="1140051" imgH="3810330" progId="Excel.Sheet.8">
                <p:embed/>
              </p:oleObj>
            </a:graphicData>
          </a:graphic>
        </p:graphicFrame>
        <p:grpSp>
          <p:nvGrpSpPr>
            <p:cNvPr id="2" name="Group 82"/>
            <p:cNvGrpSpPr>
              <a:grpSpLocks/>
            </p:cNvGrpSpPr>
            <p:nvPr/>
          </p:nvGrpSpPr>
          <p:grpSpPr bwMode="auto">
            <a:xfrm>
              <a:off x="6858000" y="2794000"/>
              <a:ext cx="714375" cy="307975"/>
              <a:chOff x="6372201" y="2050752"/>
              <a:chExt cx="714878" cy="307777"/>
            </a:xfrm>
          </p:grpSpPr>
          <p:cxnSp>
            <p:nvCxnSpPr>
              <p:cNvPr id="72" name="Straight Connector 71"/>
              <p:cNvCxnSpPr/>
              <p:nvPr/>
            </p:nvCxnSpPr>
            <p:spPr>
              <a:xfrm flipH="1">
                <a:off x="6372201" y="2241130"/>
                <a:ext cx="25259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28" name="TextBox 5"/>
              <p:cNvSpPr txBox="1">
                <a:spLocks noChangeArrowheads="1"/>
              </p:cNvSpPr>
              <p:nvPr/>
            </p:nvSpPr>
            <p:spPr bwMode="auto">
              <a:xfrm>
                <a:off x="6588224" y="2050752"/>
                <a:ext cx="498855" cy="307777"/>
              </a:xfrm>
              <a:prstGeom prst="rect">
                <a:avLst/>
              </a:prstGeom>
              <a:noFill/>
              <a:ln w="9525">
                <a:noFill/>
                <a:miter lim="800000"/>
                <a:headEnd/>
                <a:tailEnd/>
              </a:ln>
            </p:spPr>
            <p:txBody>
              <a:bodyPr wrap="none">
                <a:spAutoFit/>
              </a:bodyPr>
              <a:lstStyle/>
              <a:p>
                <a:r>
                  <a:rPr lang="en-US" sz="1400" b="1">
                    <a:latin typeface="Calibri" pitchFamily="34" charset="0"/>
                  </a:rPr>
                  <a:t>25%</a:t>
                </a:r>
                <a:endParaRPr lang="en-GB" sz="1400" b="1">
                  <a:latin typeface="Calibri" pitchFamily="34" charset="0"/>
                </a:endParaRPr>
              </a:p>
            </p:txBody>
          </p:sp>
        </p:grpSp>
        <p:sp>
          <p:nvSpPr>
            <p:cNvPr id="3106" name="TextBox 5"/>
            <p:cNvSpPr txBox="1">
              <a:spLocks noChangeArrowheads="1"/>
            </p:cNvSpPr>
            <p:nvPr/>
          </p:nvSpPr>
          <p:spPr bwMode="auto">
            <a:xfrm>
              <a:off x="7113589" y="3018656"/>
              <a:ext cx="992188" cy="307975"/>
            </a:xfrm>
            <a:prstGeom prst="rect">
              <a:avLst/>
            </a:prstGeom>
            <a:solidFill>
              <a:srgbClr val="FFFF00"/>
            </a:solidFill>
            <a:ln w="9525">
              <a:noFill/>
              <a:miter lim="800000"/>
              <a:headEnd/>
              <a:tailEnd/>
            </a:ln>
          </p:spPr>
          <p:txBody>
            <a:bodyPr wrap="none">
              <a:spAutoFit/>
            </a:bodyPr>
            <a:lstStyle/>
            <a:p>
              <a:r>
                <a:rPr lang="en-US" sz="1400" b="1" dirty="0">
                  <a:latin typeface="Calibri" pitchFamily="34" charset="0"/>
                </a:rPr>
                <a:t>Electronics</a:t>
              </a:r>
              <a:endParaRPr lang="en-GB" sz="1400" b="1" dirty="0">
                <a:latin typeface="Calibri" pitchFamily="34" charset="0"/>
              </a:endParaRPr>
            </a:p>
          </p:txBody>
        </p:sp>
        <p:grpSp>
          <p:nvGrpSpPr>
            <p:cNvPr id="3" name="Group 82"/>
            <p:cNvGrpSpPr>
              <a:grpSpLocks/>
            </p:cNvGrpSpPr>
            <p:nvPr/>
          </p:nvGrpSpPr>
          <p:grpSpPr bwMode="auto">
            <a:xfrm>
              <a:off x="6858000" y="2108200"/>
              <a:ext cx="714375" cy="307975"/>
              <a:chOff x="6372201" y="2050752"/>
              <a:chExt cx="714878" cy="307777"/>
            </a:xfrm>
          </p:grpSpPr>
          <p:cxnSp>
            <p:nvCxnSpPr>
              <p:cNvPr id="77" name="Straight Connector 76"/>
              <p:cNvCxnSpPr/>
              <p:nvPr/>
            </p:nvCxnSpPr>
            <p:spPr>
              <a:xfrm flipH="1">
                <a:off x="6372201" y="2241130"/>
                <a:ext cx="25259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26" name="TextBox 5"/>
              <p:cNvSpPr txBox="1">
                <a:spLocks noChangeArrowheads="1"/>
              </p:cNvSpPr>
              <p:nvPr/>
            </p:nvSpPr>
            <p:spPr bwMode="auto">
              <a:xfrm>
                <a:off x="6588224" y="2050752"/>
                <a:ext cx="498855" cy="307777"/>
              </a:xfrm>
              <a:prstGeom prst="rect">
                <a:avLst/>
              </a:prstGeom>
              <a:noFill/>
              <a:ln w="9525">
                <a:noFill/>
                <a:miter lim="800000"/>
                <a:headEnd/>
                <a:tailEnd/>
              </a:ln>
            </p:spPr>
            <p:txBody>
              <a:bodyPr wrap="none">
                <a:spAutoFit/>
              </a:bodyPr>
              <a:lstStyle/>
              <a:p>
                <a:r>
                  <a:rPr lang="en-US" sz="1400" b="1">
                    <a:latin typeface="Calibri" pitchFamily="34" charset="0"/>
                  </a:rPr>
                  <a:t>26%</a:t>
                </a:r>
                <a:endParaRPr lang="en-GB" sz="1400" b="1">
                  <a:latin typeface="Calibri" pitchFamily="34" charset="0"/>
                </a:endParaRPr>
              </a:p>
            </p:txBody>
          </p:sp>
        </p:grpSp>
        <p:grpSp>
          <p:nvGrpSpPr>
            <p:cNvPr id="4" name="Group 82"/>
            <p:cNvGrpSpPr>
              <a:grpSpLocks/>
            </p:cNvGrpSpPr>
            <p:nvPr/>
          </p:nvGrpSpPr>
          <p:grpSpPr bwMode="auto">
            <a:xfrm>
              <a:off x="6869113" y="4030663"/>
              <a:ext cx="714375" cy="307975"/>
              <a:chOff x="6372201" y="2050752"/>
              <a:chExt cx="714878" cy="307777"/>
            </a:xfrm>
          </p:grpSpPr>
          <p:cxnSp>
            <p:nvCxnSpPr>
              <p:cNvPr id="85" name="Straight Connector 84"/>
              <p:cNvCxnSpPr/>
              <p:nvPr/>
            </p:nvCxnSpPr>
            <p:spPr>
              <a:xfrm flipH="1">
                <a:off x="6372201" y="2241130"/>
                <a:ext cx="25259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24" name="TextBox 5"/>
              <p:cNvSpPr txBox="1">
                <a:spLocks noChangeArrowheads="1"/>
              </p:cNvSpPr>
              <p:nvPr/>
            </p:nvSpPr>
            <p:spPr bwMode="auto">
              <a:xfrm>
                <a:off x="6588224" y="2050752"/>
                <a:ext cx="498855" cy="307777"/>
              </a:xfrm>
              <a:prstGeom prst="rect">
                <a:avLst/>
              </a:prstGeom>
              <a:noFill/>
              <a:ln w="9525">
                <a:noFill/>
                <a:miter lim="800000"/>
                <a:headEnd/>
                <a:tailEnd/>
              </a:ln>
            </p:spPr>
            <p:txBody>
              <a:bodyPr wrap="none">
                <a:spAutoFit/>
              </a:bodyPr>
              <a:lstStyle/>
              <a:p>
                <a:r>
                  <a:rPr lang="en-US" sz="1400" b="1">
                    <a:latin typeface="Calibri" pitchFamily="34" charset="0"/>
                  </a:rPr>
                  <a:t>15%</a:t>
                </a:r>
                <a:endParaRPr lang="en-GB" sz="1400" b="1">
                  <a:latin typeface="Calibri" pitchFamily="34" charset="0"/>
                </a:endParaRPr>
              </a:p>
            </p:txBody>
          </p:sp>
        </p:grpSp>
        <p:grpSp>
          <p:nvGrpSpPr>
            <p:cNvPr id="5" name="Group 82"/>
            <p:cNvGrpSpPr>
              <a:grpSpLocks/>
            </p:cNvGrpSpPr>
            <p:nvPr/>
          </p:nvGrpSpPr>
          <p:grpSpPr bwMode="auto">
            <a:xfrm>
              <a:off x="6858000" y="4486275"/>
              <a:ext cx="714375" cy="306388"/>
              <a:chOff x="6372201" y="2050752"/>
              <a:chExt cx="714878" cy="307777"/>
            </a:xfrm>
          </p:grpSpPr>
          <p:cxnSp>
            <p:nvCxnSpPr>
              <p:cNvPr id="108" name="Straight Connector 107"/>
              <p:cNvCxnSpPr/>
              <p:nvPr/>
            </p:nvCxnSpPr>
            <p:spPr>
              <a:xfrm flipH="1">
                <a:off x="6372201" y="2242116"/>
                <a:ext cx="25259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22" name="TextBox 5"/>
              <p:cNvSpPr txBox="1">
                <a:spLocks noChangeArrowheads="1"/>
              </p:cNvSpPr>
              <p:nvPr/>
            </p:nvSpPr>
            <p:spPr bwMode="auto">
              <a:xfrm>
                <a:off x="6588224" y="2050752"/>
                <a:ext cx="498855" cy="307777"/>
              </a:xfrm>
              <a:prstGeom prst="rect">
                <a:avLst/>
              </a:prstGeom>
              <a:noFill/>
              <a:ln w="9525">
                <a:noFill/>
                <a:miter lim="800000"/>
                <a:headEnd/>
                <a:tailEnd/>
              </a:ln>
            </p:spPr>
            <p:txBody>
              <a:bodyPr wrap="none">
                <a:spAutoFit/>
              </a:bodyPr>
              <a:lstStyle/>
              <a:p>
                <a:r>
                  <a:rPr lang="en-US" sz="1400" b="1">
                    <a:latin typeface="Calibri" pitchFamily="34" charset="0"/>
                  </a:rPr>
                  <a:t>11%</a:t>
                </a:r>
                <a:endParaRPr lang="en-GB" sz="1400" b="1">
                  <a:latin typeface="Calibri" pitchFamily="34" charset="0"/>
                </a:endParaRPr>
              </a:p>
            </p:txBody>
          </p:sp>
        </p:grpSp>
        <p:grpSp>
          <p:nvGrpSpPr>
            <p:cNvPr id="6" name="Group 82"/>
            <p:cNvGrpSpPr>
              <a:grpSpLocks/>
            </p:cNvGrpSpPr>
            <p:nvPr/>
          </p:nvGrpSpPr>
          <p:grpSpPr bwMode="auto">
            <a:xfrm>
              <a:off x="6858000" y="4867275"/>
              <a:ext cx="623888" cy="306388"/>
              <a:chOff x="6372201" y="2050752"/>
              <a:chExt cx="623507" cy="307777"/>
            </a:xfrm>
          </p:grpSpPr>
          <p:cxnSp>
            <p:nvCxnSpPr>
              <p:cNvPr id="112" name="Straight Connector 111"/>
              <p:cNvCxnSpPr/>
              <p:nvPr/>
            </p:nvCxnSpPr>
            <p:spPr>
              <a:xfrm flipH="1">
                <a:off x="6372201" y="2242116"/>
                <a:ext cx="25225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20" name="TextBox 5"/>
              <p:cNvSpPr txBox="1">
                <a:spLocks noChangeArrowheads="1"/>
              </p:cNvSpPr>
              <p:nvPr/>
            </p:nvSpPr>
            <p:spPr bwMode="auto">
              <a:xfrm>
                <a:off x="6588224" y="2050752"/>
                <a:ext cx="407484" cy="307777"/>
              </a:xfrm>
              <a:prstGeom prst="rect">
                <a:avLst/>
              </a:prstGeom>
              <a:noFill/>
              <a:ln w="9525">
                <a:noFill/>
                <a:miter lim="800000"/>
                <a:headEnd/>
                <a:tailEnd/>
              </a:ln>
            </p:spPr>
            <p:txBody>
              <a:bodyPr wrap="none">
                <a:spAutoFit/>
              </a:bodyPr>
              <a:lstStyle/>
              <a:p>
                <a:r>
                  <a:rPr lang="en-US" sz="1400" b="1">
                    <a:latin typeface="Calibri" pitchFamily="34" charset="0"/>
                  </a:rPr>
                  <a:t>8%</a:t>
                </a:r>
                <a:endParaRPr lang="en-GB" sz="1400" b="1">
                  <a:latin typeface="Calibri" pitchFamily="34" charset="0"/>
                </a:endParaRPr>
              </a:p>
            </p:txBody>
          </p:sp>
        </p:grpSp>
        <p:grpSp>
          <p:nvGrpSpPr>
            <p:cNvPr id="7" name="Group 82"/>
            <p:cNvGrpSpPr>
              <a:grpSpLocks/>
            </p:cNvGrpSpPr>
            <p:nvPr/>
          </p:nvGrpSpPr>
          <p:grpSpPr bwMode="auto">
            <a:xfrm>
              <a:off x="6869113" y="3497263"/>
              <a:ext cx="714375" cy="307975"/>
              <a:chOff x="6372201" y="2050752"/>
              <a:chExt cx="714878" cy="307777"/>
            </a:xfrm>
          </p:grpSpPr>
          <p:cxnSp>
            <p:nvCxnSpPr>
              <p:cNvPr id="81" name="Straight Connector 80"/>
              <p:cNvCxnSpPr/>
              <p:nvPr/>
            </p:nvCxnSpPr>
            <p:spPr>
              <a:xfrm flipH="1">
                <a:off x="6372201" y="2241130"/>
                <a:ext cx="25259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18" name="TextBox 5"/>
              <p:cNvSpPr txBox="1">
                <a:spLocks noChangeArrowheads="1"/>
              </p:cNvSpPr>
              <p:nvPr/>
            </p:nvSpPr>
            <p:spPr bwMode="auto">
              <a:xfrm>
                <a:off x="6588224" y="2050752"/>
                <a:ext cx="498855" cy="307777"/>
              </a:xfrm>
              <a:prstGeom prst="rect">
                <a:avLst/>
              </a:prstGeom>
              <a:noFill/>
              <a:ln w="9525">
                <a:noFill/>
                <a:miter lim="800000"/>
                <a:headEnd/>
                <a:tailEnd/>
              </a:ln>
            </p:spPr>
            <p:txBody>
              <a:bodyPr wrap="none">
                <a:spAutoFit/>
              </a:bodyPr>
              <a:lstStyle/>
              <a:p>
                <a:r>
                  <a:rPr lang="en-US" sz="1400" b="1">
                    <a:latin typeface="Calibri" pitchFamily="34" charset="0"/>
                  </a:rPr>
                  <a:t>16%</a:t>
                </a:r>
                <a:endParaRPr lang="en-GB" sz="1400" b="1">
                  <a:latin typeface="Calibri" pitchFamily="34" charset="0"/>
                </a:endParaRPr>
              </a:p>
            </p:txBody>
          </p:sp>
        </p:grpSp>
        <p:sp>
          <p:nvSpPr>
            <p:cNvPr id="3112" name="Rectangle 56"/>
            <p:cNvSpPr>
              <a:spLocks noChangeArrowheads="1"/>
            </p:cNvSpPr>
            <p:nvPr/>
          </p:nvSpPr>
          <p:spPr bwMode="auto">
            <a:xfrm>
              <a:off x="6096000" y="1143000"/>
              <a:ext cx="1395413" cy="369888"/>
            </a:xfrm>
            <a:prstGeom prst="rect">
              <a:avLst/>
            </a:prstGeom>
            <a:noFill/>
            <a:ln w="9525">
              <a:noFill/>
              <a:miter lim="800000"/>
              <a:headEnd/>
              <a:tailEnd/>
            </a:ln>
          </p:spPr>
          <p:txBody>
            <a:bodyPr wrap="none">
              <a:spAutoFit/>
            </a:bodyPr>
            <a:lstStyle/>
            <a:p>
              <a:r>
                <a:rPr lang="en-US" b="1">
                  <a:solidFill>
                    <a:srgbClr val="000000"/>
                  </a:solidFill>
                  <a:latin typeface="Calibri" pitchFamily="34" charset="0"/>
                </a:rPr>
                <a:t>Value Added</a:t>
              </a:r>
              <a:endParaRPr lang="en-GB">
                <a:latin typeface="Calibri" pitchFamily="34" charset="0"/>
              </a:endParaRPr>
            </a:p>
          </p:txBody>
        </p:sp>
        <p:sp>
          <p:nvSpPr>
            <p:cNvPr id="58" name="Rectangle 57"/>
            <p:cNvSpPr/>
            <p:nvPr/>
          </p:nvSpPr>
          <p:spPr>
            <a:xfrm>
              <a:off x="3348038" y="4508500"/>
              <a:ext cx="792162" cy="288925"/>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rgbClr val="FFFFFF"/>
                </a:solidFill>
                <a:cs typeface="Arial" pitchFamily="34" charset="0"/>
              </a:endParaRPr>
            </a:p>
          </p:txBody>
        </p:sp>
      </p:grpSp>
      <p:sp>
        <p:nvSpPr>
          <p:cNvPr id="56" name="Slide Number Placeholder 55"/>
          <p:cNvSpPr>
            <a:spLocks noGrp="1"/>
          </p:cNvSpPr>
          <p:nvPr>
            <p:ph type="sldNum" sz="quarter" idx="4294967295"/>
          </p:nvPr>
        </p:nvSpPr>
        <p:spPr>
          <a:xfrm>
            <a:off x="6553200" y="6356350"/>
            <a:ext cx="2133600" cy="365125"/>
          </a:xfrm>
          <a:prstGeom prst="rect">
            <a:avLst/>
          </a:prstGeom>
        </p:spPr>
        <p:txBody>
          <a:bodyPr/>
          <a:lstStyle/>
          <a:p>
            <a:pPr algn="r">
              <a:defRPr/>
            </a:pPr>
            <a:fld id="{348F858F-1437-4F20-9C70-B486F8462143}" type="slidenum">
              <a:rPr lang="en-GB" sz="1000" smtClean="0"/>
              <a:pPr algn="r">
                <a:defRPr/>
              </a:pPr>
              <a:t>5</a:t>
            </a:fld>
            <a:endParaRPr lang="en-GB" sz="1000" dirty="0"/>
          </a:p>
        </p:txBody>
      </p:sp>
      <p:grpSp>
        <p:nvGrpSpPr>
          <p:cNvPr id="59" name="Group 58"/>
          <p:cNvGrpSpPr/>
          <p:nvPr/>
        </p:nvGrpSpPr>
        <p:grpSpPr>
          <a:xfrm>
            <a:off x="0" y="-304800"/>
            <a:ext cx="9144000" cy="1354217"/>
            <a:chOff x="0" y="-304800"/>
            <a:chExt cx="9144000" cy="1354217"/>
          </a:xfrm>
        </p:grpSpPr>
        <p:sp>
          <p:nvSpPr>
            <p:cNvPr id="60" name="Rectangle 59"/>
            <p:cNvSpPr/>
            <p:nvPr/>
          </p:nvSpPr>
          <p:spPr>
            <a:xfrm>
              <a:off x="0" y="0"/>
              <a:ext cx="9144000" cy="91440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3200" dirty="0">
                <a:solidFill>
                  <a:srgbClr val="FFFF00"/>
                </a:solidFill>
              </a:endParaRPr>
            </a:p>
          </p:txBody>
        </p:sp>
        <p:sp>
          <p:nvSpPr>
            <p:cNvPr id="61" name="TextBox 60"/>
            <p:cNvSpPr txBox="1"/>
            <p:nvPr/>
          </p:nvSpPr>
          <p:spPr>
            <a:xfrm>
              <a:off x="1752600" y="-304800"/>
              <a:ext cx="6858000" cy="1354217"/>
            </a:xfrm>
            <a:prstGeom prst="rect">
              <a:avLst/>
            </a:prstGeom>
            <a:noFill/>
          </p:spPr>
          <p:txBody>
            <a:bodyPr wrap="square" rtlCol="0">
              <a:spAutoFit/>
            </a:bodyPr>
            <a:lstStyle/>
            <a:p>
              <a:endParaRPr lang="en-GB" sz="3200" b="1" dirty="0" smtClean="0">
                <a:latin typeface="+mj-lt"/>
              </a:endParaRPr>
            </a:p>
            <a:p>
              <a:r>
                <a:rPr lang="en-GB" sz="3200" b="1" dirty="0" smtClean="0">
                  <a:latin typeface="+mj-lt"/>
                </a:rPr>
                <a:t>Singapore’s Economy Today</a:t>
              </a:r>
            </a:p>
            <a:p>
              <a:endParaRPr lang="en-SG" dirty="0">
                <a:latin typeface="+mj-lt"/>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ChangeArrowheads="1"/>
          </p:cNvSpPr>
          <p:nvPr/>
        </p:nvSpPr>
        <p:spPr bwMode="auto">
          <a:xfrm rot="-5400000">
            <a:off x="94457" y="2877343"/>
            <a:ext cx="514350" cy="246063"/>
          </a:xfrm>
          <a:prstGeom prst="rect">
            <a:avLst/>
          </a:prstGeom>
          <a:noFill/>
          <a:ln w="9525">
            <a:noFill/>
            <a:miter lim="800000"/>
            <a:headEnd/>
            <a:tailEnd/>
          </a:ln>
        </p:spPr>
        <p:txBody>
          <a:bodyPr wrap="none" lIns="0" tIns="0" rIns="0" bIns="0">
            <a:spAutoFit/>
          </a:bodyPr>
          <a:lstStyle/>
          <a:p>
            <a:pPr eaLnBrk="0" hangingPunct="0"/>
            <a:r>
              <a:rPr lang="en-US" sz="1600">
                <a:solidFill>
                  <a:srgbClr val="000000"/>
                </a:solidFill>
                <a:latin typeface="Calibri" pitchFamily="34" charset="0"/>
              </a:rPr>
              <a:t>S$ mil</a:t>
            </a:r>
            <a:endParaRPr lang="en-US" sz="1600">
              <a:solidFill>
                <a:srgbClr val="000066"/>
              </a:solidFill>
              <a:latin typeface="Calibri" pitchFamily="34" charset="0"/>
            </a:endParaRPr>
          </a:p>
        </p:txBody>
      </p:sp>
      <p:sp>
        <p:nvSpPr>
          <p:cNvPr id="19" name="Text Box 5"/>
          <p:cNvSpPr txBox="1">
            <a:spLocks noChangeArrowheads="1"/>
          </p:cNvSpPr>
          <p:nvPr/>
        </p:nvSpPr>
        <p:spPr bwMode="auto">
          <a:xfrm>
            <a:off x="7226300" y="3500438"/>
            <a:ext cx="1857375" cy="1071562"/>
          </a:xfrm>
          <a:prstGeom prst="rect">
            <a:avLst/>
          </a:prstGeom>
          <a:ln>
            <a:solidFill>
              <a:srgbClr val="00B050"/>
            </a:solidFill>
            <a:headEnd/>
            <a:tailEnd/>
          </a:ln>
        </p:spPr>
        <p:style>
          <a:lnRef idx="2">
            <a:schemeClr val="accent3"/>
          </a:lnRef>
          <a:fillRef idx="1">
            <a:schemeClr val="lt1"/>
          </a:fillRef>
          <a:effectRef idx="0">
            <a:schemeClr val="accent3"/>
          </a:effectRef>
          <a:fontRef idx="minor">
            <a:schemeClr val="dk1"/>
          </a:fontRef>
        </p:style>
        <p:txBody>
          <a:bodyPr anchor="ctr" anchorCtr="1"/>
          <a:lstStyle/>
          <a:p>
            <a:pPr eaLnBrk="0" hangingPunct="0">
              <a:lnSpc>
                <a:spcPct val="80000"/>
              </a:lnSpc>
              <a:spcBef>
                <a:spcPct val="30000"/>
              </a:spcBef>
              <a:defRPr/>
            </a:pPr>
            <a:r>
              <a:rPr lang="en-US" sz="1600" b="1" dirty="0" smtClean="0">
                <a:solidFill>
                  <a:srgbClr val="00B050"/>
                </a:solidFill>
              </a:rPr>
              <a:t>Value-Added</a:t>
            </a:r>
            <a:r>
              <a:rPr lang="en-US" sz="1600" dirty="0">
                <a:solidFill>
                  <a:srgbClr val="00B050"/>
                </a:solidFill>
              </a:rPr>
              <a:t>*</a:t>
            </a:r>
          </a:p>
          <a:p>
            <a:pPr eaLnBrk="0" hangingPunct="0">
              <a:lnSpc>
                <a:spcPct val="80000"/>
              </a:lnSpc>
              <a:spcBef>
                <a:spcPct val="30000"/>
              </a:spcBef>
              <a:defRPr/>
            </a:pPr>
            <a:r>
              <a:rPr lang="en-US" sz="1600" b="1" dirty="0">
                <a:solidFill>
                  <a:srgbClr val="00B050"/>
                </a:solidFill>
              </a:rPr>
              <a:t>S$15.3 billion</a:t>
            </a:r>
          </a:p>
          <a:p>
            <a:pPr eaLnBrk="0" hangingPunct="0">
              <a:lnSpc>
                <a:spcPct val="80000"/>
              </a:lnSpc>
              <a:spcBef>
                <a:spcPct val="30000"/>
              </a:spcBef>
              <a:defRPr/>
            </a:pPr>
            <a:r>
              <a:rPr lang="en-US" sz="1600" b="1" dirty="0">
                <a:solidFill>
                  <a:srgbClr val="00B050"/>
                </a:solidFill>
              </a:rPr>
              <a:t>(US$ 11.9 billion)</a:t>
            </a:r>
          </a:p>
        </p:txBody>
      </p:sp>
      <p:sp>
        <p:nvSpPr>
          <p:cNvPr id="20" name="Text Box 6"/>
          <p:cNvSpPr txBox="1">
            <a:spLocks noChangeArrowheads="1"/>
          </p:cNvSpPr>
          <p:nvPr/>
        </p:nvSpPr>
        <p:spPr bwMode="auto">
          <a:xfrm>
            <a:off x="7286625" y="2514600"/>
            <a:ext cx="1857375" cy="850900"/>
          </a:xfrm>
          <a:prstGeom prst="rect">
            <a:avLst/>
          </a:prstGeom>
          <a:ln>
            <a:solidFill>
              <a:schemeClr val="tx1"/>
            </a:solidFill>
            <a:headEnd/>
            <a:tailEnd/>
          </a:ln>
        </p:spPr>
        <p:style>
          <a:lnRef idx="2">
            <a:schemeClr val="accent1"/>
          </a:lnRef>
          <a:fillRef idx="1">
            <a:schemeClr val="lt1"/>
          </a:fillRef>
          <a:effectRef idx="0">
            <a:schemeClr val="accent1"/>
          </a:effectRef>
          <a:fontRef idx="minor">
            <a:schemeClr val="dk1"/>
          </a:fontRef>
        </p:style>
        <p:txBody>
          <a:bodyPr anchor="ctr" anchorCtr="1"/>
          <a:lstStyle/>
          <a:p>
            <a:pPr eaLnBrk="0" hangingPunct="0">
              <a:lnSpc>
                <a:spcPct val="90000"/>
              </a:lnSpc>
              <a:spcBef>
                <a:spcPct val="30000"/>
              </a:spcBef>
              <a:defRPr/>
            </a:pPr>
            <a:r>
              <a:rPr lang="en-US" sz="1600" b="1" dirty="0" smtClean="0">
                <a:solidFill>
                  <a:schemeClr val="tx1"/>
                </a:solidFill>
              </a:rPr>
              <a:t>Manufacturing</a:t>
            </a:r>
            <a:r>
              <a:rPr lang="en-US" sz="1600" b="1" dirty="0" smtClean="0">
                <a:solidFill>
                  <a:srgbClr val="FF0000"/>
                </a:solidFill>
              </a:rPr>
              <a:t> </a:t>
            </a:r>
            <a:r>
              <a:rPr lang="en-US" sz="1600" b="1" dirty="0" smtClean="0">
                <a:solidFill>
                  <a:schemeClr val="tx1"/>
                </a:solidFill>
              </a:rPr>
              <a:t>Employment</a:t>
            </a:r>
            <a:endParaRPr lang="en-US" sz="1600" dirty="0">
              <a:solidFill>
                <a:schemeClr val="tx1"/>
              </a:solidFill>
            </a:endParaRPr>
          </a:p>
          <a:p>
            <a:pPr eaLnBrk="0" hangingPunct="0">
              <a:lnSpc>
                <a:spcPct val="90000"/>
              </a:lnSpc>
              <a:spcBef>
                <a:spcPct val="30000"/>
              </a:spcBef>
              <a:defRPr/>
            </a:pPr>
            <a:r>
              <a:rPr lang="en-US" sz="1600" dirty="0" smtClean="0">
                <a:solidFill>
                  <a:schemeClr val="tx1"/>
                </a:solidFill>
              </a:rPr>
              <a:t>15,700 employees</a:t>
            </a:r>
            <a:endParaRPr lang="en-US" sz="1600" dirty="0">
              <a:solidFill>
                <a:schemeClr val="tx1"/>
              </a:solidFill>
            </a:endParaRPr>
          </a:p>
        </p:txBody>
      </p:sp>
      <p:sp>
        <p:nvSpPr>
          <p:cNvPr id="21" name="Text Box 6"/>
          <p:cNvSpPr txBox="1">
            <a:spLocks noChangeArrowheads="1"/>
          </p:cNvSpPr>
          <p:nvPr/>
        </p:nvSpPr>
        <p:spPr bwMode="auto">
          <a:xfrm>
            <a:off x="7234238" y="990600"/>
            <a:ext cx="1836737" cy="13716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nchor="ctr" anchorCtr="1"/>
          <a:lstStyle/>
          <a:p>
            <a:pPr eaLnBrk="0" fontAlgn="auto" hangingPunct="0">
              <a:lnSpc>
                <a:spcPct val="90000"/>
              </a:lnSpc>
              <a:spcBef>
                <a:spcPct val="30000"/>
              </a:spcBef>
              <a:spcAft>
                <a:spcPts val="0"/>
              </a:spcAft>
              <a:defRPr/>
            </a:pPr>
            <a:r>
              <a:rPr lang="en-US" sz="1600" b="1" dirty="0" smtClean="0">
                <a:solidFill>
                  <a:srgbClr val="FF0000"/>
                </a:solidFill>
              </a:rPr>
              <a:t>Manufacturing </a:t>
            </a:r>
            <a:r>
              <a:rPr lang="en-US" sz="1600" b="1" dirty="0">
                <a:solidFill>
                  <a:srgbClr val="FF0000"/>
                </a:solidFill>
              </a:rPr>
              <a:t>Output</a:t>
            </a:r>
            <a:r>
              <a:rPr lang="en-US" sz="1600" dirty="0">
                <a:solidFill>
                  <a:srgbClr val="FF0000"/>
                </a:solidFill>
              </a:rPr>
              <a:t>*</a:t>
            </a:r>
          </a:p>
          <a:p>
            <a:pPr eaLnBrk="0" fontAlgn="auto" hangingPunct="0">
              <a:lnSpc>
                <a:spcPct val="70000"/>
              </a:lnSpc>
              <a:spcBef>
                <a:spcPct val="30000"/>
              </a:spcBef>
              <a:spcAft>
                <a:spcPts val="0"/>
              </a:spcAft>
              <a:defRPr/>
            </a:pPr>
            <a:r>
              <a:rPr lang="en-US" sz="1600" dirty="0">
                <a:solidFill>
                  <a:srgbClr val="FF0000"/>
                </a:solidFill>
              </a:rPr>
              <a:t>S$29.4 billion</a:t>
            </a:r>
          </a:p>
          <a:p>
            <a:pPr eaLnBrk="0" fontAlgn="auto" hangingPunct="0">
              <a:lnSpc>
                <a:spcPct val="70000"/>
              </a:lnSpc>
              <a:spcBef>
                <a:spcPct val="30000"/>
              </a:spcBef>
              <a:spcAft>
                <a:spcPts val="0"/>
              </a:spcAft>
              <a:defRPr/>
            </a:pPr>
            <a:r>
              <a:rPr lang="en-US" sz="1600" dirty="0">
                <a:solidFill>
                  <a:srgbClr val="FF0000"/>
                </a:solidFill>
              </a:rPr>
              <a:t>(US$22.9 billion)</a:t>
            </a:r>
          </a:p>
        </p:txBody>
      </p:sp>
      <p:graphicFrame>
        <p:nvGraphicFramePr>
          <p:cNvPr id="25" name="Chart 24"/>
          <p:cNvGraphicFramePr/>
          <p:nvPr/>
        </p:nvGraphicFramePr>
        <p:xfrm>
          <a:off x="-914400" y="990600"/>
          <a:ext cx="83820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24583" name="TextBox 16"/>
          <p:cNvSpPr txBox="1">
            <a:spLocks noChangeArrowheads="1"/>
          </p:cNvSpPr>
          <p:nvPr/>
        </p:nvSpPr>
        <p:spPr bwMode="auto">
          <a:xfrm>
            <a:off x="4171950" y="5311775"/>
            <a:ext cx="4876800" cy="1014413"/>
          </a:xfrm>
          <a:prstGeom prst="rect">
            <a:avLst/>
          </a:prstGeom>
          <a:solidFill>
            <a:schemeClr val="tx2">
              <a:lumMod val="40000"/>
              <a:lumOff val="60000"/>
            </a:schemeClr>
          </a:solidFill>
          <a:ln w="9525">
            <a:noFill/>
            <a:miter lim="800000"/>
            <a:headEnd/>
            <a:tailEnd/>
          </a:ln>
        </p:spPr>
        <p:txBody>
          <a:bodyPr>
            <a:spAutoFit/>
          </a:bodyPr>
          <a:lstStyle/>
          <a:p>
            <a:r>
              <a:rPr lang="en-US" sz="2000" b="1" dirty="0"/>
              <a:t>GDP Share (2012): 5.25%</a:t>
            </a:r>
          </a:p>
          <a:p>
            <a:r>
              <a:rPr lang="en-US" sz="2000" b="1" dirty="0"/>
              <a:t>Total Employment: &gt;20,000</a:t>
            </a:r>
          </a:p>
          <a:p>
            <a:r>
              <a:rPr lang="en-US" sz="2000" b="1" dirty="0"/>
              <a:t>CAGR (2012): 13%</a:t>
            </a:r>
            <a:endParaRPr lang="en-GB" sz="2000" b="1" dirty="0"/>
          </a:p>
        </p:txBody>
      </p:sp>
      <p:sp>
        <p:nvSpPr>
          <p:cNvPr id="24584" name="Text Box 2"/>
          <p:cNvSpPr txBox="1">
            <a:spLocks noChangeArrowheads="1"/>
          </p:cNvSpPr>
          <p:nvPr/>
        </p:nvSpPr>
        <p:spPr bwMode="auto">
          <a:xfrm>
            <a:off x="255588" y="6223000"/>
            <a:ext cx="6354762" cy="554038"/>
          </a:xfrm>
          <a:prstGeom prst="rect">
            <a:avLst/>
          </a:prstGeom>
          <a:noFill/>
          <a:ln w="12700">
            <a:noFill/>
            <a:miter lim="800000"/>
            <a:headEnd type="none" w="sm" len="sm"/>
            <a:tailEnd type="none" w="sm" len="sm"/>
          </a:ln>
        </p:spPr>
        <p:txBody>
          <a:bodyPr>
            <a:spAutoFit/>
          </a:bodyPr>
          <a:lstStyle/>
          <a:p>
            <a:pPr eaLnBrk="0" hangingPunct="0"/>
            <a:r>
              <a:rPr lang="en-US" sz="1000" i="1">
                <a:solidFill>
                  <a:srgbClr val="333399"/>
                </a:solidFill>
              </a:rPr>
              <a:t/>
            </a:r>
            <a:br>
              <a:rPr lang="en-US" sz="1000" i="1">
                <a:solidFill>
                  <a:srgbClr val="333399"/>
                </a:solidFill>
              </a:rPr>
            </a:br>
            <a:r>
              <a:rPr lang="en-US" sz="1000" i="1">
                <a:solidFill>
                  <a:srgbClr val="333399"/>
                </a:solidFill>
              </a:rPr>
              <a:t>Compounded Annual Growth Rates (CAGR) computed over 5 years</a:t>
            </a:r>
          </a:p>
          <a:p>
            <a:pPr eaLnBrk="0" hangingPunct="0"/>
            <a:r>
              <a:rPr lang="en-US" sz="1000" i="1">
                <a:solidFill>
                  <a:srgbClr val="0000FF"/>
                </a:solidFill>
              </a:rPr>
              <a:t>*Value-Add = Labour Cost + Depreciation + Interest Cost + Profit before Tax + Land Cost</a:t>
            </a:r>
            <a:r>
              <a:rPr lang="en-US" sz="1000">
                <a:solidFill>
                  <a:srgbClr val="000066"/>
                </a:solidFill>
              </a:rPr>
              <a:t> </a:t>
            </a:r>
          </a:p>
        </p:txBody>
      </p:sp>
      <p:sp>
        <p:nvSpPr>
          <p:cNvPr id="24585" name="Oval 9"/>
          <p:cNvSpPr>
            <a:spLocks noChangeArrowheads="1"/>
          </p:cNvSpPr>
          <p:nvPr/>
        </p:nvSpPr>
        <p:spPr bwMode="auto">
          <a:xfrm>
            <a:off x="223838" y="5522913"/>
            <a:ext cx="1757362" cy="692150"/>
          </a:xfrm>
          <a:prstGeom prst="ellipse">
            <a:avLst/>
          </a:prstGeom>
          <a:solidFill>
            <a:srgbClr val="FFFF00"/>
          </a:solidFill>
          <a:ln w="28575" algn="ctr">
            <a:noFill/>
            <a:round/>
            <a:headEnd/>
            <a:tailEnd/>
          </a:ln>
        </p:spPr>
        <p:txBody>
          <a:bodyPr wrap="square" lIns="0" tIns="0" rIns="0" bIns="0" anchor="ctr">
            <a:spAutoFit/>
          </a:bodyPr>
          <a:lstStyle/>
          <a:p>
            <a:pPr algn="ctr"/>
            <a:r>
              <a:rPr lang="en-GB" sz="1600" b="1" dirty="0" smtClean="0">
                <a:solidFill>
                  <a:srgbClr val="FF0000"/>
                </a:solidFill>
                <a:latin typeface="Calibri" pitchFamily="34" charset="0"/>
              </a:rPr>
              <a:t>Launch </a:t>
            </a:r>
            <a:r>
              <a:rPr lang="en-GB" sz="1600" b="1" dirty="0">
                <a:solidFill>
                  <a:srgbClr val="FF0000"/>
                </a:solidFill>
                <a:latin typeface="Calibri" pitchFamily="34" charset="0"/>
              </a:rPr>
              <a:t>of BMS Initiative</a:t>
            </a:r>
          </a:p>
        </p:txBody>
      </p:sp>
      <p:sp>
        <p:nvSpPr>
          <p:cNvPr id="24586" name="Oval 10"/>
          <p:cNvSpPr>
            <a:spLocks noChangeArrowheads="1"/>
          </p:cNvSpPr>
          <p:nvPr/>
        </p:nvSpPr>
        <p:spPr bwMode="auto">
          <a:xfrm>
            <a:off x="1981200" y="5486400"/>
            <a:ext cx="1550988" cy="822325"/>
          </a:xfrm>
          <a:prstGeom prst="ellipse">
            <a:avLst/>
          </a:prstGeom>
          <a:solidFill>
            <a:srgbClr val="FFFF00"/>
          </a:solidFill>
          <a:ln w="28575" algn="ctr">
            <a:noFill/>
            <a:round/>
            <a:headEnd/>
            <a:tailEnd/>
          </a:ln>
        </p:spPr>
        <p:txBody>
          <a:bodyPr anchor="ctr">
            <a:spAutoFit/>
          </a:bodyPr>
          <a:lstStyle/>
          <a:p>
            <a:pPr algn="ctr"/>
            <a:r>
              <a:rPr lang="en-GB" sz="1600" b="1" dirty="0">
                <a:solidFill>
                  <a:srgbClr val="FF0000"/>
                </a:solidFill>
                <a:latin typeface="Calibri" pitchFamily="34" charset="0"/>
              </a:rPr>
              <a:t>Opening of Biopolis</a:t>
            </a:r>
          </a:p>
        </p:txBody>
      </p:sp>
      <p:sp>
        <p:nvSpPr>
          <p:cNvPr id="22" name="Right Arrow 21"/>
          <p:cNvSpPr/>
          <p:nvPr/>
        </p:nvSpPr>
        <p:spPr>
          <a:xfrm rot="16200000">
            <a:off x="973932" y="5163344"/>
            <a:ext cx="457200" cy="496887"/>
          </a:xfrm>
          <a:prstGeom prst="rightArrow">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cs typeface="Arial" pitchFamily="34" charset="0"/>
            </a:endParaRPr>
          </a:p>
        </p:txBody>
      </p:sp>
      <p:sp>
        <p:nvSpPr>
          <p:cNvPr id="23" name="Right Arrow 22"/>
          <p:cNvSpPr/>
          <p:nvPr/>
        </p:nvSpPr>
        <p:spPr>
          <a:xfrm rot="16200000">
            <a:off x="2522538" y="5164138"/>
            <a:ext cx="457200" cy="495300"/>
          </a:xfrm>
          <a:prstGeom prst="rightArrow">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cs typeface="Arial" pitchFamily="34" charset="0"/>
            </a:endParaRPr>
          </a:p>
        </p:txBody>
      </p:sp>
      <p:sp>
        <p:nvSpPr>
          <p:cNvPr id="15" name="Slide Number Placeholder 14"/>
          <p:cNvSpPr>
            <a:spLocks noGrp="1"/>
          </p:cNvSpPr>
          <p:nvPr>
            <p:ph type="sldNum" sz="quarter" idx="12"/>
          </p:nvPr>
        </p:nvSpPr>
        <p:spPr/>
        <p:txBody>
          <a:bodyPr/>
          <a:lstStyle/>
          <a:p>
            <a:pPr>
              <a:defRPr/>
            </a:pPr>
            <a:fld id="{21B04A7E-EA6A-44E5-AE2D-F405EADBC9D7}" type="slidenum">
              <a:rPr lang="en-GB" smtClean="0"/>
              <a:pPr>
                <a:defRPr/>
              </a:pPr>
              <a:t>6</a:t>
            </a:fld>
            <a:endParaRPr lang="en-GB"/>
          </a:p>
        </p:txBody>
      </p:sp>
      <p:grpSp>
        <p:nvGrpSpPr>
          <p:cNvPr id="16" name="Group 15"/>
          <p:cNvGrpSpPr/>
          <p:nvPr/>
        </p:nvGrpSpPr>
        <p:grpSpPr>
          <a:xfrm>
            <a:off x="0" y="-304799"/>
            <a:ext cx="9144000" cy="1295400"/>
            <a:chOff x="0" y="-304800"/>
            <a:chExt cx="9144000" cy="1354217"/>
          </a:xfrm>
        </p:grpSpPr>
        <p:sp>
          <p:nvSpPr>
            <p:cNvPr id="17" name="Rectangle 16"/>
            <p:cNvSpPr/>
            <p:nvPr/>
          </p:nvSpPr>
          <p:spPr>
            <a:xfrm>
              <a:off x="0" y="0"/>
              <a:ext cx="9144000" cy="91440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3200" dirty="0">
                <a:solidFill>
                  <a:srgbClr val="FFFF00"/>
                </a:solidFill>
              </a:endParaRPr>
            </a:p>
          </p:txBody>
        </p:sp>
        <p:sp>
          <p:nvSpPr>
            <p:cNvPr id="18" name="TextBox 17"/>
            <p:cNvSpPr txBox="1"/>
            <p:nvPr/>
          </p:nvSpPr>
          <p:spPr>
            <a:xfrm>
              <a:off x="457200" y="-304800"/>
              <a:ext cx="8153400" cy="1354217"/>
            </a:xfrm>
            <a:prstGeom prst="rect">
              <a:avLst/>
            </a:prstGeom>
            <a:noFill/>
          </p:spPr>
          <p:txBody>
            <a:bodyPr wrap="square" rtlCol="0">
              <a:spAutoFit/>
            </a:bodyPr>
            <a:lstStyle/>
            <a:p>
              <a:endParaRPr lang="en-GB" sz="3200" b="1" dirty="0" smtClean="0">
                <a:latin typeface="+mj-lt"/>
              </a:endParaRPr>
            </a:p>
            <a:p>
              <a:pPr algn="ctr"/>
              <a:r>
                <a:rPr lang="en-GB" sz="3200" b="1" dirty="0" err="1" smtClean="0">
                  <a:latin typeface="+mj-lt"/>
                </a:rPr>
                <a:t>BioMedical</a:t>
              </a:r>
              <a:r>
                <a:rPr lang="en-GB" sz="3200" b="1" dirty="0" smtClean="0">
                  <a:latin typeface="+mj-lt"/>
                </a:rPr>
                <a:t> Sciences (BMS) in Singapore</a:t>
              </a:r>
            </a:p>
            <a:p>
              <a:endParaRPr lang="en-SG" dirty="0">
                <a:latin typeface="+mj-lt"/>
              </a:endParaRPr>
            </a:p>
          </p:txBody>
        </p:sp>
      </p:gr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4"/>
          <p:cNvSpPr>
            <a:spLocks noGrp="1"/>
          </p:cNvSpPr>
          <p:nvPr>
            <p:ph type="sldNum" sz="quarter" idx="11"/>
          </p:nvPr>
        </p:nvSpPr>
        <p:spPr bwMode="auto">
          <a:xfrm>
            <a:off x="8748347" y="1"/>
            <a:ext cx="395654" cy="365125"/>
          </a:xfrm>
          <a:noFill/>
          <a:ln>
            <a:miter lim="800000"/>
            <a:headEnd/>
            <a:tailEnd/>
          </a:ln>
        </p:spPr>
        <p:txBody>
          <a:bodyPr/>
          <a:lstStyle/>
          <a:p>
            <a:fld id="{439992E2-DCE0-4AA2-9A22-C793BB1E36B8}" type="slidenum">
              <a:rPr lang="en-GB" smtClean="0"/>
              <a:pPr/>
              <a:t>7</a:t>
            </a:fld>
            <a:endParaRPr lang="en-GB" smtClean="0"/>
          </a:p>
        </p:txBody>
      </p:sp>
      <p:graphicFrame>
        <p:nvGraphicFramePr>
          <p:cNvPr id="7" name="Content Placeholder 3"/>
          <p:cNvGraphicFramePr>
            <a:graphicFrameLocks/>
          </p:cNvGraphicFramePr>
          <p:nvPr/>
        </p:nvGraphicFramePr>
        <p:xfrm>
          <a:off x="457200" y="1484785"/>
          <a:ext cx="8382000" cy="4114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220" name="Rectangle 35"/>
          <p:cNvSpPr>
            <a:spLocks noChangeArrowheads="1"/>
          </p:cNvSpPr>
          <p:nvPr/>
        </p:nvSpPr>
        <p:spPr bwMode="auto">
          <a:xfrm>
            <a:off x="468923" y="1652589"/>
            <a:ext cx="2286000" cy="369887"/>
          </a:xfrm>
          <a:prstGeom prst="rect">
            <a:avLst/>
          </a:prstGeom>
          <a:noFill/>
          <a:ln w="9525">
            <a:noFill/>
            <a:miter lim="800000"/>
            <a:headEnd/>
            <a:tailEnd/>
          </a:ln>
        </p:spPr>
        <p:txBody>
          <a:bodyPr lIns="92075" tIns="46038" rIns="92075" bIns="46038">
            <a:spAutoFit/>
          </a:bodyPr>
          <a:lstStyle/>
          <a:p>
            <a:r>
              <a:rPr lang="en-US" sz="1800" b="1">
                <a:solidFill>
                  <a:srgbClr val="000000"/>
                </a:solidFill>
                <a:latin typeface="Calibri" pitchFamily="34" charset="0"/>
              </a:rPr>
              <a:t>PHARMACEUTICALS</a:t>
            </a:r>
          </a:p>
        </p:txBody>
      </p:sp>
      <p:sp>
        <p:nvSpPr>
          <p:cNvPr id="9221" name="TextBox 30"/>
          <p:cNvSpPr txBox="1">
            <a:spLocks noChangeArrowheads="1"/>
          </p:cNvSpPr>
          <p:nvPr/>
        </p:nvSpPr>
        <p:spPr bwMode="auto">
          <a:xfrm>
            <a:off x="468924" y="2046288"/>
            <a:ext cx="1943100" cy="830997"/>
          </a:xfrm>
          <a:prstGeom prst="rect">
            <a:avLst/>
          </a:prstGeom>
          <a:noFill/>
          <a:ln w="9525">
            <a:noFill/>
            <a:miter lim="800000"/>
            <a:headEnd/>
            <a:tailEnd/>
          </a:ln>
        </p:spPr>
        <p:txBody>
          <a:bodyPr>
            <a:spAutoFit/>
          </a:bodyPr>
          <a:lstStyle/>
          <a:p>
            <a:r>
              <a:rPr lang="en-SG" sz="1600" i="1">
                <a:solidFill>
                  <a:srgbClr val="000000"/>
                </a:solidFill>
                <a:latin typeface="Calibri" pitchFamily="34" charset="0"/>
              </a:rPr>
              <a:t>Development of small molecule therapeutics</a:t>
            </a:r>
            <a:endParaRPr lang="en-GB" sz="1600" i="1">
              <a:solidFill>
                <a:srgbClr val="000000"/>
              </a:solidFill>
              <a:latin typeface="Calibri" pitchFamily="34" charset="0"/>
            </a:endParaRPr>
          </a:p>
        </p:txBody>
      </p:sp>
      <p:sp>
        <p:nvSpPr>
          <p:cNvPr id="10" name="Rectangle 14"/>
          <p:cNvSpPr>
            <a:spLocks noChangeArrowheads="1"/>
          </p:cNvSpPr>
          <p:nvPr/>
        </p:nvSpPr>
        <p:spPr bwMode="auto">
          <a:xfrm>
            <a:off x="545123" y="4814888"/>
            <a:ext cx="2514600" cy="647700"/>
          </a:xfrm>
          <a:prstGeom prst="rect">
            <a:avLst/>
          </a:prstGeom>
          <a:noFill/>
          <a:ln w="9525">
            <a:noFill/>
            <a:miter lim="800000"/>
            <a:headEnd/>
            <a:tailEnd/>
          </a:ln>
        </p:spPr>
        <p:txBody>
          <a:bodyPr lIns="92075" tIns="46038" rIns="92075" bIns="46038">
            <a:spAutoFit/>
          </a:bodyPr>
          <a:lstStyle/>
          <a:p>
            <a:pPr fontAlgn="auto">
              <a:spcBef>
                <a:spcPts val="0"/>
              </a:spcBef>
              <a:spcAft>
                <a:spcPts val="0"/>
              </a:spcAft>
              <a:defRPr/>
            </a:pPr>
            <a:r>
              <a:rPr lang="en-US" sz="1800" b="1" cap="all" dirty="0">
                <a:solidFill>
                  <a:srgbClr val="000000"/>
                </a:solidFill>
                <a:latin typeface="Calibri"/>
              </a:rPr>
              <a:t>Nutrition &amp; personal Care</a:t>
            </a:r>
          </a:p>
        </p:txBody>
      </p:sp>
      <p:sp>
        <p:nvSpPr>
          <p:cNvPr id="9223" name="TextBox 32"/>
          <p:cNvSpPr txBox="1">
            <a:spLocks noChangeArrowheads="1"/>
          </p:cNvSpPr>
          <p:nvPr/>
        </p:nvSpPr>
        <p:spPr bwMode="auto">
          <a:xfrm>
            <a:off x="565639" y="3789364"/>
            <a:ext cx="1872762" cy="1076325"/>
          </a:xfrm>
          <a:prstGeom prst="rect">
            <a:avLst/>
          </a:prstGeom>
          <a:noFill/>
          <a:ln w="9525">
            <a:noFill/>
            <a:miter lim="800000"/>
            <a:headEnd/>
            <a:tailEnd/>
          </a:ln>
        </p:spPr>
        <p:txBody>
          <a:bodyPr>
            <a:spAutoFit/>
          </a:bodyPr>
          <a:lstStyle/>
          <a:p>
            <a:r>
              <a:rPr lang="en-SG" sz="1600" i="1">
                <a:solidFill>
                  <a:srgbClr val="000000"/>
                </a:solidFill>
                <a:latin typeface="Calibri" pitchFamily="34" charset="0"/>
              </a:rPr>
              <a:t>Development of </a:t>
            </a:r>
          </a:p>
          <a:p>
            <a:r>
              <a:rPr lang="en-SG" sz="1600" i="1">
                <a:solidFill>
                  <a:srgbClr val="000000"/>
                </a:solidFill>
                <a:latin typeface="Calibri" pitchFamily="34" charset="0"/>
              </a:rPr>
              <a:t>high-value nutrition and personal care / consumer products</a:t>
            </a:r>
          </a:p>
        </p:txBody>
      </p:sp>
      <p:sp>
        <p:nvSpPr>
          <p:cNvPr id="9224" name="Rectangle 36"/>
          <p:cNvSpPr>
            <a:spLocks noChangeArrowheads="1"/>
          </p:cNvSpPr>
          <p:nvPr/>
        </p:nvSpPr>
        <p:spPr bwMode="auto">
          <a:xfrm>
            <a:off x="6903428" y="1552575"/>
            <a:ext cx="1839057" cy="647700"/>
          </a:xfrm>
          <a:prstGeom prst="rect">
            <a:avLst/>
          </a:prstGeom>
          <a:noFill/>
          <a:ln w="9525">
            <a:noFill/>
            <a:miter lim="800000"/>
            <a:headEnd/>
            <a:tailEnd/>
          </a:ln>
        </p:spPr>
        <p:txBody>
          <a:bodyPr lIns="92075" tIns="46038" rIns="92075" bIns="46038">
            <a:spAutoFit/>
          </a:bodyPr>
          <a:lstStyle/>
          <a:p>
            <a:pPr algn="r"/>
            <a:r>
              <a:rPr lang="en-US" sz="1800" b="1">
                <a:solidFill>
                  <a:srgbClr val="292929"/>
                </a:solidFill>
                <a:latin typeface="Calibri" pitchFamily="34" charset="0"/>
              </a:rPr>
              <a:t>MEDICAL</a:t>
            </a:r>
          </a:p>
          <a:p>
            <a:pPr algn="r"/>
            <a:r>
              <a:rPr lang="en-US" sz="1800" b="1">
                <a:solidFill>
                  <a:srgbClr val="292929"/>
                </a:solidFill>
                <a:latin typeface="Calibri" pitchFamily="34" charset="0"/>
              </a:rPr>
              <a:t>TECHNOLOGY</a:t>
            </a:r>
          </a:p>
        </p:txBody>
      </p:sp>
      <p:sp>
        <p:nvSpPr>
          <p:cNvPr id="9225" name="TextBox 31"/>
          <p:cNvSpPr txBox="1">
            <a:spLocks noChangeArrowheads="1"/>
          </p:cNvSpPr>
          <p:nvPr/>
        </p:nvSpPr>
        <p:spPr bwMode="auto">
          <a:xfrm>
            <a:off x="6731977" y="2066925"/>
            <a:ext cx="2016369" cy="584200"/>
          </a:xfrm>
          <a:prstGeom prst="rect">
            <a:avLst/>
          </a:prstGeom>
          <a:noFill/>
          <a:ln w="9525">
            <a:noFill/>
            <a:miter lim="800000"/>
            <a:headEnd/>
            <a:tailEnd/>
          </a:ln>
        </p:spPr>
        <p:txBody>
          <a:bodyPr>
            <a:spAutoFit/>
          </a:bodyPr>
          <a:lstStyle/>
          <a:p>
            <a:pPr algn="r"/>
            <a:r>
              <a:rPr lang="en-SG" sz="1600" i="1">
                <a:solidFill>
                  <a:srgbClr val="000000"/>
                </a:solidFill>
                <a:latin typeface="Calibri" pitchFamily="34" charset="0"/>
              </a:rPr>
              <a:t>Medical devices,</a:t>
            </a:r>
          </a:p>
          <a:p>
            <a:pPr algn="r"/>
            <a:r>
              <a:rPr lang="en-SG" sz="1600" i="1">
                <a:solidFill>
                  <a:srgbClr val="000000"/>
                </a:solidFill>
                <a:latin typeface="Calibri" pitchFamily="34" charset="0"/>
              </a:rPr>
              <a:t> info tech, diagnostics</a:t>
            </a:r>
            <a:endParaRPr lang="en-GB" sz="1600" i="1">
              <a:solidFill>
                <a:srgbClr val="000000"/>
              </a:solidFill>
              <a:latin typeface="Calibri" pitchFamily="34" charset="0"/>
            </a:endParaRPr>
          </a:p>
        </p:txBody>
      </p:sp>
      <p:sp>
        <p:nvSpPr>
          <p:cNvPr id="9226" name="Rectangle 13"/>
          <p:cNvSpPr>
            <a:spLocks noChangeArrowheads="1"/>
          </p:cNvSpPr>
          <p:nvPr/>
        </p:nvSpPr>
        <p:spPr bwMode="auto">
          <a:xfrm>
            <a:off x="6737838" y="4772025"/>
            <a:ext cx="2082312" cy="647700"/>
          </a:xfrm>
          <a:prstGeom prst="rect">
            <a:avLst/>
          </a:prstGeom>
          <a:noFill/>
          <a:ln w="9525">
            <a:noFill/>
            <a:miter lim="800000"/>
            <a:headEnd/>
            <a:tailEnd/>
          </a:ln>
        </p:spPr>
        <p:txBody>
          <a:bodyPr lIns="92075" tIns="46038" rIns="92075" bIns="46038">
            <a:spAutoFit/>
          </a:bodyPr>
          <a:lstStyle/>
          <a:p>
            <a:pPr algn="r"/>
            <a:r>
              <a:rPr lang="en-US" sz="1800" b="1">
                <a:solidFill>
                  <a:srgbClr val="000000"/>
                </a:solidFill>
                <a:latin typeface="Calibri" pitchFamily="34" charset="0"/>
              </a:rPr>
              <a:t>BIOTECHNOLOGY </a:t>
            </a:r>
          </a:p>
          <a:p>
            <a:pPr algn="r"/>
            <a:r>
              <a:rPr lang="en-US" sz="1800" b="1">
                <a:solidFill>
                  <a:srgbClr val="000000"/>
                </a:solidFill>
                <a:latin typeface="Calibri" pitchFamily="34" charset="0"/>
              </a:rPr>
              <a:t>&amp; BIOLOGICS</a:t>
            </a:r>
          </a:p>
        </p:txBody>
      </p:sp>
      <p:sp>
        <p:nvSpPr>
          <p:cNvPr id="9227" name="TextBox 33"/>
          <p:cNvSpPr txBox="1">
            <a:spLocks noChangeArrowheads="1"/>
          </p:cNvSpPr>
          <p:nvPr/>
        </p:nvSpPr>
        <p:spPr bwMode="auto">
          <a:xfrm>
            <a:off x="6793524" y="4030663"/>
            <a:ext cx="2014904" cy="831850"/>
          </a:xfrm>
          <a:prstGeom prst="rect">
            <a:avLst/>
          </a:prstGeom>
          <a:noFill/>
          <a:ln w="9525">
            <a:noFill/>
            <a:miter lim="800000"/>
            <a:headEnd/>
            <a:tailEnd/>
          </a:ln>
        </p:spPr>
        <p:txBody>
          <a:bodyPr>
            <a:spAutoFit/>
          </a:bodyPr>
          <a:lstStyle/>
          <a:p>
            <a:pPr algn="r"/>
            <a:r>
              <a:rPr lang="en-US" sz="1600" i="1">
                <a:solidFill>
                  <a:srgbClr val="000000"/>
                </a:solidFill>
                <a:latin typeface="Calibri" pitchFamily="34" charset="0"/>
              </a:rPr>
              <a:t>Development of protein-based therapeutics</a:t>
            </a:r>
            <a:endParaRPr lang="en-GB" sz="1600" i="1">
              <a:solidFill>
                <a:srgbClr val="000000"/>
              </a:solidFill>
              <a:latin typeface="Calibri" pitchFamily="34" charset="0"/>
            </a:endParaRPr>
          </a:p>
        </p:txBody>
      </p:sp>
      <p:sp>
        <p:nvSpPr>
          <p:cNvPr id="9228" name="Rectangle 16"/>
          <p:cNvSpPr>
            <a:spLocks noChangeArrowheads="1"/>
          </p:cNvSpPr>
          <p:nvPr/>
        </p:nvSpPr>
        <p:spPr bwMode="auto">
          <a:xfrm>
            <a:off x="2376854" y="2133600"/>
            <a:ext cx="4572000" cy="3354765"/>
          </a:xfrm>
          <a:prstGeom prst="rect">
            <a:avLst/>
          </a:prstGeom>
          <a:noFill/>
          <a:ln w="9525">
            <a:noFill/>
            <a:miter lim="800000"/>
            <a:headEnd/>
            <a:tailEnd/>
          </a:ln>
        </p:spPr>
        <p:txBody>
          <a:bodyPr>
            <a:spAutoFit/>
          </a:bodyPr>
          <a:lstStyle/>
          <a:p>
            <a:pPr algn="ctr"/>
            <a:r>
              <a:rPr lang="en-US" sz="1600" dirty="0" err="1">
                <a:solidFill>
                  <a:srgbClr val="000000"/>
                </a:solidFill>
                <a:latin typeface="Calibri" pitchFamily="34" charset="0"/>
              </a:rPr>
              <a:t>Bioimaging</a:t>
            </a:r>
            <a:endParaRPr lang="en-US" sz="1600" dirty="0">
              <a:solidFill>
                <a:srgbClr val="000000"/>
              </a:solidFill>
              <a:latin typeface="Calibri" pitchFamily="34" charset="0"/>
            </a:endParaRPr>
          </a:p>
          <a:p>
            <a:pPr algn="ctr"/>
            <a:r>
              <a:rPr lang="en-US" sz="1600" dirty="0" err="1">
                <a:solidFill>
                  <a:srgbClr val="000000"/>
                </a:solidFill>
                <a:latin typeface="Calibri" pitchFamily="34" charset="0"/>
              </a:rPr>
              <a:t>Bioprocessing</a:t>
            </a:r>
            <a:endParaRPr lang="en-US" sz="1600" dirty="0">
              <a:solidFill>
                <a:srgbClr val="000000"/>
              </a:solidFill>
              <a:latin typeface="Calibri" pitchFamily="34" charset="0"/>
            </a:endParaRPr>
          </a:p>
          <a:p>
            <a:pPr algn="ctr"/>
            <a:r>
              <a:rPr lang="en-US" sz="1600" dirty="0">
                <a:solidFill>
                  <a:srgbClr val="000000"/>
                </a:solidFill>
                <a:latin typeface="Calibri" pitchFamily="34" charset="0"/>
              </a:rPr>
              <a:t>Genomics &amp; Proteomics</a:t>
            </a:r>
          </a:p>
          <a:p>
            <a:pPr algn="ctr"/>
            <a:r>
              <a:rPr lang="en-US" sz="1600" dirty="0">
                <a:solidFill>
                  <a:srgbClr val="000000"/>
                </a:solidFill>
                <a:latin typeface="Calibri" pitchFamily="34" charset="0"/>
              </a:rPr>
              <a:t>Molecular &amp; Cell Biology</a:t>
            </a:r>
          </a:p>
          <a:p>
            <a:pPr algn="ctr"/>
            <a:r>
              <a:rPr lang="en-US" sz="1600" dirty="0">
                <a:solidFill>
                  <a:srgbClr val="000000"/>
                </a:solidFill>
                <a:latin typeface="Calibri" pitchFamily="34" charset="0"/>
              </a:rPr>
              <a:t>Drug/Biologics Discovery and Development</a:t>
            </a:r>
            <a:endParaRPr lang="en-GB" sz="1600" dirty="0">
              <a:solidFill>
                <a:srgbClr val="000000"/>
              </a:solidFill>
              <a:latin typeface="Calibri" pitchFamily="34" charset="0"/>
            </a:endParaRPr>
          </a:p>
          <a:p>
            <a:pPr algn="ctr"/>
            <a:r>
              <a:rPr lang="en-US" sz="1600" dirty="0">
                <a:solidFill>
                  <a:srgbClr val="000000"/>
                </a:solidFill>
                <a:latin typeface="Calibri" pitchFamily="34" charset="0"/>
              </a:rPr>
              <a:t>Bioengineering &amp; Nanotechnology</a:t>
            </a:r>
          </a:p>
          <a:p>
            <a:pPr algn="ctr"/>
            <a:r>
              <a:rPr lang="en-US" sz="1600" dirty="0">
                <a:solidFill>
                  <a:srgbClr val="000000"/>
                </a:solidFill>
                <a:latin typeface="Calibri" pitchFamily="34" charset="0"/>
              </a:rPr>
              <a:t>Computational Biology</a:t>
            </a:r>
          </a:p>
          <a:p>
            <a:pPr algn="ctr"/>
            <a:r>
              <a:rPr lang="en-US" sz="1600" dirty="0" smtClean="0">
                <a:solidFill>
                  <a:srgbClr val="000000"/>
                </a:solidFill>
                <a:latin typeface="Calibri" pitchFamily="34" charset="0"/>
              </a:rPr>
              <a:t>Immunology</a:t>
            </a:r>
            <a:br>
              <a:rPr lang="en-US" sz="1600" dirty="0" smtClean="0">
                <a:solidFill>
                  <a:srgbClr val="000000"/>
                </a:solidFill>
                <a:latin typeface="Calibri" pitchFamily="34" charset="0"/>
              </a:rPr>
            </a:br>
            <a:r>
              <a:rPr lang="en-US" sz="1600" dirty="0" smtClean="0">
                <a:solidFill>
                  <a:srgbClr val="000000"/>
                </a:solidFill>
                <a:latin typeface="Calibri" pitchFamily="34" charset="0"/>
              </a:rPr>
              <a:t>Skin Biology</a:t>
            </a:r>
          </a:p>
          <a:p>
            <a:pPr algn="ctr"/>
            <a:r>
              <a:rPr lang="en-US" sz="1600" dirty="0" smtClean="0">
                <a:solidFill>
                  <a:srgbClr val="000000"/>
                </a:solidFill>
                <a:latin typeface="Calibri" pitchFamily="34" charset="0"/>
              </a:rPr>
              <a:t>Nutritional Sciences</a:t>
            </a:r>
          </a:p>
          <a:p>
            <a:pPr algn="ctr"/>
            <a:r>
              <a:rPr lang="en-US" sz="1600" dirty="0" smtClean="0">
                <a:solidFill>
                  <a:srgbClr val="000000"/>
                </a:solidFill>
                <a:latin typeface="Calibri" pitchFamily="34" charset="0"/>
              </a:rPr>
              <a:t>Metabolic Disease</a:t>
            </a:r>
          </a:p>
          <a:p>
            <a:pPr algn="ctr"/>
            <a:endParaRPr lang="en-US" sz="1800" dirty="0">
              <a:solidFill>
                <a:srgbClr val="000000"/>
              </a:solidFill>
              <a:latin typeface="Calibri" pitchFamily="34" charset="0"/>
            </a:endParaRPr>
          </a:p>
          <a:p>
            <a:pPr algn="ctr"/>
            <a:endParaRPr lang="en-US" sz="1800" dirty="0">
              <a:solidFill>
                <a:srgbClr val="000000"/>
              </a:solidFill>
              <a:latin typeface="Calibri" pitchFamily="34" charset="0"/>
            </a:endParaRPr>
          </a:p>
        </p:txBody>
      </p:sp>
      <p:sp>
        <p:nvSpPr>
          <p:cNvPr id="31758" name="Rectangle 42"/>
          <p:cNvSpPr>
            <a:spLocks noChangeArrowheads="1"/>
          </p:cNvSpPr>
          <p:nvPr/>
        </p:nvSpPr>
        <p:spPr bwMode="auto">
          <a:xfrm>
            <a:off x="0" y="0"/>
            <a:ext cx="9144000" cy="838200"/>
          </a:xfrm>
          <a:prstGeom prst="rect">
            <a:avLst/>
          </a:prstGeom>
          <a:solidFill>
            <a:srgbClr val="FFFF99"/>
          </a:solidFill>
          <a:ln w="9525">
            <a:noFill/>
            <a:miter lim="800000"/>
            <a:headEnd/>
            <a:tailEnd/>
          </a:ln>
        </p:spPr>
        <p:txBody>
          <a:bodyPr anchor="ctr"/>
          <a:lstStyle/>
          <a:p>
            <a:pPr algn="ctr">
              <a:defRPr/>
            </a:pPr>
            <a:r>
              <a:rPr lang="en-US" sz="2800" b="1" dirty="0" err="1" smtClean="0">
                <a:latin typeface="Calibri" pitchFamily="34" charset="0"/>
                <a:cs typeface="Arial" pitchFamily="34" charset="0"/>
              </a:rPr>
              <a:t>BioMedical</a:t>
            </a:r>
            <a:r>
              <a:rPr lang="en-US" sz="2800" b="1" dirty="0" smtClean="0">
                <a:latin typeface="Calibri" pitchFamily="34" charset="0"/>
                <a:cs typeface="Arial" pitchFamily="34" charset="0"/>
              </a:rPr>
              <a:t> Sciences (BMS) Initiative</a:t>
            </a:r>
            <a:endParaRPr lang="en-US" sz="2800" b="1" dirty="0">
              <a:latin typeface="Calibri" pitchFamily="34" charset="0"/>
              <a:cs typeface="Arial" pitchFamily="34" charset="0"/>
            </a:endParaRPr>
          </a:p>
        </p:txBody>
      </p:sp>
      <p:sp>
        <p:nvSpPr>
          <p:cNvPr id="14" name="TextBox 13"/>
          <p:cNvSpPr txBox="1"/>
          <p:nvPr/>
        </p:nvSpPr>
        <p:spPr>
          <a:xfrm rot="16200000">
            <a:off x="-443774" y="3567976"/>
            <a:ext cx="1226105" cy="338554"/>
          </a:xfrm>
          <a:prstGeom prst="rect">
            <a:avLst/>
          </a:prstGeom>
          <a:noFill/>
        </p:spPr>
        <p:txBody>
          <a:bodyPr wrap="none" rtlCol="0">
            <a:spAutoFit/>
          </a:bodyPr>
          <a:lstStyle/>
          <a:p>
            <a:r>
              <a:rPr lang="en-GB" sz="1600" dirty="0" smtClean="0"/>
              <a:t>INDUSTRY</a:t>
            </a:r>
            <a:endParaRPr lang="en-GB" sz="1600" dirty="0"/>
          </a:p>
        </p:txBody>
      </p:sp>
      <p:sp>
        <p:nvSpPr>
          <p:cNvPr id="15" name="TextBox 14"/>
          <p:cNvSpPr txBox="1"/>
          <p:nvPr/>
        </p:nvSpPr>
        <p:spPr>
          <a:xfrm rot="16200000">
            <a:off x="8382000" y="3429000"/>
            <a:ext cx="1226105" cy="338554"/>
          </a:xfrm>
          <a:prstGeom prst="rect">
            <a:avLst/>
          </a:prstGeom>
          <a:noFill/>
        </p:spPr>
        <p:txBody>
          <a:bodyPr wrap="none" rtlCol="0">
            <a:spAutoFit/>
          </a:bodyPr>
          <a:lstStyle/>
          <a:p>
            <a:r>
              <a:rPr lang="en-GB" sz="1600" dirty="0" smtClean="0"/>
              <a:t>INDUSTRY</a:t>
            </a:r>
            <a:endParaRPr lang="en-GB" sz="1600" dirty="0"/>
          </a:p>
        </p:txBody>
      </p:sp>
      <p:sp>
        <p:nvSpPr>
          <p:cNvPr id="18" name="TextBox 17"/>
          <p:cNvSpPr txBox="1"/>
          <p:nvPr/>
        </p:nvSpPr>
        <p:spPr>
          <a:xfrm rot="2396840">
            <a:off x="2365554" y="4454855"/>
            <a:ext cx="1319592" cy="338554"/>
          </a:xfrm>
          <a:prstGeom prst="rect">
            <a:avLst/>
          </a:prstGeom>
          <a:noFill/>
        </p:spPr>
        <p:txBody>
          <a:bodyPr wrap="none" rtlCol="0">
            <a:spAutoFit/>
          </a:bodyPr>
          <a:lstStyle/>
          <a:p>
            <a:r>
              <a:rPr lang="en-GB" sz="1600" dirty="0" smtClean="0"/>
              <a:t>RESEARCH</a:t>
            </a:r>
            <a:endParaRPr lang="en-GB" sz="1600" dirty="0"/>
          </a:p>
        </p:txBody>
      </p:sp>
      <p:sp>
        <p:nvSpPr>
          <p:cNvPr id="20" name="TextBox 19"/>
          <p:cNvSpPr txBox="1"/>
          <p:nvPr/>
        </p:nvSpPr>
        <p:spPr>
          <a:xfrm rot="2429716">
            <a:off x="5514480" y="2216713"/>
            <a:ext cx="1319592" cy="338554"/>
          </a:xfrm>
          <a:prstGeom prst="rect">
            <a:avLst/>
          </a:prstGeom>
          <a:noFill/>
        </p:spPr>
        <p:txBody>
          <a:bodyPr wrap="square" rtlCol="0">
            <a:spAutoFit/>
          </a:bodyPr>
          <a:lstStyle/>
          <a:p>
            <a:r>
              <a:rPr lang="en-GB" sz="1600" dirty="0" smtClean="0"/>
              <a:t>RESEARCH</a:t>
            </a:r>
            <a:endParaRPr lang="en-GB" sz="1600" dirty="0"/>
          </a:p>
        </p:txBody>
      </p:sp>
      <p:sp>
        <p:nvSpPr>
          <p:cNvPr id="21" name="TextBox 20"/>
          <p:cNvSpPr txBox="1"/>
          <p:nvPr/>
        </p:nvSpPr>
        <p:spPr>
          <a:xfrm rot="19212165">
            <a:off x="2393884" y="2288099"/>
            <a:ext cx="1319592" cy="338554"/>
          </a:xfrm>
          <a:prstGeom prst="rect">
            <a:avLst/>
          </a:prstGeom>
          <a:noFill/>
        </p:spPr>
        <p:txBody>
          <a:bodyPr wrap="none" rtlCol="0">
            <a:spAutoFit/>
          </a:bodyPr>
          <a:lstStyle/>
          <a:p>
            <a:r>
              <a:rPr lang="en-GB" sz="1600" dirty="0" smtClean="0"/>
              <a:t>RESEARCH</a:t>
            </a:r>
            <a:endParaRPr lang="en-GB" sz="1600" dirty="0"/>
          </a:p>
        </p:txBody>
      </p:sp>
      <p:sp>
        <p:nvSpPr>
          <p:cNvPr id="22" name="TextBox 21"/>
          <p:cNvSpPr txBox="1"/>
          <p:nvPr/>
        </p:nvSpPr>
        <p:spPr>
          <a:xfrm rot="19212165">
            <a:off x="5518084" y="4421699"/>
            <a:ext cx="1319592" cy="338554"/>
          </a:xfrm>
          <a:prstGeom prst="rect">
            <a:avLst/>
          </a:prstGeom>
          <a:noFill/>
        </p:spPr>
        <p:txBody>
          <a:bodyPr wrap="none" rtlCol="0">
            <a:spAutoFit/>
          </a:bodyPr>
          <a:lstStyle/>
          <a:p>
            <a:r>
              <a:rPr lang="en-GB" sz="1600" dirty="0" smtClean="0"/>
              <a:t>RESEARCH</a:t>
            </a:r>
            <a:endParaRPr lang="en-GB" sz="1600" dirty="0"/>
          </a:p>
        </p:txBody>
      </p:sp>
      <p:sp>
        <p:nvSpPr>
          <p:cNvPr id="23" name="TextBox 22"/>
          <p:cNvSpPr txBox="1"/>
          <p:nvPr/>
        </p:nvSpPr>
        <p:spPr>
          <a:xfrm>
            <a:off x="8534400" y="6553200"/>
            <a:ext cx="255198" cy="246221"/>
          </a:xfrm>
          <a:prstGeom prst="rect">
            <a:avLst/>
          </a:prstGeom>
          <a:noFill/>
        </p:spPr>
        <p:txBody>
          <a:bodyPr wrap="none" rtlCol="0">
            <a:spAutoFit/>
          </a:bodyPr>
          <a:lstStyle/>
          <a:p>
            <a:r>
              <a:rPr lang="en-GB" sz="1000" dirty="0" smtClean="0"/>
              <a:t>7</a:t>
            </a:r>
            <a:endParaRPr lang="en-GB" sz="1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a:solidFill>
            <a:srgbClr val="FFFF99"/>
          </a:solidFill>
        </p:spPr>
        <p:txBody>
          <a:bodyPr/>
          <a:lstStyle/>
          <a:p>
            <a:pPr algn="ctr"/>
            <a:r>
              <a:rPr lang="en-US" sz="2800" b="1" dirty="0" smtClean="0"/>
              <a:t>Breaking Ground in Dec 2001: Biopolis Phase 1</a:t>
            </a:r>
            <a:endParaRPr lang="en-US" sz="2800" b="1" dirty="0"/>
          </a:p>
        </p:txBody>
      </p:sp>
      <p:grpSp>
        <p:nvGrpSpPr>
          <p:cNvPr id="4" name="Group 2"/>
          <p:cNvGrpSpPr>
            <a:grpSpLocks/>
          </p:cNvGrpSpPr>
          <p:nvPr/>
        </p:nvGrpSpPr>
        <p:grpSpPr bwMode="auto">
          <a:xfrm>
            <a:off x="550641" y="1012283"/>
            <a:ext cx="7640782" cy="4758821"/>
            <a:chOff x="336" y="288"/>
            <a:chExt cx="5232" cy="3780"/>
          </a:xfrm>
        </p:grpSpPr>
        <p:pic>
          <p:nvPicPr>
            <p:cNvPr id="5" name="Picture 3"/>
            <p:cNvPicPr>
              <a:picLocks noChangeAspect="1" noChangeArrowheads="1"/>
            </p:cNvPicPr>
            <p:nvPr/>
          </p:nvPicPr>
          <p:blipFill>
            <a:blip r:embed="rId2" cstate="print"/>
            <a:srcRect/>
            <a:stretch>
              <a:fillRect/>
            </a:stretch>
          </p:blipFill>
          <p:spPr bwMode="auto">
            <a:xfrm>
              <a:off x="3024" y="2160"/>
              <a:ext cx="2544" cy="1908"/>
            </a:xfrm>
            <a:prstGeom prst="rect">
              <a:avLst/>
            </a:prstGeom>
            <a:noFill/>
            <a:ln w="9525">
              <a:noFill/>
              <a:miter lim="800000"/>
              <a:headEnd/>
              <a:tailEnd/>
            </a:ln>
          </p:spPr>
        </p:pic>
        <p:pic>
          <p:nvPicPr>
            <p:cNvPr id="6" name="Picture 4"/>
            <p:cNvPicPr>
              <a:picLocks noChangeAspect="1" noChangeArrowheads="1"/>
            </p:cNvPicPr>
            <p:nvPr/>
          </p:nvPicPr>
          <p:blipFill>
            <a:blip r:embed="rId3" cstate="print"/>
            <a:srcRect/>
            <a:stretch>
              <a:fillRect/>
            </a:stretch>
          </p:blipFill>
          <p:spPr bwMode="auto">
            <a:xfrm>
              <a:off x="432" y="2160"/>
              <a:ext cx="2544" cy="1908"/>
            </a:xfrm>
            <a:prstGeom prst="rect">
              <a:avLst/>
            </a:prstGeom>
            <a:noFill/>
            <a:ln w="9525">
              <a:noFill/>
              <a:miter lim="800000"/>
              <a:headEnd/>
              <a:tailEnd/>
            </a:ln>
          </p:spPr>
        </p:pic>
        <p:pic>
          <p:nvPicPr>
            <p:cNvPr id="7" name="Picture 5"/>
            <p:cNvPicPr>
              <a:picLocks noChangeAspect="1" noChangeArrowheads="1"/>
            </p:cNvPicPr>
            <p:nvPr/>
          </p:nvPicPr>
          <p:blipFill>
            <a:blip r:embed="rId4" cstate="print"/>
            <a:srcRect/>
            <a:stretch>
              <a:fillRect/>
            </a:stretch>
          </p:blipFill>
          <p:spPr bwMode="auto">
            <a:xfrm>
              <a:off x="3024" y="288"/>
              <a:ext cx="2544" cy="1786"/>
            </a:xfrm>
            <a:prstGeom prst="rect">
              <a:avLst/>
            </a:prstGeom>
            <a:noFill/>
            <a:ln w="9525">
              <a:noFill/>
              <a:miter lim="800000"/>
              <a:headEnd/>
              <a:tailEnd/>
            </a:ln>
          </p:spPr>
        </p:pic>
        <p:pic>
          <p:nvPicPr>
            <p:cNvPr id="8" name="Picture 6"/>
            <p:cNvPicPr>
              <a:picLocks noChangeAspect="1" noChangeArrowheads="1"/>
            </p:cNvPicPr>
            <p:nvPr/>
          </p:nvPicPr>
          <p:blipFill>
            <a:blip r:embed="rId5" cstate="print"/>
            <a:srcRect/>
            <a:stretch>
              <a:fillRect/>
            </a:stretch>
          </p:blipFill>
          <p:spPr bwMode="auto">
            <a:xfrm>
              <a:off x="336" y="288"/>
              <a:ext cx="2640" cy="1779"/>
            </a:xfrm>
            <a:prstGeom prst="rect">
              <a:avLst/>
            </a:prstGeom>
            <a:noFill/>
            <a:ln w="9525">
              <a:noFill/>
              <a:miter lim="800000"/>
              <a:headEnd/>
              <a:tailEnd/>
            </a:ln>
          </p:spPr>
        </p:pic>
      </p:grpSp>
      <p:sp>
        <p:nvSpPr>
          <p:cNvPr id="9" name="Slide Number Placeholder 8"/>
          <p:cNvSpPr>
            <a:spLocks noGrp="1"/>
          </p:cNvSpPr>
          <p:nvPr>
            <p:ph type="sldNum" sz="quarter" idx="4"/>
          </p:nvPr>
        </p:nvSpPr>
        <p:spPr/>
        <p:txBody>
          <a:bodyPr/>
          <a:lstStyle/>
          <a:p>
            <a:fld id="{247988FF-837A-4104-AA5D-984E36201A70}" type="slidenum">
              <a:rPr lang="en-GB" smtClean="0"/>
              <a:pPr/>
              <a:t>8</a:t>
            </a:fld>
            <a:endParaRPr lang="en-GB" dirty="0"/>
          </a:p>
        </p:txBody>
      </p:sp>
    </p:spTree>
    <p:extLst>
      <p:ext uri="{BB962C8B-B14F-4D97-AF65-F5344CB8AC3E}">
        <p14:creationId xmlns:p14="http://schemas.microsoft.com/office/powerpoint/2010/main" xmlns="" val="10909747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6477000"/>
            <a:ext cx="2514600" cy="3810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7" name="Rectangle 6"/>
          <p:cNvSpPr/>
          <p:nvPr/>
        </p:nvSpPr>
        <p:spPr>
          <a:xfrm>
            <a:off x="0" y="0"/>
            <a:ext cx="2571750" cy="192405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buFont typeface="Arial" pitchFamily="34" charset="0"/>
              <a:buChar char="•"/>
            </a:pPr>
            <a:r>
              <a:rPr lang="en-GB" dirty="0" smtClean="0"/>
              <a:t>  </a:t>
            </a:r>
            <a:r>
              <a:rPr lang="en-GB" sz="1400" dirty="0" smtClean="0"/>
              <a:t>Developed :</a:t>
            </a:r>
          </a:p>
          <a:p>
            <a:pPr algn="ctr"/>
            <a:r>
              <a:rPr lang="en-GB" sz="1400" dirty="0" smtClean="0"/>
              <a:t>5.6 ha of land</a:t>
            </a:r>
          </a:p>
          <a:p>
            <a:pPr algn="ctr"/>
            <a:r>
              <a:rPr lang="en-GB" sz="1400" dirty="0" smtClean="0"/>
              <a:t>264,000 </a:t>
            </a:r>
            <a:r>
              <a:rPr lang="en-GB" sz="1400" dirty="0" err="1" smtClean="0"/>
              <a:t>sqm</a:t>
            </a:r>
            <a:r>
              <a:rPr lang="en-GB" sz="1400" dirty="0" smtClean="0"/>
              <a:t> GFA</a:t>
            </a:r>
          </a:p>
          <a:p>
            <a:pPr algn="ctr"/>
            <a:endParaRPr lang="en-GB" sz="1400" dirty="0" smtClean="0"/>
          </a:p>
          <a:p>
            <a:pPr algn="ctr">
              <a:buFont typeface="Arial" pitchFamily="34" charset="0"/>
              <a:buChar char="•"/>
            </a:pPr>
            <a:r>
              <a:rPr lang="en-GB" sz="1400" dirty="0" smtClean="0"/>
              <a:t>   In-process :</a:t>
            </a:r>
          </a:p>
          <a:p>
            <a:pPr algn="ctr"/>
            <a:r>
              <a:rPr lang="en-GB" sz="1400" dirty="0" smtClean="0"/>
              <a:t>9.5 ha of land</a:t>
            </a:r>
          </a:p>
          <a:p>
            <a:pPr algn="ctr"/>
            <a:r>
              <a:rPr lang="en-GB" sz="1400" dirty="0" smtClean="0"/>
              <a:t>273,625 </a:t>
            </a:r>
            <a:r>
              <a:rPr lang="en-GB" sz="1400" dirty="0" err="1" smtClean="0"/>
              <a:t>sqm</a:t>
            </a:r>
            <a:r>
              <a:rPr lang="en-GB" sz="1400" dirty="0" smtClean="0"/>
              <a:t> GFA</a:t>
            </a:r>
            <a:endParaRPr lang="en-GB" sz="1400" dirty="0"/>
          </a:p>
        </p:txBody>
      </p:sp>
      <p:sp>
        <p:nvSpPr>
          <p:cNvPr id="9" name="Rectangle 8"/>
          <p:cNvSpPr/>
          <p:nvPr/>
        </p:nvSpPr>
        <p:spPr>
          <a:xfrm>
            <a:off x="2590800" y="0"/>
            <a:ext cx="3962400" cy="137160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5" name="TextBox 4"/>
          <p:cNvSpPr txBox="1"/>
          <p:nvPr/>
        </p:nvSpPr>
        <p:spPr>
          <a:xfrm>
            <a:off x="2514600" y="0"/>
            <a:ext cx="4343400" cy="1384995"/>
          </a:xfrm>
          <a:prstGeom prst="rect">
            <a:avLst/>
          </a:prstGeom>
          <a:noFill/>
        </p:spPr>
        <p:txBody>
          <a:bodyPr wrap="square" rtlCol="0">
            <a:spAutoFit/>
          </a:bodyPr>
          <a:lstStyle/>
          <a:p>
            <a:pPr algn="ctr"/>
            <a:r>
              <a:rPr lang="en-GB" sz="2800" b="1" dirty="0" smtClean="0">
                <a:latin typeface="+mj-lt"/>
              </a:rPr>
              <a:t>BIOPOLIS MASTERPLAN</a:t>
            </a:r>
          </a:p>
          <a:p>
            <a:pPr algn="ctr"/>
            <a:r>
              <a:rPr lang="en-GB" sz="2800" b="1" dirty="0" smtClean="0">
                <a:latin typeface="+mj-lt"/>
              </a:rPr>
              <a:t>(537, 625 SQ M)</a:t>
            </a:r>
          </a:p>
          <a:p>
            <a:pPr algn="ctr"/>
            <a:r>
              <a:rPr lang="en-GB" sz="2800" b="1" dirty="0" smtClean="0">
                <a:latin typeface="+mj-lt"/>
              </a:rPr>
              <a:t>5,787,000 SQ FT</a:t>
            </a:r>
            <a:endParaRPr lang="en-GB" sz="2800" b="1" dirty="0">
              <a:latin typeface="+mj-lt"/>
            </a:endParaRPr>
          </a:p>
        </p:txBody>
      </p:sp>
      <p:cxnSp>
        <p:nvCxnSpPr>
          <p:cNvPr id="11" name="Straight Connector 10"/>
          <p:cNvCxnSpPr/>
          <p:nvPr/>
        </p:nvCxnSpPr>
        <p:spPr>
          <a:xfrm>
            <a:off x="2590800" y="914400"/>
            <a:ext cx="3962400" cy="0"/>
          </a:xfrm>
          <a:prstGeom prst="line">
            <a:avLst/>
          </a:prstGeom>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228600" y="4267200"/>
            <a:ext cx="1319592" cy="246221"/>
          </a:xfrm>
          <a:prstGeom prst="rect">
            <a:avLst/>
          </a:prstGeom>
          <a:noFill/>
        </p:spPr>
        <p:txBody>
          <a:bodyPr wrap="none" rtlCol="0">
            <a:spAutoFit/>
          </a:bodyPr>
          <a:lstStyle/>
          <a:p>
            <a:r>
              <a:rPr lang="en-GB" sz="1000" dirty="0" smtClean="0">
                <a:solidFill>
                  <a:schemeClr val="bg1"/>
                </a:solidFill>
              </a:rPr>
              <a:t>(under construction)</a:t>
            </a:r>
            <a:endParaRPr lang="en-GB" sz="1000" dirty="0">
              <a:solidFill>
                <a:schemeClr val="bg1"/>
              </a:solidFill>
            </a:endParaRPr>
          </a:p>
        </p:txBody>
      </p:sp>
      <p:sp>
        <p:nvSpPr>
          <p:cNvPr id="16" name="Rectangle 15"/>
          <p:cNvSpPr/>
          <p:nvPr/>
        </p:nvSpPr>
        <p:spPr>
          <a:xfrm>
            <a:off x="0" y="6324600"/>
            <a:ext cx="2590800" cy="53340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100" dirty="0" err="1" smtClean="0"/>
              <a:t>Biopolis</a:t>
            </a:r>
            <a:r>
              <a:rPr lang="en-GB" sz="1100" dirty="0" smtClean="0"/>
              <a:t> Phase 5</a:t>
            </a:r>
          </a:p>
          <a:p>
            <a:pPr algn="ctr"/>
            <a:r>
              <a:rPr lang="en-GB" sz="1100" dirty="0" smtClean="0"/>
              <a:t>(under construction)</a:t>
            </a:r>
            <a:endParaRPr lang="en-GB" sz="1100" dirty="0"/>
          </a:p>
        </p:txBody>
      </p:sp>
      <p:sp>
        <p:nvSpPr>
          <p:cNvPr id="3" name="Slide Number Placeholder 2"/>
          <p:cNvSpPr>
            <a:spLocks noGrp="1"/>
          </p:cNvSpPr>
          <p:nvPr>
            <p:ph type="sldNum" sz="quarter" idx="4"/>
          </p:nvPr>
        </p:nvSpPr>
        <p:spPr/>
        <p:txBody>
          <a:bodyPr/>
          <a:lstStyle/>
          <a:p>
            <a:r>
              <a:rPr lang="en-GB" dirty="0" smtClean="0"/>
              <a:t>9</a:t>
            </a:r>
            <a:endParaRPr lang="en-GB" dirty="0"/>
          </a:p>
        </p:txBody>
      </p:sp>
    </p:spTree>
    <p:extLst>
      <p:ext uri="{BB962C8B-B14F-4D97-AF65-F5344CB8AC3E}">
        <p14:creationId xmlns:p14="http://schemas.microsoft.com/office/powerpoint/2010/main" xmlns="" val="5648901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Aspect</Template>
  <TotalTime>1368</TotalTime>
  <Words>4501</Words>
  <Application>Microsoft Office PowerPoint</Application>
  <PresentationFormat>On-screen Show (4:3)</PresentationFormat>
  <Paragraphs>1007</Paragraphs>
  <Slides>41</Slides>
  <Notes>23</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41</vt:i4>
      </vt:variant>
    </vt:vector>
  </HeadingPairs>
  <TitlesOfParts>
    <vt:vector size="45" baseType="lpstr">
      <vt:lpstr>Office Theme</vt:lpstr>
      <vt:lpstr>Worksheet</vt:lpstr>
      <vt:lpstr>Microsoft Office Excel 97-2003 Worksheet</vt:lpstr>
      <vt:lpstr>Chart</vt:lpstr>
      <vt:lpstr>Address to NIH  Scientific Management Review Board</vt:lpstr>
      <vt:lpstr>Slide 2</vt:lpstr>
      <vt:lpstr>Slide 3</vt:lpstr>
      <vt:lpstr>Slide 4</vt:lpstr>
      <vt:lpstr>Slide 5</vt:lpstr>
      <vt:lpstr>Slide 6</vt:lpstr>
      <vt:lpstr>Slide 7</vt:lpstr>
      <vt:lpstr>Breaking Ground in Dec 2001: Biopolis Phase 1</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Commitment to R&amp;D</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Long Term Human Capital Pipeline</vt:lpstr>
      <vt:lpstr>Slide 36</vt:lpstr>
      <vt:lpstr>Slide 37</vt:lpstr>
      <vt:lpstr>Slide 38</vt:lpstr>
      <vt:lpstr>Slide 39</vt:lpstr>
      <vt:lpstr>Slide 40</vt:lpstr>
      <vt:lpstr>Slide 41</vt:lpstr>
    </vt:vector>
  </TitlesOfParts>
  <Company>Singapore Government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Address to NIH Scientific Management Review Board</dc:title>
  <dc:creator>astar_yapj1</dc:creator>
  <cp:lastModifiedBy>PY</cp:lastModifiedBy>
  <cp:revision>253</cp:revision>
  <dcterms:created xsi:type="dcterms:W3CDTF">2013-10-03T02:41:06Z</dcterms:created>
  <dcterms:modified xsi:type="dcterms:W3CDTF">2013-10-21T14:07:05Z</dcterms:modified>
</cp:coreProperties>
</file>