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88" r:id="rId2"/>
    <p:sldMasterId id="2147483746" r:id="rId3"/>
    <p:sldMasterId id="2147483761" r:id="rId4"/>
    <p:sldMasterId id="2147483768" r:id="rId5"/>
    <p:sldMasterId id="2147483790" r:id="rId6"/>
    <p:sldMasterId id="2147483819" r:id="rId7"/>
    <p:sldMasterId id="2147483831" r:id="rId8"/>
    <p:sldMasterId id="2147483843" r:id="rId9"/>
    <p:sldMasterId id="2147483857" r:id="rId10"/>
    <p:sldMasterId id="2147483870" r:id="rId11"/>
    <p:sldMasterId id="2147483882" r:id="rId12"/>
  </p:sldMasterIdLst>
  <p:notesMasterIdLst>
    <p:notesMasterId r:id="rId69"/>
  </p:notesMasterIdLst>
  <p:handoutMasterIdLst>
    <p:handoutMasterId r:id="rId70"/>
  </p:handoutMasterIdLst>
  <p:sldIdLst>
    <p:sldId id="256" r:id="rId13"/>
    <p:sldId id="1059" r:id="rId14"/>
    <p:sldId id="1114" r:id="rId15"/>
    <p:sldId id="1113" r:id="rId16"/>
    <p:sldId id="1117" r:id="rId17"/>
    <p:sldId id="975" r:id="rId18"/>
    <p:sldId id="976" r:id="rId19"/>
    <p:sldId id="977" r:id="rId20"/>
    <p:sldId id="978" r:id="rId21"/>
    <p:sldId id="979" r:id="rId22"/>
    <p:sldId id="980" r:id="rId23"/>
    <p:sldId id="1085" r:id="rId24"/>
    <p:sldId id="1086" r:id="rId25"/>
    <p:sldId id="1088" r:id="rId26"/>
    <p:sldId id="1089" r:id="rId27"/>
    <p:sldId id="1100" r:id="rId28"/>
    <p:sldId id="1096" r:id="rId29"/>
    <p:sldId id="981" r:id="rId30"/>
    <p:sldId id="982" r:id="rId31"/>
    <p:sldId id="983" r:id="rId32"/>
    <p:sldId id="984" r:id="rId33"/>
    <p:sldId id="985" r:id="rId34"/>
    <p:sldId id="986" r:id="rId35"/>
    <p:sldId id="993" r:id="rId36"/>
    <p:sldId id="995" r:id="rId37"/>
    <p:sldId id="1056" r:id="rId38"/>
    <p:sldId id="1045" r:id="rId39"/>
    <p:sldId id="1000" r:id="rId40"/>
    <p:sldId id="1002" r:id="rId41"/>
    <p:sldId id="1003" r:id="rId42"/>
    <p:sldId id="1004" r:id="rId43"/>
    <p:sldId id="1005" r:id="rId44"/>
    <p:sldId id="1006" r:id="rId45"/>
    <p:sldId id="1008" r:id="rId46"/>
    <p:sldId id="1009" r:id="rId47"/>
    <p:sldId id="1055" r:id="rId48"/>
    <p:sldId id="1074" r:id="rId49"/>
    <p:sldId id="1101" r:id="rId50"/>
    <p:sldId id="1081" r:id="rId51"/>
    <p:sldId id="1064" r:id="rId52"/>
    <p:sldId id="1102" r:id="rId53"/>
    <p:sldId id="1103" r:id="rId54"/>
    <p:sldId id="1105" r:id="rId55"/>
    <p:sldId id="1106" r:id="rId56"/>
    <p:sldId id="1082" r:id="rId57"/>
    <p:sldId id="1083" r:id="rId58"/>
    <p:sldId id="1084" r:id="rId59"/>
    <p:sldId id="1107" r:id="rId60"/>
    <p:sldId id="1078" r:id="rId61"/>
    <p:sldId id="1115" r:id="rId62"/>
    <p:sldId id="1116" r:id="rId63"/>
    <p:sldId id="1112" r:id="rId64"/>
    <p:sldId id="1109" r:id="rId65"/>
    <p:sldId id="1110" r:id="rId66"/>
    <p:sldId id="1104" r:id="rId67"/>
    <p:sldId id="1111" r:id="rId68"/>
  </p:sldIdLst>
  <p:sldSz cx="9144000" cy="6858000" type="screen4x3"/>
  <p:notesSz cx="6858000" cy="9313863"/>
  <p:defaultTextStyle>
    <a:defPPr>
      <a:defRPr lang="sv-SE"/>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E"/>
    <a:srgbClr val="212170"/>
    <a:srgbClr val="CC0000"/>
    <a:srgbClr val="000000"/>
    <a:srgbClr val="FF280C"/>
    <a:srgbClr val="2121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709" autoAdjust="0"/>
  </p:normalViewPr>
  <p:slideViewPr>
    <p:cSldViewPr>
      <p:cViewPr varScale="1">
        <p:scale>
          <a:sx n="101" d="100"/>
          <a:sy n="101" d="100"/>
        </p:scale>
        <p:origin x="-1053" y="-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42" name="Rectangle 2"/>
          <p:cNvSpPr>
            <a:spLocks noGrp="1" noChangeArrowheads="1"/>
          </p:cNvSpPr>
          <p:nvPr>
            <p:ph type="hdr" sz="quarter"/>
          </p:nvPr>
        </p:nvSpPr>
        <p:spPr bwMode="auto">
          <a:xfrm>
            <a:off x="1" y="0"/>
            <a:ext cx="2972320" cy="46569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effectLst/>
              </a:defRPr>
            </a:lvl1pPr>
          </a:lstStyle>
          <a:p>
            <a:endParaRPr lang="en-US"/>
          </a:p>
        </p:txBody>
      </p:sp>
      <p:sp>
        <p:nvSpPr>
          <p:cNvPr id="522243" name="Rectangle 3"/>
          <p:cNvSpPr>
            <a:spLocks noGrp="1" noChangeArrowheads="1"/>
          </p:cNvSpPr>
          <p:nvPr>
            <p:ph type="dt" sz="quarter" idx="1"/>
          </p:nvPr>
        </p:nvSpPr>
        <p:spPr bwMode="auto">
          <a:xfrm>
            <a:off x="3884122" y="0"/>
            <a:ext cx="2972320" cy="46569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effectLst/>
              </a:defRPr>
            </a:lvl1pPr>
          </a:lstStyle>
          <a:p>
            <a:endParaRPr lang="en-US"/>
          </a:p>
        </p:txBody>
      </p:sp>
      <p:sp>
        <p:nvSpPr>
          <p:cNvPr id="522244" name="Rectangle 4"/>
          <p:cNvSpPr>
            <a:spLocks noGrp="1" noChangeArrowheads="1"/>
          </p:cNvSpPr>
          <p:nvPr>
            <p:ph type="ftr" sz="quarter" idx="2"/>
          </p:nvPr>
        </p:nvSpPr>
        <p:spPr bwMode="auto">
          <a:xfrm>
            <a:off x="1" y="8846576"/>
            <a:ext cx="2972320" cy="465693"/>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effectLst/>
              </a:defRPr>
            </a:lvl1pPr>
          </a:lstStyle>
          <a:p>
            <a:endParaRPr lang="en-US"/>
          </a:p>
        </p:txBody>
      </p:sp>
      <p:sp>
        <p:nvSpPr>
          <p:cNvPr id="522245" name="Rectangle 5"/>
          <p:cNvSpPr>
            <a:spLocks noGrp="1" noChangeArrowheads="1"/>
          </p:cNvSpPr>
          <p:nvPr>
            <p:ph type="sldNum" sz="quarter" idx="3"/>
          </p:nvPr>
        </p:nvSpPr>
        <p:spPr bwMode="auto">
          <a:xfrm>
            <a:off x="3884122" y="8846576"/>
            <a:ext cx="2972320" cy="465693"/>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effectLst/>
              </a:defRPr>
            </a:lvl1pPr>
          </a:lstStyle>
          <a:p>
            <a:fld id="{AA9069DB-D3EB-4F81-A260-FCDAE7A35B13}" type="slidenum">
              <a:rPr lang="en-US"/>
              <a:pPr/>
              <a:t>‹#›</a:t>
            </a:fld>
            <a:endParaRPr lang="en-US"/>
          </a:p>
        </p:txBody>
      </p:sp>
    </p:spTree>
    <p:extLst>
      <p:ext uri="{BB962C8B-B14F-4D97-AF65-F5344CB8AC3E}">
        <p14:creationId xmlns:p14="http://schemas.microsoft.com/office/powerpoint/2010/main" val="342864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2972320" cy="465693"/>
          </a:xfrm>
          <a:prstGeom prst="rect">
            <a:avLst/>
          </a:prstGeom>
          <a:noFill/>
          <a:ln w="9525">
            <a:noFill/>
            <a:miter lim="800000"/>
            <a:headEnd/>
            <a:tailEnd/>
          </a:ln>
          <a:effectLst/>
        </p:spPr>
        <p:txBody>
          <a:bodyPr vert="horz" wrap="none" lIns="91422" tIns="47539" rIns="91422" bIns="47539" numCol="1" anchor="ctr" anchorCtr="0" compatLnSpc="1">
            <a:prstTxWarp prst="textNoShape">
              <a:avLst/>
            </a:prstTxWarp>
          </a:bodyPr>
          <a:lstStyle>
            <a:lvl1pPr defTabSz="928688">
              <a:defRPr sz="1200">
                <a:effectLst/>
              </a:defRPr>
            </a:lvl1pPr>
          </a:lstStyle>
          <a:p>
            <a:endParaRPr lang="sv-SE"/>
          </a:p>
        </p:txBody>
      </p:sp>
      <p:sp>
        <p:nvSpPr>
          <p:cNvPr id="24579" name="Rectangle 3"/>
          <p:cNvSpPr>
            <a:spLocks noGrp="1" noChangeArrowheads="1"/>
          </p:cNvSpPr>
          <p:nvPr>
            <p:ph type="dt" idx="1"/>
          </p:nvPr>
        </p:nvSpPr>
        <p:spPr bwMode="auto">
          <a:xfrm>
            <a:off x="3885681" y="0"/>
            <a:ext cx="2972319" cy="465693"/>
          </a:xfrm>
          <a:prstGeom prst="rect">
            <a:avLst/>
          </a:prstGeom>
          <a:noFill/>
          <a:ln w="9525">
            <a:noFill/>
            <a:miter lim="800000"/>
            <a:headEnd/>
            <a:tailEnd/>
          </a:ln>
          <a:effectLst/>
        </p:spPr>
        <p:txBody>
          <a:bodyPr vert="horz" wrap="none" lIns="91422" tIns="47539" rIns="91422" bIns="47539" numCol="1" anchor="ctr" anchorCtr="0" compatLnSpc="1">
            <a:prstTxWarp prst="textNoShape">
              <a:avLst/>
            </a:prstTxWarp>
          </a:bodyPr>
          <a:lstStyle>
            <a:lvl1pPr algn="r" defTabSz="928688">
              <a:defRPr sz="1200">
                <a:effectLst/>
              </a:defRPr>
            </a:lvl1pPr>
          </a:lstStyle>
          <a:p>
            <a:endParaRPr lang="sv-SE"/>
          </a:p>
        </p:txBody>
      </p:sp>
      <p:sp>
        <p:nvSpPr>
          <p:cNvPr id="24580"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14920" y="4424085"/>
            <a:ext cx="5028161" cy="4191238"/>
          </a:xfrm>
          <a:prstGeom prst="rect">
            <a:avLst/>
          </a:prstGeom>
          <a:noFill/>
          <a:ln w="9525">
            <a:noFill/>
            <a:miter lim="800000"/>
            <a:headEnd/>
            <a:tailEnd/>
          </a:ln>
          <a:effectLst/>
        </p:spPr>
        <p:txBody>
          <a:bodyPr vert="horz" wrap="none" lIns="91422" tIns="47539" rIns="91422" bIns="47539" numCol="1" anchor="ctr"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24582" name="Rectangle 6"/>
          <p:cNvSpPr>
            <a:spLocks noGrp="1" noChangeArrowheads="1"/>
          </p:cNvSpPr>
          <p:nvPr>
            <p:ph type="ftr" sz="quarter" idx="4"/>
          </p:nvPr>
        </p:nvSpPr>
        <p:spPr bwMode="auto">
          <a:xfrm>
            <a:off x="1" y="8848170"/>
            <a:ext cx="2972320" cy="465693"/>
          </a:xfrm>
          <a:prstGeom prst="rect">
            <a:avLst/>
          </a:prstGeom>
          <a:noFill/>
          <a:ln w="9525">
            <a:noFill/>
            <a:miter lim="800000"/>
            <a:headEnd/>
            <a:tailEnd/>
          </a:ln>
          <a:effectLst/>
        </p:spPr>
        <p:txBody>
          <a:bodyPr vert="horz" wrap="none" lIns="91422" tIns="47539" rIns="91422" bIns="47539" numCol="1" anchor="b" anchorCtr="0" compatLnSpc="1">
            <a:prstTxWarp prst="textNoShape">
              <a:avLst/>
            </a:prstTxWarp>
          </a:bodyPr>
          <a:lstStyle>
            <a:lvl1pPr defTabSz="928688">
              <a:defRPr sz="1200">
                <a:effectLst/>
              </a:defRPr>
            </a:lvl1pPr>
          </a:lstStyle>
          <a:p>
            <a:endParaRPr lang="sv-SE"/>
          </a:p>
        </p:txBody>
      </p:sp>
      <p:sp>
        <p:nvSpPr>
          <p:cNvPr id="24583" name="Rectangle 7"/>
          <p:cNvSpPr>
            <a:spLocks noGrp="1" noChangeArrowheads="1"/>
          </p:cNvSpPr>
          <p:nvPr>
            <p:ph type="sldNum" sz="quarter" idx="5"/>
          </p:nvPr>
        </p:nvSpPr>
        <p:spPr bwMode="auto">
          <a:xfrm>
            <a:off x="3885681" y="8848170"/>
            <a:ext cx="2972319" cy="465693"/>
          </a:xfrm>
          <a:prstGeom prst="rect">
            <a:avLst/>
          </a:prstGeom>
          <a:noFill/>
          <a:ln w="9525">
            <a:noFill/>
            <a:miter lim="800000"/>
            <a:headEnd/>
            <a:tailEnd/>
          </a:ln>
          <a:effectLst/>
        </p:spPr>
        <p:txBody>
          <a:bodyPr vert="horz" wrap="none" lIns="91422" tIns="47539" rIns="91422" bIns="47539" numCol="1" anchor="b" anchorCtr="0" compatLnSpc="1">
            <a:prstTxWarp prst="textNoShape">
              <a:avLst/>
            </a:prstTxWarp>
          </a:bodyPr>
          <a:lstStyle>
            <a:lvl1pPr algn="r" defTabSz="928688">
              <a:defRPr sz="1200">
                <a:effectLst/>
              </a:defRPr>
            </a:lvl1pPr>
          </a:lstStyle>
          <a:p>
            <a:fld id="{6E2A886E-BAC2-4751-A052-43F99C92D1E5}" type="slidenum">
              <a:rPr lang="sv-SE"/>
              <a:pPr/>
              <a:t>‹#›</a:t>
            </a:fld>
            <a:endParaRPr lang="sv-SE"/>
          </a:p>
        </p:txBody>
      </p:sp>
    </p:spTree>
    <p:extLst>
      <p:ext uri="{BB962C8B-B14F-4D97-AF65-F5344CB8AC3E}">
        <p14:creationId xmlns:p14="http://schemas.microsoft.com/office/powerpoint/2010/main" val="2683145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E72BD-1D13-484C-8B4E-825D6E409627}" type="slidenum">
              <a:rPr lang="sv-SE"/>
              <a:pPr/>
              <a:t>1</a:t>
            </a:fld>
            <a:endParaRPr lang="sv-SE"/>
          </a:p>
        </p:txBody>
      </p:sp>
      <p:sp>
        <p:nvSpPr>
          <p:cNvPr id="1048578" name="Rectangle 2"/>
          <p:cNvSpPr>
            <a:spLocks noGrp="1" noRot="1" noChangeAspect="1" noChangeArrowheads="1" noTextEdit="1"/>
          </p:cNvSpPr>
          <p:nvPr>
            <p:ph type="sldImg"/>
          </p:nvPr>
        </p:nvSpPr>
        <p:spPr>
          <a:ln/>
        </p:spPr>
      </p:sp>
      <p:sp>
        <p:nvSpPr>
          <p:cNvPr id="104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D10C6-9BBC-4A18-B877-B71BB64778DB}" type="slidenum">
              <a:rPr lang="en-US"/>
              <a:pPr/>
              <a:t>32</a:t>
            </a:fld>
            <a:endParaRPr lang="en-US"/>
          </a:p>
        </p:txBody>
      </p:sp>
      <p:sp>
        <p:nvSpPr>
          <p:cNvPr id="198658" name="Rectangle 2"/>
          <p:cNvSpPr>
            <a:spLocks noGrp="1" noRot="1" noChangeAspect="1" noChangeArrowheads="1" noTextEdit="1"/>
          </p:cNvSpPr>
          <p:nvPr>
            <p:ph type="sldImg"/>
          </p:nvPr>
        </p:nvSpPr>
        <p:spPr>
          <a:xfrm>
            <a:off x="-230188" y="311150"/>
            <a:ext cx="7589838" cy="5692775"/>
          </a:xfrm>
          <a:ln/>
        </p:spPr>
      </p:sp>
      <p:sp>
        <p:nvSpPr>
          <p:cNvPr id="198659" name="Rectangle 3"/>
          <p:cNvSpPr>
            <a:spLocks noGrp="1" noChangeArrowheads="1"/>
          </p:cNvSpPr>
          <p:nvPr>
            <p:ph type="body" idx="1"/>
          </p:nvPr>
        </p:nvSpPr>
        <p:spPr>
          <a:xfrm>
            <a:off x="960438" y="4967394"/>
            <a:ext cx="5029200" cy="354444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1234B-4F2C-4233-9C93-CCF14F91625D}" type="slidenum">
              <a:rPr lang="en-US"/>
              <a:pPr/>
              <a:t>35</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6460DDA-8ECD-42B6-A905-8940E7948804}" type="slidenum">
              <a:rPr lang="en-US" smtClean="0">
                <a:solidFill>
                  <a:prstClr val="black"/>
                </a:solidFill>
              </a:rPr>
              <a:pPr/>
              <a:t>40</a:t>
            </a:fld>
            <a:endParaRPr lang="en-US" smtClean="0">
              <a:solidFill>
                <a:prstClr val="black"/>
              </a:solidFill>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lvl="0" indent="-236538">
              <a:buFont typeface="Arial" pitchFamily="34" charset="0"/>
              <a:buChar char="•"/>
            </a:pPr>
            <a:r>
              <a:rPr lang="en-US" sz="1600" dirty="0" smtClean="0">
                <a:solidFill>
                  <a:prstClr val="black"/>
                </a:solidFill>
              </a:rPr>
              <a:t>ACRA enacted in January 2011</a:t>
            </a:r>
          </a:p>
          <a:p>
            <a:pPr marL="236538" lvl="0" indent="-236538">
              <a:buFont typeface="Arial" pitchFamily="34" charset="0"/>
              <a:buChar char="•"/>
            </a:pPr>
            <a:endParaRPr lang="en-US" sz="1600" dirty="0" smtClean="0">
              <a:solidFill>
                <a:prstClr val="black"/>
              </a:solidFill>
            </a:endParaRPr>
          </a:p>
          <a:p>
            <a:pPr marL="236538" lvl="0" indent="-236538">
              <a:buFont typeface="Arial" pitchFamily="34" charset="0"/>
              <a:buChar char="•"/>
            </a:pPr>
            <a:r>
              <a:rPr lang="en-US" sz="1600" dirty="0" smtClean="0">
                <a:solidFill>
                  <a:prstClr val="black"/>
                </a:solidFill>
              </a:rPr>
              <a:t>Sec. 526 directly addressed the Broader Impacts review criterion</a:t>
            </a:r>
          </a:p>
          <a:p>
            <a:pPr marL="236538" lvl="0" indent="-236538">
              <a:buFont typeface="Arial" pitchFamily="34" charset="0"/>
              <a:buChar char="•"/>
            </a:pPr>
            <a:endParaRPr lang="en-US" sz="1600" dirty="0" smtClean="0">
              <a:solidFill>
                <a:prstClr val="black"/>
              </a:solidFill>
            </a:endParaRPr>
          </a:p>
          <a:p>
            <a:pPr marL="236538" lvl="0" indent="-236538">
              <a:buFont typeface="Arial" pitchFamily="34" charset="0"/>
              <a:buChar char="•"/>
            </a:pPr>
            <a:r>
              <a:rPr lang="en-US" sz="1600" dirty="0" smtClean="0">
                <a:solidFill>
                  <a:prstClr val="black"/>
                </a:solidFill>
              </a:rPr>
              <a:t>Task Force harmonized its recommendations with the goals and intent of this legislation</a:t>
            </a:r>
          </a:p>
          <a:p>
            <a:pPr marL="236538" lvl="0" indent="-236538">
              <a:buFont typeface="Arial" pitchFamily="34" charset="0"/>
              <a:buChar char="•"/>
            </a:pPr>
            <a:endParaRPr lang="en-US" sz="1600" dirty="0" smtClean="0">
              <a:solidFill>
                <a:prstClr val="black"/>
              </a:solidFill>
            </a:endParaRPr>
          </a:p>
          <a:p>
            <a:pPr marL="236538" lvl="0" indent="-236538">
              <a:buFont typeface="Arial" pitchFamily="34" charset="0"/>
              <a:buChar char="•"/>
            </a:pPr>
            <a:endParaRPr lang="en-US" sz="16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C2589A5-2582-439F-92EA-E15881CB0929}"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2589A5-2582-439F-92EA-E15881CB0929}"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indent="-236538">
              <a:buFont typeface="Arial" pitchFamily="34" charset="0"/>
              <a:buChar char="•"/>
            </a:pPr>
            <a:r>
              <a:rPr lang="en-US" sz="1600" dirty="0" smtClean="0"/>
              <a:t>Strengths and weaknesses of the current Broader Impacts review criterion</a:t>
            </a:r>
            <a:endParaRPr lang="en-US" sz="1600" dirty="0"/>
          </a:p>
        </p:txBody>
      </p:sp>
      <p:sp>
        <p:nvSpPr>
          <p:cNvPr id="4" name="Slide Number Placeholder 3"/>
          <p:cNvSpPr>
            <a:spLocks noGrp="1"/>
          </p:cNvSpPr>
          <p:nvPr>
            <p:ph type="sldNum" sz="quarter" idx="10"/>
          </p:nvPr>
        </p:nvSpPr>
        <p:spPr/>
        <p:txBody>
          <a:bodyPr/>
          <a:lstStyle/>
          <a:p>
            <a:fld id="{3C2589A5-2582-439F-92EA-E15881CB0929}"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indent="-236538">
              <a:buFont typeface="Arial" pitchFamily="34" charset="0"/>
              <a:buChar char="•"/>
            </a:pPr>
            <a:r>
              <a:rPr lang="en-US" sz="1600" dirty="0" smtClean="0"/>
              <a:t>The Task Force identified three major guiding principles,  to help clarify the intent of the review criteria, and how they should be used by PIs, reviewers, and NSF staff.</a:t>
            </a:r>
          </a:p>
          <a:p>
            <a:pPr marL="236538" indent="-236538">
              <a:buFont typeface="Arial" pitchFamily="34" charset="0"/>
              <a:buChar char="•"/>
            </a:pPr>
            <a:endParaRPr lang="en-US" sz="1600" dirty="0" smtClean="0"/>
          </a:p>
          <a:p>
            <a:pPr marL="236538" indent="-236538">
              <a:buFont typeface="Arial" pitchFamily="34" charset="0"/>
              <a:buChar char="•"/>
            </a:pPr>
            <a:r>
              <a:rPr lang="en-US" sz="1600" dirty="0" smtClean="0"/>
              <a:t>#1 is self-explanatory</a:t>
            </a:r>
          </a:p>
          <a:p>
            <a:pPr marL="236538" indent="-236538">
              <a:buFont typeface="Arial" pitchFamily="34" charset="0"/>
              <a:buChar char="•"/>
            </a:pPr>
            <a:endParaRPr lang="en-US" sz="1600" dirty="0" smtClean="0"/>
          </a:p>
          <a:p>
            <a:pPr marL="236538" indent="-236538">
              <a:buFont typeface="Arial" pitchFamily="34" charset="0"/>
              <a:buChar char="•"/>
            </a:pPr>
            <a:r>
              <a:rPr lang="en-US" sz="1600" dirty="0" smtClean="0"/>
              <a:t>#2 – it is worth noting that the Task Force recognizes that an NSF project may produce Broader Impacts three ways:</a:t>
            </a:r>
          </a:p>
          <a:p>
            <a:pPr marL="693738" lvl="1" indent="-236538">
              <a:buFont typeface="Arial" pitchFamily="34" charset="0"/>
              <a:buChar char="•"/>
            </a:pPr>
            <a:r>
              <a:rPr lang="en-US" sz="1600" dirty="0" smtClean="0"/>
              <a:t>Through the research itself</a:t>
            </a:r>
          </a:p>
          <a:p>
            <a:pPr marL="693738" lvl="1" indent="-236538">
              <a:buFont typeface="Arial" pitchFamily="34" charset="0"/>
              <a:buChar char="•"/>
            </a:pPr>
            <a:r>
              <a:rPr lang="en-US" sz="1600" dirty="0" smtClean="0"/>
              <a:t>Through activities that are directly related to the research project</a:t>
            </a:r>
          </a:p>
          <a:p>
            <a:pPr marL="693738" lvl="1" indent="-236538">
              <a:buFont typeface="Arial" pitchFamily="34" charset="0"/>
              <a:buChar char="•"/>
            </a:pPr>
            <a:r>
              <a:rPr lang="en-US" sz="1600" dirty="0" smtClean="0"/>
              <a:t>Through activities that are complementary to the project</a:t>
            </a:r>
          </a:p>
          <a:p>
            <a:pPr marL="693738" lvl="1" indent="-236538">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3C2589A5-2582-439F-92EA-E15881CB0929}"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indent="-236538">
              <a:buFont typeface="Arial" pitchFamily="34" charset="0"/>
              <a:buChar char="•"/>
            </a:pPr>
            <a:r>
              <a:rPr lang="en-US" sz="1600" dirty="0" smtClean="0"/>
              <a:t>(text from the report, worth repeating here):</a:t>
            </a:r>
          </a:p>
          <a:p>
            <a:pPr marL="236538" indent="-236538">
              <a:buFont typeface="Arial" pitchFamily="34" charset="0"/>
              <a:buChar char="•"/>
            </a:pPr>
            <a:endParaRPr lang="en-US" sz="1600" dirty="0" smtClean="0"/>
          </a:p>
          <a:p>
            <a:pPr marL="236538" indent="-236538">
              <a:buFont typeface="Arial" pitchFamily="34" charset="0"/>
              <a:buChar char="•"/>
            </a:pPr>
            <a:r>
              <a:rPr lang="en-US" sz="1600" dirty="0" smtClean="0"/>
              <a:t>With respect to the final principle, the Board wishes to emphasize that, even if assessment of Broader Impacts outcomes for particular projects is done at an aggregated level, PIs are expected to be accountable for carrying out the activities described in the funded project.  Thus, individual projects should include clearly stated goals, specific descriptions of the activities that the PI intends to do, and a plan in place to document the outputs of those activities.  </a:t>
            </a:r>
          </a:p>
          <a:p>
            <a:pPr marL="236538" indent="-236538">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3C2589A5-2582-439F-92EA-E15881CB0929}"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305EC37-84E7-4494-B28A-0D88947E881F}" type="slidenum">
              <a:rPr lang="sv-SE">
                <a:solidFill>
                  <a:prstClr val="black"/>
                </a:solidFill>
              </a:rPr>
              <a:pPr/>
              <a:t>2</a:t>
            </a:fld>
            <a:endParaRPr lang="sv-SE">
              <a:solidFill>
                <a:prstClr val="black"/>
              </a:solidFill>
            </a:endParaRPr>
          </a:p>
        </p:txBody>
      </p:sp>
      <p:sp>
        <p:nvSpPr>
          <p:cNvPr id="37891" name="Rectangle 2"/>
          <p:cNvSpPr>
            <a:spLocks noGrp="1" noRot="1" noChangeAspect="1" noChangeArrowheads="1" noTextEdit="1"/>
          </p:cNvSpPr>
          <p:nvPr>
            <p:ph type="sldImg"/>
          </p:nvPr>
        </p:nvSpPr>
        <p:spPr>
          <a:xfrm>
            <a:off x="266700" y="311150"/>
            <a:ext cx="5932488" cy="4449763"/>
          </a:xfrm>
          <a:ln/>
        </p:spPr>
      </p:sp>
      <p:sp>
        <p:nvSpPr>
          <p:cNvPr id="37892" name="Rectangle 3"/>
          <p:cNvSpPr>
            <a:spLocks noGrp="1" noChangeArrowheads="1"/>
          </p:cNvSpPr>
          <p:nvPr>
            <p:ph type="body" idx="1"/>
          </p:nvPr>
        </p:nvSpPr>
        <p:spPr>
          <a:noFill/>
          <a:ln/>
        </p:spPr>
        <p:txBody>
          <a:bodyPr/>
          <a:lstStyle/>
          <a:p>
            <a:pPr eaLnBrk="1" hangingPunct="1"/>
            <a:r>
              <a:rPr lang="en-US" smtClean="0"/>
              <a:t>As I looked at the speakers from today and the invitee list, it was clear I shouldn’t try to give a straight neuroscience talk to this crowd or I”d violate the old adage…never discuss floods…so I’ll talk about things I’m more comfortable and familiar with…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82870-99E1-4627-9DF4-84567D94415E}" type="slidenum">
              <a:rPr lang="en-US"/>
              <a:pPr/>
              <a:t>6</a:t>
            </a:fld>
            <a:endParaRPr lang="en-US"/>
          </a:p>
        </p:txBody>
      </p:sp>
      <p:sp>
        <p:nvSpPr>
          <p:cNvPr id="161794" name="Rectangle 2"/>
          <p:cNvSpPr>
            <a:spLocks noGrp="1" noRot="1" noChangeAspect="1" noChangeArrowheads="1" noTextEdit="1"/>
          </p:cNvSpPr>
          <p:nvPr>
            <p:ph type="sldImg"/>
          </p:nvPr>
        </p:nvSpPr>
        <p:spPr>
          <a:xfrm>
            <a:off x="268288" y="311150"/>
            <a:ext cx="5930900" cy="4449763"/>
          </a:xfrm>
          <a:ln/>
        </p:spPr>
      </p:sp>
      <p:sp>
        <p:nvSpPr>
          <p:cNvPr id="161795" name="Rectangle 3"/>
          <p:cNvSpPr>
            <a:spLocks noGrp="1" noChangeArrowheads="1"/>
          </p:cNvSpPr>
          <p:nvPr>
            <p:ph type="body" idx="1"/>
          </p:nvPr>
        </p:nvSpPr>
        <p:spPr>
          <a:xfrm>
            <a:off x="960438" y="4967394"/>
            <a:ext cx="5029200" cy="3544443"/>
          </a:xfrm>
        </p:spPr>
        <p:txBody>
          <a:bodyPr/>
          <a:lstStyle/>
          <a:p>
            <a:r>
              <a:rPr lang="en-US"/>
              <a:t>We are living in both the best of times and the worst of times for science and society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CC452-8E6F-4D54-A53B-653154967101}" type="slidenum">
              <a:rPr lang="sv-SE"/>
              <a:pPr/>
              <a:t>7</a:t>
            </a:fld>
            <a:endParaRPr lang="sv-SE"/>
          </a:p>
        </p:txBody>
      </p:sp>
      <p:sp>
        <p:nvSpPr>
          <p:cNvPr id="928770" name="Rectangle 2"/>
          <p:cNvSpPr>
            <a:spLocks noGrp="1" noRot="1" noChangeAspect="1" noChangeArrowheads="1" noTextEdit="1"/>
          </p:cNvSpPr>
          <p:nvPr>
            <p:ph type="sldImg"/>
          </p:nvPr>
        </p:nvSpPr>
        <p:spPr>
          <a:xfrm>
            <a:off x="268288" y="311150"/>
            <a:ext cx="5930900" cy="4449763"/>
          </a:xfrm>
          <a:ln/>
        </p:spPr>
      </p:sp>
      <p:sp>
        <p:nvSpPr>
          <p:cNvPr id="928771" name="Rectangle 3"/>
          <p:cNvSpPr>
            <a:spLocks noGrp="1" noChangeArrowheads="1"/>
          </p:cNvSpPr>
          <p:nvPr>
            <p:ph type="body" idx="1"/>
          </p:nvPr>
        </p:nvSpPr>
        <p:spPr>
          <a:xfrm>
            <a:off x="960121" y="4967926"/>
            <a:ext cx="5029720" cy="3543733"/>
          </a:xfrm>
        </p:spPr>
        <p:txBody>
          <a:bodyPr/>
          <a:lstStyle/>
          <a:p>
            <a:r>
              <a:rPr lang="en-US"/>
              <a:t>We’re living in the best of </a:t>
            </a:r>
            <a:r>
              <a:rPr lang="en-US" u="sng"/>
              <a:t>scientific </a:t>
            </a:r>
            <a:r>
              <a:rPr lang="en-US"/>
              <a:t>times. Advances in science – particularly neuroscience – are coming at a fantastic rate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365B9-BF2E-4F40-BF02-25DD82409675}" type="slidenum">
              <a:rPr lang="en-US"/>
              <a:pPr/>
              <a:t>8</a:t>
            </a:fld>
            <a:endParaRPr lang="en-US"/>
          </a:p>
        </p:txBody>
      </p:sp>
      <p:sp>
        <p:nvSpPr>
          <p:cNvPr id="165890" name="Rectangle 2"/>
          <p:cNvSpPr>
            <a:spLocks noGrp="1" noRot="1" noChangeAspect="1" noChangeArrowheads="1" noTextEdit="1"/>
          </p:cNvSpPr>
          <p:nvPr>
            <p:ph type="sldImg"/>
          </p:nvPr>
        </p:nvSpPr>
        <p:spPr>
          <a:xfrm>
            <a:off x="-146050" y="311150"/>
            <a:ext cx="6759575" cy="5070475"/>
          </a:xfrm>
          <a:ln/>
        </p:spPr>
      </p:sp>
      <p:sp>
        <p:nvSpPr>
          <p:cNvPr id="165891" name="Rectangle 3"/>
          <p:cNvSpPr>
            <a:spLocks noGrp="1" noChangeArrowheads="1"/>
          </p:cNvSpPr>
          <p:nvPr>
            <p:ph type="body" idx="1"/>
          </p:nvPr>
        </p:nvSpPr>
        <p:spPr>
          <a:xfrm>
            <a:off x="960438" y="4967394"/>
            <a:ext cx="5029200" cy="3544443"/>
          </a:xfrm>
        </p:spPr>
        <p:txBody>
          <a:bodyPr/>
          <a:lstStyle/>
          <a:p>
            <a:r>
              <a:rPr lang="en-US"/>
              <a:t>You all know about those…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2E88D-8A9F-4F43-9A43-14A03563159C}" type="slidenum">
              <a:rPr lang="en-US"/>
              <a:pPr/>
              <a:t>10</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76DD0-4D13-4CF5-A57C-49767321A5C0}" type="slidenum">
              <a:rPr lang="en-US"/>
              <a:pPr/>
              <a:t>11</a:t>
            </a:fld>
            <a:endParaRPr lang="en-US"/>
          </a:p>
        </p:txBody>
      </p:sp>
      <p:sp>
        <p:nvSpPr>
          <p:cNvPr id="345090" name="Rectangle 2"/>
          <p:cNvSpPr>
            <a:spLocks noGrp="1" noRot="1" noChangeAspect="1" noChangeArrowheads="1" noTextEdit="1"/>
          </p:cNvSpPr>
          <p:nvPr>
            <p:ph type="sldImg"/>
          </p:nvPr>
        </p:nvSpPr>
        <p:spPr>
          <a:xfrm>
            <a:off x="268288" y="311150"/>
            <a:ext cx="5932487" cy="4449763"/>
          </a:xfrm>
          <a:ln/>
        </p:spPr>
      </p:sp>
      <p:sp>
        <p:nvSpPr>
          <p:cNvPr id="345091" name="Rectangle 3"/>
          <p:cNvSpPr>
            <a:spLocks noGrp="1" noChangeArrowheads="1"/>
          </p:cNvSpPr>
          <p:nvPr>
            <p:ph type="body" idx="1"/>
          </p:nvPr>
        </p:nvSpPr>
        <p:spPr>
          <a:xfrm>
            <a:off x="960438" y="4967394"/>
            <a:ext cx="5029200" cy="3542826"/>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02626-0BE9-4E90-815A-5D810130D02D}" type="slidenum">
              <a:rPr lang="en-US"/>
              <a:pPr/>
              <a:t>23</a:t>
            </a:fld>
            <a:endParaRPr lang="en-US"/>
          </a:p>
        </p:txBody>
      </p:sp>
      <p:sp>
        <p:nvSpPr>
          <p:cNvPr id="192514" name="Rectangle 2"/>
          <p:cNvSpPr>
            <a:spLocks noGrp="1" noRot="1" noChangeAspect="1" noChangeArrowheads="1" noTextEdit="1"/>
          </p:cNvSpPr>
          <p:nvPr>
            <p:ph type="sldImg"/>
          </p:nvPr>
        </p:nvSpPr>
        <p:spPr>
          <a:xfrm>
            <a:off x="268288" y="311150"/>
            <a:ext cx="5930900" cy="4449763"/>
          </a:xfrm>
          <a:ln/>
        </p:spPr>
      </p:sp>
      <p:sp>
        <p:nvSpPr>
          <p:cNvPr id="192515" name="Rectangle 3"/>
          <p:cNvSpPr>
            <a:spLocks noGrp="1" noChangeArrowheads="1"/>
          </p:cNvSpPr>
          <p:nvPr>
            <p:ph type="body" idx="1"/>
          </p:nvPr>
        </p:nvSpPr>
        <p:spPr>
          <a:xfrm>
            <a:off x="960438" y="4967394"/>
            <a:ext cx="5029200" cy="354444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0E7D2-22D1-47F3-A2C6-1B1182DA34B6}" type="slidenum">
              <a:rPr lang="en-US"/>
              <a:pPr/>
              <a:t>29</a:t>
            </a:fld>
            <a:endParaRPr lang="en-US"/>
          </a:p>
        </p:txBody>
      </p:sp>
      <p:sp>
        <p:nvSpPr>
          <p:cNvPr id="194562" name="Rectangle 2"/>
          <p:cNvSpPr>
            <a:spLocks noGrp="1" noRot="1" noChangeAspect="1" noChangeArrowheads="1" noTextEdit="1"/>
          </p:cNvSpPr>
          <p:nvPr>
            <p:ph type="sldImg"/>
          </p:nvPr>
        </p:nvSpPr>
        <p:spPr>
          <a:xfrm>
            <a:off x="544513" y="311150"/>
            <a:ext cx="5380037" cy="4035425"/>
          </a:xfrm>
          <a:ln/>
        </p:spPr>
      </p:sp>
      <p:sp>
        <p:nvSpPr>
          <p:cNvPr id="194563" name="Rectangle 3"/>
          <p:cNvSpPr>
            <a:spLocks noGrp="1" noChangeArrowheads="1"/>
          </p:cNvSpPr>
          <p:nvPr>
            <p:ph type="body" idx="1"/>
          </p:nvPr>
        </p:nvSpPr>
        <p:spPr>
          <a:xfrm>
            <a:off x="287339" y="4424085"/>
            <a:ext cx="6340475" cy="4191238"/>
          </a:xfrm>
          <a:noFill/>
          <a:ln/>
        </p:spPr>
        <p:txBody>
          <a:bodyPr/>
          <a:lstStyle/>
          <a:p>
            <a:pPr>
              <a:lnSpc>
                <a:spcPct val="90000"/>
              </a:lnSpc>
            </a:pPr>
            <a:r>
              <a:rPr lang="en-US" sz="2000" dirty="0"/>
              <a:t>Every survey shows that people generally still respect science and technology – depending on how you ask the question between 70 and 90% of Americans believe the benefits outweigh the risks of science and technology advances.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482"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endParaRPr lang="en-US"/>
          </a:p>
        </p:txBody>
      </p:sp>
      <p:sp>
        <p:nvSpPr>
          <p:cNvPr id="20494" name="Line 14"/>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endParaRPr lang="en-US"/>
          </a:p>
        </p:txBody>
      </p:sp>
      <p:sp>
        <p:nvSpPr>
          <p:cNvPr id="20483" name="Rectangle 3"/>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a:r>
              <a:rPr lang="sv-SE">
                <a:effectLst/>
              </a:rPr>
              <a:t> </a:t>
            </a:r>
          </a:p>
        </p:txBody>
      </p:sp>
      <p:sp>
        <p:nvSpPr>
          <p:cNvPr id="20484" name="Rectangle 4"/>
          <p:cNvSpPr>
            <a:spLocks noGrp="1" noChangeArrowheads="1"/>
          </p:cNvSpPr>
          <p:nvPr>
            <p:ph type="ctrTitle"/>
          </p:nvPr>
        </p:nvSpPr>
        <p:spPr bwMode="auto">
          <a:xfrm>
            <a:off x="2667000" y="1524000"/>
            <a:ext cx="6019800" cy="1143000"/>
          </a:xfrm>
        </p:spPr>
        <p:txBody>
          <a:bodyPr/>
          <a:lstStyle>
            <a:lvl1pPr>
              <a:defRPr sz="4800"/>
            </a:lvl1pPr>
          </a:lstStyle>
          <a:p>
            <a:r>
              <a:rPr lang="sv-SE"/>
              <a:t>Click to edit Master title style</a:t>
            </a:r>
          </a:p>
        </p:txBody>
      </p:sp>
      <p:sp>
        <p:nvSpPr>
          <p:cNvPr id="20488" name="Rectangle 8"/>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pic>
        <p:nvPicPr>
          <p:cNvPr id="20492" name="Picture 12"/>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p:spPr>
      </p:pic>
      <p:sp>
        <p:nvSpPr>
          <p:cNvPr id="20496" name="Line 16"/>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1E33A8BC-10CC-407F-B1F5-4B399C03CFCE}" type="slidenum">
              <a:rPr lang="sv-SE"/>
              <a:pPr/>
              <a:t>‹#›</a:t>
            </a:fld>
            <a:endParaRPr lang="sv-SE">
              <a:solidFill>
                <a:schemeClr val="tx2"/>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2286000"/>
            <a:ext cx="6400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685800" y="228600"/>
            <a:ext cx="5029200" cy="381000"/>
          </a:xfrm>
        </p:spPr>
        <p:txBody>
          <a:bodyPr/>
          <a:lstStyle>
            <a:lvl1pPr>
              <a:defRPr sz="1800"/>
            </a:lvl1p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a:xfrm>
            <a:off x="0" y="6477000"/>
            <a:ext cx="609600" cy="381000"/>
          </a:xfrm>
        </p:spPr>
        <p:txBody>
          <a:bodyPr/>
          <a:lstStyle>
            <a:lvl1pPr>
              <a:defRPr/>
            </a:lvl1pPr>
          </a:lstStyle>
          <a:p>
            <a:fld id="{48023FC4-840D-4204-A784-DCA8F7DB061C}"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3411081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631E34-41AF-40C0-B24E-08D6CC9D4D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1545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6D966B-30C8-4E1E-ACCC-CCE5CCEF2A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7854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8DBC13-48D8-4883-8438-5FDEB79263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43001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E6616FD-13AE-4715-9A9E-D5389ABCFD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29159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4C52B00-3CC0-4955-B6D0-0E363A98F2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26830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41BDECE-0061-4509-A387-5A3472467D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97171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0E43566-3822-4A80-AC8D-1DD884D04F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09681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A9B56-F171-4520-A014-99A219F7D1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6684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350D82-2E4A-4161-A5C3-1DACAC8F9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37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2286000"/>
            <a:ext cx="16002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286000"/>
            <a:ext cx="46482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8774AE12-F7C5-4B3A-BD69-A4DDDAE51733}" type="slidenum">
              <a:rPr lang="sv-SE"/>
              <a:pPr/>
              <a:t>‹#›</a:t>
            </a:fld>
            <a:endParaRPr lang="sv-SE">
              <a:solidFill>
                <a:schemeClr val="tx2"/>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04C463-8AC1-40E9-A936-69EC5C4A2A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38787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22E492-E78C-4060-9969-40FF5B72E2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97725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smtClean="0">
                <a:solidFill>
                  <a:srgbClr val="000000"/>
                </a:solidFill>
              </a:rPr>
              <a:t>The Accountability Conundrum - SMRB - October 2013</a:t>
            </a:r>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F5FBAE4-0CAB-4846-B88B-B724EA4777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17277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sz="1800">
              <a:solidFill>
                <a:prstClr val="white"/>
              </a:solidFill>
              <a:effectLst/>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pic>
        <p:nvPicPr>
          <p:cNvPr id="14" name="Picture 42" descr="NSFLogoF_NoShading"/>
          <p:cNvPicPr>
            <a:picLocks noChangeAspect="1" noChangeArrowheads="1"/>
          </p:cNvPicPr>
          <p:nvPr userDrawn="1"/>
        </p:nvPicPr>
        <p:blipFill>
          <a:blip r:embed="rId3" cstate="print"/>
          <a:srcRect/>
          <a:stretch>
            <a:fillRect/>
          </a:stretch>
        </p:blipFill>
        <p:spPr bwMode="auto">
          <a:xfrm>
            <a:off x="8029575" y="0"/>
            <a:ext cx="1114425" cy="1114425"/>
          </a:xfrm>
          <a:prstGeom prst="rect">
            <a:avLst/>
          </a:prstGeom>
          <a:noFill/>
          <a:ln w="9525">
            <a:noFill/>
            <a:miter lim="800000"/>
            <a:headEnd/>
            <a:tailEnd/>
          </a:ln>
        </p:spPr>
      </p:pic>
    </p:spTree>
    <p:extLst>
      <p:ext uri="{BB962C8B-B14F-4D97-AF65-F5344CB8AC3E}">
        <p14:creationId xmlns:p14="http://schemas.microsoft.com/office/powerpoint/2010/main" val="22241775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defRPr/>
            </a:pPr>
            <a:r>
              <a:rPr lang="en-US" sz="1800" smtClean="0">
                <a:solidFill>
                  <a:prstClr val="black"/>
                </a:solidFill>
                <a:effectLst/>
                <a:latin typeface="Lucida Sans Unicode"/>
              </a:rPr>
              <a:t>The Accountability Conundrum - SMRB - October 2013</a:t>
            </a:r>
            <a:endParaRPr lang="en-US" sz="1800">
              <a:solidFill>
                <a:prstClr val="black"/>
              </a:solidFill>
              <a:effectLst/>
              <a:latin typeface="Lucida Sans Unicode"/>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3480392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solidFill>
                <a:prstClr val="white"/>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white"/>
                </a:solidFill>
                <a:effectLst/>
                <a:latin typeface="Lucida Sans Unicode"/>
              </a:rPr>
              <a:t>The Accountability Conundrum - SMRB - October 2013</a:t>
            </a:r>
            <a:endParaRPr lang="en-US" sz="1800" dirty="0">
              <a:solidFill>
                <a:prstClr val="white"/>
              </a:solidFill>
              <a:effectLst/>
              <a:latin typeface="Lucida Sans Unicode"/>
            </a:endParaRPr>
          </a:p>
        </p:txBody>
      </p:sp>
      <p:sp>
        <p:nvSpPr>
          <p:cNvPr id="6" name="Slide Number Placeholder 5"/>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27E019E6-1671-4BDD-A447-A3E5FA615241}" type="slidenum">
              <a:rPr lang="en-US" sz="1800" smtClean="0">
                <a:solidFill>
                  <a:prstClr val="white"/>
                </a:solidFill>
                <a:effectLst/>
                <a:latin typeface="Lucida Sans Unicode"/>
              </a:rPr>
              <a:pPr eaLnBrk="1" fontAlgn="auto" hangingPunct="1">
                <a:spcBef>
                  <a:spcPts val="0"/>
                </a:spcBef>
                <a:spcAft>
                  <a:spcPts val="0"/>
                </a:spcAft>
              </a:pPr>
              <a:t>‹#›</a:t>
            </a:fld>
            <a:endParaRPr lang="en-US" sz="1800" dirty="0">
              <a:solidFill>
                <a:prstClr val="white"/>
              </a:solidFill>
              <a:effectLst/>
              <a:latin typeface="Lucida Sans Unicode"/>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Tree>
    <p:extLst>
      <p:ext uri="{BB962C8B-B14F-4D97-AF65-F5344CB8AC3E}">
        <p14:creationId xmlns:p14="http://schemas.microsoft.com/office/powerpoint/2010/main" val="979501296"/>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white"/>
                </a:solidFill>
                <a:effectLst/>
                <a:latin typeface="Lucida Sans Unicode"/>
              </a:rPr>
              <a:t>The Accountability Conundrum - SMRB - October 2013</a:t>
            </a:r>
            <a:endParaRPr lang="en-US" sz="1800" dirty="0">
              <a:solidFill>
                <a:prstClr val="white"/>
              </a:solidFill>
              <a:effectLst/>
              <a:latin typeface="Lucida Sans Unicode"/>
            </a:endParaRPr>
          </a:p>
        </p:txBody>
      </p:sp>
      <p:sp>
        <p:nvSpPr>
          <p:cNvPr id="7" name="Slide Number Placeholder 6"/>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white"/>
                </a:solidFill>
                <a:effectLst/>
                <a:latin typeface="Lucida Sans Unicode"/>
              </a:rPr>
              <a:pPr eaLnBrk="1" fontAlgn="auto" hangingPunct="1">
                <a:spcBef>
                  <a:spcPts val="0"/>
                </a:spcBef>
                <a:spcAft>
                  <a:spcPts val="0"/>
                </a:spcAft>
              </a:pPr>
              <a:t>‹#›</a:t>
            </a:fld>
            <a:endParaRPr lang="en-US" sz="1200">
              <a:solidFill>
                <a:srgbClr val="DEF5FA"/>
              </a:solidFill>
              <a:effectLst/>
              <a:latin typeface="Lucida Sans Unicode"/>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86704226"/>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solidFill>
                <a:prstClr val="black"/>
              </a:solidFill>
            </a:endParaRPr>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black"/>
                </a:solidFill>
                <a:effectLst/>
                <a:latin typeface="Lucida Sans Unicode"/>
              </a:rPr>
              <a:t>The Accountability Conundrum - SMRB - October 2013</a:t>
            </a:r>
            <a:endParaRPr lang="en-US" sz="1800" dirty="0">
              <a:solidFill>
                <a:prstClr val="black"/>
              </a:solidFill>
              <a:effectLst/>
              <a:latin typeface="Lucida Sans Unicode"/>
            </a:endParaRPr>
          </a:p>
        </p:txBody>
      </p:sp>
      <p:sp>
        <p:nvSpPr>
          <p:cNvPr id="9" name="Slide Number Placeholder 8"/>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black"/>
                </a:solidFill>
                <a:effectLst/>
                <a:latin typeface="Lucida Sans Unicode"/>
              </a:rPr>
              <a:pPr eaLnBrk="1" fontAlgn="auto" hangingPunct="1">
                <a:spcBef>
                  <a:spcPts val="0"/>
                </a:spcBef>
                <a:spcAft>
                  <a:spcPts val="0"/>
                </a:spcAft>
              </a:pPr>
              <a:t>‹#›</a:t>
            </a:fld>
            <a:endParaRPr lang="en-US" sz="1200">
              <a:solidFill>
                <a:srgbClr val="464646"/>
              </a:solidFill>
              <a:effectLst/>
              <a:latin typeface="Lucida Sans Unicode"/>
            </a:endParaRPr>
          </a:p>
        </p:txBody>
      </p:sp>
    </p:spTree>
    <p:extLst>
      <p:ext uri="{BB962C8B-B14F-4D97-AF65-F5344CB8AC3E}">
        <p14:creationId xmlns:p14="http://schemas.microsoft.com/office/powerpoint/2010/main" val="3101897661"/>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solidFill>
                <a:prstClr val="white"/>
              </a:solidFill>
            </a:endParaRPr>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white"/>
                </a:solidFill>
                <a:effectLst/>
                <a:latin typeface="Lucida Sans Unicode"/>
              </a:rPr>
              <a:t>The Accountability Conundrum - SMRB - October 2013</a:t>
            </a:r>
            <a:endParaRPr lang="en-US" sz="1800" dirty="0">
              <a:solidFill>
                <a:prstClr val="white"/>
              </a:solidFill>
              <a:effectLst/>
              <a:latin typeface="Lucida Sans Unicode"/>
            </a:endParaRPr>
          </a:p>
        </p:txBody>
      </p:sp>
      <p:sp>
        <p:nvSpPr>
          <p:cNvPr id="5" name="Slide Number Placeholder 4"/>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white"/>
                </a:solidFill>
                <a:effectLst/>
                <a:latin typeface="Lucida Sans Unicode"/>
              </a:rPr>
              <a:pPr eaLnBrk="1" fontAlgn="auto" hangingPunct="1">
                <a:spcBef>
                  <a:spcPts val="0"/>
                </a:spcBef>
                <a:spcAft>
                  <a:spcPts val="0"/>
                </a:spcAft>
              </a:pPr>
              <a:t>‹#›</a:t>
            </a:fld>
            <a:endParaRPr lang="en-US" sz="1200">
              <a:solidFill>
                <a:srgbClr val="DEF5FA"/>
              </a:solidFill>
              <a:effectLst/>
              <a:latin typeface="Lucida Sans Unicode"/>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82667497"/>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solidFill>
                <a:prstClr val="black"/>
              </a:solidFill>
            </a:endParaRPr>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defRPr/>
            </a:pPr>
            <a:r>
              <a:rPr lang="en-US" sz="1800" smtClean="0">
                <a:solidFill>
                  <a:prstClr val="black"/>
                </a:solidFill>
                <a:effectLst/>
                <a:latin typeface="Lucida Sans Unicode"/>
              </a:rPr>
              <a:t>The Accountability Conundrum - SMRB - October 2013</a:t>
            </a:r>
            <a:endParaRPr lang="en-US" sz="1800">
              <a:solidFill>
                <a:prstClr val="black"/>
              </a:solidFill>
              <a:effectLst/>
              <a:latin typeface="Lucida Sans Unicode"/>
            </a:endParaRPr>
          </a:p>
        </p:txBody>
      </p:sp>
      <p:sp>
        <p:nvSpPr>
          <p:cNvPr id="4" name="Slide Number Placeholder 3"/>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27E019E6-1671-4BDD-A447-A3E5FA615241}" type="slidenum">
              <a:rPr lang="en-US" sz="1800" smtClean="0">
                <a:solidFill>
                  <a:prstClr val="black"/>
                </a:solidFill>
                <a:effectLst/>
                <a:latin typeface="Lucida Sans Unicode"/>
              </a:rPr>
              <a:pPr eaLnBrk="1" fontAlgn="auto" hangingPunct="1">
                <a:spcBef>
                  <a:spcPts val="0"/>
                </a:spcBef>
                <a:spcAft>
                  <a:spcPts val="0"/>
                </a:spcAft>
              </a:pPr>
              <a:t>‹#›</a:t>
            </a:fld>
            <a:endParaRPr lang="en-US" sz="1800" dirty="0">
              <a:solidFill>
                <a:prstClr val="black"/>
              </a:solidFill>
              <a:effectLst/>
              <a:latin typeface="Lucida Sans Unicode"/>
            </a:endParaRPr>
          </a:p>
        </p:txBody>
      </p:sp>
      <p:pic>
        <p:nvPicPr>
          <p:cNvPr id="5" name="Picture 42" descr="NSFLogoF_NoShading"/>
          <p:cNvPicPr>
            <a:picLocks noChangeAspect="1" noChangeArrowheads="1"/>
          </p:cNvPicPr>
          <p:nvPr userDrawn="1"/>
        </p:nvPicPr>
        <p:blipFill>
          <a:blip r:embed="rId2" cstate="print"/>
          <a:srcRect/>
          <a:stretch>
            <a:fillRect/>
          </a:stretch>
        </p:blipFill>
        <p:spPr bwMode="auto">
          <a:xfrm>
            <a:off x="8229600" y="5943600"/>
            <a:ext cx="914400" cy="914400"/>
          </a:xfrm>
          <a:prstGeom prst="rect">
            <a:avLst/>
          </a:prstGeom>
          <a:noFill/>
          <a:ln w="9525">
            <a:noFill/>
            <a:miter lim="800000"/>
            <a:headEnd/>
            <a:tailEnd/>
          </a:ln>
        </p:spPr>
      </p:pic>
    </p:spTree>
    <p:extLst>
      <p:ext uri="{BB962C8B-B14F-4D97-AF65-F5344CB8AC3E}">
        <p14:creationId xmlns:p14="http://schemas.microsoft.com/office/powerpoint/2010/main" val="369354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00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3124200"/>
            <a:ext cx="6400800" cy="3276600"/>
          </a:xfrm>
        </p:spPr>
        <p:txBody>
          <a:bodyPr/>
          <a:lstStyle/>
          <a:p>
            <a:endParaRPr lang="en-US"/>
          </a:p>
        </p:txBody>
      </p:sp>
      <p:sp>
        <p:nvSpPr>
          <p:cNvPr id="4" name="Footer Placeholder 3"/>
          <p:cNvSpPr>
            <a:spLocks noGrp="1"/>
          </p:cNvSpPr>
          <p:nvPr>
            <p:ph type="ftr" sz="quarter" idx="10"/>
          </p:nvPr>
        </p:nvSpPr>
        <p:spPr>
          <a:xfrm>
            <a:off x="533400" y="228600"/>
            <a:ext cx="5486400" cy="381000"/>
          </a:xfrm>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a:xfrm>
            <a:off x="0" y="6477000"/>
            <a:ext cx="609600" cy="381000"/>
          </a:xfrm>
        </p:spPr>
        <p:txBody>
          <a:bodyPr/>
          <a:lstStyle>
            <a:lvl1pPr>
              <a:defRPr/>
            </a:lvl1pPr>
          </a:lstStyle>
          <a:p>
            <a:fld id="{167D4F06-C90F-4A73-8DCC-C2953CB36081}" type="slidenum">
              <a:rPr lang="sv-SE"/>
              <a:pPr/>
              <a:t>‹#›</a:t>
            </a:fld>
            <a:endParaRPr lang="sv-SE">
              <a:solidFill>
                <a:schemeClr val="tx2"/>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solidFill>
                <a:prstClr val="black"/>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black"/>
                </a:solidFill>
                <a:effectLst/>
                <a:latin typeface="Lucida Sans Unicode"/>
              </a:rPr>
              <a:t>The Accountability Conundrum - SMRB - October 2013</a:t>
            </a:r>
            <a:endParaRPr lang="en-US" sz="1800" dirty="0">
              <a:solidFill>
                <a:prstClr val="black"/>
              </a:solidFill>
              <a:effectLst/>
              <a:latin typeface="Lucida Sans Unicode"/>
            </a:endParaRPr>
          </a:p>
        </p:txBody>
      </p:sp>
      <p:sp>
        <p:nvSpPr>
          <p:cNvPr id="7" name="Slide Number Placeholder 6"/>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black"/>
                </a:solidFill>
                <a:effectLst/>
                <a:latin typeface="Lucida Sans Unicode"/>
              </a:rPr>
              <a:pPr eaLnBrk="1" fontAlgn="auto" hangingPunct="1">
                <a:spcBef>
                  <a:spcPts val="0"/>
                </a:spcBef>
                <a:spcAft>
                  <a:spcPts val="0"/>
                </a:spcAft>
              </a:pPr>
              <a:t>‹#›</a:t>
            </a:fld>
            <a:endParaRPr lang="en-US" sz="1200">
              <a:solidFill>
                <a:srgbClr val="464646"/>
              </a:solidFill>
              <a:effectLst/>
              <a:latin typeface="Lucida Sans Unicode"/>
            </a:endParaRPr>
          </a:p>
        </p:txBody>
      </p:sp>
      <p:pic>
        <p:nvPicPr>
          <p:cNvPr id="8" name="Picture 7"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230443671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eaLnBrk="1" fontAlgn="auto" hangingPunct="1">
              <a:spcBef>
                <a:spcPts val="0"/>
              </a:spcBef>
              <a:spcAft>
                <a:spcPts val="0"/>
              </a:spcAft>
            </a:pPr>
            <a:r>
              <a:rPr lang="en-US" sz="1800" smtClean="0">
                <a:solidFill>
                  <a:prstClr val="white"/>
                </a:solidFill>
                <a:effectLst/>
                <a:latin typeface="Lucida Sans Unicode"/>
              </a:rPr>
              <a:t>The Accountability Conundrum - SMRB - October 2013</a:t>
            </a:r>
            <a:endParaRPr lang="en-US" sz="1800" dirty="0">
              <a:solidFill>
                <a:prstClr val="white"/>
              </a:solidFill>
              <a:effectLst/>
              <a:latin typeface="Lucida Sans Unicode"/>
            </a:endParaRPr>
          </a:p>
        </p:txBody>
      </p:sp>
      <p:sp>
        <p:nvSpPr>
          <p:cNvPr id="7" name="Slide Number Placeholder 6"/>
          <p:cNvSpPr>
            <a:spLocks noGrp="1"/>
          </p:cNvSpPr>
          <p:nvPr>
            <p:ph type="sldNum" sz="quarter" idx="12"/>
          </p:nvPr>
        </p:nvSpPr>
        <p:spPr>
          <a:xfrm>
            <a:off x="1981200" y="6492875"/>
            <a:ext cx="365760" cy="365125"/>
          </a:xfrm>
          <a:prstGeom prst="rect">
            <a:avLst/>
          </a:prstGeom>
        </p:spPr>
        <p:txBody>
          <a:bodyPr/>
          <a:lstStyle>
            <a:lvl1pPr>
              <a:defRPr>
                <a:solidFill>
                  <a:schemeClr val="tx1"/>
                </a:solidFill>
              </a:defRPr>
            </a:lvl1pPr>
            <a:extLst/>
          </a:lstStyle>
          <a:p>
            <a:pPr eaLnBrk="1" fontAlgn="auto" hangingPunct="1">
              <a:spcBef>
                <a:spcPts val="0"/>
              </a:spcBef>
              <a:spcAft>
                <a:spcPts val="0"/>
              </a:spcAft>
            </a:pPr>
            <a:fld id="{09CEB3EB-F4F2-46F4-8867-D3C68411A9A0}" type="slidenum">
              <a:rPr lang="en-US" sz="1800" smtClean="0">
                <a:solidFill>
                  <a:prstClr val="white"/>
                </a:solidFill>
                <a:effectLst/>
                <a:latin typeface="Lucida Sans Unicode"/>
              </a:rPr>
              <a:pPr eaLnBrk="1" fontAlgn="auto" hangingPunct="1">
                <a:spcBef>
                  <a:spcPts val="0"/>
                </a:spcBef>
                <a:spcAft>
                  <a:spcPts val="0"/>
                </a:spcAft>
              </a:pPr>
              <a:t>‹#›</a:t>
            </a:fld>
            <a:endParaRPr lang="en-US" sz="1200">
              <a:solidFill>
                <a:srgbClr val="DEF5FA"/>
              </a:solidFill>
              <a:effectLst/>
              <a:latin typeface="Lucida Sans Unicode"/>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white"/>
              </a:solidFill>
              <a:effectLst/>
              <a:latin typeface="Lucida Sans Unicode"/>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white"/>
              </a:solidFill>
              <a:effectLst/>
              <a:latin typeface="Lucida Sans Unicode"/>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Tree>
    <p:extLst>
      <p:ext uri="{BB962C8B-B14F-4D97-AF65-F5344CB8AC3E}">
        <p14:creationId xmlns:p14="http://schemas.microsoft.com/office/powerpoint/2010/main" val="1014215905"/>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black"/>
                </a:solidFill>
                <a:effectLst/>
                <a:latin typeface="Lucida Sans Unicode"/>
              </a:rPr>
              <a:t>The Accountability Conundrum - SMRB - October 2013</a:t>
            </a:r>
            <a:endParaRPr lang="en-US" sz="1800" dirty="0">
              <a:solidFill>
                <a:prstClr val="black"/>
              </a:solidFill>
              <a:effectLst/>
              <a:latin typeface="Lucida Sans Unicode"/>
            </a:endParaRPr>
          </a:p>
        </p:txBody>
      </p:sp>
      <p:sp>
        <p:nvSpPr>
          <p:cNvPr id="6" name="Slide Number Placeholder 5"/>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black"/>
                </a:solidFill>
                <a:effectLst/>
                <a:latin typeface="Lucida Sans Unicode"/>
              </a:rPr>
              <a:pPr eaLnBrk="1" fontAlgn="auto" hangingPunct="1">
                <a:spcBef>
                  <a:spcPts val="0"/>
                </a:spcBef>
                <a:spcAft>
                  <a:spcPts val="0"/>
                </a:spcAft>
              </a:pPr>
              <a:t>‹#›</a:t>
            </a:fld>
            <a:endParaRPr lang="en-US" sz="1200">
              <a:solidFill>
                <a:srgbClr val="464646"/>
              </a:solidFill>
              <a:effectLst/>
              <a:latin typeface="Lucida Sans Unicode"/>
            </a:endParaRPr>
          </a:p>
        </p:txBody>
      </p:sp>
    </p:spTree>
    <p:extLst>
      <p:ext uri="{BB962C8B-B14F-4D97-AF65-F5344CB8AC3E}">
        <p14:creationId xmlns:p14="http://schemas.microsoft.com/office/powerpoint/2010/main" val="41545369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black"/>
                </a:solidFill>
                <a:effectLst/>
                <a:latin typeface="Lucida Sans Unicode"/>
              </a:rPr>
              <a:t>The Accountability Conundrum - SMRB - October 2013</a:t>
            </a:r>
            <a:endParaRPr lang="en-US" sz="1800" dirty="0">
              <a:solidFill>
                <a:prstClr val="black"/>
              </a:solidFill>
              <a:effectLst/>
              <a:latin typeface="Lucida Sans Unicode"/>
            </a:endParaRPr>
          </a:p>
        </p:txBody>
      </p:sp>
      <p:sp>
        <p:nvSpPr>
          <p:cNvPr id="6" name="Slide Number Placeholder 5"/>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27E019E6-1671-4BDD-A447-A3E5FA615241}" type="slidenum">
              <a:rPr lang="en-US" sz="1800" smtClean="0">
                <a:solidFill>
                  <a:prstClr val="black"/>
                </a:solidFill>
                <a:effectLst/>
                <a:latin typeface="Lucida Sans Unicode"/>
              </a:rPr>
              <a:pPr eaLnBrk="1" fontAlgn="auto" hangingPunct="1">
                <a:spcBef>
                  <a:spcPts val="0"/>
                </a:spcBef>
                <a:spcAft>
                  <a:spcPts val="0"/>
                </a:spcAft>
              </a:pPr>
              <a:t>‹#›</a:t>
            </a:fld>
            <a:endParaRPr lang="en-US" sz="1800" dirty="0">
              <a:solidFill>
                <a:prstClr val="black"/>
              </a:solidFill>
              <a:effectLst/>
              <a:latin typeface="Lucida Sans Unicode"/>
            </a:endParaRPr>
          </a:p>
        </p:txBody>
      </p:sp>
    </p:spTree>
    <p:extLst>
      <p:ext uri="{BB962C8B-B14F-4D97-AF65-F5344CB8AC3E}">
        <p14:creationId xmlns:p14="http://schemas.microsoft.com/office/powerpoint/2010/main" val="41333672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sz="1800">
              <a:solidFill>
                <a:prstClr val="white"/>
              </a:solidFill>
              <a:effectLst/>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pic>
        <p:nvPicPr>
          <p:cNvPr id="14" name="Picture 42" descr="NSFLogoF_NoShading"/>
          <p:cNvPicPr>
            <a:picLocks noChangeAspect="1" noChangeArrowheads="1"/>
          </p:cNvPicPr>
          <p:nvPr userDrawn="1"/>
        </p:nvPicPr>
        <p:blipFill>
          <a:blip r:embed="rId3" cstate="print"/>
          <a:srcRect/>
          <a:stretch>
            <a:fillRect/>
          </a:stretch>
        </p:blipFill>
        <p:spPr bwMode="auto">
          <a:xfrm>
            <a:off x="8029575" y="0"/>
            <a:ext cx="1114425" cy="1114425"/>
          </a:xfrm>
          <a:prstGeom prst="rect">
            <a:avLst/>
          </a:prstGeom>
          <a:noFill/>
          <a:ln w="9525">
            <a:noFill/>
            <a:miter lim="800000"/>
            <a:headEnd/>
            <a:tailEnd/>
          </a:ln>
        </p:spPr>
      </p:pic>
    </p:spTree>
    <p:extLst>
      <p:ext uri="{BB962C8B-B14F-4D97-AF65-F5344CB8AC3E}">
        <p14:creationId xmlns:p14="http://schemas.microsoft.com/office/powerpoint/2010/main" val="39070849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defRPr/>
            </a:pPr>
            <a:r>
              <a:rPr lang="en-US" sz="1800" smtClean="0">
                <a:solidFill>
                  <a:prstClr val="black"/>
                </a:solidFill>
                <a:effectLst/>
                <a:latin typeface="Lucida Sans Unicode"/>
              </a:rPr>
              <a:t>The Accountability Conundrum - SMRB - October 2013</a:t>
            </a:r>
            <a:endParaRPr lang="en-US" sz="1800">
              <a:solidFill>
                <a:prstClr val="black"/>
              </a:solidFill>
              <a:effectLst/>
              <a:latin typeface="Lucida Sans Unicode"/>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717638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solidFill>
                <a:prstClr val="white"/>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white"/>
                </a:solidFill>
                <a:effectLst/>
                <a:latin typeface="Lucida Sans Unicode"/>
              </a:rPr>
              <a:t>The Accountability Conundrum - SMRB - October 2013</a:t>
            </a:r>
            <a:endParaRPr lang="en-US" sz="1800" dirty="0">
              <a:solidFill>
                <a:prstClr val="white"/>
              </a:solidFill>
              <a:effectLst/>
              <a:latin typeface="Lucida Sans Unicode"/>
            </a:endParaRPr>
          </a:p>
        </p:txBody>
      </p:sp>
      <p:sp>
        <p:nvSpPr>
          <p:cNvPr id="6" name="Slide Number Placeholder 5"/>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27E019E6-1671-4BDD-A447-A3E5FA615241}" type="slidenum">
              <a:rPr lang="en-US" sz="1800" smtClean="0">
                <a:solidFill>
                  <a:prstClr val="white"/>
                </a:solidFill>
                <a:effectLst/>
                <a:latin typeface="Lucida Sans Unicode"/>
              </a:rPr>
              <a:pPr eaLnBrk="1" fontAlgn="auto" hangingPunct="1">
                <a:spcBef>
                  <a:spcPts val="0"/>
                </a:spcBef>
                <a:spcAft>
                  <a:spcPts val="0"/>
                </a:spcAft>
              </a:pPr>
              <a:t>‹#›</a:t>
            </a:fld>
            <a:endParaRPr lang="en-US" sz="1800" dirty="0">
              <a:solidFill>
                <a:prstClr val="white"/>
              </a:solidFill>
              <a:effectLst/>
              <a:latin typeface="Lucida Sans Unicode"/>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Tree>
    <p:extLst>
      <p:ext uri="{BB962C8B-B14F-4D97-AF65-F5344CB8AC3E}">
        <p14:creationId xmlns:p14="http://schemas.microsoft.com/office/powerpoint/2010/main" val="676505886"/>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white"/>
                </a:solidFill>
                <a:effectLst/>
                <a:latin typeface="Lucida Sans Unicode"/>
              </a:rPr>
              <a:t>The Accountability Conundrum - SMRB - October 2013</a:t>
            </a:r>
            <a:endParaRPr lang="en-US" sz="1800" dirty="0">
              <a:solidFill>
                <a:prstClr val="white"/>
              </a:solidFill>
              <a:effectLst/>
              <a:latin typeface="Lucida Sans Unicode"/>
            </a:endParaRPr>
          </a:p>
        </p:txBody>
      </p:sp>
      <p:sp>
        <p:nvSpPr>
          <p:cNvPr id="7" name="Slide Number Placeholder 6"/>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white"/>
                </a:solidFill>
                <a:effectLst/>
                <a:latin typeface="Lucida Sans Unicode"/>
              </a:rPr>
              <a:pPr eaLnBrk="1" fontAlgn="auto" hangingPunct="1">
                <a:spcBef>
                  <a:spcPts val="0"/>
                </a:spcBef>
                <a:spcAft>
                  <a:spcPts val="0"/>
                </a:spcAft>
              </a:pPr>
              <a:t>‹#›</a:t>
            </a:fld>
            <a:endParaRPr lang="en-US" sz="1200">
              <a:solidFill>
                <a:srgbClr val="DEF5FA"/>
              </a:solidFill>
              <a:effectLst/>
              <a:latin typeface="Lucida Sans Unicode"/>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88287264"/>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solidFill>
                <a:prstClr val="black"/>
              </a:solidFill>
            </a:endParaRPr>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black"/>
                </a:solidFill>
                <a:effectLst/>
                <a:latin typeface="Lucida Sans Unicode"/>
              </a:rPr>
              <a:t>The Accountability Conundrum - SMRB - October 2013</a:t>
            </a:r>
            <a:endParaRPr lang="en-US" sz="1800" dirty="0">
              <a:solidFill>
                <a:prstClr val="black"/>
              </a:solidFill>
              <a:effectLst/>
              <a:latin typeface="Lucida Sans Unicode"/>
            </a:endParaRPr>
          </a:p>
        </p:txBody>
      </p:sp>
      <p:sp>
        <p:nvSpPr>
          <p:cNvPr id="9" name="Slide Number Placeholder 8"/>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black"/>
                </a:solidFill>
                <a:effectLst/>
                <a:latin typeface="Lucida Sans Unicode"/>
              </a:rPr>
              <a:pPr eaLnBrk="1" fontAlgn="auto" hangingPunct="1">
                <a:spcBef>
                  <a:spcPts val="0"/>
                </a:spcBef>
                <a:spcAft>
                  <a:spcPts val="0"/>
                </a:spcAft>
              </a:pPr>
              <a:t>‹#›</a:t>
            </a:fld>
            <a:endParaRPr lang="en-US" sz="1200">
              <a:solidFill>
                <a:srgbClr val="464646"/>
              </a:solidFill>
              <a:effectLst/>
              <a:latin typeface="Lucida Sans Unicode"/>
            </a:endParaRPr>
          </a:p>
        </p:txBody>
      </p:sp>
    </p:spTree>
    <p:extLst>
      <p:ext uri="{BB962C8B-B14F-4D97-AF65-F5344CB8AC3E}">
        <p14:creationId xmlns:p14="http://schemas.microsoft.com/office/powerpoint/2010/main" val="3176258557"/>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solidFill>
                <a:prstClr val="white"/>
              </a:solidFill>
            </a:endParaRPr>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white"/>
                </a:solidFill>
                <a:effectLst/>
                <a:latin typeface="Lucida Sans Unicode"/>
              </a:rPr>
              <a:t>The Accountability Conundrum - SMRB - October 2013</a:t>
            </a:r>
            <a:endParaRPr lang="en-US" sz="1800" dirty="0">
              <a:solidFill>
                <a:prstClr val="white"/>
              </a:solidFill>
              <a:effectLst/>
              <a:latin typeface="Lucida Sans Unicode"/>
            </a:endParaRPr>
          </a:p>
        </p:txBody>
      </p:sp>
      <p:sp>
        <p:nvSpPr>
          <p:cNvPr id="5" name="Slide Number Placeholder 4"/>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white"/>
                </a:solidFill>
                <a:effectLst/>
                <a:latin typeface="Lucida Sans Unicode"/>
              </a:rPr>
              <a:pPr eaLnBrk="1" fontAlgn="auto" hangingPunct="1">
                <a:spcBef>
                  <a:spcPts val="0"/>
                </a:spcBef>
                <a:spcAft>
                  <a:spcPts val="0"/>
                </a:spcAft>
              </a:pPr>
              <a:t>‹#›</a:t>
            </a:fld>
            <a:endParaRPr lang="en-US" sz="1200">
              <a:solidFill>
                <a:srgbClr val="DEF5FA"/>
              </a:solidFill>
              <a:effectLst/>
              <a:latin typeface="Lucida Sans Unicode"/>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334045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008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124200"/>
            <a:ext cx="31242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3124200"/>
            <a:ext cx="3124200" cy="156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838700"/>
            <a:ext cx="3124200" cy="156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533400" y="228600"/>
            <a:ext cx="5486400" cy="381000"/>
          </a:xfrm>
        </p:spPr>
        <p:txBody>
          <a:bodyPr/>
          <a:lstStyle>
            <a:lvl1pPr>
              <a:defRPr sz="1600"/>
            </a:lvl1pPr>
          </a:lstStyle>
          <a:p>
            <a:r>
              <a:rPr lang="en-US" smtClean="0"/>
              <a:t>The Accountability Conundrum - SMRB - October 2013</a:t>
            </a:r>
            <a:endParaRPr lang="sv-SE"/>
          </a:p>
        </p:txBody>
      </p:sp>
      <p:sp>
        <p:nvSpPr>
          <p:cNvPr id="7" name="Slide Number Placeholder 6"/>
          <p:cNvSpPr>
            <a:spLocks noGrp="1"/>
          </p:cNvSpPr>
          <p:nvPr>
            <p:ph type="sldNum" sz="quarter" idx="11"/>
          </p:nvPr>
        </p:nvSpPr>
        <p:spPr>
          <a:xfrm>
            <a:off x="0" y="6477000"/>
            <a:ext cx="609600" cy="381000"/>
          </a:xfrm>
        </p:spPr>
        <p:txBody>
          <a:bodyPr/>
          <a:lstStyle>
            <a:lvl1pPr>
              <a:defRPr/>
            </a:lvl1pPr>
          </a:lstStyle>
          <a:p>
            <a:fld id="{571C8775-402D-4AAD-9E2A-45D5D6B56621}" type="slidenum">
              <a:rPr lang="sv-SE"/>
              <a:pPr/>
              <a:t>‹#›</a:t>
            </a:fld>
            <a:endParaRPr lang="sv-SE">
              <a:solidFill>
                <a:schemeClr val="tx2"/>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solidFill>
                <a:prstClr val="black"/>
              </a:solidFill>
            </a:endParaRPr>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defRPr/>
            </a:pPr>
            <a:r>
              <a:rPr lang="en-US" sz="1800" smtClean="0">
                <a:solidFill>
                  <a:prstClr val="black"/>
                </a:solidFill>
                <a:effectLst/>
                <a:latin typeface="Lucida Sans Unicode"/>
              </a:rPr>
              <a:t>The Accountability Conundrum - SMRB - October 2013</a:t>
            </a:r>
            <a:endParaRPr lang="en-US" sz="1800">
              <a:solidFill>
                <a:prstClr val="black"/>
              </a:solidFill>
              <a:effectLst/>
              <a:latin typeface="Lucida Sans Unicode"/>
            </a:endParaRPr>
          </a:p>
        </p:txBody>
      </p:sp>
      <p:sp>
        <p:nvSpPr>
          <p:cNvPr id="4" name="Slide Number Placeholder 3"/>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27E019E6-1671-4BDD-A447-A3E5FA615241}" type="slidenum">
              <a:rPr lang="en-US" sz="1800" smtClean="0">
                <a:solidFill>
                  <a:prstClr val="black"/>
                </a:solidFill>
                <a:effectLst/>
                <a:latin typeface="Lucida Sans Unicode"/>
              </a:rPr>
              <a:pPr eaLnBrk="1" fontAlgn="auto" hangingPunct="1">
                <a:spcBef>
                  <a:spcPts val="0"/>
                </a:spcBef>
                <a:spcAft>
                  <a:spcPts val="0"/>
                </a:spcAft>
              </a:pPr>
              <a:t>‹#›</a:t>
            </a:fld>
            <a:endParaRPr lang="en-US" sz="1800" dirty="0">
              <a:solidFill>
                <a:prstClr val="black"/>
              </a:solidFill>
              <a:effectLst/>
              <a:latin typeface="Lucida Sans Unicode"/>
            </a:endParaRPr>
          </a:p>
        </p:txBody>
      </p:sp>
      <p:pic>
        <p:nvPicPr>
          <p:cNvPr id="5" name="Picture 42" descr="NSFLogoF_NoShading"/>
          <p:cNvPicPr>
            <a:picLocks noChangeAspect="1" noChangeArrowheads="1"/>
          </p:cNvPicPr>
          <p:nvPr userDrawn="1"/>
        </p:nvPicPr>
        <p:blipFill>
          <a:blip r:embed="rId2" cstate="print"/>
          <a:srcRect/>
          <a:stretch>
            <a:fillRect/>
          </a:stretch>
        </p:blipFill>
        <p:spPr bwMode="auto">
          <a:xfrm>
            <a:off x="8229600" y="5943600"/>
            <a:ext cx="914400" cy="914400"/>
          </a:xfrm>
          <a:prstGeom prst="rect">
            <a:avLst/>
          </a:prstGeom>
          <a:noFill/>
          <a:ln w="9525">
            <a:noFill/>
            <a:miter lim="800000"/>
            <a:headEnd/>
            <a:tailEnd/>
          </a:ln>
        </p:spPr>
      </p:pic>
    </p:spTree>
    <p:extLst>
      <p:ext uri="{BB962C8B-B14F-4D97-AF65-F5344CB8AC3E}">
        <p14:creationId xmlns:p14="http://schemas.microsoft.com/office/powerpoint/2010/main" val="9888853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solidFill>
                <a:prstClr val="black"/>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black"/>
                </a:solidFill>
                <a:effectLst/>
                <a:latin typeface="Lucida Sans Unicode"/>
              </a:rPr>
              <a:t>The Accountability Conundrum - SMRB - October 2013</a:t>
            </a:r>
            <a:endParaRPr lang="en-US" sz="1800" dirty="0">
              <a:solidFill>
                <a:prstClr val="black"/>
              </a:solidFill>
              <a:effectLst/>
              <a:latin typeface="Lucida Sans Unicode"/>
            </a:endParaRPr>
          </a:p>
        </p:txBody>
      </p:sp>
      <p:sp>
        <p:nvSpPr>
          <p:cNvPr id="7" name="Slide Number Placeholder 6"/>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black"/>
                </a:solidFill>
                <a:effectLst/>
                <a:latin typeface="Lucida Sans Unicode"/>
              </a:rPr>
              <a:pPr eaLnBrk="1" fontAlgn="auto" hangingPunct="1">
                <a:spcBef>
                  <a:spcPts val="0"/>
                </a:spcBef>
                <a:spcAft>
                  <a:spcPts val="0"/>
                </a:spcAft>
              </a:pPr>
              <a:t>‹#›</a:t>
            </a:fld>
            <a:endParaRPr lang="en-US" sz="1200">
              <a:solidFill>
                <a:srgbClr val="464646"/>
              </a:solidFill>
              <a:effectLst/>
              <a:latin typeface="Lucida Sans Unicode"/>
            </a:endParaRPr>
          </a:p>
        </p:txBody>
      </p:sp>
      <p:pic>
        <p:nvPicPr>
          <p:cNvPr id="8" name="Picture 7"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61634637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eaLnBrk="1" fontAlgn="auto" hangingPunct="1">
              <a:spcBef>
                <a:spcPts val="0"/>
              </a:spcBef>
              <a:spcAft>
                <a:spcPts val="0"/>
              </a:spcAft>
            </a:pPr>
            <a:r>
              <a:rPr lang="en-US" sz="1800" smtClean="0">
                <a:solidFill>
                  <a:prstClr val="white"/>
                </a:solidFill>
                <a:effectLst/>
                <a:latin typeface="Lucida Sans Unicode"/>
              </a:rPr>
              <a:t>The Accountability Conundrum - SMRB - October 2013</a:t>
            </a:r>
            <a:endParaRPr lang="en-US" sz="1800" dirty="0">
              <a:solidFill>
                <a:prstClr val="white"/>
              </a:solidFill>
              <a:effectLst/>
              <a:latin typeface="Lucida Sans Unicode"/>
            </a:endParaRPr>
          </a:p>
        </p:txBody>
      </p:sp>
      <p:sp>
        <p:nvSpPr>
          <p:cNvPr id="7" name="Slide Number Placeholder 6"/>
          <p:cNvSpPr>
            <a:spLocks noGrp="1"/>
          </p:cNvSpPr>
          <p:nvPr>
            <p:ph type="sldNum" sz="quarter" idx="12"/>
          </p:nvPr>
        </p:nvSpPr>
        <p:spPr>
          <a:xfrm>
            <a:off x="1981200" y="6492875"/>
            <a:ext cx="365760" cy="365125"/>
          </a:xfrm>
          <a:prstGeom prst="rect">
            <a:avLst/>
          </a:prstGeom>
        </p:spPr>
        <p:txBody>
          <a:bodyPr/>
          <a:lstStyle>
            <a:lvl1pPr>
              <a:defRPr>
                <a:solidFill>
                  <a:schemeClr val="tx1"/>
                </a:solidFill>
              </a:defRPr>
            </a:lvl1pPr>
            <a:extLst/>
          </a:lstStyle>
          <a:p>
            <a:pPr eaLnBrk="1" fontAlgn="auto" hangingPunct="1">
              <a:spcBef>
                <a:spcPts val="0"/>
              </a:spcBef>
              <a:spcAft>
                <a:spcPts val="0"/>
              </a:spcAft>
            </a:pPr>
            <a:fld id="{09CEB3EB-F4F2-46F4-8867-D3C68411A9A0}" type="slidenum">
              <a:rPr lang="en-US" sz="1800" smtClean="0">
                <a:solidFill>
                  <a:prstClr val="white"/>
                </a:solidFill>
                <a:effectLst/>
                <a:latin typeface="Lucida Sans Unicode"/>
              </a:rPr>
              <a:pPr eaLnBrk="1" fontAlgn="auto" hangingPunct="1">
                <a:spcBef>
                  <a:spcPts val="0"/>
                </a:spcBef>
                <a:spcAft>
                  <a:spcPts val="0"/>
                </a:spcAft>
              </a:pPr>
              <a:t>‹#›</a:t>
            </a:fld>
            <a:endParaRPr lang="en-US" sz="1200">
              <a:solidFill>
                <a:srgbClr val="DEF5FA"/>
              </a:solidFill>
              <a:effectLst/>
              <a:latin typeface="Lucida Sans Unicode"/>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white"/>
              </a:solidFill>
              <a:effectLst/>
              <a:latin typeface="Lucida Sans Unicode"/>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white"/>
              </a:solidFill>
              <a:effectLst/>
              <a:latin typeface="Lucida Sans Unicode"/>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Tree>
    <p:extLst>
      <p:ext uri="{BB962C8B-B14F-4D97-AF65-F5344CB8AC3E}">
        <p14:creationId xmlns:p14="http://schemas.microsoft.com/office/powerpoint/2010/main" val="3295056200"/>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black"/>
                </a:solidFill>
                <a:effectLst/>
                <a:latin typeface="Lucida Sans Unicode"/>
              </a:rPr>
              <a:t>The Accountability Conundrum - SMRB - October 2013</a:t>
            </a:r>
            <a:endParaRPr lang="en-US" sz="1800" dirty="0">
              <a:solidFill>
                <a:prstClr val="black"/>
              </a:solidFill>
              <a:effectLst/>
              <a:latin typeface="Lucida Sans Unicode"/>
            </a:endParaRPr>
          </a:p>
        </p:txBody>
      </p:sp>
      <p:sp>
        <p:nvSpPr>
          <p:cNvPr id="6" name="Slide Number Placeholder 5"/>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09CEB3EB-F4F2-46F4-8867-D3C68411A9A0}" type="slidenum">
              <a:rPr lang="en-US" sz="1800" smtClean="0">
                <a:solidFill>
                  <a:prstClr val="black"/>
                </a:solidFill>
                <a:effectLst/>
                <a:latin typeface="Lucida Sans Unicode"/>
              </a:rPr>
              <a:pPr eaLnBrk="1" fontAlgn="auto" hangingPunct="1">
                <a:spcBef>
                  <a:spcPts val="0"/>
                </a:spcBef>
                <a:spcAft>
                  <a:spcPts val="0"/>
                </a:spcAft>
              </a:pPr>
              <a:t>‹#›</a:t>
            </a:fld>
            <a:endParaRPr lang="en-US" sz="1200">
              <a:solidFill>
                <a:srgbClr val="464646"/>
              </a:solidFill>
              <a:effectLst/>
              <a:latin typeface="Lucida Sans Unicode"/>
            </a:endParaRPr>
          </a:p>
        </p:txBody>
      </p:sp>
    </p:spTree>
    <p:extLst>
      <p:ext uri="{BB962C8B-B14F-4D97-AF65-F5344CB8AC3E}">
        <p14:creationId xmlns:p14="http://schemas.microsoft.com/office/powerpoint/2010/main" val="20889164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eaLnBrk="1" fontAlgn="auto" hangingPunct="1">
              <a:spcBef>
                <a:spcPts val="0"/>
              </a:spcBef>
              <a:spcAft>
                <a:spcPts val="0"/>
              </a:spcAft>
            </a:pPr>
            <a:r>
              <a:rPr lang="en-US" sz="1800" smtClean="0">
                <a:solidFill>
                  <a:prstClr val="black"/>
                </a:solidFill>
                <a:effectLst/>
                <a:latin typeface="Lucida Sans Unicode"/>
              </a:rPr>
              <a:t>The Accountability Conundrum - SMRB - October 2013</a:t>
            </a:r>
            <a:endParaRPr lang="en-US" sz="1800" dirty="0">
              <a:solidFill>
                <a:prstClr val="black"/>
              </a:solidFill>
              <a:effectLst/>
              <a:latin typeface="Lucida Sans Unicode"/>
            </a:endParaRPr>
          </a:p>
        </p:txBody>
      </p:sp>
      <p:sp>
        <p:nvSpPr>
          <p:cNvPr id="6" name="Slide Number Placeholder 5"/>
          <p:cNvSpPr>
            <a:spLocks noGrp="1"/>
          </p:cNvSpPr>
          <p:nvPr>
            <p:ph type="sldNum" sz="quarter" idx="12"/>
          </p:nvPr>
        </p:nvSpPr>
        <p:spPr>
          <a:xfrm>
            <a:off x="1981200" y="6492875"/>
            <a:ext cx="365760" cy="365125"/>
          </a:xfrm>
          <a:prstGeom prst="rect">
            <a:avLst/>
          </a:prstGeom>
        </p:spPr>
        <p:txBody>
          <a:bodyPr/>
          <a:lstStyle>
            <a:extLst/>
          </a:lstStyle>
          <a:p>
            <a:pPr eaLnBrk="1" fontAlgn="auto" hangingPunct="1">
              <a:spcBef>
                <a:spcPts val="0"/>
              </a:spcBef>
              <a:spcAft>
                <a:spcPts val="0"/>
              </a:spcAft>
            </a:pPr>
            <a:fld id="{27E019E6-1671-4BDD-A447-A3E5FA615241}" type="slidenum">
              <a:rPr lang="en-US" sz="1800" smtClean="0">
                <a:solidFill>
                  <a:prstClr val="black"/>
                </a:solidFill>
                <a:effectLst/>
                <a:latin typeface="Lucida Sans Unicode"/>
              </a:rPr>
              <a:pPr eaLnBrk="1" fontAlgn="auto" hangingPunct="1">
                <a:spcBef>
                  <a:spcPts val="0"/>
                </a:spcBef>
                <a:spcAft>
                  <a:spcPts val="0"/>
                </a:spcAft>
              </a:pPr>
              <a:t>‹#›</a:t>
            </a:fld>
            <a:endParaRPr lang="en-US" sz="1800" dirty="0">
              <a:solidFill>
                <a:prstClr val="black"/>
              </a:solidFill>
              <a:effectLst/>
              <a:latin typeface="Lucida Sans Unicode"/>
            </a:endParaRPr>
          </a:p>
        </p:txBody>
      </p:sp>
    </p:spTree>
    <p:extLst>
      <p:ext uri="{BB962C8B-B14F-4D97-AF65-F5344CB8AC3E}">
        <p14:creationId xmlns:p14="http://schemas.microsoft.com/office/powerpoint/2010/main" val="244281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2286000"/>
            <a:ext cx="6400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
          <p:cNvSpPr>
            <a:spLocks noGrp="1" noChangeArrowheads="1"/>
          </p:cNvSpPr>
          <p:nvPr>
            <p:ph type="ftr" sz="quarter" idx="10"/>
          </p:nvPr>
        </p:nvSpPr>
        <p:spPr>
          <a:ln/>
        </p:spPr>
        <p:txBody>
          <a:bodyPr/>
          <a:lstStyle>
            <a:lvl1pPr>
              <a:defRPr/>
            </a:lvl1pPr>
          </a:lstStyle>
          <a:p>
            <a:r>
              <a:rPr lang="en-US" smtClean="0"/>
              <a:t>The Accountability Conundrum - SMRB - October 2013</a:t>
            </a:r>
            <a:endParaRPr lang="en-US"/>
          </a:p>
        </p:txBody>
      </p:sp>
      <p:sp>
        <p:nvSpPr>
          <p:cNvPr id="4" name="Rectangle 21"/>
          <p:cNvSpPr>
            <a:spLocks noGrp="1" noChangeArrowheads="1"/>
          </p:cNvSpPr>
          <p:nvPr>
            <p:ph type="sldNum" sz="quarter" idx="11"/>
          </p:nvPr>
        </p:nvSpPr>
        <p:spPr>
          <a:ln/>
        </p:spPr>
        <p:txBody>
          <a:bodyPr/>
          <a:lstStyle>
            <a:lvl1pPr>
              <a:defRPr/>
            </a:lvl1pPr>
          </a:lstStyle>
          <a:p>
            <a:fld id="{AF5FBAE4-0CAB-4846-B88B-B724EA4777BF}" type="slidenum">
              <a:rPr lang="en-US" smtClean="0"/>
              <a:pPr/>
              <a:t>‹#›</a:t>
            </a:fld>
            <a:endParaRPr lang="en-US"/>
          </a:p>
        </p:txBody>
      </p:sp>
    </p:spTree>
    <p:extLst>
      <p:ext uri="{BB962C8B-B14F-4D97-AF65-F5344CB8AC3E}">
        <p14:creationId xmlns:p14="http://schemas.microsoft.com/office/powerpoint/2010/main" val="18502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The Accountability Conundrum - SMRB - October 2013</a:t>
            </a:r>
            <a:endParaRPr lang="en-US"/>
          </a:p>
        </p:txBody>
      </p:sp>
      <p:sp>
        <p:nvSpPr>
          <p:cNvPr id="6" name="Slide Number Placeholder 5"/>
          <p:cNvSpPr>
            <a:spLocks noGrp="1"/>
          </p:cNvSpPr>
          <p:nvPr>
            <p:ph type="sldNum" sz="quarter" idx="12"/>
          </p:nvPr>
        </p:nvSpPr>
        <p:spPr/>
        <p:txBody>
          <a:bodyPr/>
          <a:lstStyle/>
          <a:p>
            <a:fld id="{60861E24-CD53-4827-9641-7240808B4A1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The Accountability Conundrum - SMRB - October 2013</a:t>
            </a:r>
            <a:endParaRPr lang="sv-SE"/>
          </a:p>
        </p:txBody>
      </p:sp>
      <p:sp>
        <p:nvSpPr>
          <p:cNvPr id="6" name="Slide Number Placeholder 5"/>
          <p:cNvSpPr>
            <a:spLocks noGrp="1"/>
          </p:cNvSpPr>
          <p:nvPr>
            <p:ph type="sldNum" sz="quarter" idx="12"/>
          </p:nvPr>
        </p:nvSpPr>
        <p:spPr/>
        <p:txBody>
          <a:bodyPr/>
          <a:lstStyle/>
          <a:p>
            <a:fld id="{09E3DFB6-BF25-4F0D-A24D-1F804BAEE2E8}" type="slidenum">
              <a:rPr lang="sv-SE" smtClean="0"/>
              <a:pPr/>
              <a:t>‹#›</a:t>
            </a:fld>
            <a:endParaRPr lang="sv-SE">
              <a:solidFill>
                <a:schemeClr val="tx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The Accountability Conundrum - SMRB - October 2013</a:t>
            </a:r>
            <a:endParaRPr lang="sv-SE"/>
          </a:p>
        </p:txBody>
      </p:sp>
      <p:sp>
        <p:nvSpPr>
          <p:cNvPr id="6" name="Slide Number Placeholder 5"/>
          <p:cNvSpPr>
            <a:spLocks noGrp="1"/>
          </p:cNvSpPr>
          <p:nvPr>
            <p:ph type="sldNum" sz="quarter" idx="12"/>
          </p:nvPr>
        </p:nvSpPr>
        <p:spPr/>
        <p:txBody>
          <a:bodyPr/>
          <a:lstStyle/>
          <a:p>
            <a:fld id="{1E43C94F-C64A-4559-A330-562C265291E0}" type="slidenum">
              <a:rPr lang="sv-SE" smtClean="0"/>
              <a:pPr/>
              <a:t>‹#›</a:t>
            </a:fld>
            <a:endParaRPr lang="sv-SE">
              <a:solidFill>
                <a:schemeClr val="tx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The Accountability Conundrum - SMRB - October 2013</a:t>
            </a:r>
            <a:endParaRPr lang="sv-SE"/>
          </a:p>
        </p:txBody>
      </p:sp>
      <p:sp>
        <p:nvSpPr>
          <p:cNvPr id="7" name="Slide Number Placeholder 6"/>
          <p:cNvSpPr>
            <a:spLocks noGrp="1"/>
          </p:cNvSpPr>
          <p:nvPr>
            <p:ph type="sldNum" sz="quarter" idx="12"/>
          </p:nvPr>
        </p:nvSpPr>
        <p:spPr/>
        <p:txBody>
          <a:bodyPr/>
          <a:lstStyle/>
          <a:p>
            <a:fld id="{E224A575-A5CC-4E64-98F9-CD30A961A4A8}" type="slidenum">
              <a:rPr lang="sv-SE" smtClean="0"/>
              <a:pPr/>
              <a:t>‹#›</a:t>
            </a:fld>
            <a:endParaRPr lang="sv-SE">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The Accountability Conundrum - SMRB - October 2013</a:t>
            </a:r>
            <a:endParaRPr lang="sv-SE"/>
          </a:p>
        </p:txBody>
      </p:sp>
      <p:sp>
        <p:nvSpPr>
          <p:cNvPr id="9" name="Slide Number Placeholder 8"/>
          <p:cNvSpPr>
            <a:spLocks noGrp="1"/>
          </p:cNvSpPr>
          <p:nvPr>
            <p:ph type="sldNum" sz="quarter" idx="12"/>
          </p:nvPr>
        </p:nvSpPr>
        <p:spPr/>
        <p:txBody>
          <a:bodyPr/>
          <a:lstStyle/>
          <a:p>
            <a:fld id="{879078D3-DC33-4E22-80F6-ADCD61772FFE}" type="slidenum">
              <a:rPr lang="sv-SE" smtClean="0"/>
              <a:pPr/>
              <a:t>‹#›</a:t>
            </a:fld>
            <a:endParaRPr lang="sv-SE">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09E3DFB6-BF25-4F0D-A24D-1F804BAEE2E8}" type="slidenum">
              <a:rPr lang="sv-SE"/>
              <a:pPr/>
              <a:t>‹#›</a:t>
            </a:fld>
            <a:endParaRPr lang="sv-SE">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2"/>
          </p:nvPr>
        </p:nvSpPr>
        <p:spPr/>
        <p:txBody>
          <a:bodyPr/>
          <a:lstStyle/>
          <a:p>
            <a:fld id="{F80C0E5B-A7E8-4207-A108-04177977681E}" type="slidenum">
              <a:rPr lang="sv-SE" smtClean="0"/>
              <a:pPr/>
              <a:t>‹#›</a:t>
            </a:fld>
            <a:endParaRPr lang="sv-SE">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The Accountability Conundrum - SMRB - October 2013</a:t>
            </a:r>
            <a:endParaRPr lang="sv-SE"/>
          </a:p>
        </p:txBody>
      </p:sp>
      <p:sp>
        <p:nvSpPr>
          <p:cNvPr id="4" name="Slide Number Placeholder 3"/>
          <p:cNvSpPr>
            <a:spLocks noGrp="1"/>
          </p:cNvSpPr>
          <p:nvPr>
            <p:ph type="sldNum" sz="quarter" idx="12"/>
          </p:nvPr>
        </p:nvSpPr>
        <p:spPr/>
        <p:txBody>
          <a:bodyPr/>
          <a:lstStyle/>
          <a:p>
            <a:fld id="{04FB5BC7-074E-47CC-82DB-D2D2AD14CDB4}" type="slidenum">
              <a:rPr lang="sv-SE" smtClean="0"/>
              <a:pPr/>
              <a:t>‹#›</a:t>
            </a:fld>
            <a:endParaRPr lang="sv-SE">
              <a:solidFill>
                <a:schemeClr val="tx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The Accountability Conundrum - SMRB - October 2013</a:t>
            </a:r>
            <a:endParaRPr lang="sv-SE"/>
          </a:p>
        </p:txBody>
      </p:sp>
      <p:sp>
        <p:nvSpPr>
          <p:cNvPr id="7" name="Slide Number Placeholder 6"/>
          <p:cNvSpPr>
            <a:spLocks noGrp="1"/>
          </p:cNvSpPr>
          <p:nvPr>
            <p:ph type="sldNum" sz="quarter" idx="12"/>
          </p:nvPr>
        </p:nvSpPr>
        <p:spPr/>
        <p:txBody>
          <a:bodyPr/>
          <a:lstStyle/>
          <a:p>
            <a:fld id="{77AE2CBF-FDA0-4859-8244-345B93730797}" type="slidenum">
              <a:rPr lang="sv-SE" smtClean="0"/>
              <a:pPr/>
              <a:t>‹#›</a:t>
            </a:fld>
            <a:endParaRPr lang="sv-SE">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The Accountability Conundrum - SMRB - October 2013</a:t>
            </a:r>
            <a:endParaRPr lang="sv-SE"/>
          </a:p>
        </p:txBody>
      </p:sp>
      <p:sp>
        <p:nvSpPr>
          <p:cNvPr id="7" name="Slide Number Placeholder 6"/>
          <p:cNvSpPr>
            <a:spLocks noGrp="1"/>
          </p:cNvSpPr>
          <p:nvPr>
            <p:ph type="sldNum" sz="quarter" idx="12"/>
          </p:nvPr>
        </p:nvSpPr>
        <p:spPr/>
        <p:txBody>
          <a:bodyPr/>
          <a:lstStyle/>
          <a:p>
            <a:fld id="{B6BF98C3-6354-48B0-89D2-2B620C8A3997}" type="slidenum">
              <a:rPr lang="sv-SE" smtClean="0"/>
              <a:pPr/>
              <a:t>‹#›</a:t>
            </a:fld>
            <a:endParaRPr lang="sv-SE">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The Accountability Conundrum - SMRB - October 2013</a:t>
            </a:r>
            <a:endParaRPr lang="sv-SE"/>
          </a:p>
        </p:txBody>
      </p:sp>
      <p:sp>
        <p:nvSpPr>
          <p:cNvPr id="6" name="Slide Number Placeholder 5"/>
          <p:cNvSpPr>
            <a:spLocks noGrp="1"/>
          </p:cNvSpPr>
          <p:nvPr>
            <p:ph type="sldNum" sz="quarter" idx="12"/>
          </p:nvPr>
        </p:nvSpPr>
        <p:spPr/>
        <p:txBody>
          <a:bodyPr/>
          <a:lstStyle/>
          <a:p>
            <a:fld id="{1E33A8BC-10CC-407F-B1F5-4B399C03CFCE}" type="slidenum">
              <a:rPr lang="sv-SE" smtClean="0"/>
              <a:pPr/>
              <a:t>‹#›</a:t>
            </a:fld>
            <a:endParaRPr lang="sv-SE">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The Accountability Conundrum - SMRB - October 2013</a:t>
            </a:r>
            <a:endParaRPr lang="sv-SE"/>
          </a:p>
        </p:txBody>
      </p:sp>
      <p:sp>
        <p:nvSpPr>
          <p:cNvPr id="6" name="Slide Number Placeholder 5"/>
          <p:cNvSpPr>
            <a:spLocks noGrp="1"/>
          </p:cNvSpPr>
          <p:nvPr>
            <p:ph type="sldNum" sz="quarter" idx="12"/>
          </p:nvPr>
        </p:nvSpPr>
        <p:spPr/>
        <p:txBody>
          <a:bodyPr/>
          <a:lstStyle/>
          <a:p>
            <a:fld id="{8774AE12-F7C5-4B3A-BD69-A4DDDAE51733}" type="slidenum">
              <a:rPr lang="sv-SE" smtClean="0"/>
              <a:pPr/>
              <a:t>‹#›</a:t>
            </a:fld>
            <a:endParaRPr lang="sv-SE">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482"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endParaRPr lang="en-US">
              <a:solidFill>
                <a:srgbClr val="FFFFFF"/>
              </a:solidFill>
            </a:endParaRPr>
          </a:p>
        </p:txBody>
      </p:sp>
      <p:sp>
        <p:nvSpPr>
          <p:cNvPr id="20494" name="Line 14"/>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endParaRPr lang="en-US">
              <a:solidFill>
                <a:srgbClr val="FFFFFF"/>
              </a:solidFill>
            </a:endParaRPr>
          </a:p>
        </p:txBody>
      </p:sp>
      <p:sp>
        <p:nvSpPr>
          <p:cNvPr id="20483" name="Rectangle 3"/>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a:r>
              <a:rPr lang="sv-SE">
                <a:solidFill>
                  <a:srgbClr val="FFFFFF"/>
                </a:solidFill>
                <a:effectLst/>
              </a:rPr>
              <a:t> </a:t>
            </a:r>
          </a:p>
        </p:txBody>
      </p:sp>
      <p:sp>
        <p:nvSpPr>
          <p:cNvPr id="20484" name="Rectangle 4"/>
          <p:cNvSpPr>
            <a:spLocks noGrp="1" noChangeArrowheads="1"/>
          </p:cNvSpPr>
          <p:nvPr>
            <p:ph type="ctrTitle"/>
          </p:nvPr>
        </p:nvSpPr>
        <p:spPr bwMode="auto">
          <a:xfrm>
            <a:off x="2667000" y="1524000"/>
            <a:ext cx="6019800" cy="1143000"/>
          </a:xfrm>
        </p:spPr>
        <p:txBody>
          <a:bodyPr/>
          <a:lstStyle>
            <a:lvl1pPr>
              <a:defRPr sz="4800"/>
            </a:lvl1pPr>
          </a:lstStyle>
          <a:p>
            <a:r>
              <a:rPr lang="sv-SE"/>
              <a:t>Click to edit Master title style</a:t>
            </a:r>
          </a:p>
        </p:txBody>
      </p:sp>
      <p:sp>
        <p:nvSpPr>
          <p:cNvPr id="20488" name="Rectangle 8"/>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pic>
        <p:nvPicPr>
          <p:cNvPr id="20492" name="Picture 12"/>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p:spPr>
      </p:pic>
      <p:sp>
        <p:nvSpPr>
          <p:cNvPr id="20496" name="Line 16"/>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endParaRPr lang="en-US">
              <a:solidFill>
                <a:srgbClr val="FFFFFF"/>
              </a:solidFill>
            </a:endParaRPr>
          </a:p>
        </p:txBody>
      </p:sp>
    </p:spTree>
    <p:extLst>
      <p:ext uri="{BB962C8B-B14F-4D97-AF65-F5344CB8AC3E}">
        <p14:creationId xmlns:p14="http://schemas.microsoft.com/office/powerpoint/2010/main" val="2445148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09E3DFB6-BF25-4F0D-A24D-1F804BAEE2E8}"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983104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1E43C94F-C64A-4559-A330-562C265291E0}"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4291500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124200"/>
            <a:ext cx="3124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3124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E224A575-A5CC-4E64-98F9-CD30A961A4A8}"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3220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1E43C94F-C64A-4559-A330-562C265291E0}" type="slidenum">
              <a:rPr lang="sv-SE"/>
              <a:pPr/>
              <a:t>‹#›</a:t>
            </a:fld>
            <a:endParaRPr lang="sv-SE">
              <a:solidFill>
                <a:schemeClr val="tx2"/>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8" name="Slide Number Placeholder 7"/>
          <p:cNvSpPr>
            <a:spLocks noGrp="1"/>
          </p:cNvSpPr>
          <p:nvPr>
            <p:ph type="sldNum" sz="quarter" idx="11"/>
          </p:nvPr>
        </p:nvSpPr>
        <p:spPr/>
        <p:txBody>
          <a:bodyPr/>
          <a:lstStyle>
            <a:lvl1pPr>
              <a:defRPr/>
            </a:lvl1pPr>
          </a:lstStyle>
          <a:p>
            <a:fld id="{879078D3-DC33-4E22-80F6-ADCD61772FFE}"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075887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lvl1pPr>
              <a:defRPr/>
            </a:lvl1pPr>
          </a:lstStyle>
          <a:p>
            <a:fld id="{F80C0E5B-A7E8-4207-A108-04177977681E}"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849413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3" name="Slide Number Placeholder 2"/>
          <p:cNvSpPr>
            <a:spLocks noGrp="1"/>
          </p:cNvSpPr>
          <p:nvPr>
            <p:ph type="sldNum" sz="quarter" idx="11"/>
          </p:nvPr>
        </p:nvSpPr>
        <p:spPr/>
        <p:txBody>
          <a:bodyPr/>
          <a:lstStyle>
            <a:lvl1pPr>
              <a:defRPr/>
            </a:lvl1pPr>
          </a:lstStyle>
          <a:p>
            <a:fld id="{04FB5BC7-074E-47CC-82DB-D2D2AD14CDB4}"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434668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77AE2CBF-FDA0-4859-8244-345B93730797}"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248101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B6BF98C3-6354-48B0-89D2-2B620C8A3997}"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1467747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1E33A8BC-10CC-407F-B1F5-4B399C03CFCE}"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559225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2286000"/>
            <a:ext cx="16002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286000"/>
            <a:ext cx="46482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8774AE12-F7C5-4B3A-BD69-A4DDDAE51733}"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510340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00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3124200"/>
            <a:ext cx="6400800" cy="3276600"/>
          </a:xfrm>
        </p:spPr>
        <p:txBody>
          <a:bodyPr/>
          <a:lstStyle/>
          <a:p>
            <a:endParaRPr lang="en-US"/>
          </a:p>
        </p:txBody>
      </p:sp>
      <p:sp>
        <p:nvSpPr>
          <p:cNvPr id="4" name="Footer Placeholder 3"/>
          <p:cNvSpPr>
            <a:spLocks noGrp="1"/>
          </p:cNvSpPr>
          <p:nvPr>
            <p:ph type="ftr" sz="quarter" idx="10"/>
          </p:nvPr>
        </p:nvSpPr>
        <p:spPr>
          <a:xfrm>
            <a:off x="533400" y="228600"/>
            <a:ext cx="5486400" cy="381000"/>
          </a:xfrm>
        </p:spPr>
        <p:txBody>
          <a:bodyPr/>
          <a:lstStyle>
            <a:lvl1pPr>
              <a:defRPr sz="16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a:xfrm>
            <a:off x="0" y="6477000"/>
            <a:ext cx="609600" cy="381000"/>
          </a:xfrm>
        </p:spPr>
        <p:txBody>
          <a:bodyPr/>
          <a:lstStyle>
            <a:lvl1pPr>
              <a:defRPr/>
            </a:lvl1pPr>
          </a:lstStyle>
          <a:p>
            <a:fld id="{167D4F06-C90F-4A73-8DCC-C2953CB36081}"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706603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008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124200"/>
            <a:ext cx="31242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3124200"/>
            <a:ext cx="3124200" cy="156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838700"/>
            <a:ext cx="3124200" cy="156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533400" y="228600"/>
            <a:ext cx="5486400" cy="381000"/>
          </a:xfrm>
        </p:spPr>
        <p:txBody>
          <a:bodyPr/>
          <a:lstStyle>
            <a:lvl1pPr>
              <a:defRPr sz="1600"/>
            </a:lvl1pPr>
          </a:lstStyle>
          <a:p>
            <a:r>
              <a:rPr lang="en-US" smtClean="0"/>
              <a:t>The Accountability Conundrum - SMRB - October 2013</a:t>
            </a:r>
            <a:endParaRPr lang="sv-SE"/>
          </a:p>
        </p:txBody>
      </p:sp>
      <p:sp>
        <p:nvSpPr>
          <p:cNvPr id="7" name="Slide Number Placeholder 6"/>
          <p:cNvSpPr>
            <a:spLocks noGrp="1"/>
          </p:cNvSpPr>
          <p:nvPr>
            <p:ph type="sldNum" sz="quarter" idx="11"/>
          </p:nvPr>
        </p:nvSpPr>
        <p:spPr>
          <a:xfrm>
            <a:off x="0" y="6477000"/>
            <a:ext cx="609600" cy="381000"/>
          </a:xfrm>
        </p:spPr>
        <p:txBody>
          <a:bodyPr/>
          <a:lstStyle>
            <a:lvl1pPr>
              <a:defRPr/>
            </a:lvl1pPr>
          </a:lstStyle>
          <a:p>
            <a:fld id="{571C8775-402D-4AAD-9E2A-45D5D6B56621}"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867774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1981200"/>
            <a:ext cx="6553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50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124200"/>
            <a:ext cx="3124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3124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E224A575-A5CC-4E64-98F9-CD30A961A4A8}" type="slidenum">
              <a:rPr lang="sv-SE"/>
              <a:pPr/>
              <a:t>‹#›</a:t>
            </a:fld>
            <a:endParaRPr lang="sv-SE">
              <a:solidFill>
                <a:schemeClr val="tx2"/>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0" y="431800"/>
            <a:ext cx="9144000" cy="5943600"/>
            <a:chOff x="0" y="431800"/>
            <a:chExt cx="9144000" cy="5943600"/>
          </a:xfrm>
        </p:grpSpPr>
        <p:sp>
          <p:nvSpPr>
            <p:cNvPr id="5" name="Rounded Rectangle 4"/>
            <p:cNvSpPr/>
            <p:nvPr userDrawn="1"/>
          </p:nvSpPr>
          <p:spPr>
            <a:xfrm>
              <a:off x="469900" y="431800"/>
              <a:ext cx="8229600" cy="5943600"/>
            </a:xfrm>
            <a:prstGeom prst="roundRect">
              <a:avLst>
                <a:gd name="adj" fmla="val 8503"/>
              </a:avLst>
            </a:prstGeom>
            <a:solidFill>
              <a:srgbClr val="B5C0AC"/>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C4D8E2"/>
                </a:solidFill>
                <a:effectLst/>
              </a:endParaRPr>
            </a:p>
          </p:txBody>
        </p:sp>
        <p:pic>
          <p:nvPicPr>
            <p:cNvPr id="6" name="Picture 10" descr="logo-pieces.png"/>
            <p:cNvPicPr>
              <a:picLocks noChangeAspect="1"/>
            </p:cNvPicPr>
            <p:nvPr userDrawn="1"/>
          </p:nvPicPr>
          <p:blipFill>
            <a:blip r:embed="rId2" cstate="print">
              <a:extLst>
                <a:ext uri="{28A0092B-C50C-407E-A947-70E740481C1C}">
                  <a14:useLocalDpi xmlns:a14="http://schemas.microsoft.com/office/drawing/2010/main" val="0"/>
                </a:ext>
              </a:extLst>
            </a:blip>
            <a:srcRect l="-5148" t="-8751" b="31181"/>
            <a:stretch>
              <a:fillRect/>
            </a:stretch>
          </p:blipFill>
          <p:spPr bwMode="auto">
            <a:xfrm>
              <a:off x="1608121" y="5638243"/>
              <a:ext cx="3065479" cy="63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logo-pieces.png"/>
            <p:cNvPicPr>
              <a:picLocks noChangeAspect="1"/>
            </p:cNvPicPr>
            <p:nvPr userDrawn="1"/>
          </p:nvPicPr>
          <p:blipFill>
            <a:blip r:embed="rId2" cstate="print">
              <a:extLst>
                <a:ext uri="{28A0092B-C50C-407E-A947-70E740481C1C}">
                  <a14:useLocalDpi xmlns:a14="http://schemas.microsoft.com/office/drawing/2010/main" val="0"/>
                </a:ext>
              </a:extLst>
            </a:blip>
            <a:srcRect t="78806"/>
            <a:stretch>
              <a:fillRect/>
            </a:stretch>
          </p:blipFill>
          <p:spPr bwMode="auto">
            <a:xfrm>
              <a:off x="4699000" y="5870029"/>
              <a:ext cx="2678793" cy="15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Filmstrip.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940299"/>
              <a:ext cx="9144000" cy="57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5" name="Rectangle 13"/>
          <p:cNvSpPr>
            <a:spLocks noGrp="1" noChangeArrowheads="1"/>
          </p:cNvSpPr>
          <p:nvPr>
            <p:ph type="ctrTitle" sz="quarter"/>
          </p:nvPr>
        </p:nvSpPr>
        <p:spPr>
          <a:xfrm>
            <a:off x="1422400" y="2393791"/>
            <a:ext cx="6273800" cy="492443"/>
          </a:xfrm>
        </p:spPr>
        <p:txBody>
          <a:bodyPr lIns="0" tIns="0" rIns="0" bIns="0" anchor="ctr"/>
          <a:lstStyle>
            <a:lvl1pPr algn="ctr" defTabSz="457200">
              <a:defRPr sz="3200">
                <a:solidFill>
                  <a:schemeClr val="tx1"/>
                </a:solidFill>
              </a:defRPr>
            </a:lvl1pPr>
          </a:lstStyle>
          <a:p>
            <a:r>
              <a:rPr lang="en-US" dirty="0" smtClean="0"/>
              <a:t>Click to edit Master title style</a:t>
            </a:r>
            <a:endParaRPr lang="en-US" dirty="0"/>
          </a:p>
        </p:txBody>
      </p:sp>
      <p:sp>
        <p:nvSpPr>
          <p:cNvPr id="23566" name="Rectangle 14"/>
          <p:cNvSpPr>
            <a:spLocks noGrp="1" noChangeArrowheads="1"/>
          </p:cNvSpPr>
          <p:nvPr>
            <p:ph type="subTitle" sz="quarter" idx="1"/>
          </p:nvPr>
        </p:nvSpPr>
        <p:spPr>
          <a:xfrm>
            <a:off x="1765300" y="3352800"/>
            <a:ext cx="5612493" cy="618118"/>
          </a:xfrm>
          <a:ln/>
        </p:spPr>
        <p:txBody>
          <a:bodyPr lIns="0" tIns="0" rIns="0" bIns="0"/>
          <a:lstStyle>
            <a:lvl1pPr algn="ctr">
              <a:defRPr sz="2100" baseline="0">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199844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8305800" y="6400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fld id="{C5993D91-608C-4EB1-BD16-4943993C3073}" type="slidenum">
              <a:rPr lang="en-US" sz="1100" smtClean="0">
                <a:solidFill>
                  <a:srgbClr val="000000"/>
                </a:solidFill>
                <a:effectLst/>
              </a:rPr>
              <a:pPr defTabSz="457200" eaLnBrk="1" hangingPunct="1"/>
              <a:t>‹#›</a:t>
            </a:fld>
            <a:endParaRPr lang="en-US" sz="1100" smtClean="0">
              <a:solidFill>
                <a:srgbClr val="000000"/>
              </a:solidFill>
              <a:effectLst/>
            </a:endParaRPr>
          </a:p>
        </p:txBody>
      </p:sp>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1141413" y="2209800"/>
            <a:ext cx="6935787" cy="1710725"/>
          </a:xfrm>
        </p:spPr>
        <p:txBody>
          <a:bodyPr/>
          <a:lstStyle>
            <a:lvl2pPr>
              <a:defRPr baseline="0"/>
            </a:lvl2pPr>
            <a:lvl3pPr>
              <a:defRPr baseline="0"/>
            </a:lvl3pPr>
            <a:lvl4pPr marL="685800">
              <a:lnSpc>
                <a:spcPts val="2100"/>
              </a:lnSpc>
              <a:spcAft>
                <a:spcPts val="300"/>
              </a:spcAft>
              <a:buClr>
                <a:schemeClr val="accent6"/>
              </a:buClr>
              <a:buSzPct val="80000"/>
              <a:buFont typeface="Lucida Grande"/>
              <a:buChar char="●"/>
              <a:defRPr sz="1800" baseline="0"/>
            </a:lvl4pPr>
            <a:lvl5pPr marL="914400">
              <a:lnSpc>
                <a:spcPts val="1800"/>
              </a:lnSpc>
              <a:spcAft>
                <a:spcPts val="300"/>
              </a:spcAft>
              <a:buClr>
                <a:schemeClr val="accent6">
                  <a:lumMod val="60000"/>
                  <a:lumOff val="40000"/>
                </a:schemeClr>
              </a:buClr>
              <a:buSzPct val="80000"/>
              <a:buFont typeface="Lucida Grande"/>
              <a:buChar char="●"/>
              <a:defRPr sz="1600" baseline="0"/>
            </a:lvl5pPr>
          </a:lstStyle>
          <a:p>
            <a:pPr lvl="0"/>
            <a:r>
              <a:rPr lang="en-US" dirty="0" smtClean="0"/>
              <a:t>Click to edit Master text styles</a:t>
            </a:r>
          </a:p>
          <a:p>
            <a:pPr lvl="1"/>
            <a:r>
              <a:rPr lang="en-US" dirty="0" smtClean="0"/>
              <a:t>1st-level bullet</a:t>
            </a:r>
          </a:p>
          <a:p>
            <a:pPr lvl="2"/>
            <a:r>
              <a:rPr lang="en-US" dirty="0" smtClean="0"/>
              <a:t>2nd-level bullet</a:t>
            </a:r>
          </a:p>
          <a:p>
            <a:pPr lvl="3"/>
            <a:r>
              <a:rPr lang="en-US" dirty="0" smtClean="0"/>
              <a:t>3rd-level bullet</a:t>
            </a:r>
          </a:p>
          <a:p>
            <a:pPr lvl="4"/>
            <a:r>
              <a:rPr lang="en-US" dirty="0" smtClean="0"/>
              <a:t>4th-level bullet</a:t>
            </a:r>
          </a:p>
        </p:txBody>
      </p:sp>
    </p:spTree>
    <p:extLst>
      <p:ext uri="{BB962C8B-B14F-4D97-AF65-F5344CB8AC3E}">
        <p14:creationId xmlns:p14="http://schemas.microsoft.com/office/powerpoint/2010/main" val="3397269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8305800" y="6400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fld id="{2AF5B8CE-B132-44E7-A794-DD612FE2EA40}" type="slidenum">
              <a:rPr lang="en-US" sz="1100" smtClean="0">
                <a:solidFill>
                  <a:srgbClr val="000000"/>
                </a:solidFill>
                <a:effectLst/>
              </a:rPr>
              <a:pPr defTabSz="457200" eaLnBrk="1" hangingPunct="1"/>
              <a:t>‹#›</a:t>
            </a:fld>
            <a:endParaRPr lang="en-US" sz="1100" smtClean="0">
              <a:solidFill>
                <a:srgbClr val="000000"/>
              </a:solidFill>
              <a:effectLst/>
            </a:endParaRPr>
          </a:p>
        </p:txBody>
      </p:sp>
      <p:sp>
        <p:nvSpPr>
          <p:cNvPr id="2" name="Title 1"/>
          <p:cNvSpPr>
            <a:spLocks noGrp="1"/>
          </p:cNvSpPr>
          <p:nvPr>
            <p:ph type="title"/>
          </p:nvPr>
        </p:nvSpPr>
        <p:spPr>
          <a:xfrm>
            <a:off x="1141413" y="762001"/>
            <a:ext cx="7392987" cy="523220"/>
          </a:xfrm>
        </p:spPr>
        <p:txBody>
          <a:bodyPr/>
          <a:lstStyle>
            <a:lvl1pPr>
              <a:defRPr b="1">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1413" y="2209801"/>
            <a:ext cx="5411787" cy="3403599"/>
          </a:xfrm>
        </p:spPr>
        <p:txBody>
          <a:bodyPr/>
          <a:lstStyle>
            <a:lvl2pPr>
              <a:defRPr baseline="0"/>
            </a:lvl2pPr>
            <a:lvl3pPr>
              <a:defRPr baseline="0"/>
            </a:lvl3pPr>
            <a:lvl4pPr marL="685800">
              <a:lnSpc>
                <a:spcPts val="2100"/>
              </a:lnSpc>
              <a:spcAft>
                <a:spcPts val="300"/>
              </a:spcAft>
              <a:buClr>
                <a:schemeClr val="accent6"/>
              </a:buClr>
              <a:buSzPct val="80000"/>
              <a:buFont typeface="Lucida Grande"/>
              <a:buChar char="●"/>
              <a:defRPr sz="1800" baseline="0"/>
            </a:lvl4pPr>
            <a:lvl5pPr marL="914400">
              <a:lnSpc>
                <a:spcPts val="1800"/>
              </a:lnSpc>
              <a:spcAft>
                <a:spcPts val="300"/>
              </a:spcAft>
              <a:buClr>
                <a:schemeClr val="accent6">
                  <a:lumMod val="60000"/>
                  <a:lumOff val="40000"/>
                </a:schemeClr>
              </a:buClr>
              <a:buSzPct val="80000"/>
              <a:buFont typeface="Lucida Grande"/>
              <a:buChar char="●"/>
              <a:defRPr sz="1600" baseline="0"/>
            </a:lvl5pPr>
          </a:lstStyle>
          <a:p>
            <a:pPr lvl="0"/>
            <a:r>
              <a:rPr lang="en-US" dirty="0" smtClean="0"/>
              <a:t>Click to edit Master text styles</a:t>
            </a:r>
          </a:p>
          <a:p>
            <a:pPr lvl="1"/>
            <a:r>
              <a:rPr lang="en-US" dirty="0" smtClean="0"/>
              <a:t>1st-level bullet</a:t>
            </a:r>
          </a:p>
          <a:p>
            <a:pPr lvl="2"/>
            <a:r>
              <a:rPr lang="en-US" dirty="0" smtClean="0"/>
              <a:t>2nd-level bullet</a:t>
            </a:r>
          </a:p>
          <a:p>
            <a:pPr lvl="3"/>
            <a:r>
              <a:rPr lang="en-US" dirty="0" smtClean="0"/>
              <a:t>3rd-level bullet</a:t>
            </a:r>
          </a:p>
          <a:p>
            <a:pPr lvl="4"/>
            <a:r>
              <a:rPr lang="en-US" dirty="0" smtClean="0"/>
              <a:t>4th-level bullet</a:t>
            </a:r>
          </a:p>
        </p:txBody>
      </p:sp>
      <p:sp>
        <p:nvSpPr>
          <p:cNvPr id="11" name="Picture Placeholder 10"/>
          <p:cNvSpPr>
            <a:spLocks noGrp="1"/>
          </p:cNvSpPr>
          <p:nvPr>
            <p:ph type="pic" sz="quarter" idx="10"/>
          </p:nvPr>
        </p:nvSpPr>
        <p:spPr>
          <a:xfrm>
            <a:off x="5524500" y="2209801"/>
            <a:ext cx="2616200" cy="3403599"/>
          </a:xfrm>
        </p:spPr>
        <p:txBody>
          <a:bodyPr/>
          <a:lstStyle/>
          <a:p>
            <a:pPr lvl="0"/>
            <a:endParaRPr lang="en-US" noProof="0"/>
          </a:p>
        </p:txBody>
      </p:sp>
    </p:spTree>
    <p:extLst>
      <p:ext uri="{BB962C8B-B14F-4D97-AF65-F5344CB8AC3E}">
        <p14:creationId xmlns:p14="http://schemas.microsoft.com/office/powerpoint/2010/main" val="2198304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8305800" y="6400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fld id="{E40F372E-96BC-4907-99C5-B3C8D39A89E4}" type="slidenum">
              <a:rPr lang="en-US" sz="1100" smtClean="0">
                <a:solidFill>
                  <a:srgbClr val="000000"/>
                </a:solidFill>
                <a:effectLst/>
              </a:rPr>
              <a:pPr defTabSz="457200" eaLnBrk="1" hangingPunct="1"/>
              <a:t>‹#›</a:t>
            </a:fld>
            <a:endParaRPr lang="en-US" sz="1100" smtClean="0">
              <a:solidFill>
                <a:srgbClr val="000000"/>
              </a:solidFill>
              <a:effectLst/>
            </a:endParaRPr>
          </a:p>
        </p:txBody>
      </p:sp>
      <p:cxnSp>
        <p:nvCxnSpPr>
          <p:cNvPr id="6" name="Straight Connector 5"/>
          <p:cNvCxnSpPr/>
          <p:nvPr userDrawn="1"/>
        </p:nvCxnSpPr>
        <p:spPr>
          <a:xfrm>
            <a:off x="1141413" y="1168400"/>
            <a:ext cx="7037387" cy="1588"/>
          </a:xfrm>
          <a:prstGeom prst="line">
            <a:avLst/>
          </a:prstGeom>
        </p:spPr>
        <p:style>
          <a:lnRef idx="1">
            <a:schemeClr val="accent4"/>
          </a:lnRef>
          <a:fillRef idx="0">
            <a:schemeClr val="accent4"/>
          </a:fillRef>
          <a:effectRef idx="0">
            <a:schemeClr val="accent4"/>
          </a:effectRef>
          <a:fontRef idx="minor">
            <a:schemeClr val="tx1"/>
          </a:fontRef>
        </p:style>
      </p:cxnSp>
      <p:sp>
        <p:nvSpPr>
          <p:cNvPr id="7" name="Rectangle 6"/>
          <p:cNvSpPr/>
          <p:nvPr userDrawn="1"/>
        </p:nvSpPr>
        <p:spPr>
          <a:xfrm>
            <a:off x="4495800" y="838200"/>
            <a:ext cx="3683000" cy="3317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r" defTabSz="457200" eaLnBrk="1" fontAlgn="auto" hangingPunct="1">
              <a:spcBef>
                <a:spcPts val="0"/>
              </a:spcBef>
              <a:spcAft>
                <a:spcPts val="0"/>
              </a:spcAft>
              <a:defRPr/>
            </a:pPr>
            <a:r>
              <a:rPr lang="en-US" sz="1600" dirty="0">
                <a:solidFill>
                  <a:srgbClr val="FFFFFF"/>
                </a:solidFill>
                <a:effectLst/>
              </a:rPr>
              <a:t>This is a Report header</a:t>
            </a:r>
          </a:p>
        </p:txBody>
      </p:sp>
      <p:sp>
        <p:nvSpPr>
          <p:cNvPr id="2" name="Title 1"/>
          <p:cNvSpPr>
            <a:spLocks noGrp="1"/>
          </p:cNvSpPr>
          <p:nvPr>
            <p:ph type="title"/>
          </p:nvPr>
        </p:nvSpPr>
        <p:spPr>
          <a:xfrm>
            <a:off x="1141413" y="1496993"/>
            <a:ext cx="4700587" cy="954107"/>
          </a:xfrm>
        </p:spPr>
        <p:txBody>
          <a:bodyPr/>
          <a:lstStyle>
            <a:lvl1pPr>
              <a:defRPr b="1">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1413" y="2527300"/>
            <a:ext cx="4700587" cy="3086100"/>
          </a:xfrm>
        </p:spPr>
        <p:txBody>
          <a:bodyPr/>
          <a:lstStyle>
            <a:lvl2pPr>
              <a:defRPr baseline="0"/>
            </a:lvl2pPr>
            <a:lvl3pPr>
              <a:defRPr baseline="0"/>
            </a:lvl3pPr>
            <a:lvl4pPr marL="685800">
              <a:lnSpc>
                <a:spcPts val="2100"/>
              </a:lnSpc>
              <a:spcAft>
                <a:spcPts val="300"/>
              </a:spcAft>
              <a:buClr>
                <a:schemeClr val="accent6"/>
              </a:buClr>
              <a:buSzPct val="80000"/>
              <a:buFont typeface="Lucida Grande"/>
              <a:buChar char="●"/>
              <a:defRPr sz="1800" baseline="0"/>
            </a:lvl4pPr>
            <a:lvl5pPr marL="914400">
              <a:lnSpc>
                <a:spcPts val="1800"/>
              </a:lnSpc>
              <a:spcAft>
                <a:spcPts val="300"/>
              </a:spcAft>
              <a:buClr>
                <a:schemeClr val="accent6">
                  <a:lumMod val="60000"/>
                  <a:lumOff val="40000"/>
                </a:schemeClr>
              </a:buClr>
              <a:buSzPct val="80000"/>
              <a:buFont typeface="Lucida Grande"/>
              <a:buChar char="●"/>
              <a:defRPr sz="1600" baseline="0"/>
            </a:lvl5pPr>
          </a:lstStyle>
          <a:p>
            <a:pPr lvl="0"/>
            <a:r>
              <a:rPr lang="en-US" dirty="0" smtClean="0"/>
              <a:t>Click to edit Master text styles</a:t>
            </a:r>
          </a:p>
          <a:p>
            <a:pPr lvl="1"/>
            <a:r>
              <a:rPr lang="en-US" dirty="0" smtClean="0"/>
              <a:t>1st-level bullet</a:t>
            </a:r>
          </a:p>
          <a:p>
            <a:pPr lvl="2"/>
            <a:r>
              <a:rPr lang="en-US" dirty="0" smtClean="0"/>
              <a:t>2nd-level bullet</a:t>
            </a:r>
          </a:p>
          <a:p>
            <a:pPr lvl="3"/>
            <a:r>
              <a:rPr lang="en-US" dirty="0" smtClean="0"/>
              <a:t>3rd-level bullet</a:t>
            </a:r>
          </a:p>
          <a:p>
            <a:pPr lvl="4"/>
            <a:r>
              <a:rPr lang="en-US" dirty="0" smtClean="0"/>
              <a:t>4th-level bullet</a:t>
            </a:r>
          </a:p>
        </p:txBody>
      </p:sp>
      <p:sp>
        <p:nvSpPr>
          <p:cNvPr id="11" name="Picture Placeholder 10"/>
          <p:cNvSpPr>
            <a:spLocks noGrp="1"/>
          </p:cNvSpPr>
          <p:nvPr>
            <p:ph type="pic" sz="quarter" idx="10"/>
          </p:nvPr>
        </p:nvSpPr>
        <p:spPr>
          <a:xfrm>
            <a:off x="5842000" y="1497013"/>
            <a:ext cx="2336800" cy="2998787"/>
          </a:xfrm>
        </p:spPr>
        <p:txBody>
          <a:bodyPr/>
          <a:lstStyle/>
          <a:p>
            <a:pPr lvl="0"/>
            <a:endParaRPr lang="en-US" noProof="0"/>
          </a:p>
        </p:txBody>
      </p:sp>
    </p:spTree>
    <p:extLst>
      <p:ext uri="{BB962C8B-B14F-4D97-AF65-F5344CB8AC3E}">
        <p14:creationId xmlns:p14="http://schemas.microsoft.com/office/powerpoint/2010/main" val="1243557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Picture Placeholder 3"/>
          <p:cNvSpPr>
            <a:spLocks noGrp="1"/>
          </p:cNvSpPr>
          <p:nvPr>
            <p:ph type="pic" sz="quarter" idx="10"/>
          </p:nvPr>
        </p:nvSpPr>
        <p:spPr>
          <a:xfrm>
            <a:off x="1141413" y="1562100"/>
            <a:ext cx="6935787" cy="4089400"/>
          </a:xfrm>
        </p:spPr>
        <p:txBody>
          <a:bodyPr/>
          <a:lstStyle/>
          <a:p>
            <a:pPr lvl="0"/>
            <a:endParaRPr lang="en-US" noProof="0"/>
          </a:p>
        </p:txBody>
      </p:sp>
    </p:spTree>
    <p:extLst>
      <p:ext uri="{BB962C8B-B14F-4D97-AF65-F5344CB8AC3E}">
        <p14:creationId xmlns:p14="http://schemas.microsoft.com/office/powerpoint/2010/main" val="3679680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39800" y="787400"/>
            <a:ext cx="7315200" cy="5029200"/>
          </a:xfrm>
        </p:spPr>
        <p:txBody>
          <a:bodyPr/>
          <a:lstStyle/>
          <a:p>
            <a:pPr lvl="0"/>
            <a:endParaRPr lang="en-US" noProof="0"/>
          </a:p>
        </p:txBody>
      </p:sp>
    </p:spTree>
    <p:extLst>
      <p:ext uri="{BB962C8B-B14F-4D97-AF65-F5344CB8AC3E}">
        <p14:creationId xmlns:p14="http://schemas.microsoft.com/office/powerpoint/2010/main" val="3434958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0" y="431800"/>
            <a:ext cx="9144000" cy="5943600"/>
            <a:chOff x="0" y="431800"/>
            <a:chExt cx="9144000" cy="5943600"/>
          </a:xfrm>
        </p:grpSpPr>
        <p:sp>
          <p:nvSpPr>
            <p:cNvPr id="5" name="Rounded Rectangle 4"/>
            <p:cNvSpPr/>
            <p:nvPr userDrawn="1"/>
          </p:nvSpPr>
          <p:spPr>
            <a:xfrm>
              <a:off x="469900" y="431800"/>
              <a:ext cx="8229600" cy="5943600"/>
            </a:xfrm>
            <a:prstGeom prst="roundRect">
              <a:avLst>
                <a:gd name="adj" fmla="val 8503"/>
              </a:avLst>
            </a:prstGeom>
            <a:solidFill>
              <a:srgbClr val="B5C0AC"/>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C4D8E2"/>
                </a:solidFill>
                <a:effectLst/>
              </a:endParaRPr>
            </a:p>
          </p:txBody>
        </p:sp>
        <p:pic>
          <p:nvPicPr>
            <p:cNvPr id="6" name="Picture 10" descr="logo-pieces.png"/>
            <p:cNvPicPr>
              <a:picLocks noChangeAspect="1"/>
            </p:cNvPicPr>
            <p:nvPr userDrawn="1"/>
          </p:nvPicPr>
          <p:blipFill>
            <a:blip r:embed="rId2" cstate="print">
              <a:extLst>
                <a:ext uri="{28A0092B-C50C-407E-A947-70E740481C1C}">
                  <a14:useLocalDpi xmlns:a14="http://schemas.microsoft.com/office/drawing/2010/main" val="0"/>
                </a:ext>
              </a:extLst>
            </a:blip>
            <a:srcRect l="-5148" t="-8751" b="31181"/>
            <a:stretch>
              <a:fillRect/>
            </a:stretch>
          </p:blipFill>
          <p:spPr bwMode="auto">
            <a:xfrm>
              <a:off x="1608121" y="5638243"/>
              <a:ext cx="3065479" cy="63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logo-pieces.png"/>
            <p:cNvPicPr>
              <a:picLocks noChangeAspect="1"/>
            </p:cNvPicPr>
            <p:nvPr userDrawn="1"/>
          </p:nvPicPr>
          <p:blipFill>
            <a:blip r:embed="rId2" cstate="print">
              <a:extLst>
                <a:ext uri="{28A0092B-C50C-407E-A947-70E740481C1C}">
                  <a14:useLocalDpi xmlns:a14="http://schemas.microsoft.com/office/drawing/2010/main" val="0"/>
                </a:ext>
              </a:extLst>
            </a:blip>
            <a:srcRect t="78806"/>
            <a:stretch>
              <a:fillRect/>
            </a:stretch>
          </p:blipFill>
          <p:spPr bwMode="auto">
            <a:xfrm>
              <a:off x="4699000" y="5870029"/>
              <a:ext cx="2678793" cy="15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Filmstrip.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940299"/>
              <a:ext cx="9144000" cy="57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5" name="Rectangle 13"/>
          <p:cNvSpPr>
            <a:spLocks noGrp="1" noChangeArrowheads="1"/>
          </p:cNvSpPr>
          <p:nvPr>
            <p:ph type="ctrTitle" sz="quarter"/>
          </p:nvPr>
        </p:nvSpPr>
        <p:spPr>
          <a:xfrm>
            <a:off x="1422400" y="2393791"/>
            <a:ext cx="6273800" cy="492443"/>
          </a:xfrm>
        </p:spPr>
        <p:txBody>
          <a:bodyPr lIns="0" tIns="0" rIns="0" bIns="0" anchor="ctr"/>
          <a:lstStyle>
            <a:lvl1pPr algn="ctr" defTabSz="457200">
              <a:defRPr sz="3200">
                <a:solidFill>
                  <a:schemeClr val="tx1"/>
                </a:solidFill>
              </a:defRPr>
            </a:lvl1pPr>
          </a:lstStyle>
          <a:p>
            <a:r>
              <a:rPr lang="en-US" dirty="0" smtClean="0"/>
              <a:t>Click to edit Master title style</a:t>
            </a:r>
            <a:endParaRPr lang="en-US" dirty="0"/>
          </a:p>
        </p:txBody>
      </p:sp>
      <p:sp>
        <p:nvSpPr>
          <p:cNvPr id="23566" name="Rectangle 14"/>
          <p:cNvSpPr>
            <a:spLocks noGrp="1" noChangeArrowheads="1"/>
          </p:cNvSpPr>
          <p:nvPr>
            <p:ph type="subTitle" sz="quarter" idx="1"/>
          </p:nvPr>
        </p:nvSpPr>
        <p:spPr>
          <a:xfrm>
            <a:off x="1765300" y="3352800"/>
            <a:ext cx="5612493" cy="618118"/>
          </a:xfrm>
          <a:ln/>
        </p:spPr>
        <p:txBody>
          <a:bodyPr lIns="0" tIns="0" rIns="0" bIns="0"/>
          <a:lstStyle>
            <a:lvl1pPr algn="ctr">
              <a:defRPr sz="2100" baseline="0">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241591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8305800" y="6400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fld id="{C5993D91-608C-4EB1-BD16-4943993C3073}" type="slidenum">
              <a:rPr lang="en-US" sz="1100" smtClean="0">
                <a:solidFill>
                  <a:srgbClr val="000000"/>
                </a:solidFill>
                <a:effectLst/>
              </a:rPr>
              <a:pPr defTabSz="457200" eaLnBrk="1" hangingPunct="1"/>
              <a:t>‹#›</a:t>
            </a:fld>
            <a:endParaRPr lang="en-US" sz="1100" smtClean="0">
              <a:solidFill>
                <a:srgbClr val="000000"/>
              </a:solidFill>
              <a:effectLst/>
            </a:endParaRPr>
          </a:p>
        </p:txBody>
      </p:sp>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1141413" y="2209800"/>
            <a:ext cx="6935787" cy="1710725"/>
          </a:xfrm>
        </p:spPr>
        <p:txBody>
          <a:bodyPr/>
          <a:lstStyle>
            <a:lvl2pPr>
              <a:defRPr baseline="0"/>
            </a:lvl2pPr>
            <a:lvl3pPr>
              <a:defRPr baseline="0"/>
            </a:lvl3pPr>
            <a:lvl4pPr marL="685800">
              <a:lnSpc>
                <a:spcPts val="2100"/>
              </a:lnSpc>
              <a:spcAft>
                <a:spcPts val="300"/>
              </a:spcAft>
              <a:buClr>
                <a:schemeClr val="accent6"/>
              </a:buClr>
              <a:buSzPct val="80000"/>
              <a:buFont typeface="Lucida Grande"/>
              <a:buChar char="●"/>
              <a:defRPr sz="1800" baseline="0"/>
            </a:lvl4pPr>
            <a:lvl5pPr marL="914400">
              <a:lnSpc>
                <a:spcPts val="1800"/>
              </a:lnSpc>
              <a:spcAft>
                <a:spcPts val="300"/>
              </a:spcAft>
              <a:buClr>
                <a:schemeClr val="accent6">
                  <a:lumMod val="60000"/>
                  <a:lumOff val="40000"/>
                </a:schemeClr>
              </a:buClr>
              <a:buSzPct val="80000"/>
              <a:buFont typeface="Lucida Grande"/>
              <a:buChar char="●"/>
              <a:defRPr sz="1600" baseline="0"/>
            </a:lvl5pPr>
          </a:lstStyle>
          <a:p>
            <a:pPr lvl="0"/>
            <a:r>
              <a:rPr lang="en-US" dirty="0" smtClean="0"/>
              <a:t>Click to edit Master text styles</a:t>
            </a:r>
          </a:p>
          <a:p>
            <a:pPr lvl="1"/>
            <a:r>
              <a:rPr lang="en-US" dirty="0" smtClean="0"/>
              <a:t>1st-level bullet</a:t>
            </a:r>
          </a:p>
          <a:p>
            <a:pPr lvl="2"/>
            <a:r>
              <a:rPr lang="en-US" dirty="0" smtClean="0"/>
              <a:t>2nd-level bullet</a:t>
            </a:r>
          </a:p>
          <a:p>
            <a:pPr lvl="3"/>
            <a:r>
              <a:rPr lang="en-US" dirty="0" smtClean="0"/>
              <a:t>3rd-level bullet</a:t>
            </a:r>
          </a:p>
          <a:p>
            <a:pPr lvl="4"/>
            <a:r>
              <a:rPr lang="en-US" dirty="0" smtClean="0"/>
              <a:t>4th-level bullet</a:t>
            </a:r>
          </a:p>
        </p:txBody>
      </p:sp>
    </p:spTree>
    <p:extLst>
      <p:ext uri="{BB962C8B-B14F-4D97-AF65-F5344CB8AC3E}">
        <p14:creationId xmlns:p14="http://schemas.microsoft.com/office/powerpoint/2010/main" val="601519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8305800" y="6400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fld id="{2AF5B8CE-B132-44E7-A794-DD612FE2EA40}" type="slidenum">
              <a:rPr lang="en-US" sz="1100" smtClean="0">
                <a:solidFill>
                  <a:srgbClr val="000000"/>
                </a:solidFill>
                <a:effectLst/>
              </a:rPr>
              <a:pPr defTabSz="457200" eaLnBrk="1" hangingPunct="1"/>
              <a:t>‹#›</a:t>
            </a:fld>
            <a:endParaRPr lang="en-US" sz="1100" smtClean="0">
              <a:solidFill>
                <a:srgbClr val="000000"/>
              </a:solidFill>
              <a:effectLst/>
            </a:endParaRPr>
          </a:p>
        </p:txBody>
      </p:sp>
      <p:sp>
        <p:nvSpPr>
          <p:cNvPr id="2" name="Title 1"/>
          <p:cNvSpPr>
            <a:spLocks noGrp="1"/>
          </p:cNvSpPr>
          <p:nvPr>
            <p:ph type="title"/>
          </p:nvPr>
        </p:nvSpPr>
        <p:spPr>
          <a:xfrm>
            <a:off x="1141413" y="762001"/>
            <a:ext cx="7392987" cy="523220"/>
          </a:xfrm>
        </p:spPr>
        <p:txBody>
          <a:bodyPr/>
          <a:lstStyle>
            <a:lvl1pPr>
              <a:defRPr b="1">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1413" y="2209801"/>
            <a:ext cx="5411787" cy="3403599"/>
          </a:xfrm>
        </p:spPr>
        <p:txBody>
          <a:bodyPr/>
          <a:lstStyle>
            <a:lvl2pPr>
              <a:defRPr baseline="0"/>
            </a:lvl2pPr>
            <a:lvl3pPr>
              <a:defRPr baseline="0"/>
            </a:lvl3pPr>
            <a:lvl4pPr marL="685800">
              <a:lnSpc>
                <a:spcPts val="2100"/>
              </a:lnSpc>
              <a:spcAft>
                <a:spcPts val="300"/>
              </a:spcAft>
              <a:buClr>
                <a:schemeClr val="accent6"/>
              </a:buClr>
              <a:buSzPct val="80000"/>
              <a:buFont typeface="Lucida Grande"/>
              <a:buChar char="●"/>
              <a:defRPr sz="1800" baseline="0"/>
            </a:lvl4pPr>
            <a:lvl5pPr marL="914400">
              <a:lnSpc>
                <a:spcPts val="1800"/>
              </a:lnSpc>
              <a:spcAft>
                <a:spcPts val="300"/>
              </a:spcAft>
              <a:buClr>
                <a:schemeClr val="accent6">
                  <a:lumMod val="60000"/>
                  <a:lumOff val="40000"/>
                </a:schemeClr>
              </a:buClr>
              <a:buSzPct val="80000"/>
              <a:buFont typeface="Lucida Grande"/>
              <a:buChar char="●"/>
              <a:defRPr sz="1600" baseline="0"/>
            </a:lvl5pPr>
          </a:lstStyle>
          <a:p>
            <a:pPr lvl="0"/>
            <a:r>
              <a:rPr lang="en-US" dirty="0" smtClean="0"/>
              <a:t>Click to edit Master text styles</a:t>
            </a:r>
          </a:p>
          <a:p>
            <a:pPr lvl="1"/>
            <a:r>
              <a:rPr lang="en-US" dirty="0" smtClean="0"/>
              <a:t>1st-level bullet</a:t>
            </a:r>
          </a:p>
          <a:p>
            <a:pPr lvl="2"/>
            <a:r>
              <a:rPr lang="en-US" dirty="0" smtClean="0"/>
              <a:t>2nd-level bullet</a:t>
            </a:r>
          </a:p>
          <a:p>
            <a:pPr lvl="3"/>
            <a:r>
              <a:rPr lang="en-US" dirty="0" smtClean="0"/>
              <a:t>3rd-level bullet</a:t>
            </a:r>
          </a:p>
          <a:p>
            <a:pPr lvl="4"/>
            <a:r>
              <a:rPr lang="en-US" dirty="0" smtClean="0"/>
              <a:t>4th-level bullet</a:t>
            </a:r>
          </a:p>
        </p:txBody>
      </p:sp>
      <p:sp>
        <p:nvSpPr>
          <p:cNvPr id="11" name="Picture Placeholder 10"/>
          <p:cNvSpPr>
            <a:spLocks noGrp="1"/>
          </p:cNvSpPr>
          <p:nvPr>
            <p:ph type="pic" sz="quarter" idx="10"/>
          </p:nvPr>
        </p:nvSpPr>
        <p:spPr>
          <a:xfrm>
            <a:off x="5524500" y="2209801"/>
            <a:ext cx="2616200" cy="3403599"/>
          </a:xfrm>
        </p:spPr>
        <p:txBody>
          <a:bodyPr/>
          <a:lstStyle/>
          <a:p>
            <a:pPr lvl="0"/>
            <a:endParaRPr lang="en-US" noProof="0"/>
          </a:p>
        </p:txBody>
      </p:sp>
    </p:spTree>
    <p:extLst>
      <p:ext uri="{BB962C8B-B14F-4D97-AF65-F5344CB8AC3E}">
        <p14:creationId xmlns:p14="http://schemas.microsoft.com/office/powerpoint/2010/main" val="210333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8305800" y="64008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hangingPunct="1"/>
            <a:fld id="{E40F372E-96BC-4907-99C5-B3C8D39A89E4}" type="slidenum">
              <a:rPr lang="en-US" sz="1100" smtClean="0">
                <a:solidFill>
                  <a:srgbClr val="000000"/>
                </a:solidFill>
                <a:effectLst/>
              </a:rPr>
              <a:pPr defTabSz="457200" eaLnBrk="1" hangingPunct="1"/>
              <a:t>‹#›</a:t>
            </a:fld>
            <a:endParaRPr lang="en-US" sz="1100" smtClean="0">
              <a:solidFill>
                <a:srgbClr val="000000"/>
              </a:solidFill>
              <a:effectLst/>
            </a:endParaRPr>
          </a:p>
        </p:txBody>
      </p:sp>
      <p:cxnSp>
        <p:nvCxnSpPr>
          <p:cNvPr id="6" name="Straight Connector 5"/>
          <p:cNvCxnSpPr/>
          <p:nvPr userDrawn="1"/>
        </p:nvCxnSpPr>
        <p:spPr>
          <a:xfrm>
            <a:off x="1141413" y="1168400"/>
            <a:ext cx="7037387" cy="1588"/>
          </a:xfrm>
          <a:prstGeom prst="line">
            <a:avLst/>
          </a:prstGeom>
        </p:spPr>
        <p:style>
          <a:lnRef idx="1">
            <a:schemeClr val="accent4"/>
          </a:lnRef>
          <a:fillRef idx="0">
            <a:schemeClr val="accent4"/>
          </a:fillRef>
          <a:effectRef idx="0">
            <a:schemeClr val="accent4"/>
          </a:effectRef>
          <a:fontRef idx="minor">
            <a:schemeClr val="tx1"/>
          </a:fontRef>
        </p:style>
      </p:cxnSp>
      <p:sp>
        <p:nvSpPr>
          <p:cNvPr id="7" name="Rectangle 6"/>
          <p:cNvSpPr/>
          <p:nvPr userDrawn="1"/>
        </p:nvSpPr>
        <p:spPr>
          <a:xfrm>
            <a:off x="4495800" y="838200"/>
            <a:ext cx="3683000" cy="33178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r" defTabSz="457200" eaLnBrk="1" fontAlgn="auto" hangingPunct="1">
              <a:spcBef>
                <a:spcPts val="0"/>
              </a:spcBef>
              <a:spcAft>
                <a:spcPts val="0"/>
              </a:spcAft>
              <a:defRPr/>
            </a:pPr>
            <a:r>
              <a:rPr lang="en-US" sz="1600" dirty="0">
                <a:solidFill>
                  <a:srgbClr val="FFFFFF"/>
                </a:solidFill>
                <a:effectLst/>
              </a:rPr>
              <a:t>This is a Report header</a:t>
            </a:r>
          </a:p>
        </p:txBody>
      </p:sp>
      <p:sp>
        <p:nvSpPr>
          <p:cNvPr id="2" name="Title 1"/>
          <p:cNvSpPr>
            <a:spLocks noGrp="1"/>
          </p:cNvSpPr>
          <p:nvPr>
            <p:ph type="title"/>
          </p:nvPr>
        </p:nvSpPr>
        <p:spPr>
          <a:xfrm>
            <a:off x="1141413" y="1496993"/>
            <a:ext cx="4700587" cy="954107"/>
          </a:xfrm>
        </p:spPr>
        <p:txBody>
          <a:bodyPr/>
          <a:lstStyle>
            <a:lvl1pPr>
              <a:defRPr b="1">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1413" y="2527300"/>
            <a:ext cx="4700587" cy="3086100"/>
          </a:xfrm>
        </p:spPr>
        <p:txBody>
          <a:bodyPr/>
          <a:lstStyle>
            <a:lvl2pPr>
              <a:defRPr baseline="0"/>
            </a:lvl2pPr>
            <a:lvl3pPr>
              <a:defRPr baseline="0"/>
            </a:lvl3pPr>
            <a:lvl4pPr marL="685800">
              <a:lnSpc>
                <a:spcPts val="2100"/>
              </a:lnSpc>
              <a:spcAft>
                <a:spcPts val="300"/>
              </a:spcAft>
              <a:buClr>
                <a:schemeClr val="accent6"/>
              </a:buClr>
              <a:buSzPct val="80000"/>
              <a:buFont typeface="Lucida Grande"/>
              <a:buChar char="●"/>
              <a:defRPr sz="1800" baseline="0"/>
            </a:lvl4pPr>
            <a:lvl5pPr marL="914400">
              <a:lnSpc>
                <a:spcPts val="1800"/>
              </a:lnSpc>
              <a:spcAft>
                <a:spcPts val="300"/>
              </a:spcAft>
              <a:buClr>
                <a:schemeClr val="accent6">
                  <a:lumMod val="60000"/>
                  <a:lumOff val="40000"/>
                </a:schemeClr>
              </a:buClr>
              <a:buSzPct val="80000"/>
              <a:buFont typeface="Lucida Grande"/>
              <a:buChar char="●"/>
              <a:defRPr sz="1600" baseline="0"/>
            </a:lvl5pPr>
          </a:lstStyle>
          <a:p>
            <a:pPr lvl="0"/>
            <a:r>
              <a:rPr lang="en-US" dirty="0" smtClean="0"/>
              <a:t>Click to edit Master text styles</a:t>
            </a:r>
          </a:p>
          <a:p>
            <a:pPr lvl="1"/>
            <a:r>
              <a:rPr lang="en-US" dirty="0" smtClean="0"/>
              <a:t>1st-level bullet</a:t>
            </a:r>
          </a:p>
          <a:p>
            <a:pPr lvl="2"/>
            <a:r>
              <a:rPr lang="en-US" dirty="0" smtClean="0"/>
              <a:t>2nd-level bullet</a:t>
            </a:r>
          </a:p>
          <a:p>
            <a:pPr lvl="3"/>
            <a:r>
              <a:rPr lang="en-US" dirty="0" smtClean="0"/>
              <a:t>3rd-level bullet</a:t>
            </a:r>
          </a:p>
          <a:p>
            <a:pPr lvl="4"/>
            <a:r>
              <a:rPr lang="en-US" dirty="0" smtClean="0"/>
              <a:t>4th-level bullet</a:t>
            </a:r>
          </a:p>
        </p:txBody>
      </p:sp>
      <p:sp>
        <p:nvSpPr>
          <p:cNvPr id="11" name="Picture Placeholder 10"/>
          <p:cNvSpPr>
            <a:spLocks noGrp="1"/>
          </p:cNvSpPr>
          <p:nvPr>
            <p:ph type="pic" sz="quarter" idx="10"/>
          </p:nvPr>
        </p:nvSpPr>
        <p:spPr>
          <a:xfrm>
            <a:off x="5842000" y="1497013"/>
            <a:ext cx="2336800" cy="2998787"/>
          </a:xfrm>
        </p:spPr>
        <p:txBody>
          <a:bodyPr/>
          <a:lstStyle/>
          <a:p>
            <a:pPr lvl="0"/>
            <a:endParaRPr lang="en-US" noProof="0"/>
          </a:p>
        </p:txBody>
      </p:sp>
    </p:spTree>
    <p:extLst>
      <p:ext uri="{BB962C8B-B14F-4D97-AF65-F5344CB8AC3E}">
        <p14:creationId xmlns:p14="http://schemas.microsoft.com/office/powerpoint/2010/main" val="175613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8" name="Slide Number Placeholder 7"/>
          <p:cNvSpPr>
            <a:spLocks noGrp="1"/>
          </p:cNvSpPr>
          <p:nvPr>
            <p:ph type="sldNum" sz="quarter" idx="11"/>
          </p:nvPr>
        </p:nvSpPr>
        <p:spPr/>
        <p:txBody>
          <a:bodyPr/>
          <a:lstStyle>
            <a:lvl1pPr>
              <a:defRPr/>
            </a:lvl1pPr>
          </a:lstStyle>
          <a:p>
            <a:fld id="{879078D3-DC33-4E22-80F6-ADCD61772FFE}" type="slidenum">
              <a:rPr lang="sv-SE"/>
              <a:pPr/>
              <a:t>‹#›</a:t>
            </a:fld>
            <a:endParaRPr lang="sv-SE">
              <a:solidFill>
                <a:schemeClr val="tx2"/>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Picture Placeholder 3"/>
          <p:cNvSpPr>
            <a:spLocks noGrp="1"/>
          </p:cNvSpPr>
          <p:nvPr>
            <p:ph type="pic" sz="quarter" idx="10"/>
          </p:nvPr>
        </p:nvSpPr>
        <p:spPr>
          <a:xfrm>
            <a:off x="1141413" y="1562100"/>
            <a:ext cx="6935787" cy="4089400"/>
          </a:xfrm>
        </p:spPr>
        <p:txBody>
          <a:bodyPr/>
          <a:lstStyle/>
          <a:p>
            <a:pPr lvl="0"/>
            <a:endParaRPr lang="en-US" noProof="0"/>
          </a:p>
        </p:txBody>
      </p:sp>
    </p:spTree>
    <p:extLst>
      <p:ext uri="{BB962C8B-B14F-4D97-AF65-F5344CB8AC3E}">
        <p14:creationId xmlns:p14="http://schemas.microsoft.com/office/powerpoint/2010/main" val="1317962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39800" y="787400"/>
            <a:ext cx="7315200" cy="5029200"/>
          </a:xfrm>
        </p:spPr>
        <p:txBody>
          <a:bodyPr/>
          <a:lstStyle/>
          <a:p>
            <a:pPr lvl="0"/>
            <a:endParaRPr lang="en-US" noProof="0"/>
          </a:p>
        </p:txBody>
      </p:sp>
    </p:spTree>
    <p:extLst>
      <p:ext uri="{BB962C8B-B14F-4D97-AF65-F5344CB8AC3E}">
        <p14:creationId xmlns:p14="http://schemas.microsoft.com/office/powerpoint/2010/main" val="1774858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pPr>
              <a:defRPr/>
            </a:pPr>
            <a:endParaRPr lang="en-US">
              <a:solidFill>
                <a:srgbClr val="FFFFFF"/>
              </a:solidFill>
              <a:effectLst/>
            </a:endParaRPr>
          </a:p>
        </p:txBody>
      </p:sp>
      <p:sp>
        <p:nvSpPr>
          <p:cNvPr id="5"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a:solidFill>
                <a:srgbClr val="FFFFFF"/>
              </a:solidFill>
              <a:effectLst/>
            </a:endParaRPr>
          </a:p>
        </p:txBody>
      </p:sp>
      <p:sp>
        <p:nvSpPr>
          <p:cNvPr id="6"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a:defRPr/>
            </a:pPr>
            <a:r>
              <a:rPr lang="sv-SE">
                <a:solidFill>
                  <a:srgbClr val="FFFFFF"/>
                </a:solidFill>
                <a:effectLst/>
              </a:rPr>
              <a:t> </a:t>
            </a:r>
          </a:p>
        </p:txBody>
      </p:sp>
      <p:pic>
        <p:nvPicPr>
          <p:cNvPr id="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a:ln w="9525">
            <a:noFill/>
            <a:miter lim="800000"/>
            <a:headEnd/>
            <a:tailEnd/>
          </a:ln>
        </p:spPr>
      </p:pic>
      <p:sp>
        <p:nvSpPr>
          <p:cNvPr id="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pPr>
              <a:defRPr/>
            </a:pPr>
            <a:endParaRPr lang="en-US">
              <a:solidFill>
                <a:srgbClr val="FFFFFF"/>
              </a:solidFill>
              <a:effectLst/>
            </a:endParaRPr>
          </a:p>
        </p:txBody>
      </p:sp>
      <p:sp>
        <p:nvSpPr>
          <p:cNvPr id="5125" name="Rectangle 5"/>
          <p:cNvSpPr>
            <a:spLocks noGrp="1" noChangeArrowheads="1"/>
          </p:cNvSpPr>
          <p:nvPr>
            <p:ph type="ctrTitle"/>
          </p:nvPr>
        </p:nvSpPr>
        <p:spPr bwMode="auto">
          <a:xfrm>
            <a:off x="2667000" y="1524000"/>
            <a:ext cx="6019800" cy="1143000"/>
          </a:xfrm>
        </p:spPr>
        <p:txBody>
          <a:bodyPr/>
          <a:lstStyle>
            <a:lvl1pPr>
              <a:defRPr sz="4800"/>
            </a:lvl1pPr>
          </a:lstStyle>
          <a:p>
            <a:r>
              <a:rPr lang="sv-SE"/>
              <a:t>Click to edit Master title style</a:t>
            </a:r>
          </a:p>
        </p:txBody>
      </p:sp>
      <p:sp>
        <p:nvSpPr>
          <p:cNvPr id="5126"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spTree>
    <p:extLst>
      <p:ext uri="{BB962C8B-B14F-4D97-AF65-F5344CB8AC3E}">
        <p14:creationId xmlns:p14="http://schemas.microsoft.com/office/powerpoint/2010/main" val="1865913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5" name="Rectangle 7"/>
          <p:cNvSpPr>
            <a:spLocks noGrp="1" noChangeArrowheads="1"/>
          </p:cNvSpPr>
          <p:nvPr>
            <p:ph type="sldNum" sz="quarter" idx="11"/>
          </p:nvPr>
        </p:nvSpPr>
        <p:spPr>
          <a:ln/>
        </p:spPr>
        <p:txBody>
          <a:bodyPr/>
          <a:lstStyle>
            <a:lvl1pPr>
              <a:defRPr/>
            </a:lvl1pPr>
          </a:lstStyle>
          <a:p>
            <a:pPr>
              <a:defRPr/>
            </a:pPr>
            <a:fld id="{387123B0-F6F6-4531-95EB-C7DCE6A478F6}"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3127140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5" name="Rectangle 7"/>
          <p:cNvSpPr>
            <a:spLocks noGrp="1" noChangeArrowheads="1"/>
          </p:cNvSpPr>
          <p:nvPr>
            <p:ph type="sldNum" sz="quarter" idx="11"/>
          </p:nvPr>
        </p:nvSpPr>
        <p:spPr>
          <a:ln/>
        </p:spPr>
        <p:txBody>
          <a:bodyPr/>
          <a:lstStyle>
            <a:lvl1pPr>
              <a:defRPr/>
            </a:lvl1pPr>
          </a:lstStyle>
          <a:p>
            <a:pPr>
              <a:defRPr/>
            </a:pPr>
            <a:fld id="{3AC75F40-0769-41B8-AFC2-9E8B275DF09A}"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1591416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124200"/>
            <a:ext cx="3124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3124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6" name="Rectangle 7"/>
          <p:cNvSpPr>
            <a:spLocks noGrp="1" noChangeArrowheads="1"/>
          </p:cNvSpPr>
          <p:nvPr>
            <p:ph type="sldNum" sz="quarter" idx="11"/>
          </p:nvPr>
        </p:nvSpPr>
        <p:spPr>
          <a:ln/>
        </p:spPr>
        <p:txBody>
          <a:bodyPr/>
          <a:lstStyle>
            <a:lvl1pPr>
              <a:defRPr/>
            </a:lvl1pPr>
          </a:lstStyle>
          <a:p>
            <a:pPr>
              <a:defRPr/>
            </a:pPr>
            <a:fld id="{0369CA7A-C957-4B53-9355-647EB24239F1}"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254534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8" name="Rectangle 7"/>
          <p:cNvSpPr>
            <a:spLocks noGrp="1" noChangeArrowheads="1"/>
          </p:cNvSpPr>
          <p:nvPr>
            <p:ph type="sldNum" sz="quarter" idx="11"/>
          </p:nvPr>
        </p:nvSpPr>
        <p:spPr>
          <a:ln/>
        </p:spPr>
        <p:txBody>
          <a:bodyPr/>
          <a:lstStyle>
            <a:lvl1pPr>
              <a:defRPr/>
            </a:lvl1pPr>
          </a:lstStyle>
          <a:p>
            <a:pPr>
              <a:defRPr/>
            </a:pPr>
            <a:fld id="{7DE6A89C-F82F-4C7A-9726-23CD9ABDC233}"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2256129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4" name="Rectangle 7"/>
          <p:cNvSpPr>
            <a:spLocks noGrp="1" noChangeArrowheads="1"/>
          </p:cNvSpPr>
          <p:nvPr>
            <p:ph type="sldNum" sz="quarter" idx="11"/>
          </p:nvPr>
        </p:nvSpPr>
        <p:spPr>
          <a:ln/>
        </p:spPr>
        <p:txBody>
          <a:bodyPr/>
          <a:lstStyle>
            <a:lvl1pPr>
              <a:defRPr/>
            </a:lvl1pPr>
          </a:lstStyle>
          <a:p>
            <a:pPr>
              <a:defRPr/>
            </a:pPr>
            <a:fld id="{A68A2502-246E-4BDA-AF41-9C226B4B1259}"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3721826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3" name="Rectangle 7"/>
          <p:cNvSpPr>
            <a:spLocks noGrp="1" noChangeArrowheads="1"/>
          </p:cNvSpPr>
          <p:nvPr>
            <p:ph type="sldNum" sz="quarter" idx="11"/>
          </p:nvPr>
        </p:nvSpPr>
        <p:spPr>
          <a:ln/>
        </p:spPr>
        <p:txBody>
          <a:bodyPr/>
          <a:lstStyle>
            <a:lvl1pPr>
              <a:defRPr/>
            </a:lvl1pPr>
          </a:lstStyle>
          <a:p>
            <a:pPr>
              <a:defRPr/>
            </a:pPr>
            <a:fld id="{0FD5108D-ACDC-4D44-B280-15CFB3E70F19}"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926049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6" name="Rectangle 7"/>
          <p:cNvSpPr>
            <a:spLocks noGrp="1" noChangeArrowheads="1"/>
          </p:cNvSpPr>
          <p:nvPr>
            <p:ph type="sldNum" sz="quarter" idx="11"/>
          </p:nvPr>
        </p:nvSpPr>
        <p:spPr>
          <a:ln/>
        </p:spPr>
        <p:txBody>
          <a:bodyPr/>
          <a:lstStyle>
            <a:lvl1pPr>
              <a:defRPr/>
            </a:lvl1pPr>
          </a:lstStyle>
          <a:p>
            <a:pPr>
              <a:defRPr/>
            </a:pPr>
            <a:fld id="{AB4D2F8A-22F1-4501-AA02-61031D02F67D}"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218009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lvl1pPr>
              <a:defRPr/>
            </a:lvl1pPr>
          </a:lstStyle>
          <a:p>
            <a:fld id="{F80C0E5B-A7E8-4207-A108-04177977681E}" type="slidenum">
              <a:rPr lang="sv-SE"/>
              <a:pPr/>
              <a:t>‹#›</a:t>
            </a:fld>
            <a:endParaRPr lang="sv-SE">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6" name="Rectangle 7"/>
          <p:cNvSpPr>
            <a:spLocks noGrp="1" noChangeArrowheads="1"/>
          </p:cNvSpPr>
          <p:nvPr>
            <p:ph type="sldNum" sz="quarter" idx="11"/>
          </p:nvPr>
        </p:nvSpPr>
        <p:spPr>
          <a:ln/>
        </p:spPr>
        <p:txBody>
          <a:bodyPr/>
          <a:lstStyle>
            <a:lvl1pPr>
              <a:defRPr/>
            </a:lvl1pPr>
          </a:lstStyle>
          <a:p>
            <a:pPr>
              <a:defRPr/>
            </a:pPr>
            <a:fld id="{BA8F0530-D9B0-41EF-AABD-BA712C0D2367}"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18448194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5" name="Rectangle 7"/>
          <p:cNvSpPr>
            <a:spLocks noGrp="1" noChangeArrowheads="1"/>
          </p:cNvSpPr>
          <p:nvPr>
            <p:ph type="sldNum" sz="quarter" idx="11"/>
          </p:nvPr>
        </p:nvSpPr>
        <p:spPr>
          <a:ln/>
        </p:spPr>
        <p:txBody>
          <a:bodyPr/>
          <a:lstStyle>
            <a:lvl1pPr>
              <a:defRPr/>
            </a:lvl1pPr>
          </a:lstStyle>
          <a:p>
            <a:pPr>
              <a:defRPr/>
            </a:pPr>
            <a:fld id="{2D69B206-4303-44BE-93B0-DC97B95E10F4}"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697781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2286000"/>
            <a:ext cx="16002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286000"/>
            <a:ext cx="46482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5" name="Rectangle 7"/>
          <p:cNvSpPr>
            <a:spLocks noGrp="1" noChangeArrowheads="1"/>
          </p:cNvSpPr>
          <p:nvPr>
            <p:ph type="sldNum" sz="quarter" idx="11"/>
          </p:nvPr>
        </p:nvSpPr>
        <p:spPr>
          <a:ln/>
        </p:spPr>
        <p:txBody>
          <a:bodyPr/>
          <a:lstStyle>
            <a:lvl1pPr>
              <a:defRPr/>
            </a:lvl1pPr>
          </a:lstStyle>
          <a:p>
            <a:pPr>
              <a:defRPr/>
            </a:pPr>
            <a:fld id="{F0D5F5E8-AC0E-44D3-B3B6-8123BE1C4D92}"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33776970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008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71600" y="3124200"/>
            <a:ext cx="6400800" cy="3276600"/>
          </a:xfrm>
        </p:spPr>
        <p:txBody>
          <a:bodyPr/>
          <a:lstStyle/>
          <a:p>
            <a:pPr lvl="0"/>
            <a:endParaRPr lang="en-US" noProof="0" smtClean="0"/>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5" name="Rectangle 7"/>
          <p:cNvSpPr>
            <a:spLocks noGrp="1" noChangeArrowheads="1"/>
          </p:cNvSpPr>
          <p:nvPr>
            <p:ph type="sldNum" sz="quarter" idx="11"/>
          </p:nvPr>
        </p:nvSpPr>
        <p:spPr>
          <a:ln/>
        </p:spPr>
        <p:txBody>
          <a:bodyPr/>
          <a:lstStyle>
            <a:lvl1pPr>
              <a:defRPr/>
            </a:lvl1pPr>
          </a:lstStyle>
          <a:p>
            <a:pPr>
              <a:defRPr/>
            </a:pPr>
            <a:fld id="{4E1E105D-8AB5-46D0-8351-76D4DFE1B627}"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3717973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00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3124200"/>
            <a:ext cx="6400800" cy="3276600"/>
          </a:xfrm>
        </p:spPr>
        <p:txBody>
          <a:bodyPr/>
          <a:lstStyle/>
          <a:p>
            <a:pPr lvl="0"/>
            <a:endParaRPr lang="en-US" noProof="0" smtClean="0"/>
          </a:p>
        </p:txBody>
      </p:sp>
      <p:sp>
        <p:nvSpPr>
          <p:cNvPr id="4"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5" name="Rectangle 7"/>
          <p:cNvSpPr>
            <a:spLocks noGrp="1" noChangeArrowheads="1"/>
          </p:cNvSpPr>
          <p:nvPr>
            <p:ph type="sldNum" sz="quarter" idx="11"/>
          </p:nvPr>
        </p:nvSpPr>
        <p:spPr>
          <a:ln/>
        </p:spPr>
        <p:txBody>
          <a:bodyPr/>
          <a:lstStyle>
            <a:lvl1pPr>
              <a:defRPr/>
            </a:lvl1pPr>
          </a:lstStyle>
          <a:p>
            <a:pPr>
              <a:defRPr/>
            </a:pPr>
            <a:fld id="{B7577E32-F8FB-45A3-A28B-F29AD3BB720C}"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1467652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00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3124200"/>
            <a:ext cx="31242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31242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smtClean="0"/>
              <a:t>The Accountability Conundrum - SMRB - October 2013</a:t>
            </a:r>
            <a:endParaRPr lang="sv-SE"/>
          </a:p>
        </p:txBody>
      </p:sp>
      <p:sp>
        <p:nvSpPr>
          <p:cNvPr id="6" name="Rectangle 7"/>
          <p:cNvSpPr>
            <a:spLocks noGrp="1" noChangeArrowheads="1"/>
          </p:cNvSpPr>
          <p:nvPr>
            <p:ph type="sldNum" sz="quarter" idx="11"/>
          </p:nvPr>
        </p:nvSpPr>
        <p:spPr>
          <a:ln/>
        </p:spPr>
        <p:txBody>
          <a:bodyPr/>
          <a:lstStyle>
            <a:lvl1pPr>
              <a:defRPr/>
            </a:lvl1pPr>
          </a:lstStyle>
          <a:p>
            <a:pPr>
              <a:defRPr/>
            </a:pPr>
            <a:fld id="{8CD93160-F258-4B5A-825D-F88DD40DCC58}" type="slidenum">
              <a:rPr lang="sv-SE">
                <a:solidFill>
                  <a:srgbClr val="FFFFFF"/>
                </a:solidFill>
              </a:rPr>
              <a:pPr>
                <a:defRPr/>
              </a:pPr>
              <a:t>‹#›</a:t>
            </a:fld>
            <a:endParaRPr lang="sv-SE">
              <a:solidFill>
                <a:srgbClr val="FFFFFF"/>
              </a:solidFill>
            </a:endParaRPr>
          </a:p>
        </p:txBody>
      </p:sp>
    </p:spTree>
    <p:extLst>
      <p:ext uri="{BB962C8B-B14F-4D97-AF65-F5344CB8AC3E}">
        <p14:creationId xmlns:p14="http://schemas.microsoft.com/office/powerpoint/2010/main" val="3296229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sz="1800">
              <a:solidFill>
                <a:prstClr val="white"/>
              </a:solidFill>
              <a:effectLst/>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solidFill>
                  <a:srgbClr val="2DA2BF">
                    <a:tint val="20000"/>
                  </a:srgbClr>
                </a:solidFill>
              </a:rPr>
              <a:t>The Accountability Conundrum - SMRB - October 2013</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39363F3-7C16-401D-900A-4A2E95B16D07}" type="slidenum">
              <a:rPr lang="en-US" smtClean="0"/>
              <a:pPr>
                <a:defRPr/>
              </a:pPr>
              <a:t>‹#›</a:t>
            </a:fld>
            <a:endParaRPr lang="en-US" dirty="0"/>
          </a:p>
        </p:txBody>
      </p:sp>
      <p:pic>
        <p:nvPicPr>
          <p:cNvPr id="13" name="Picture 12" descr="NSB logo.jpg"/>
          <p:cNvPicPr>
            <a:picLocks noChangeAspect="1"/>
          </p:cNvPicPr>
          <p:nvPr userDrawn="1"/>
        </p:nvPicPr>
        <p:blipFill>
          <a:blip r:embed="rId3" cstate="print"/>
          <a:stretch>
            <a:fillRect/>
          </a:stretch>
        </p:blipFill>
        <p:spPr>
          <a:xfrm>
            <a:off x="0" y="6012180"/>
            <a:ext cx="845820" cy="845820"/>
          </a:xfrm>
          <a:prstGeom prst="rect">
            <a:avLst/>
          </a:prstGeom>
        </p:spPr>
      </p:pic>
    </p:spTree>
    <p:extLst>
      <p:ext uri="{BB962C8B-B14F-4D97-AF65-F5344CB8AC3E}">
        <p14:creationId xmlns:p14="http://schemas.microsoft.com/office/powerpoint/2010/main" val="3920373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a:defRPr/>
            </a:pPr>
            <a:r>
              <a:rPr lang="en-US" smtClean="0">
                <a:solidFill>
                  <a:prstClr val="black"/>
                </a:solidFill>
              </a:rPr>
              <a:t>The Accountability Conundrum - SMRB - October 2013</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lgn="l"/>
            <a:fld id="{09CEB3EB-F4F2-46F4-8867-D3C68411A9A0}" type="slidenum">
              <a:rPr lang="en-US" smtClean="0">
                <a:solidFill>
                  <a:prstClr val="black"/>
                </a:solidFill>
              </a:rPr>
              <a:pPr algn="l"/>
              <a:t>‹#›</a:t>
            </a:fld>
            <a:endParaRPr lang="en-US" sz="1200">
              <a:solidFill>
                <a:srgbClr val="464646"/>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22853522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The Accountability Conundrum - SMRB - October 2013</a:t>
            </a:r>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27E019E6-1671-4BDD-A447-A3E5FA615241}"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pic>
        <p:nvPicPr>
          <p:cNvPr id="9" name="Picture 8"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2549654659"/>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The Accountability Conundrum - SMRB - October 2013</a:t>
            </a:r>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pPr algn="l"/>
            <a:fld id="{09CEB3EB-F4F2-46F4-8867-D3C68411A9A0}" type="slidenum">
              <a:rPr lang="en-US" smtClean="0">
                <a:solidFill>
                  <a:prstClr val="white"/>
                </a:solidFill>
              </a:rPr>
              <a:pPr algn="l"/>
              <a:t>‹#›</a:t>
            </a:fld>
            <a:endParaRPr lang="en-US" sz="1200">
              <a:solidFill>
                <a:srgbClr val="DEF5FA"/>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pic>
        <p:nvPicPr>
          <p:cNvPr id="9" name="Picture 8"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96144099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3" name="Slide Number Placeholder 2"/>
          <p:cNvSpPr>
            <a:spLocks noGrp="1"/>
          </p:cNvSpPr>
          <p:nvPr>
            <p:ph type="sldNum" sz="quarter" idx="11"/>
          </p:nvPr>
        </p:nvSpPr>
        <p:spPr/>
        <p:txBody>
          <a:bodyPr/>
          <a:lstStyle>
            <a:lvl1pPr>
              <a:defRPr/>
            </a:lvl1pPr>
          </a:lstStyle>
          <a:p>
            <a:fld id="{04FB5BC7-074E-47CC-82DB-D2D2AD14CDB4}" type="slidenum">
              <a:rPr lang="sv-SE"/>
              <a:pPr/>
              <a:t>‹#›</a:t>
            </a:fld>
            <a:endParaRPr lang="sv-SE">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The Accountability Conundrum - SMRB - October 2013</a:t>
            </a:r>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pPr algn="l"/>
            <a:fld id="{09CEB3EB-F4F2-46F4-8867-D3C68411A9A0}" type="slidenum">
              <a:rPr lang="en-US" smtClean="0">
                <a:solidFill>
                  <a:prstClr val="black"/>
                </a:solidFill>
              </a:rPr>
              <a:pPr algn="l"/>
              <a:t>‹#›</a:t>
            </a:fld>
            <a:endParaRPr lang="en-US" sz="1200">
              <a:solidFill>
                <a:srgbClr val="464646"/>
              </a:solidFill>
            </a:endParaRPr>
          </a:p>
        </p:txBody>
      </p:sp>
      <p:pic>
        <p:nvPicPr>
          <p:cNvPr id="10" name="Picture 9"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351140329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The Accountability Conundrum - SMRB - October 2013</a:t>
            </a:r>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pPr algn="l"/>
            <a:fld id="{09CEB3EB-F4F2-46F4-8867-D3C68411A9A0}" type="slidenum">
              <a:rPr lang="en-US" smtClean="0">
                <a:solidFill>
                  <a:prstClr val="white"/>
                </a:solidFill>
              </a:rPr>
              <a:pPr algn="l"/>
              <a:t>‹#›</a:t>
            </a:fld>
            <a:endParaRPr lang="en-US" sz="1200">
              <a:solidFill>
                <a:srgbClr val="DEF5FA"/>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pic>
        <p:nvPicPr>
          <p:cNvPr id="7" name="Picture 6"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2302925623"/>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pPr>
              <a:defRPr/>
            </a:pPr>
            <a:r>
              <a:rPr lang="en-US" smtClean="0">
                <a:solidFill>
                  <a:prstClr val="black"/>
                </a:solidFill>
              </a:rPr>
              <a:t>The Accountability Conundrum - SMRB - October 2013</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27E019E6-1671-4BDD-A447-A3E5FA615241}" type="slidenum">
              <a:rPr lang="en-US" smtClean="0">
                <a:solidFill>
                  <a:prstClr val="black"/>
                </a:solidFill>
              </a:rPr>
              <a:pPr/>
              <a:t>‹#›</a:t>
            </a:fld>
            <a:endParaRPr lang="en-US" dirty="0">
              <a:solidFill>
                <a:prstClr val="black"/>
              </a:solidFill>
            </a:endParaRPr>
          </a:p>
        </p:txBody>
      </p:sp>
      <p:pic>
        <p:nvPicPr>
          <p:cNvPr id="5" name="Picture 42" descr="NSFLogoF_NoShading"/>
          <p:cNvPicPr>
            <a:picLocks noChangeAspect="1" noChangeArrowheads="1"/>
          </p:cNvPicPr>
          <p:nvPr userDrawn="1"/>
        </p:nvPicPr>
        <p:blipFill>
          <a:blip r:embed="rId2" cstate="print"/>
          <a:srcRect/>
          <a:stretch>
            <a:fillRect/>
          </a:stretch>
        </p:blipFill>
        <p:spPr bwMode="auto">
          <a:xfrm>
            <a:off x="8229600" y="5943600"/>
            <a:ext cx="914400" cy="914400"/>
          </a:xfrm>
          <a:prstGeom prst="rect">
            <a:avLst/>
          </a:prstGeom>
          <a:noFill/>
          <a:ln w="9525">
            <a:noFill/>
            <a:miter lim="800000"/>
            <a:headEnd/>
            <a:tailEnd/>
          </a:ln>
        </p:spPr>
      </p:pic>
      <p:pic>
        <p:nvPicPr>
          <p:cNvPr id="6" name="Picture 5" descr="NSB logo.jpg"/>
          <p:cNvPicPr>
            <a:picLocks noChangeAspect="1"/>
          </p:cNvPicPr>
          <p:nvPr userDrawn="1"/>
        </p:nvPicPr>
        <p:blipFill>
          <a:blip r:embed="rId3"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3630537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The Accountability Conundrum - SMRB - October 2013</a:t>
            </a:r>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pPr algn="l"/>
            <a:fld id="{09CEB3EB-F4F2-46F4-8867-D3C68411A9A0}" type="slidenum">
              <a:rPr lang="en-US" smtClean="0">
                <a:solidFill>
                  <a:prstClr val="black"/>
                </a:solidFill>
              </a:rPr>
              <a:pPr algn="l"/>
              <a:t>‹#›</a:t>
            </a:fld>
            <a:endParaRPr lang="en-US" sz="1200">
              <a:solidFill>
                <a:srgbClr val="464646"/>
              </a:solidFill>
            </a:endParaRPr>
          </a:p>
        </p:txBody>
      </p:sp>
      <p:pic>
        <p:nvPicPr>
          <p:cNvPr id="8" name="Picture 7"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139768121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The Accountability Conundrum - SMRB - October 2013</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l"/>
            <a:fld id="{09CEB3EB-F4F2-46F4-8867-D3C68411A9A0}" type="slidenum">
              <a:rPr lang="en-US" smtClean="0">
                <a:solidFill>
                  <a:prstClr val="white"/>
                </a:solidFill>
              </a:rPr>
              <a:pPr algn="l"/>
              <a:t>‹#›</a:t>
            </a:fld>
            <a:endParaRPr lang="en-US" sz="1200">
              <a:solidFill>
                <a:srgbClr val="DEF5FA"/>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white"/>
              </a:solidFill>
              <a:effectLst/>
              <a:latin typeface="Lucida Sans Unicode"/>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white"/>
              </a:solidFill>
              <a:effectLst/>
              <a:latin typeface="Lucida Sans Unicode"/>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pic>
        <p:nvPicPr>
          <p:cNvPr id="14" name="Picture 13" descr="NSB logo.jpg"/>
          <p:cNvPicPr>
            <a:picLocks noChangeAspect="1"/>
          </p:cNvPicPr>
          <p:nvPr userDrawn="1"/>
        </p:nvPicPr>
        <p:blipFill>
          <a:blip r:embed="rId3"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140633161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The Accountability Conundrum - SMRB - October 2013</a:t>
            </a: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algn="l"/>
            <a:fld id="{09CEB3EB-F4F2-46F4-8867-D3C68411A9A0}" type="slidenum">
              <a:rPr lang="en-US" smtClean="0">
                <a:solidFill>
                  <a:prstClr val="black"/>
                </a:solidFill>
              </a:rPr>
              <a:pPr algn="l"/>
              <a:t>‹#›</a:t>
            </a:fld>
            <a:endParaRPr lang="en-US" sz="1200">
              <a:solidFill>
                <a:srgbClr val="464646"/>
              </a:solidFill>
            </a:endParaRPr>
          </a:p>
        </p:txBody>
      </p:sp>
      <p:pic>
        <p:nvPicPr>
          <p:cNvPr id="7" name="Picture 6"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29272063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The Accountability Conundrum - SMRB - October 2013</a:t>
            </a: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7E019E6-1671-4BDD-A447-A3E5FA615241}" type="slidenum">
              <a:rPr lang="en-US" smtClean="0">
                <a:solidFill>
                  <a:prstClr val="black"/>
                </a:solidFill>
              </a:rPr>
              <a:pPr/>
              <a:t>‹#›</a:t>
            </a:fld>
            <a:endParaRPr lang="en-US" dirty="0">
              <a:solidFill>
                <a:prstClr val="black"/>
              </a:solidFill>
            </a:endParaRPr>
          </a:p>
        </p:txBody>
      </p:sp>
      <p:pic>
        <p:nvPicPr>
          <p:cNvPr id="7" name="Picture 6"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570672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sz="1800">
              <a:solidFill>
                <a:prstClr val="white"/>
              </a:solidFill>
              <a:effectLst/>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solidFill>
                  <a:srgbClr val="2DA2BF">
                    <a:tint val="20000"/>
                  </a:srgbClr>
                </a:solidFill>
              </a:rPr>
              <a:t>The Accountability Conundrum - SMRB - October 2013</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839363F3-7C16-401D-900A-4A2E95B16D07}" type="slidenum">
              <a:rPr lang="en-US" smtClean="0"/>
              <a:pPr>
                <a:defRPr/>
              </a:pPr>
              <a:t>‹#›</a:t>
            </a:fld>
            <a:endParaRPr lang="en-US" dirty="0"/>
          </a:p>
        </p:txBody>
      </p:sp>
      <p:pic>
        <p:nvPicPr>
          <p:cNvPr id="13" name="Picture 12" descr="NSB logo.jpg"/>
          <p:cNvPicPr>
            <a:picLocks noChangeAspect="1"/>
          </p:cNvPicPr>
          <p:nvPr userDrawn="1"/>
        </p:nvPicPr>
        <p:blipFill>
          <a:blip r:embed="rId3" cstate="print"/>
          <a:stretch>
            <a:fillRect/>
          </a:stretch>
        </p:blipFill>
        <p:spPr>
          <a:xfrm>
            <a:off x="0" y="6012180"/>
            <a:ext cx="845820" cy="845820"/>
          </a:xfrm>
          <a:prstGeom prst="rect">
            <a:avLst/>
          </a:prstGeom>
        </p:spPr>
      </p:pic>
    </p:spTree>
    <p:extLst>
      <p:ext uri="{BB962C8B-B14F-4D97-AF65-F5344CB8AC3E}">
        <p14:creationId xmlns:p14="http://schemas.microsoft.com/office/powerpoint/2010/main" val="2096344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pPr>
              <a:defRPr/>
            </a:pPr>
            <a:r>
              <a:rPr lang="en-US" smtClean="0">
                <a:solidFill>
                  <a:prstClr val="black"/>
                </a:solidFill>
              </a:rPr>
              <a:t>The Accountability Conundrum - SMRB - October 2013</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pPr algn="l"/>
            <a:fld id="{09CEB3EB-F4F2-46F4-8867-D3C68411A9A0}" type="slidenum">
              <a:rPr lang="en-US" smtClean="0">
                <a:solidFill>
                  <a:prstClr val="black"/>
                </a:solidFill>
              </a:rPr>
              <a:pPr algn="l"/>
              <a:t>‹#›</a:t>
            </a:fld>
            <a:endParaRPr lang="en-US" sz="1200">
              <a:solidFill>
                <a:srgbClr val="464646"/>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8" name="Picture 7"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29914338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The Accountability Conundrum - SMRB - October 2013</a:t>
            </a:r>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27E019E6-1671-4BDD-A447-A3E5FA615241}"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pic>
        <p:nvPicPr>
          <p:cNvPr id="9" name="Picture 8"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79111353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77AE2CBF-FDA0-4859-8244-345B93730797}" type="slidenum">
              <a:rPr lang="sv-SE"/>
              <a:pPr/>
              <a:t>‹#›</a:t>
            </a:fld>
            <a:endParaRPr lang="sv-SE">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The Accountability Conundrum - SMRB - October 2013</a:t>
            </a:r>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pPr algn="l"/>
            <a:fld id="{09CEB3EB-F4F2-46F4-8867-D3C68411A9A0}" type="slidenum">
              <a:rPr lang="en-US" smtClean="0">
                <a:solidFill>
                  <a:prstClr val="white"/>
                </a:solidFill>
              </a:rPr>
              <a:pPr algn="l"/>
              <a:t>‹#›</a:t>
            </a:fld>
            <a:endParaRPr lang="en-US" sz="1200">
              <a:solidFill>
                <a:srgbClr val="DEF5FA"/>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pic>
        <p:nvPicPr>
          <p:cNvPr id="9" name="Picture 8"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160068792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The Accountability Conundrum - SMRB - October 2013</a:t>
            </a:r>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pPr algn="l"/>
            <a:fld id="{09CEB3EB-F4F2-46F4-8867-D3C68411A9A0}" type="slidenum">
              <a:rPr lang="en-US" smtClean="0">
                <a:solidFill>
                  <a:prstClr val="black"/>
                </a:solidFill>
              </a:rPr>
              <a:pPr algn="l"/>
              <a:t>‹#›</a:t>
            </a:fld>
            <a:endParaRPr lang="en-US" sz="1200">
              <a:solidFill>
                <a:srgbClr val="464646"/>
              </a:solidFill>
            </a:endParaRPr>
          </a:p>
        </p:txBody>
      </p:sp>
      <p:pic>
        <p:nvPicPr>
          <p:cNvPr id="10" name="Picture 9"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10573506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The Accountability Conundrum - SMRB - October 2013</a:t>
            </a:r>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pPr algn="l"/>
            <a:fld id="{09CEB3EB-F4F2-46F4-8867-D3C68411A9A0}" type="slidenum">
              <a:rPr lang="en-US" smtClean="0">
                <a:solidFill>
                  <a:prstClr val="white"/>
                </a:solidFill>
              </a:rPr>
              <a:pPr algn="l"/>
              <a:t>‹#›</a:t>
            </a:fld>
            <a:endParaRPr lang="en-US" sz="1200">
              <a:solidFill>
                <a:srgbClr val="DEF5FA"/>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pic>
        <p:nvPicPr>
          <p:cNvPr id="7" name="Picture 6"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784440186"/>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pPr>
              <a:defRPr/>
            </a:pPr>
            <a:r>
              <a:rPr lang="en-US" smtClean="0">
                <a:solidFill>
                  <a:prstClr val="black"/>
                </a:solidFill>
              </a:rPr>
              <a:t>The Accountability Conundrum - SMRB - October 2013</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27E019E6-1671-4BDD-A447-A3E5FA615241}" type="slidenum">
              <a:rPr lang="en-US" smtClean="0">
                <a:solidFill>
                  <a:prstClr val="black"/>
                </a:solidFill>
              </a:rPr>
              <a:pPr/>
              <a:t>‹#›</a:t>
            </a:fld>
            <a:endParaRPr lang="en-US" dirty="0">
              <a:solidFill>
                <a:prstClr val="black"/>
              </a:solidFill>
            </a:endParaRPr>
          </a:p>
        </p:txBody>
      </p:sp>
      <p:pic>
        <p:nvPicPr>
          <p:cNvPr id="5" name="Picture 42" descr="NSFLogoF_NoShading"/>
          <p:cNvPicPr>
            <a:picLocks noChangeAspect="1" noChangeArrowheads="1"/>
          </p:cNvPicPr>
          <p:nvPr userDrawn="1"/>
        </p:nvPicPr>
        <p:blipFill>
          <a:blip r:embed="rId2" cstate="print"/>
          <a:srcRect/>
          <a:stretch>
            <a:fillRect/>
          </a:stretch>
        </p:blipFill>
        <p:spPr bwMode="auto">
          <a:xfrm>
            <a:off x="8229600" y="5943600"/>
            <a:ext cx="914400" cy="914400"/>
          </a:xfrm>
          <a:prstGeom prst="rect">
            <a:avLst/>
          </a:prstGeom>
          <a:noFill/>
          <a:ln w="9525">
            <a:noFill/>
            <a:miter lim="800000"/>
            <a:headEnd/>
            <a:tailEnd/>
          </a:ln>
        </p:spPr>
      </p:pic>
      <p:pic>
        <p:nvPicPr>
          <p:cNvPr id="6" name="Picture 5" descr="NSB logo.jpg"/>
          <p:cNvPicPr>
            <a:picLocks noChangeAspect="1"/>
          </p:cNvPicPr>
          <p:nvPr userDrawn="1"/>
        </p:nvPicPr>
        <p:blipFill>
          <a:blip r:embed="rId3"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13510142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The Accountability Conundrum - SMRB - October 2013</a:t>
            </a:r>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pPr algn="l"/>
            <a:fld id="{09CEB3EB-F4F2-46F4-8867-D3C68411A9A0}" type="slidenum">
              <a:rPr lang="en-US" smtClean="0">
                <a:solidFill>
                  <a:prstClr val="black"/>
                </a:solidFill>
              </a:rPr>
              <a:pPr algn="l"/>
              <a:t>‹#›</a:t>
            </a:fld>
            <a:endParaRPr lang="en-US" sz="1200">
              <a:solidFill>
                <a:srgbClr val="464646"/>
              </a:solidFill>
            </a:endParaRPr>
          </a:p>
        </p:txBody>
      </p:sp>
      <p:pic>
        <p:nvPicPr>
          <p:cNvPr id="8" name="Picture 7"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1618712476"/>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The Accountability Conundrum - SMRB - October 2013</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l"/>
            <a:fld id="{09CEB3EB-F4F2-46F4-8867-D3C68411A9A0}" type="slidenum">
              <a:rPr lang="en-US" smtClean="0">
                <a:solidFill>
                  <a:prstClr val="white"/>
                </a:solidFill>
              </a:rPr>
              <a:pPr algn="l"/>
              <a:t>‹#›</a:t>
            </a:fld>
            <a:endParaRPr lang="en-US" sz="1200">
              <a:solidFill>
                <a:srgbClr val="DEF5FA"/>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white"/>
              </a:solidFill>
              <a:effectLst/>
              <a:latin typeface="Lucida Sans Unicode"/>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white"/>
              </a:solidFill>
              <a:effectLst/>
              <a:latin typeface="Lucida Sans Unicode"/>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pPr>
            <a:endParaRPr lang="en-US" sz="1800">
              <a:solidFill>
                <a:prstClr val="white"/>
              </a:solidFill>
              <a:effectLst/>
            </a:endParaRPr>
          </a:p>
        </p:txBody>
      </p:sp>
      <p:pic>
        <p:nvPicPr>
          <p:cNvPr id="14" name="Picture 13" descr="NSB logo.jpg"/>
          <p:cNvPicPr>
            <a:picLocks noChangeAspect="1"/>
          </p:cNvPicPr>
          <p:nvPr userDrawn="1"/>
        </p:nvPicPr>
        <p:blipFill>
          <a:blip r:embed="rId3"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4025447996"/>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The Accountability Conundrum - SMRB - October 2013</a:t>
            </a: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pPr algn="l"/>
            <a:fld id="{09CEB3EB-F4F2-46F4-8867-D3C68411A9A0}" type="slidenum">
              <a:rPr lang="en-US" smtClean="0">
                <a:solidFill>
                  <a:prstClr val="black"/>
                </a:solidFill>
              </a:rPr>
              <a:pPr algn="l"/>
              <a:t>‹#›</a:t>
            </a:fld>
            <a:endParaRPr lang="en-US" sz="1200">
              <a:solidFill>
                <a:srgbClr val="464646"/>
              </a:solidFill>
            </a:endParaRPr>
          </a:p>
        </p:txBody>
      </p:sp>
      <p:pic>
        <p:nvPicPr>
          <p:cNvPr id="7" name="Picture 6"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3008227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The Accountability Conundrum - SMRB - October 2013</a:t>
            </a:r>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7E019E6-1671-4BDD-A447-A3E5FA615241}" type="slidenum">
              <a:rPr lang="en-US" smtClean="0">
                <a:solidFill>
                  <a:prstClr val="black"/>
                </a:solidFill>
              </a:rPr>
              <a:pPr/>
              <a:t>‹#›</a:t>
            </a:fld>
            <a:endParaRPr lang="en-US" dirty="0">
              <a:solidFill>
                <a:prstClr val="black"/>
              </a:solidFill>
            </a:endParaRPr>
          </a:p>
        </p:txBody>
      </p:sp>
      <p:pic>
        <p:nvPicPr>
          <p:cNvPr id="7" name="Picture 6" descr="NSB logo.jpg"/>
          <p:cNvPicPr>
            <a:picLocks noChangeAspect="1"/>
          </p:cNvPicPr>
          <p:nvPr userDrawn="1"/>
        </p:nvPicPr>
        <p:blipFill>
          <a:blip r:embed="rId2"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19265330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ChangeArrowheads="1"/>
          </p:cNvSpPr>
          <p:nvPr/>
        </p:nvSpPr>
        <p:spPr bwMode="white">
          <a:xfrm>
            <a:off x="-25400" y="-12700"/>
            <a:ext cx="2286000" cy="6858000"/>
          </a:xfrm>
          <a:prstGeom prst="rect">
            <a:avLst/>
          </a:prstGeom>
          <a:solidFill>
            <a:schemeClr val="accent1"/>
          </a:solidFill>
          <a:ln w="9525">
            <a:noFill/>
            <a:miter lim="800000"/>
            <a:headEnd/>
            <a:tailEnd/>
          </a:ln>
          <a:effectLst/>
        </p:spPr>
        <p:txBody>
          <a:bodyPr wrap="none" lIns="90000" tIns="46800" rIns="90000" bIns="46800" anchor="ctr"/>
          <a:lstStyle/>
          <a:p>
            <a:endParaRPr lang="en-US">
              <a:solidFill>
                <a:srgbClr val="FFFFFF"/>
              </a:solidFill>
              <a:effectLst/>
            </a:endParaRPr>
          </a:p>
        </p:txBody>
      </p:sp>
      <p:sp>
        <p:nvSpPr>
          <p:cNvPr id="5123" name="Line 3"/>
          <p:cNvSpPr>
            <a:spLocks noChangeShapeType="1"/>
          </p:cNvSpPr>
          <p:nvPr/>
        </p:nvSpPr>
        <p:spPr bwMode="auto">
          <a:xfrm flipH="1">
            <a:off x="2286000" y="0"/>
            <a:ext cx="25400" cy="6858000"/>
          </a:xfrm>
          <a:prstGeom prst="line">
            <a:avLst/>
          </a:prstGeom>
          <a:noFill/>
          <a:ln w="38100">
            <a:solidFill>
              <a:schemeClr val="tx1"/>
            </a:solidFill>
            <a:round/>
            <a:headEnd/>
            <a:tailEnd/>
          </a:ln>
          <a:effectLst/>
        </p:spPr>
        <p:txBody>
          <a:bodyPr wrap="none" lIns="90000" tIns="46800" rIns="90000" bIns="46800" anchor="ctr"/>
          <a:lstStyle/>
          <a:p>
            <a:endParaRPr lang="en-US">
              <a:solidFill>
                <a:srgbClr val="FFFFFF"/>
              </a:solidFill>
              <a:effectLst/>
            </a:endParaRPr>
          </a:p>
        </p:txBody>
      </p:sp>
      <p:sp>
        <p:nvSpPr>
          <p:cNvPr id="5124" name="Rectangle 4"/>
          <p:cNvSpPr>
            <a:spLocks noChangeArrowheads="1"/>
          </p:cNvSpPr>
          <p:nvPr/>
        </p:nvSpPr>
        <p:spPr bwMode="white">
          <a:xfrm>
            <a:off x="2222500" y="0"/>
            <a:ext cx="6921500" cy="6858000"/>
          </a:xfrm>
          <a:prstGeom prst="rect">
            <a:avLst/>
          </a:prstGeom>
          <a:solidFill>
            <a:srgbClr val="0000AE"/>
          </a:solidFill>
          <a:ln w="9525">
            <a:noFill/>
            <a:miter lim="800000"/>
            <a:headEnd/>
            <a:tailEnd/>
          </a:ln>
          <a:effectLst/>
        </p:spPr>
        <p:txBody>
          <a:bodyPr wrap="none" anchor="ctr"/>
          <a:lstStyle/>
          <a:p>
            <a:pPr algn="ctr"/>
            <a:r>
              <a:rPr lang="sv-SE">
                <a:solidFill>
                  <a:srgbClr val="FFFFFF"/>
                </a:solidFill>
                <a:effectLst/>
              </a:rPr>
              <a:t> </a:t>
            </a:r>
          </a:p>
        </p:txBody>
      </p:sp>
      <p:sp>
        <p:nvSpPr>
          <p:cNvPr id="5125" name="Rectangle 5"/>
          <p:cNvSpPr>
            <a:spLocks noGrp="1" noChangeArrowheads="1"/>
          </p:cNvSpPr>
          <p:nvPr>
            <p:ph type="ctrTitle"/>
          </p:nvPr>
        </p:nvSpPr>
        <p:spPr bwMode="auto">
          <a:xfrm>
            <a:off x="2667000" y="1524000"/>
            <a:ext cx="6019800" cy="1143000"/>
          </a:xfrm>
        </p:spPr>
        <p:txBody>
          <a:bodyPr/>
          <a:lstStyle>
            <a:lvl1pPr>
              <a:defRPr sz="4800"/>
            </a:lvl1pPr>
          </a:lstStyle>
          <a:p>
            <a:r>
              <a:rPr lang="sv-SE"/>
              <a:t>Click to edit Master title style</a:t>
            </a:r>
          </a:p>
        </p:txBody>
      </p:sp>
      <p:sp>
        <p:nvSpPr>
          <p:cNvPr id="5126" name="Rectangle 6"/>
          <p:cNvSpPr>
            <a:spLocks noGrp="1" noChangeArrowheads="1"/>
          </p:cNvSpPr>
          <p:nvPr>
            <p:ph type="subTitle" idx="1"/>
          </p:nvPr>
        </p:nvSpPr>
        <p:spPr bwMode="auto">
          <a:xfrm>
            <a:off x="2667000" y="3810000"/>
            <a:ext cx="6019800" cy="762000"/>
          </a:xfrm>
        </p:spPr>
        <p:txBody>
          <a:bodyPr/>
          <a:lstStyle>
            <a:lvl1pPr marL="0" indent="36513">
              <a:buFont typeface="Wingdings" pitchFamily="2" charset="2"/>
              <a:buNone/>
              <a:defRPr sz="2800"/>
            </a:lvl1pPr>
          </a:lstStyle>
          <a:p>
            <a:r>
              <a:rPr lang="sv-SE"/>
              <a:t>Click to edit Master subtitle style</a:t>
            </a:r>
          </a:p>
        </p:txBody>
      </p:sp>
      <p:pic>
        <p:nvPicPr>
          <p:cNvPr id="5127" name="Picture 7"/>
          <p:cNvPicPr>
            <a:picLocks noChangeAspect="1" noChangeArrowheads="1"/>
          </p:cNvPicPr>
          <p:nvPr/>
        </p:nvPicPr>
        <p:blipFill>
          <a:blip r:embed="rId2" cstate="print"/>
          <a:srcRect/>
          <a:stretch>
            <a:fillRect/>
          </a:stretch>
        </p:blipFill>
        <p:spPr bwMode="auto">
          <a:xfrm>
            <a:off x="152400" y="6019800"/>
            <a:ext cx="1828800" cy="549275"/>
          </a:xfrm>
          <a:prstGeom prst="rect">
            <a:avLst/>
          </a:prstGeom>
          <a:noFill/>
        </p:spPr>
      </p:pic>
      <p:sp>
        <p:nvSpPr>
          <p:cNvPr id="5128" name="Line 8"/>
          <p:cNvSpPr>
            <a:spLocks noChangeShapeType="1"/>
          </p:cNvSpPr>
          <p:nvPr/>
        </p:nvSpPr>
        <p:spPr bwMode="auto">
          <a:xfrm>
            <a:off x="2222500" y="0"/>
            <a:ext cx="0" cy="6858000"/>
          </a:xfrm>
          <a:prstGeom prst="line">
            <a:avLst/>
          </a:prstGeom>
          <a:noFill/>
          <a:ln w="38100">
            <a:solidFill>
              <a:schemeClr val="tx1"/>
            </a:solidFill>
            <a:round/>
            <a:headEnd/>
            <a:tailEnd/>
          </a:ln>
          <a:effectLst/>
        </p:spPr>
        <p:txBody>
          <a:bodyPr wrap="none" lIns="90000" tIns="46800" rIns="90000" bIns="46800" anchor="ctr"/>
          <a:lstStyle/>
          <a:p>
            <a:endParaRPr lang="en-US">
              <a:solidFill>
                <a:srgbClr val="FFFFFF"/>
              </a:solidFill>
              <a:effectLst/>
            </a:endParaRPr>
          </a:p>
        </p:txBody>
      </p:sp>
    </p:spTree>
    <p:extLst>
      <p:ext uri="{BB962C8B-B14F-4D97-AF65-F5344CB8AC3E}">
        <p14:creationId xmlns:p14="http://schemas.microsoft.com/office/powerpoint/2010/main" val="978538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a:lvl1pPr>
          </a:lstStyle>
          <a:p>
            <a:r>
              <a:rPr lang="en-US" smtClean="0"/>
              <a:t>The Accountability Conundrum - SMRB - October 2013</a:t>
            </a:r>
            <a:endParaRPr lang="sv-SE" dirty="0"/>
          </a:p>
        </p:txBody>
      </p:sp>
      <p:sp>
        <p:nvSpPr>
          <p:cNvPr id="5" name="Slide Number Placeholder 4"/>
          <p:cNvSpPr>
            <a:spLocks noGrp="1"/>
          </p:cNvSpPr>
          <p:nvPr>
            <p:ph type="sldNum" sz="quarter" idx="11"/>
          </p:nvPr>
        </p:nvSpPr>
        <p:spPr/>
        <p:txBody>
          <a:bodyPr/>
          <a:lstStyle>
            <a:lvl1pPr>
              <a:defRPr/>
            </a:lvl1pPr>
          </a:lstStyle>
          <a:p>
            <a:fld id="{D6292F9B-CB01-4960-B88D-97B05695C5E9}"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60429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6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B6BF98C3-6354-48B0-89D2-2B620C8A3997}" type="slidenum">
              <a:rPr lang="sv-SE"/>
              <a:pPr/>
              <a:t>‹#›</a:t>
            </a:fld>
            <a:endParaRPr lang="sv-SE">
              <a:solidFill>
                <a:schemeClr val="tx2"/>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7342C3A9-6D1C-4253-929B-9D9CC2F27ACB}"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8018342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124200"/>
            <a:ext cx="3124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124200"/>
            <a:ext cx="31242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D4408B5F-EE26-4735-B551-490FB5309059}"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9300073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8" name="Slide Number Placeholder 7"/>
          <p:cNvSpPr>
            <a:spLocks noGrp="1"/>
          </p:cNvSpPr>
          <p:nvPr>
            <p:ph type="sldNum" sz="quarter" idx="11"/>
          </p:nvPr>
        </p:nvSpPr>
        <p:spPr/>
        <p:txBody>
          <a:bodyPr/>
          <a:lstStyle>
            <a:lvl1pPr>
              <a:defRPr/>
            </a:lvl1pPr>
          </a:lstStyle>
          <a:p>
            <a:fld id="{9459599D-D9E8-412B-A206-E7C9622C06FC}"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532645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lvl1pPr>
              <a:defRPr/>
            </a:lvl1pPr>
          </a:lstStyle>
          <a:p>
            <a:fld id="{89FFE04A-ED63-41F5-8B23-C819CD550281}"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9734831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3" name="Slide Number Placeholder 2"/>
          <p:cNvSpPr>
            <a:spLocks noGrp="1"/>
          </p:cNvSpPr>
          <p:nvPr>
            <p:ph type="sldNum" sz="quarter" idx="11"/>
          </p:nvPr>
        </p:nvSpPr>
        <p:spPr/>
        <p:txBody>
          <a:bodyPr/>
          <a:lstStyle>
            <a:lvl1pPr>
              <a:defRPr/>
            </a:lvl1pPr>
          </a:lstStyle>
          <a:p>
            <a:fld id="{F09F523E-EE81-4ED5-A57F-D52F0D4C40B3}"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1783040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44E4C019-1B48-4A39-855A-B697EE894CB8}"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64146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6" name="Slide Number Placeholder 5"/>
          <p:cNvSpPr>
            <a:spLocks noGrp="1"/>
          </p:cNvSpPr>
          <p:nvPr>
            <p:ph type="sldNum" sz="quarter" idx="11"/>
          </p:nvPr>
        </p:nvSpPr>
        <p:spPr/>
        <p:txBody>
          <a:bodyPr/>
          <a:lstStyle>
            <a:lvl1pPr>
              <a:defRPr/>
            </a:lvl1pPr>
          </a:lstStyle>
          <a:p>
            <a:fld id="{2A63D7FB-3A18-48E1-B5EE-835E4AE6B153}"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7114482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036505FF-9DE7-4C82-812E-8099521F4801}"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22472550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2286000"/>
            <a:ext cx="16002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286000"/>
            <a:ext cx="46482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8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lvl1pPr>
              <a:defRPr/>
            </a:lvl1pPr>
          </a:lstStyle>
          <a:p>
            <a:fld id="{18DC804B-9A7A-461C-966E-2A9191113107}"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1510441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0"/>
            <a:ext cx="64008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3124200"/>
            <a:ext cx="6400800" cy="3276600"/>
          </a:xfrm>
        </p:spPr>
        <p:txBody>
          <a:bodyPr/>
          <a:lstStyle/>
          <a:p>
            <a:endParaRPr lang="en-US"/>
          </a:p>
        </p:txBody>
      </p:sp>
      <p:sp>
        <p:nvSpPr>
          <p:cNvPr id="4" name="Footer Placeholder 3"/>
          <p:cNvSpPr>
            <a:spLocks noGrp="1"/>
          </p:cNvSpPr>
          <p:nvPr>
            <p:ph type="ftr" sz="quarter" idx="10"/>
          </p:nvPr>
        </p:nvSpPr>
        <p:spPr>
          <a:xfrm>
            <a:off x="685800" y="228600"/>
            <a:ext cx="5029200" cy="381000"/>
          </a:xfrm>
        </p:spPr>
        <p:txBody>
          <a:bodyPr/>
          <a:lstStyle>
            <a:lvl1pPr>
              <a:defRPr sz="1800"/>
            </a:lvl1p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a:xfrm>
            <a:off x="0" y="6477000"/>
            <a:ext cx="609600" cy="381000"/>
          </a:xfrm>
        </p:spPr>
        <p:txBody>
          <a:bodyPr/>
          <a:lstStyle>
            <a:lvl1pPr>
              <a:defRPr/>
            </a:lvl1pPr>
          </a:lstStyle>
          <a:p>
            <a:fld id="{2AEC1A6B-2504-4AF1-9C17-01B384658EC7}" type="slidenum">
              <a:rPr lang="sv-SE">
                <a:solidFill>
                  <a:srgbClr val="FFFFFF"/>
                </a:solidFill>
              </a:rPr>
              <a:pPr/>
              <a:t>‹#›</a:t>
            </a:fld>
            <a:endParaRPr lang="sv-SE">
              <a:solidFill>
                <a:srgbClr val="FFFFFF"/>
              </a:solidFill>
            </a:endParaRPr>
          </a:p>
        </p:txBody>
      </p:sp>
    </p:spTree>
    <p:extLst>
      <p:ext uri="{BB962C8B-B14F-4D97-AF65-F5344CB8AC3E}">
        <p14:creationId xmlns:p14="http://schemas.microsoft.com/office/powerpoint/2010/main" val="3222447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8.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8.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5.png"/><Relationship Id="rId4" Type="http://schemas.openxmlformats.org/officeDocument/2006/relationships/slideLayout" Target="../slideLayouts/slideLayout43.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5.png"/><Relationship Id="rId4" Type="http://schemas.openxmlformats.org/officeDocument/2006/relationships/slideLayout" Target="../slideLayouts/slideLayout49.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8.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8.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1.jpe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AE"/>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endParaRPr lang="en-US"/>
          </a:p>
        </p:txBody>
      </p:sp>
      <p:sp>
        <p:nvSpPr>
          <p:cNvPr id="1031" name="Rectangle 7"/>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a:r>
              <a:rPr lang="sv-SE">
                <a:effectLst/>
              </a:rPr>
              <a:t> </a:t>
            </a:r>
          </a:p>
        </p:txBody>
      </p:sp>
      <p:sp>
        <p:nvSpPr>
          <p:cNvPr id="1037" name="Rectangle 13"/>
          <p:cNvSpPr>
            <a:spLocks noGrp="1" noChangeArrowheads="1"/>
          </p:cNvSpPr>
          <p:nvPr>
            <p:ph type="body" idx="1"/>
          </p:nvPr>
        </p:nvSpPr>
        <p:spPr bwMode="invGray">
          <a:xfrm>
            <a:off x="1371600" y="3124200"/>
            <a:ext cx="64008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6" name="Rectangle 2"/>
          <p:cNvSpPr>
            <a:spLocks noGrp="1" noChangeArrowheads="1"/>
          </p:cNvSpPr>
          <p:nvPr>
            <p:ph type="title"/>
          </p:nvPr>
        </p:nvSpPr>
        <p:spPr bwMode="invGray">
          <a:xfrm>
            <a:off x="1371600" y="2286000"/>
            <a:ext cx="6400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1044" name="Rectangle 20"/>
          <p:cNvSpPr>
            <a:spLocks noGrp="1" noChangeArrowheads="1"/>
          </p:cNvSpPr>
          <p:nvPr>
            <p:ph type="ftr" sz="quarter" idx="3"/>
          </p:nvPr>
        </p:nvSpPr>
        <p:spPr bwMode="black">
          <a:xfrm>
            <a:off x="533400" y="228600"/>
            <a:ext cx="54864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a:defRPr sz="1400">
                <a:solidFill>
                  <a:srgbClr val="000000"/>
                </a:solidFill>
                <a:effectLst/>
                <a:latin typeface="+mn-lt"/>
              </a:defRPr>
            </a:lvl1pPr>
          </a:lstStyle>
          <a:p>
            <a:r>
              <a:rPr lang="en-US" sz="1600" smtClean="0"/>
              <a:t>The Accountability Conundrum - SMRB - October 2013</a:t>
            </a:r>
            <a:endParaRPr lang="sv-SE"/>
          </a:p>
        </p:txBody>
      </p:sp>
      <p:sp>
        <p:nvSpPr>
          <p:cNvPr id="1045" name="Rectangle 21"/>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HelveticaNeue BlackCond" charset="0"/>
              </a:defRPr>
            </a:lvl1pPr>
          </a:lstStyle>
          <a:p>
            <a:fld id="{56EA9CFB-A0BC-4745-BDDB-B9D3133D7A06}" type="slidenum">
              <a:rPr lang="sv-SE"/>
              <a:pPr/>
              <a:t>‹#›</a:t>
            </a:fld>
            <a:endParaRPr lang="sv-SE">
              <a:solidFill>
                <a:schemeClr val="tx2"/>
              </a:solidFill>
            </a:endParaRPr>
          </a:p>
        </p:txBody>
      </p:sp>
      <p:sp>
        <p:nvSpPr>
          <p:cNvPr id="1046" name="Line 22"/>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endParaRPr lang="en-US"/>
          </a:p>
        </p:txBody>
      </p:sp>
      <p:pic>
        <p:nvPicPr>
          <p:cNvPr id="1047" name="Picture 23"/>
          <p:cNvPicPr>
            <a:picLocks noChangeAspect="1" noChangeArrowheads="1"/>
          </p:cNvPicPr>
          <p:nvPr/>
        </p:nvPicPr>
        <p:blipFill>
          <a:blip r:embed="rId16" cstate="print"/>
          <a:srcRect/>
          <a:stretch>
            <a:fillRect/>
          </a:stretch>
        </p:blipFill>
        <p:spPr bwMode="auto">
          <a:xfrm>
            <a:off x="7086600" y="304800"/>
            <a:ext cx="1447800" cy="396875"/>
          </a:xfrm>
          <a:prstGeom prst="rect">
            <a:avLst/>
          </a:prstGeom>
          <a:noFill/>
        </p:spPr>
      </p:pic>
    </p:spTree>
  </p:cSld>
  <p:clrMap bg1="dk2" tx1="lt1" bg2="dk1"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86" r:id="rId12"/>
    <p:sldLayoutId id="2147483687" r:id="rId13"/>
    <p:sldLayoutId id="2147483714" r:id="rId14"/>
  </p:sldLayoutIdLst>
  <p:hf hd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398463" indent="-361950" algn="l" rtl="0" fontAlgn="base">
        <a:spcBef>
          <a:spcPct val="20000"/>
        </a:spcBef>
        <a:spcAft>
          <a:spcPct val="20000"/>
        </a:spcAft>
        <a:buFont typeface="Wingdings" pitchFamily="2" charset="2"/>
        <a:buChar char="l"/>
        <a:defRPr sz="2000">
          <a:solidFill>
            <a:schemeClr val="tx1"/>
          </a:solidFill>
          <a:latin typeface="+mn-lt"/>
          <a:ea typeface="+mn-ea"/>
          <a:cs typeface="+mn-cs"/>
        </a:defRPr>
      </a:lvl1pPr>
      <a:lvl2pPr marL="855663" indent="-342900" algn="l" rtl="0" fontAlgn="base">
        <a:spcBef>
          <a:spcPct val="20000"/>
        </a:spcBef>
        <a:spcAft>
          <a:spcPct val="20000"/>
        </a:spcAft>
        <a:buClr>
          <a:schemeClr val="tx1"/>
        </a:buClr>
        <a:buFont typeface="Wingdings" pitchFamily="2" charset="2"/>
        <a:buChar char="l"/>
        <a:defRPr>
          <a:solidFill>
            <a:schemeClr val="tx1"/>
          </a:solidFill>
          <a:latin typeface="+mn-lt"/>
        </a:defRPr>
      </a:lvl2pPr>
      <a:lvl3pPr marL="1254125" indent="-284163" algn="l" rtl="0" fontAlgn="base">
        <a:spcBef>
          <a:spcPct val="20000"/>
        </a:spcBef>
        <a:spcAft>
          <a:spcPct val="20000"/>
        </a:spcAft>
        <a:buFont typeface="Wingdings" pitchFamily="2" charset="2"/>
        <a:buChar char="l"/>
        <a:defRPr>
          <a:solidFill>
            <a:schemeClr val="tx1"/>
          </a:solidFill>
          <a:latin typeface="+mn-lt"/>
        </a:defRPr>
      </a:lvl3pPr>
      <a:lvl4pPr marL="1652588" indent="-284163" algn="l" rtl="0" fontAlgn="base">
        <a:spcBef>
          <a:spcPct val="20000"/>
        </a:spcBef>
        <a:spcAft>
          <a:spcPct val="20000"/>
        </a:spcAft>
        <a:buClr>
          <a:schemeClr val="tx1"/>
        </a:buClr>
        <a:buSzPct val="130000"/>
        <a:buFont typeface="Times" pitchFamily="18" charset="0"/>
        <a:buChar char="•"/>
        <a:defRPr>
          <a:solidFill>
            <a:schemeClr val="tx1"/>
          </a:solidFill>
          <a:latin typeface="+mn-lt"/>
        </a:defRPr>
      </a:lvl4pPr>
      <a:lvl5pPr marL="2005013" indent="-238125" algn="l" rtl="0" fontAlgn="base">
        <a:spcBef>
          <a:spcPct val="20000"/>
        </a:spcBef>
        <a:spcAft>
          <a:spcPct val="20000"/>
        </a:spcAft>
        <a:buSzPct val="130000"/>
        <a:buFont typeface="Times" pitchFamily="18" charset="0"/>
        <a:buChar char="•"/>
        <a:defRPr>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solidFill>
                <a:srgbClr val="000000"/>
              </a:solidFill>
              <a:effectLst/>
            </a:endParaRPr>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r>
              <a:rPr lang="en-US" smtClean="0">
                <a:solidFill>
                  <a:srgbClr val="000000"/>
                </a:solidFill>
                <a:effectLst/>
              </a:rPr>
              <a:t>The Accountability Conundrum - SMRB - October 2013</a:t>
            </a:r>
            <a:endParaRPr lang="en-US">
              <a:solidFill>
                <a:srgbClr val="000000"/>
              </a:solidFill>
              <a:effectLst/>
            </a:endParaRPr>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1C9009CE-FDEC-44E9-BD18-85D053868281}" type="slidenum">
              <a:rPr lang="en-US">
                <a:solidFill>
                  <a:srgbClr val="000000"/>
                </a:solidFill>
                <a:effectLst/>
              </a:rPr>
              <a:pPr/>
              <a:t>‹#›</a:t>
            </a:fld>
            <a:endParaRPr lang="en-US">
              <a:solidFill>
                <a:srgbClr val="000000"/>
              </a:solidFill>
              <a:effectLst/>
            </a:endParaRPr>
          </a:p>
        </p:txBody>
      </p:sp>
    </p:spTree>
    <p:extLst>
      <p:ext uri="{BB962C8B-B14F-4D97-AF65-F5344CB8AC3E}">
        <p14:creationId xmlns:p14="http://schemas.microsoft.com/office/powerpoint/2010/main" val="33667301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4" name="Right Triangle 13"/>
          <p:cNvSpPr>
            <a:spLocks/>
          </p:cNvSpPr>
          <p:nvPr userDrawn="1"/>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0" y="6492240"/>
            <a:ext cx="1920240" cy="365760"/>
          </a:xfrm>
          <a:prstGeom prst="rect">
            <a:avLst/>
          </a:prstGeom>
        </p:spPr>
        <p:txBody>
          <a:bodyPr vert="horz" anchor="b"/>
          <a:lstStyle>
            <a:lvl1pPr algn="l" eaLnBrk="1" latinLnBrk="0" hangingPunct="1">
              <a:defRPr kumimoji="0" sz="1400">
                <a:solidFill>
                  <a:schemeClr val="tx1"/>
                </a:solidFill>
              </a:defRPr>
            </a:lvl1pPr>
            <a:extLst/>
          </a:lstStyle>
          <a:p>
            <a:pPr fontAlgn="auto">
              <a:spcBef>
                <a:spcPts val="0"/>
              </a:spcBef>
              <a:spcAft>
                <a:spcPts val="0"/>
              </a:spcAft>
            </a:pPr>
            <a:endParaRPr lang="en-US" dirty="0">
              <a:solidFill>
                <a:prstClr val="black"/>
              </a:solidFill>
              <a:effectLst/>
              <a:latin typeface="Lucida Sans Unicode"/>
            </a:endParaRPr>
          </a:p>
        </p:txBody>
      </p:sp>
      <p:pic>
        <p:nvPicPr>
          <p:cNvPr id="20" name="Picture 42" descr="NSFLogoF_NoShading"/>
          <p:cNvPicPr>
            <a:picLocks noChangeAspect="1" noChangeArrowheads="1"/>
          </p:cNvPicPr>
          <p:nvPr userDrawn="1"/>
        </p:nvPicPr>
        <p:blipFill>
          <a:blip r:embed="rId14" cstate="print"/>
          <a:srcRect/>
          <a:stretch>
            <a:fillRect/>
          </a:stretch>
        </p:blipFill>
        <p:spPr bwMode="auto">
          <a:xfrm>
            <a:off x="8229600" y="5943600"/>
            <a:ext cx="914400" cy="914400"/>
          </a:xfrm>
          <a:prstGeom prst="rect">
            <a:avLst/>
          </a:prstGeom>
          <a:noFill/>
          <a:ln w="9525">
            <a:noFill/>
            <a:miter lim="800000"/>
            <a:headEnd/>
            <a:tailEnd/>
          </a:ln>
        </p:spPr>
      </p:pic>
    </p:spTree>
    <p:extLst>
      <p:ext uri="{BB962C8B-B14F-4D97-AF65-F5344CB8AC3E}">
        <p14:creationId xmlns:p14="http://schemas.microsoft.com/office/powerpoint/2010/main" val="296892621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4" name="Right Triangle 13"/>
          <p:cNvSpPr>
            <a:spLocks/>
          </p:cNvSpPr>
          <p:nvPr userDrawn="1"/>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0" y="6492240"/>
            <a:ext cx="1920240" cy="365760"/>
          </a:xfrm>
          <a:prstGeom prst="rect">
            <a:avLst/>
          </a:prstGeom>
        </p:spPr>
        <p:txBody>
          <a:bodyPr vert="horz" anchor="b"/>
          <a:lstStyle>
            <a:lvl1pPr algn="l" eaLnBrk="1" latinLnBrk="0" hangingPunct="1">
              <a:defRPr kumimoji="0" sz="1400">
                <a:solidFill>
                  <a:schemeClr val="tx1"/>
                </a:solidFill>
              </a:defRPr>
            </a:lvl1pPr>
            <a:extLst/>
          </a:lstStyle>
          <a:p>
            <a:pPr fontAlgn="auto">
              <a:spcBef>
                <a:spcPts val="0"/>
              </a:spcBef>
              <a:spcAft>
                <a:spcPts val="0"/>
              </a:spcAft>
            </a:pPr>
            <a:endParaRPr lang="en-US" dirty="0">
              <a:solidFill>
                <a:prstClr val="black"/>
              </a:solidFill>
              <a:effectLst/>
              <a:latin typeface="Lucida Sans Unicode"/>
            </a:endParaRPr>
          </a:p>
        </p:txBody>
      </p:sp>
      <p:pic>
        <p:nvPicPr>
          <p:cNvPr id="20" name="Picture 42" descr="NSFLogoF_NoShading"/>
          <p:cNvPicPr>
            <a:picLocks noChangeAspect="1" noChangeArrowheads="1"/>
          </p:cNvPicPr>
          <p:nvPr userDrawn="1"/>
        </p:nvPicPr>
        <p:blipFill>
          <a:blip r:embed="rId14" cstate="print"/>
          <a:srcRect/>
          <a:stretch>
            <a:fillRect/>
          </a:stretch>
        </p:blipFill>
        <p:spPr bwMode="auto">
          <a:xfrm>
            <a:off x="8229600" y="5943600"/>
            <a:ext cx="914400" cy="914400"/>
          </a:xfrm>
          <a:prstGeom prst="rect">
            <a:avLst/>
          </a:prstGeom>
          <a:noFill/>
          <a:ln w="9525">
            <a:noFill/>
            <a:miter lim="800000"/>
            <a:headEnd/>
            <a:tailEnd/>
          </a:ln>
        </p:spPr>
      </p:pic>
    </p:spTree>
    <p:extLst>
      <p:ext uri="{BB962C8B-B14F-4D97-AF65-F5344CB8AC3E}">
        <p14:creationId xmlns:p14="http://schemas.microsoft.com/office/powerpoint/2010/main" val="169596173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600" smtClean="0"/>
              <a:t>The Accountability Conundrum - SMRB - October 2013</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A9CFB-A0BC-4745-BDDB-B9D3133D7A06}" type="slidenum">
              <a:rPr lang="sv-SE" smtClean="0"/>
              <a:pPr/>
              <a:t>‹#›</a:t>
            </a:fld>
            <a:endParaRPr lang="sv-SE">
              <a:solidFill>
                <a:schemeClr val="tx2"/>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AE"/>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endParaRPr lang="en-US">
              <a:solidFill>
                <a:srgbClr val="FFFFFF"/>
              </a:solidFill>
            </a:endParaRPr>
          </a:p>
        </p:txBody>
      </p:sp>
      <p:sp>
        <p:nvSpPr>
          <p:cNvPr id="1031" name="Rectangle 7"/>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a:r>
              <a:rPr lang="sv-SE">
                <a:solidFill>
                  <a:srgbClr val="FFFFFF"/>
                </a:solidFill>
                <a:effectLst/>
              </a:rPr>
              <a:t> </a:t>
            </a:r>
          </a:p>
        </p:txBody>
      </p:sp>
      <p:sp>
        <p:nvSpPr>
          <p:cNvPr id="1037" name="Rectangle 13"/>
          <p:cNvSpPr>
            <a:spLocks noGrp="1" noChangeArrowheads="1"/>
          </p:cNvSpPr>
          <p:nvPr>
            <p:ph type="body" idx="1"/>
          </p:nvPr>
        </p:nvSpPr>
        <p:spPr bwMode="invGray">
          <a:xfrm>
            <a:off x="1371600" y="3124200"/>
            <a:ext cx="64008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026" name="Rectangle 2"/>
          <p:cNvSpPr>
            <a:spLocks noGrp="1" noChangeArrowheads="1"/>
          </p:cNvSpPr>
          <p:nvPr>
            <p:ph type="title"/>
          </p:nvPr>
        </p:nvSpPr>
        <p:spPr bwMode="invGray">
          <a:xfrm>
            <a:off x="1371600" y="2286000"/>
            <a:ext cx="6400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1044" name="Rectangle 20"/>
          <p:cNvSpPr>
            <a:spLocks noGrp="1" noChangeArrowheads="1"/>
          </p:cNvSpPr>
          <p:nvPr>
            <p:ph type="ftr" sz="quarter" idx="3"/>
          </p:nvPr>
        </p:nvSpPr>
        <p:spPr bwMode="black">
          <a:xfrm>
            <a:off x="533400" y="228600"/>
            <a:ext cx="54864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a:defRPr sz="1400">
                <a:solidFill>
                  <a:srgbClr val="000000"/>
                </a:solidFill>
                <a:effectLst/>
                <a:latin typeface="+mn-lt"/>
              </a:defRPr>
            </a:lvl1pPr>
          </a:lstStyle>
          <a:p>
            <a:r>
              <a:rPr lang="en-US" sz="1600" smtClean="0"/>
              <a:t>The Accountability Conundrum - SMRB - October 2013</a:t>
            </a:r>
            <a:endParaRPr lang="sv-SE"/>
          </a:p>
        </p:txBody>
      </p:sp>
      <p:sp>
        <p:nvSpPr>
          <p:cNvPr id="1045" name="Rectangle 21"/>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HelveticaNeue BlackCond" charset="0"/>
              </a:defRPr>
            </a:lvl1pPr>
          </a:lstStyle>
          <a:p>
            <a:fld id="{56EA9CFB-A0BC-4745-BDDB-B9D3133D7A06}" type="slidenum">
              <a:rPr lang="sv-SE">
                <a:solidFill>
                  <a:srgbClr val="FFFFFF"/>
                </a:solidFill>
              </a:rPr>
              <a:pPr/>
              <a:t>‹#›</a:t>
            </a:fld>
            <a:endParaRPr lang="sv-SE">
              <a:solidFill>
                <a:srgbClr val="FFFFFF"/>
              </a:solidFill>
            </a:endParaRPr>
          </a:p>
        </p:txBody>
      </p:sp>
      <p:sp>
        <p:nvSpPr>
          <p:cNvPr id="1046" name="Line 22"/>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endParaRPr lang="en-US">
              <a:solidFill>
                <a:srgbClr val="FFFFFF"/>
              </a:solidFill>
            </a:endParaRPr>
          </a:p>
        </p:txBody>
      </p:sp>
      <p:pic>
        <p:nvPicPr>
          <p:cNvPr id="1047" name="Picture 23"/>
          <p:cNvPicPr>
            <a:picLocks noChangeAspect="1" noChangeArrowheads="1"/>
          </p:cNvPicPr>
          <p:nvPr/>
        </p:nvPicPr>
        <p:blipFill>
          <a:blip r:embed="rId16" cstate="print"/>
          <a:srcRect/>
          <a:stretch>
            <a:fillRect/>
          </a:stretch>
        </p:blipFill>
        <p:spPr bwMode="auto">
          <a:xfrm>
            <a:off x="7086600" y="304800"/>
            <a:ext cx="1447800" cy="396875"/>
          </a:xfrm>
          <a:prstGeom prst="rect">
            <a:avLst/>
          </a:prstGeom>
          <a:noFill/>
        </p:spPr>
      </p:pic>
    </p:spTree>
    <p:extLst>
      <p:ext uri="{BB962C8B-B14F-4D97-AF65-F5344CB8AC3E}">
        <p14:creationId xmlns:p14="http://schemas.microsoft.com/office/powerpoint/2010/main" val="216505645"/>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hd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398463" indent="-361950" algn="l" rtl="0" fontAlgn="base">
        <a:spcBef>
          <a:spcPct val="20000"/>
        </a:spcBef>
        <a:spcAft>
          <a:spcPct val="20000"/>
        </a:spcAft>
        <a:buFont typeface="Wingdings" pitchFamily="2" charset="2"/>
        <a:buChar char="l"/>
        <a:defRPr sz="2000">
          <a:solidFill>
            <a:schemeClr val="tx1"/>
          </a:solidFill>
          <a:latin typeface="+mn-lt"/>
          <a:ea typeface="+mn-ea"/>
          <a:cs typeface="+mn-cs"/>
        </a:defRPr>
      </a:lvl1pPr>
      <a:lvl2pPr marL="855663" indent="-342900" algn="l" rtl="0" fontAlgn="base">
        <a:spcBef>
          <a:spcPct val="20000"/>
        </a:spcBef>
        <a:spcAft>
          <a:spcPct val="20000"/>
        </a:spcAft>
        <a:buClr>
          <a:schemeClr val="tx1"/>
        </a:buClr>
        <a:buFont typeface="Wingdings" pitchFamily="2" charset="2"/>
        <a:buChar char="l"/>
        <a:defRPr>
          <a:solidFill>
            <a:schemeClr val="tx1"/>
          </a:solidFill>
          <a:latin typeface="+mn-lt"/>
        </a:defRPr>
      </a:lvl2pPr>
      <a:lvl3pPr marL="1254125" indent="-284163" algn="l" rtl="0" fontAlgn="base">
        <a:spcBef>
          <a:spcPct val="20000"/>
        </a:spcBef>
        <a:spcAft>
          <a:spcPct val="20000"/>
        </a:spcAft>
        <a:buFont typeface="Wingdings" pitchFamily="2" charset="2"/>
        <a:buChar char="l"/>
        <a:defRPr>
          <a:solidFill>
            <a:schemeClr val="tx1"/>
          </a:solidFill>
          <a:latin typeface="+mn-lt"/>
        </a:defRPr>
      </a:lvl3pPr>
      <a:lvl4pPr marL="1652588" indent="-284163" algn="l" rtl="0" fontAlgn="base">
        <a:spcBef>
          <a:spcPct val="20000"/>
        </a:spcBef>
        <a:spcAft>
          <a:spcPct val="20000"/>
        </a:spcAft>
        <a:buClr>
          <a:schemeClr val="tx1"/>
        </a:buClr>
        <a:buSzPct val="130000"/>
        <a:buFont typeface="Times" pitchFamily="18" charset="0"/>
        <a:buChar char="•"/>
        <a:defRPr>
          <a:solidFill>
            <a:schemeClr val="tx1"/>
          </a:solidFill>
          <a:latin typeface="+mn-lt"/>
        </a:defRPr>
      </a:lvl4pPr>
      <a:lvl5pPr marL="2005013" indent="-238125" algn="l" rtl="0" fontAlgn="base">
        <a:spcBef>
          <a:spcPct val="20000"/>
        </a:spcBef>
        <a:spcAft>
          <a:spcPct val="20000"/>
        </a:spcAft>
        <a:buSzPct val="130000"/>
        <a:buFont typeface="Times" pitchFamily="18" charset="0"/>
        <a:buChar char="•"/>
        <a:defRPr>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050" name="Group 9"/>
          <p:cNvGrpSpPr>
            <a:grpSpLocks/>
          </p:cNvGrpSpPr>
          <p:nvPr userDrawn="1"/>
        </p:nvGrpSpPr>
        <p:grpSpPr bwMode="auto">
          <a:xfrm>
            <a:off x="469900" y="431800"/>
            <a:ext cx="8666163" cy="6426200"/>
            <a:chOff x="469900" y="431800"/>
            <a:chExt cx="8666212" cy="6426201"/>
          </a:xfrm>
        </p:grpSpPr>
        <p:sp>
          <p:nvSpPr>
            <p:cNvPr id="2053" name="Rectangle 7"/>
            <p:cNvSpPr>
              <a:spLocks noChangeArrowheads="1"/>
            </p:cNvSpPr>
            <p:nvPr userDrawn="1"/>
          </p:nvSpPr>
          <p:spPr bwMode="auto">
            <a:xfrm>
              <a:off x="4397397" y="3149600"/>
              <a:ext cx="4738715" cy="3708401"/>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endParaRPr lang="en-US" sz="1800" smtClean="0">
                <a:solidFill>
                  <a:srgbClr val="C4D8E2"/>
                </a:solidFill>
                <a:effectLst/>
                <a:latin typeface="Arial" pitchFamily="34" charset="0"/>
                <a:ea typeface="ＭＳ Ｐゴシック" pitchFamily="34" charset="-128"/>
              </a:endParaRPr>
            </a:p>
          </p:txBody>
        </p:sp>
        <p:sp>
          <p:nvSpPr>
            <p:cNvPr id="14" name="Rounded Rectangle 13"/>
            <p:cNvSpPr/>
            <p:nvPr userDrawn="1"/>
          </p:nvSpPr>
          <p:spPr>
            <a:xfrm>
              <a:off x="469900" y="431800"/>
              <a:ext cx="8229647" cy="5715001"/>
            </a:xfrm>
            <a:prstGeom prst="roundRect">
              <a:avLst>
                <a:gd name="adj" fmla="val 8503"/>
              </a:avLst>
            </a:prstGeom>
            <a:solidFill>
              <a:srgbClr val="B5C0AC"/>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C4D8E2"/>
                </a:solidFill>
                <a:effectLst/>
              </a:endParaRPr>
            </a:p>
          </p:txBody>
        </p:sp>
        <p:pic>
          <p:nvPicPr>
            <p:cNvPr id="2055" name="Picture 14" descr="logo-pieces.png"/>
            <p:cNvPicPr>
              <a:picLocks noChangeAspect="1"/>
            </p:cNvPicPr>
            <p:nvPr userDrawn="1"/>
          </p:nvPicPr>
          <p:blipFill>
            <a:blip r:embed="rId9" cstate="print">
              <a:extLst>
                <a:ext uri="{28A0092B-C50C-407E-A947-70E740481C1C}">
                  <a14:useLocalDpi xmlns:a14="http://schemas.microsoft.com/office/drawing/2010/main" val="0"/>
                </a:ext>
              </a:extLst>
            </a:blip>
            <a:srcRect l="17995" b="31181"/>
            <a:stretch>
              <a:fillRect/>
            </a:stretch>
          </p:blipFill>
          <p:spPr bwMode="auto">
            <a:xfrm>
              <a:off x="469900" y="6250480"/>
              <a:ext cx="1841362" cy="43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5" descr="logo-pieces.png"/>
            <p:cNvPicPr>
              <a:picLocks noChangeAspect="1"/>
            </p:cNvPicPr>
            <p:nvPr userDrawn="1"/>
          </p:nvPicPr>
          <p:blipFill>
            <a:blip r:embed="rId10" cstate="print">
              <a:extLst>
                <a:ext uri="{28A0092B-C50C-407E-A947-70E740481C1C}">
                  <a14:useLocalDpi xmlns:a14="http://schemas.microsoft.com/office/drawing/2010/main" val="0"/>
                </a:ext>
              </a:extLst>
            </a:blip>
            <a:srcRect t="78806"/>
            <a:stretch>
              <a:fillRect/>
            </a:stretch>
          </p:blipFill>
          <p:spPr bwMode="auto">
            <a:xfrm>
              <a:off x="2366825" y="6369888"/>
              <a:ext cx="1951038" cy="11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Rectangle 13"/>
          <p:cNvSpPr>
            <a:spLocks noGrp="1" noChangeArrowheads="1"/>
          </p:cNvSpPr>
          <p:nvPr userDrawn="1">
            <p:ph type="title"/>
          </p:nvPr>
        </p:nvSpPr>
        <p:spPr bwMode="auto">
          <a:xfrm>
            <a:off x="1141413" y="762000"/>
            <a:ext cx="693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52" name="Rectangle 14"/>
          <p:cNvSpPr>
            <a:spLocks noGrp="1" noChangeArrowheads="1"/>
          </p:cNvSpPr>
          <p:nvPr userDrawn="1">
            <p:ph type="body" idx="1"/>
          </p:nvPr>
        </p:nvSpPr>
        <p:spPr bwMode="auto">
          <a:xfrm>
            <a:off x="1141413" y="2209800"/>
            <a:ext cx="693578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1st-level bullet</a:t>
            </a:r>
          </a:p>
          <a:p>
            <a:pPr lvl="2"/>
            <a:r>
              <a:rPr lang="en-US" smtClean="0"/>
              <a:t>2nd-level bullet</a:t>
            </a:r>
          </a:p>
        </p:txBody>
      </p:sp>
    </p:spTree>
    <p:extLst>
      <p:ext uri="{BB962C8B-B14F-4D97-AF65-F5344CB8AC3E}">
        <p14:creationId xmlns:p14="http://schemas.microsoft.com/office/powerpoint/2010/main" val="55771029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hf hdr="0" dt="0"/>
  <p:txStyles>
    <p:titleStyle>
      <a:lvl1pPr algn="l" rtl="0" eaLnBrk="0" fontAlgn="base" hangingPunct="0">
        <a:spcBef>
          <a:spcPct val="0"/>
        </a:spcBef>
        <a:spcAft>
          <a:spcPct val="0"/>
        </a:spcAft>
        <a:defRPr sz="2800" b="1">
          <a:solidFill>
            <a:srgbClr val="000000"/>
          </a:solidFill>
          <a:latin typeface="+mj-lt"/>
          <a:ea typeface="ＭＳ Ｐゴシック" charset="0"/>
          <a:cs typeface="+mj-cs"/>
        </a:defRPr>
      </a:lvl1pPr>
      <a:lvl2pPr algn="l" rtl="0" eaLnBrk="0" fontAlgn="base" hangingPunct="0">
        <a:spcBef>
          <a:spcPct val="0"/>
        </a:spcBef>
        <a:spcAft>
          <a:spcPct val="0"/>
        </a:spcAft>
        <a:defRPr sz="2800" b="1">
          <a:solidFill>
            <a:srgbClr val="000000"/>
          </a:solidFill>
          <a:latin typeface="Arial" charset="0"/>
          <a:ea typeface="ＭＳ Ｐゴシック" charset="0"/>
          <a:cs typeface="Arial" charset="0"/>
        </a:defRPr>
      </a:lvl2pPr>
      <a:lvl3pPr algn="l" rtl="0" eaLnBrk="0" fontAlgn="base" hangingPunct="0">
        <a:spcBef>
          <a:spcPct val="0"/>
        </a:spcBef>
        <a:spcAft>
          <a:spcPct val="0"/>
        </a:spcAft>
        <a:defRPr sz="2800" b="1">
          <a:solidFill>
            <a:srgbClr val="000000"/>
          </a:solidFill>
          <a:latin typeface="Arial" charset="0"/>
          <a:ea typeface="ＭＳ Ｐゴシック" charset="0"/>
          <a:cs typeface="Arial" charset="0"/>
        </a:defRPr>
      </a:lvl3pPr>
      <a:lvl4pPr algn="l" rtl="0" eaLnBrk="0" fontAlgn="base" hangingPunct="0">
        <a:spcBef>
          <a:spcPct val="0"/>
        </a:spcBef>
        <a:spcAft>
          <a:spcPct val="0"/>
        </a:spcAft>
        <a:defRPr sz="2800" b="1">
          <a:solidFill>
            <a:srgbClr val="000000"/>
          </a:solidFill>
          <a:latin typeface="Arial" charset="0"/>
          <a:ea typeface="ＭＳ Ｐゴシック" charset="0"/>
          <a:cs typeface="Arial" charset="0"/>
        </a:defRPr>
      </a:lvl4pPr>
      <a:lvl5pPr algn="l" rtl="0" eaLnBrk="0" fontAlgn="base" hangingPunct="0">
        <a:spcBef>
          <a:spcPct val="0"/>
        </a:spcBef>
        <a:spcAft>
          <a:spcPct val="0"/>
        </a:spcAft>
        <a:defRPr sz="2800" b="1">
          <a:solidFill>
            <a:srgbClr val="000000"/>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p:titleStyle>
    <p:bodyStyle>
      <a:lvl1pPr marL="342900" indent="-342900" algn="l" defTabSz="457200" rtl="0" eaLnBrk="0" fontAlgn="base" hangingPunct="0">
        <a:lnSpc>
          <a:spcPts val="2400"/>
        </a:lnSpc>
        <a:spcBef>
          <a:spcPts val="600"/>
        </a:spcBef>
        <a:spcAft>
          <a:spcPts val="600"/>
        </a:spcAft>
        <a:defRPr sz="2100">
          <a:solidFill>
            <a:schemeClr val="tx1"/>
          </a:solidFill>
          <a:latin typeface="+mn-lt"/>
          <a:ea typeface="ＭＳ Ｐゴシック" charset="0"/>
          <a:cs typeface="+mn-cs"/>
        </a:defRPr>
      </a:lvl1pPr>
      <a:lvl2pPr marL="228600" indent="-228600" algn="l" defTabSz="457200" rtl="0" eaLnBrk="0" fontAlgn="base" hangingPunct="0">
        <a:lnSpc>
          <a:spcPts val="2400"/>
        </a:lnSpc>
        <a:spcBef>
          <a:spcPct val="0"/>
        </a:spcBef>
        <a:spcAft>
          <a:spcPts val="600"/>
        </a:spcAft>
        <a:buClr>
          <a:schemeClr val="accent2"/>
        </a:buClr>
        <a:buSzPct val="100000"/>
        <a:buFont typeface="Lucida Grande" charset="0"/>
        <a:buChar char="●"/>
        <a:defRPr sz="2100">
          <a:solidFill>
            <a:schemeClr val="tx1"/>
          </a:solidFill>
          <a:latin typeface="+mn-lt"/>
          <a:ea typeface="Arial" pitchFamily="1" charset="0"/>
          <a:cs typeface="+mn-cs"/>
        </a:defRPr>
      </a:lvl2pPr>
      <a:lvl3pPr marL="457200" indent="-228600" algn="l" defTabSz="457200" rtl="0" eaLnBrk="0" fontAlgn="base" hangingPunct="0">
        <a:lnSpc>
          <a:spcPts val="2100"/>
        </a:lnSpc>
        <a:spcBef>
          <a:spcPct val="0"/>
        </a:spcBef>
        <a:spcAft>
          <a:spcPts val="300"/>
        </a:spcAft>
        <a:buClr>
          <a:srgbClr val="94A996"/>
        </a:buClr>
        <a:buFont typeface="Lucida Grande" charset="0"/>
        <a:buChar char="●"/>
        <a:defRPr>
          <a:solidFill>
            <a:schemeClr val="tx1"/>
          </a:solidFill>
          <a:latin typeface="+mn-lt"/>
          <a:ea typeface="Arial" pitchFamily="1" charset="0"/>
          <a:cs typeface="+mn-cs"/>
        </a:defRPr>
      </a:lvl3pPr>
      <a:lvl4pPr marL="1600200" indent="-228600" algn="l" defTabSz="457200" rtl="0" eaLnBrk="0" fontAlgn="base" hangingPunct="0">
        <a:spcBef>
          <a:spcPct val="0"/>
        </a:spcBef>
        <a:spcAft>
          <a:spcPct val="0"/>
        </a:spcAft>
        <a:defRPr sz="2000">
          <a:solidFill>
            <a:schemeClr val="tx1"/>
          </a:solidFill>
          <a:latin typeface="+mn-lt"/>
          <a:ea typeface="Arial" pitchFamily="1" charset="0"/>
          <a:cs typeface="+mn-cs"/>
        </a:defRPr>
      </a:lvl4pPr>
      <a:lvl5pPr marL="2057400" indent="-228600" algn="l" defTabSz="457200" rtl="0" eaLnBrk="0" fontAlgn="base" hangingPunct="0">
        <a:spcBef>
          <a:spcPct val="0"/>
        </a:spcBef>
        <a:spcAft>
          <a:spcPct val="0"/>
        </a:spcAft>
        <a:defRPr sz="2000">
          <a:solidFill>
            <a:schemeClr val="tx1"/>
          </a:solidFill>
          <a:latin typeface="+mn-lt"/>
          <a:ea typeface="Arial" pitchFamily="1" charset="0"/>
          <a:cs typeface="+mn-cs"/>
        </a:defRPr>
      </a:lvl5pPr>
      <a:lvl6pPr marL="2514600" indent="-228600" algn="l" defTabSz="457200" rtl="0" eaLnBrk="1" fontAlgn="base" hangingPunct="1">
        <a:spcBef>
          <a:spcPct val="0"/>
        </a:spcBef>
        <a:spcAft>
          <a:spcPct val="0"/>
        </a:spcAft>
        <a:defRPr sz="2000">
          <a:solidFill>
            <a:schemeClr val="tx1"/>
          </a:solidFill>
          <a:latin typeface="+mn-lt"/>
          <a:cs typeface="+mn-cs"/>
        </a:defRPr>
      </a:lvl6pPr>
      <a:lvl7pPr marL="2971800" indent="-228600" algn="l" defTabSz="457200" rtl="0" eaLnBrk="1" fontAlgn="base" hangingPunct="1">
        <a:spcBef>
          <a:spcPct val="0"/>
        </a:spcBef>
        <a:spcAft>
          <a:spcPct val="0"/>
        </a:spcAft>
        <a:defRPr sz="2000">
          <a:solidFill>
            <a:schemeClr val="tx1"/>
          </a:solidFill>
          <a:latin typeface="+mn-lt"/>
          <a:cs typeface="+mn-cs"/>
        </a:defRPr>
      </a:lvl7pPr>
      <a:lvl8pPr marL="3429000" indent="-228600" algn="l" defTabSz="457200" rtl="0" eaLnBrk="1" fontAlgn="base" hangingPunct="1">
        <a:spcBef>
          <a:spcPct val="0"/>
        </a:spcBef>
        <a:spcAft>
          <a:spcPct val="0"/>
        </a:spcAft>
        <a:defRPr sz="2000">
          <a:solidFill>
            <a:schemeClr val="tx1"/>
          </a:solidFill>
          <a:latin typeface="+mn-lt"/>
          <a:cs typeface="+mn-cs"/>
        </a:defRPr>
      </a:lvl8pPr>
      <a:lvl9pPr marL="3886200" indent="-228600" algn="l" defTabSz="457200" rtl="0" eaLnBrk="1" fontAlgn="base" hangingPunct="1">
        <a:spcBef>
          <a:spcPct val="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050" name="Group 9"/>
          <p:cNvGrpSpPr>
            <a:grpSpLocks/>
          </p:cNvGrpSpPr>
          <p:nvPr userDrawn="1"/>
        </p:nvGrpSpPr>
        <p:grpSpPr bwMode="auto">
          <a:xfrm>
            <a:off x="469900" y="431800"/>
            <a:ext cx="8666163" cy="6426200"/>
            <a:chOff x="469900" y="431800"/>
            <a:chExt cx="8666212" cy="6426201"/>
          </a:xfrm>
        </p:grpSpPr>
        <p:sp>
          <p:nvSpPr>
            <p:cNvPr id="2053" name="Rectangle 7"/>
            <p:cNvSpPr>
              <a:spLocks noChangeArrowheads="1"/>
            </p:cNvSpPr>
            <p:nvPr userDrawn="1"/>
          </p:nvSpPr>
          <p:spPr bwMode="auto">
            <a:xfrm>
              <a:off x="4397397" y="3149600"/>
              <a:ext cx="4738715" cy="3708401"/>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endParaRPr lang="en-US" sz="1800" smtClean="0">
                <a:solidFill>
                  <a:srgbClr val="C4D8E2"/>
                </a:solidFill>
                <a:effectLst/>
                <a:latin typeface="Arial" pitchFamily="34" charset="0"/>
                <a:ea typeface="ＭＳ Ｐゴシック" pitchFamily="34" charset="-128"/>
              </a:endParaRPr>
            </a:p>
          </p:txBody>
        </p:sp>
        <p:sp>
          <p:nvSpPr>
            <p:cNvPr id="14" name="Rounded Rectangle 13"/>
            <p:cNvSpPr/>
            <p:nvPr userDrawn="1"/>
          </p:nvSpPr>
          <p:spPr>
            <a:xfrm>
              <a:off x="469900" y="431800"/>
              <a:ext cx="8229647" cy="5715001"/>
            </a:xfrm>
            <a:prstGeom prst="roundRect">
              <a:avLst>
                <a:gd name="adj" fmla="val 8503"/>
              </a:avLst>
            </a:prstGeom>
            <a:solidFill>
              <a:srgbClr val="B5C0AC"/>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C4D8E2"/>
                </a:solidFill>
                <a:effectLst/>
              </a:endParaRPr>
            </a:p>
          </p:txBody>
        </p:sp>
        <p:pic>
          <p:nvPicPr>
            <p:cNvPr id="2055" name="Picture 14" descr="logo-pieces.png"/>
            <p:cNvPicPr>
              <a:picLocks noChangeAspect="1"/>
            </p:cNvPicPr>
            <p:nvPr userDrawn="1"/>
          </p:nvPicPr>
          <p:blipFill>
            <a:blip r:embed="rId9" cstate="print">
              <a:extLst>
                <a:ext uri="{28A0092B-C50C-407E-A947-70E740481C1C}">
                  <a14:useLocalDpi xmlns:a14="http://schemas.microsoft.com/office/drawing/2010/main" val="0"/>
                </a:ext>
              </a:extLst>
            </a:blip>
            <a:srcRect l="17995" b="31181"/>
            <a:stretch>
              <a:fillRect/>
            </a:stretch>
          </p:blipFill>
          <p:spPr bwMode="auto">
            <a:xfrm>
              <a:off x="469900" y="6250480"/>
              <a:ext cx="1841362" cy="43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5" descr="logo-pieces.png"/>
            <p:cNvPicPr>
              <a:picLocks noChangeAspect="1"/>
            </p:cNvPicPr>
            <p:nvPr userDrawn="1"/>
          </p:nvPicPr>
          <p:blipFill>
            <a:blip r:embed="rId10" cstate="print">
              <a:extLst>
                <a:ext uri="{28A0092B-C50C-407E-A947-70E740481C1C}">
                  <a14:useLocalDpi xmlns:a14="http://schemas.microsoft.com/office/drawing/2010/main" val="0"/>
                </a:ext>
              </a:extLst>
            </a:blip>
            <a:srcRect t="78806"/>
            <a:stretch>
              <a:fillRect/>
            </a:stretch>
          </p:blipFill>
          <p:spPr bwMode="auto">
            <a:xfrm>
              <a:off x="2366825" y="6369888"/>
              <a:ext cx="1951038" cy="11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Rectangle 13"/>
          <p:cNvSpPr>
            <a:spLocks noGrp="1" noChangeArrowheads="1"/>
          </p:cNvSpPr>
          <p:nvPr userDrawn="1">
            <p:ph type="title"/>
          </p:nvPr>
        </p:nvSpPr>
        <p:spPr bwMode="auto">
          <a:xfrm>
            <a:off x="1141413" y="762000"/>
            <a:ext cx="693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52" name="Rectangle 14"/>
          <p:cNvSpPr>
            <a:spLocks noGrp="1" noChangeArrowheads="1"/>
          </p:cNvSpPr>
          <p:nvPr userDrawn="1">
            <p:ph type="body" idx="1"/>
          </p:nvPr>
        </p:nvSpPr>
        <p:spPr bwMode="auto">
          <a:xfrm>
            <a:off x="1141413" y="2209800"/>
            <a:ext cx="693578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1st-level bullet</a:t>
            </a:r>
          </a:p>
          <a:p>
            <a:pPr lvl="2"/>
            <a:r>
              <a:rPr lang="en-US" smtClean="0"/>
              <a:t>2nd-level bullet</a:t>
            </a:r>
          </a:p>
        </p:txBody>
      </p:sp>
    </p:spTree>
    <p:extLst>
      <p:ext uri="{BB962C8B-B14F-4D97-AF65-F5344CB8AC3E}">
        <p14:creationId xmlns:p14="http://schemas.microsoft.com/office/powerpoint/2010/main" val="6995488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hf hdr="0" dt="0"/>
  <p:txStyles>
    <p:titleStyle>
      <a:lvl1pPr algn="l" rtl="0" eaLnBrk="0" fontAlgn="base" hangingPunct="0">
        <a:spcBef>
          <a:spcPct val="0"/>
        </a:spcBef>
        <a:spcAft>
          <a:spcPct val="0"/>
        </a:spcAft>
        <a:defRPr sz="2800" b="1">
          <a:solidFill>
            <a:srgbClr val="000000"/>
          </a:solidFill>
          <a:latin typeface="+mj-lt"/>
          <a:ea typeface="ＭＳ Ｐゴシック" charset="0"/>
          <a:cs typeface="+mj-cs"/>
        </a:defRPr>
      </a:lvl1pPr>
      <a:lvl2pPr algn="l" rtl="0" eaLnBrk="0" fontAlgn="base" hangingPunct="0">
        <a:spcBef>
          <a:spcPct val="0"/>
        </a:spcBef>
        <a:spcAft>
          <a:spcPct val="0"/>
        </a:spcAft>
        <a:defRPr sz="2800" b="1">
          <a:solidFill>
            <a:srgbClr val="000000"/>
          </a:solidFill>
          <a:latin typeface="Arial" charset="0"/>
          <a:ea typeface="ＭＳ Ｐゴシック" charset="0"/>
          <a:cs typeface="Arial" charset="0"/>
        </a:defRPr>
      </a:lvl2pPr>
      <a:lvl3pPr algn="l" rtl="0" eaLnBrk="0" fontAlgn="base" hangingPunct="0">
        <a:spcBef>
          <a:spcPct val="0"/>
        </a:spcBef>
        <a:spcAft>
          <a:spcPct val="0"/>
        </a:spcAft>
        <a:defRPr sz="2800" b="1">
          <a:solidFill>
            <a:srgbClr val="000000"/>
          </a:solidFill>
          <a:latin typeface="Arial" charset="0"/>
          <a:ea typeface="ＭＳ Ｐゴシック" charset="0"/>
          <a:cs typeface="Arial" charset="0"/>
        </a:defRPr>
      </a:lvl3pPr>
      <a:lvl4pPr algn="l" rtl="0" eaLnBrk="0" fontAlgn="base" hangingPunct="0">
        <a:spcBef>
          <a:spcPct val="0"/>
        </a:spcBef>
        <a:spcAft>
          <a:spcPct val="0"/>
        </a:spcAft>
        <a:defRPr sz="2800" b="1">
          <a:solidFill>
            <a:srgbClr val="000000"/>
          </a:solidFill>
          <a:latin typeface="Arial" charset="0"/>
          <a:ea typeface="ＭＳ Ｐゴシック" charset="0"/>
          <a:cs typeface="Arial" charset="0"/>
        </a:defRPr>
      </a:lvl4pPr>
      <a:lvl5pPr algn="l" rtl="0" eaLnBrk="0" fontAlgn="base" hangingPunct="0">
        <a:spcBef>
          <a:spcPct val="0"/>
        </a:spcBef>
        <a:spcAft>
          <a:spcPct val="0"/>
        </a:spcAft>
        <a:defRPr sz="2800" b="1">
          <a:solidFill>
            <a:srgbClr val="000000"/>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p:titleStyle>
    <p:bodyStyle>
      <a:lvl1pPr marL="342900" indent="-342900" algn="l" defTabSz="457200" rtl="0" eaLnBrk="0" fontAlgn="base" hangingPunct="0">
        <a:lnSpc>
          <a:spcPts val="2400"/>
        </a:lnSpc>
        <a:spcBef>
          <a:spcPts val="600"/>
        </a:spcBef>
        <a:spcAft>
          <a:spcPts val="600"/>
        </a:spcAft>
        <a:defRPr sz="2100">
          <a:solidFill>
            <a:schemeClr val="tx1"/>
          </a:solidFill>
          <a:latin typeface="+mn-lt"/>
          <a:ea typeface="ＭＳ Ｐゴシック" charset="0"/>
          <a:cs typeface="+mn-cs"/>
        </a:defRPr>
      </a:lvl1pPr>
      <a:lvl2pPr marL="228600" indent="-228600" algn="l" defTabSz="457200" rtl="0" eaLnBrk="0" fontAlgn="base" hangingPunct="0">
        <a:lnSpc>
          <a:spcPts val="2400"/>
        </a:lnSpc>
        <a:spcBef>
          <a:spcPct val="0"/>
        </a:spcBef>
        <a:spcAft>
          <a:spcPts val="600"/>
        </a:spcAft>
        <a:buClr>
          <a:schemeClr val="accent2"/>
        </a:buClr>
        <a:buSzPct val="100000"/>
        <a:buFont typeface="Lucida Grande" charset="0"/>
        <a:buChar char="●"/>
        <a:defRPr sz="2100">
          <a:solidFill>
            <a:schemeClr val="tx1"/>
          </a:solidFill>
          <a:latin typeface="+mn-lt"/>
          <a:ea typeface="Arial" pitchFamily="1" charset="0"/>
          <a:cs typeface="+mn-cs"/>
        </a:defRPr>
      </a:lvl2pPr>
      <a:lvl3pPr marL="457200" indent="-228600" algn="l" defTabSz="457200" rtl="0" eaLnBrk="0" fontAlgn="base" hangingPunct="0">
        <a:lnSpc>
          <a:spcPts val="2100"/>
        </a:lnSpc>
        <a:spcBef>
          <a:spcPct val="0"/>
        </a:spcBef>
        <a:spcAft>
          <a:spcPts val="300"/>
        </a:spcAft>
        <a:buClr>
          <a:srgbClr val="94A996"/>
        </a:buClr>
        <a:buFont typeface="Lucida Grande" charset="0"/>
        <a:buChar char="●"/>
        <a:defRPr>
          <a:solidFill>
            <a:schemeClr val="tx1"/>
          </a:solidFill>
          <a:latin typeface="+mn-lt"/>
          <a:ea typeface="Arial" pitchFamily="1" charset="0"/>
          <a:cs typeface="+mn-cs"/>
        </a:defRPr>
      </a:lvl3pPr>
      <a:lvl4pPr marL="1600200" indent="-228600" algn="l" defTabSz="457200" rtl="0" eaLnBrk="0" fontAlgn="base" hangingPunct="0">
        <a:spcBef>
          <a:spcPct val="0"/>
        </a:spcBef>
        <a:spcAft>
          <a:spcPct val="0"/>
        </a:spcAft>
        <a:defRPr sz="2000">
          <a:solidFill>
            <a:schemeClr val="tx1"/>
          </a:solidFill>
          <a:latin typeface="+mn-lt"/>
          <a:ea typeface="Arial" pitchFamily="1" charset="0"/>
          <a:cs typeface="+mn-cs"/>
        </a:defRPr>
      </a:lvl4pPr>
      <a:lvl5pPr marL="2057400" indent="-228600" algn="l" defTabSz="457200" rtl="0" eaLnBrk="0" fontAlgn="base" hangingPunct="0">
        <a:spcBef>
          <a:spcPct val="0"/>
        </a:spcBef>
        <a:spcAft>
          <a:spcPct val="0"/>
        </a:spcAft>
        <a:defRPr sz="2000">
          <a:solidFill>
            <a:schemeClr val="tx1"/>
          </a:solidFill>
          <a:latin typeface="+mn-lt"/>
          <a:ea typeface="Arial" pitchFamily="1" charset="0"/>
          <a:cs typeface="+mn-cs"/>
        </a:defRPr>
      </a:lvl5pPr>
      <a:lvl6pPr marL="2514600" indent="-228600" algn="l" defTabSz="457200" rtl="0" eaLnBrk="1" fontAlgn="base" hangingPunct="1">
        <a:spcBef>
          <a:spcPct val="0"/>
        </a:spcBef>
        <a:spcAft>
          <a:spcPct val="0"/>
        </a:spcAft>
        <a:defRPr sz="2000">
          <a:solidFill>
            <a:schemeClr val="tx1"/>
          </a:solidFill>
          <a:latin typeface="+mn-lt"/>
          <a:cs typeface="+mn-cs"/>
        </a:defRPr>
      </a:lvl6pPr>
      <a:lvl7pPr marL="2971800" indent="-228600" algn="l" defTabSz="457200" rtl="0" eaLnBrk="1" fontAlgn="base" hangingPunct="1">
        <a:spcBef>
          <a:spcPct val="0"/>
        </a:spcBef>
        <a:spcAft>
          <a:spcPct val="0"/>
        </a:spcAft>
        <a:defRPr sz="2000">
          <a:solidFill>
            <a:schemeClr val="tx1"/>
          </a:solidFill>
          <a:latin typeface="+mn-lt"/>
          <a:cs typeface="+mn-cs"/>
        </a:defRPr>
      </a:lvl7pPr>
      <a:lvl8pPr marL="3429000" indent="-228600" algn="l" defTabSz="457200" rtl="0" eaLnBrk="1" fontAlgn="base" hangingPunct="1">
        <a:spcBef>
          <a:spcPct val="0"/>
        </a:spcBef>
        <a:spcAft>
          <a:spcPct val="0"/>
        </a:spcAft>
        <a:defRPr sz="2000">
          <a:solidFill>
            <a:schemeClr val="tx1"/>
          </a:solidFill>
          <a:latin typeface="+mn-lt"/>
          <a:cs typeface="+mn-cs"/>
        </a:defRPr>
      </a:lvl8pPr>
      <a:lvl9pPr marL="3886200" indent="-228600" algn="l" defTabSz="457200" rtl="0" eaLnBrk="1" fontAlgn="base" hangingPunct="1">
        <a:spcBef>
          <a:spcPct val="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a:defRPr/>
            </a:pPr>
            <a:endParaRPr lang="en-US">
              <a:solidFill>
                <a:srgbClr val="FFFFFF"/>
              </a:solidFill>
              <a:effectLst/>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a:defRPr/>
            </a:pPr>
            <a:r>
              <a:rPr lang="sv-SE">
                <a:solidFill>
                  <a:srgbClr val="FFFFFF"/>
                </a:solidFill>
                <a:effectLst/>
              </a:rPr>
              <a:t> </a:t>
            </a:r>
          </a:p>
        </p:txBody>
      </p:sp>
      <p:sp>
        <p:nvSpPr>
          <p:cNvPr id="9220" name="Rectangle 4"/>
          <p:cNvSpPr>
            <a:spLocks noGrp="1" noChangeArrowheads="1"/>
          </p:cNvSpPr>
          <p:nvPr>
            <p:ph type="body" idx="1"/>
          </p:nvPr>
        </p:nvSpPr>
        <p:spPr bwMode="invGray">
          <a:xfrm>
            <a:off x="1371600" y="3124200"/>
            <a:ext cx="64008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9221" name="Rectangle 5"/>
          <p:cNvSpPr>
            <a:spLocks noGrp="1" noChangeArrowheads="1"/>
          </p:cNvSpPr>
          <p:nvPr>
            <p:ph type="title"/>
          </p:nvPr>
        </p:nvSpPr>
        <p:spPr bwMode="invGray">
          <a:xfrm>
            <a:off x="1371600" y="2286000"/>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1371600" y="5334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a:defRPr sz="1600">
                <a:solidFill>
                  <a:srgbClr val="000000"/>
                </a:solidFill>
                <a:latin typeface="+mn-lt"/>
              </a:defRPr>
            </a:lvl1pPr>
          </a:lstStyle>
          <a:p>
            <a:pPr>
              <a:defRPr/>
            </a:pPr>
            <a:r>
              <a:rPr lang="en-US" smtClean="0">
                <a:effectLst/>
              </a:rPr>
              <a:t>The Accountability Conundrum - SMRB - October 2013</a:t>
            </a:r>
            <a:endParaRPr lang="sv-SE">
              <a:effectLst/>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elveticaNeue BlackCond" charset="0"/>
              </a:defRPr>
            </a:lvl1pPr>
          </a:lstStyle>
          <a:p>
            <a:pPr>
              <a:defRPr/>
            </a:pPr>
            <a:fld id="{41E0A184-6DEF-41AA-A965-5564CB3D5B17}" type="slidenum">
              <a:rPr lang="sv-SE">
                <a:solidFill>
                  <a:srgbClr val="FFFFFF"/>
                </a:solidFill>
                <a:effectLst/>
              </a:rPr>
              <a:pPr>
                <a:defRPr/>
              </a:pPr>
              <a:t>‹#›</a:t>
            </a:fld>
            <a:endParaRPr lang="sv-SE">
              <a:solidFill>
                <a:srgbClr val="FFFFFF"/>
              </a:solidFill>
              <a:effectLst/>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pPr>
              <a:defRPr/>
            </a:pPr>
            <a:endParaRPr lang="en-US">
              <a:solidFill>
                <a:srgbClr val="FFFFFF"/>
              </a:solidFill>
              <a:effectLst/>
            </a:endParaRPr>
          </a:p>
        </p:txBody>
      </p:sp>
      <p:pic>
        <p:nvPicPr>
          <p:cNvPr id="9225" name="Picture 9"/>
          <p:cNvPicPr>
            <a:picLocks noChangeAspect="1" noChangeArrowheads="1"/>
          </p:cNvPicPr>
          <p:nvPr/>
        </p:nvPicPr>
        <p:blipFill>
          <a:blip r:embed="rId16" cstate="print"/>
          <a:srcRect/>
          <a:stretch>
            <a:fillRect/>
          </a:stretch>
        </p:blipFill>
        <p:spPr bwMode="auto">
          <a:xfrm>
            <a:off x="7086600" y="304800"/>
            <a:ext cx="1447800" cy="396875"/>
          </a:xfrm>
          <a:prstGeom prst="rect">
            <a:avLst/>
          </a:prstGeom>
          <a:noFill/>
          <a:ln w="9525">
            <a:noFill/>
            <a:miter lim="800000"/>
            <a:headEnd/>
            <a:tailEnd/>
          </a:ln>
        </p:spPr>
      </p:pic>
    </p:spTree>
    <p:extLst>
      <p:ext uri="{BB962C8B-B14F-4D97-AF65-F5344CB8AC3E}">
        <p14:creationId xmlns:p14="http://schemas.microsoft.com/office/powerpoint/2010/main" val="143227117"/>
      </p:ext>
    </p:extLst>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hf hd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defRPr>
      </a:lvl2pPr>
      <a:lvl3pPr algn="l" rtl="0" eaLnBrk="0" fontAlgn="base" hangingPunct="0">
        <a:spcBef>
          <a:spcPct val="0"/>
        </a:spcBef>
        <a:spcAft>
          <a:spcPct val="0"/>
        </a:spcAft>
        <a:defRPr sz="2400">
          <a:solidFill>
            <a:schemeClr val="tx1"/>
          </a:solidFill>
          <a:latin typeface="Arial" charset="0"/>
        </a:defRPr>
      </a:lvl3pPr>
      <a:lvl4pPr algn="l" rtl="0" eaLnBrk="0" fontAlgn="base" hangingPunct="0">
        <a:spcBef>
          <a:spcPct val="0"/>
        </a:spcBef>
        <a:spcAft>
          <a:spcPct val="0"/>
        </a:spcAft>
        <a:defRPr sz="2400">
          <a:solidFill>
            <a:schemeClr val="tx1"/>
          </a:solidFill>
          <a:latin typeface="Arial" charset="0"/>
        </a:defRPr>
      </a:lvl4pPr>
      <a:lvl5pPr algn="l" rtl="0" eaLnBrk="0" fontAlgn="base" hangingPunct="0">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398463" indent="-361950" algn="l" rtl="0" eaLnBrk="0" fontAlgn="base" hangingPunct="0">
        <a:spcBef>
          <a:spcPct val="20000"/>
        </a:spcBef>
        <a:spcAft>
          <a:spcPct val="20000"/>
        </a:spcAft>
        <a:buFont typeface="Wingdings" pitchFamily="2" charset="2"/>
        <a:buChar char="l"/>
        <a:defRPr sz="2000">
          <a:solidFill>
            <a:schemeClr val="tx1"/>
          </a:solidFill>
          <a:latin typeface="+mn-lt"/>
          <a:ea typeface="+mn-ea"/>
          <a:cs typeface="+mn-cs"/>
        </a:defRPr>
      </a:lvl1pPr>
      <a:lvl2pPr marL="855663" indent="-342900" algn="l" rtl="0" eaLnBrk="0" fontAlgn="base" hangingPunct="0">
        <a:spcBef>
          <a:spcPct val="20000"/>
        </a:spcBef>
        <a:spcAft>
          <a:spcPct val="20000"/>
        </a:spcAft>
        <a:buClr>
          <a:schemeClr val="tx1"/>
        </a:buClr>
        <a:buFont typeface="Wingdings" pitchFamily="2" charset="2"/>
        <a:buChar char="l"/>
        <a:defRPr>
          <a:solidFill>
            <a:schemeClr val="tx1"/>
          </a:solidFill>
          <a:latin typeface="+mn-lt"/>
        </a:defRPr>
      </a:lvl2pPr>
      <a:lvl3pPr marL="1254125" indent="-284163" algn="l" rtl="0" eaLnBrk="0" fontAlgn="base" hangingPunct="0">
        <a:spcBef>
          <a:spcPct val="20000"/>
        </a:spcBef>
        <a:spcAft>
          <a:spcPct val="20000"/>
        </a:spcAft>
        <a:buFont typeface="Wingdings" pitchFamily="2" charset="2"/>
        <a:buChar char="l"/>
        <a:defRPr>
          <a:solidFill>
            <a:schemeClr val="tx1"/>
          </a:solidFill>
          <a:latin typeface="+mn-lt"/>
        </a:defRPr>
      </a:lvl3pPr>
      <a:lvl4pPr marL="1652588" indent="-284163" algn="l" rtl="0" eaLnBrk="0" fontAlgn="base" hangingPunct="0">
        <a:spcBef>
          <a:spcPct val="20000"/>
        </a:spcBef>
        <a:spcAft>
          <a:spcPct val="20000"/>
        </a:spcAft>
        <a:buClr>
          <a:schemeClr val="tx1"/>
        </a:buClr>
        <a:buSzPct val="130000"/>
        <a:buFont typeface="Times" pitchFamily="18" charset="0"/>
        <a:buChar char="•"/>
        <a:defRPr>
          <a:solidFill>
            <a:schemeClr val="tx1"/>
          </a:solidFill>
          <a:latin typeface="+mn-lt"/>
        </a:defRPr>
      </a:lvl4pPr>
      <a:lvl5pPr marL="2005013" indent="-238125" algn="l" rtl="0" eaLnBrk="0" fontAlgn="base" hangingPunct="0">
        <a:spcBef>
          <a:spcPct val="20000"/>
        </a:spcBef>
        <a:spcAft>
          <a:spcPct val="20000"/>
        </a:spcAft>
        <a:buSzPct val="130000"/>
        <a:buFont typeface="Times" pitchFamily="18" charset="0"/>
        <a:buChar char="•"/>
        <a:defRPr>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effectLst/>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r>
              <a:rPr lang="en-US" smtClean="0">
                <a:solidFill>
                  <a:prstClr val="black"/>
                </a:solidFill>
                <a:effectLst/>
                <a:latin typeface="Lucida Sans Unicode"/>
              </a:rPr>
              <a:t>The Accountability Conundrum - SMRB - October 2013</a:t>
            </a:r>
            <a:endParaRPr lang="en-US" dirty="0">
              <a:solidFill>
                <a:prstClr val="black"/>
              </a:solidFill>
              <a:effectLst/>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27E019E6-1671-4BDD-A447-A3E5FA615241}" type="slidenum">
              <a:rPr lang="en-US" smtClean="0">
                <a:solidFill>
                  <a:prstClr val="black"/>
                </a:solidFill>
                <a:effectLst/>
                <a:latin typeface="Lucida Sans Unicode"/>
              </a:rPr>
              <a:pPr fontAlgn="auto">
                <a:spcBef>
                  <a:spcPts val="0"/>
                </a:spcBef>
                <a:spcAft>
                  <a:spcPts val="0"/>
                </a:spcAft>
              </a:pPr>
              <a:t>‹#›</a:t>
            </a:fld>
            <a:endParaRPr lang="en-US" dirty="0">
              <a:solidFill>
                <a:prstClr val="black"/>
              </a:solidFill>
              <a:effectLst/>
              <a:latin typeface="Lucida Sans Unicode"/>
            </a:endParaRPr>
          </a:p>
        </p:txBody>
      </p:sp>
      <p:pic>
        <p:nvPicPr>
          <p:cNvPr id="11" name="Picture 10" descr="NSB logo.jpg"/>
          <p:cNvPicPr>
            <a:picLocks noChangeAspect="1"/>
          </p:cNvPicPr>
          <p:nvPr userDrawn="1"/>
        </p:nvPicPr>
        <p:blipFill>
          <a:blip r:embed="rId14"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224872523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sz="1800">
              <a:solidFill>
                <a:prstClr val="black"/>
              </a:solidFill>
              <a:effectLst/>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sz="1800">
              <a:solidFill>
                <a:prstClr val="white"/>
              </a:solidFill>
              <a:effectLst/>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endParaRPr lang="en-US" dirty="0">
              <a:solidFill>
                <a:prstClr val="black"/>
              </a:solidFill>
              <a:effectLst/>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r>
              <a:rPr lang="en-US" smtClean="0">
                <a:solidFill>
                  <a:prstClr val="black"/>
                </a:solidFill>
                <a:effectLst/>
                <a:latin typeface="Lucida Sans Unicode"/>
              </a:rPr>
              <a:t>The Accountability Conundrum - SMRB - October 2013</a:t>
            </a:r>
            <a:endParaRPr lang="en-US" dirty="0">
              <a:solidFill>
                <a:prstClr val="black"/>
              </a:solidFill>
              <a:effectLst/>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27E019E6-1671-4BDD-A447-A3E5FA615241}" type="slidenum">
              <a:rPr lang="en-US" smtClean="0">
                <a:solidFill>
                  <a:prstClr val="black"/>
                </a:solidFill>
                <a:effectLst/>
                <a:latin typeface="Lucida Sans Unicode"/>
              </a:rPr>
              <a:pPr fontAlgn="auto">
                <a:spcBef>
                  <a:spcPts val="0"/>
                </a:spcBef>
                <a:spcAft>
                  <a:spcPts val="0"/>
                </a:spcAft>
              </a:pPr>
              <a:t>‹#›</a:t>
            </a:fld>
            <a:endParaRPr lang="en-US" dirty="0">
              <a:solidFill>
                <a:prstClr val="black"/>
              </a:solidFill>
              <a:effectLst/>
              <a:latin typeface="Lucida Sans Unicode"/>
            </a:endParaRPr>
          </a:p>
        </p:txBody>
      </p:sp>
      <p:pic>
        <p:nvPicPr>
          <p:cNvPr id="11" name="Picture 10" descr="NSB logo.jpg"/>
          <p:cNvPicPr>
            <a:picLocks noChangeAspect="1"/>
          </p:cNvPicPr>
          <p:nvPr userDrawn="1"/>
        </p:nvPicPr>
        <p:blipFill>
          <a:blip r:embed="rId14" cstate="print"/>
          <a:stretch>
            <a:fillRect/>
          </a:stretch>
        </p:blipFill>
        <p:spPr>
          <a:xfrm>
            <a:off x="0" y="6172200"/>
            <a:ext cx="685800" cy="685800"/>
          </a:xfrm>
          <a:prstGeom prst="rect">
            <a:avLst/>
          </a:prstGeom>
        </p:spPr>
      </p:pic>
    </p:spTree>
    <p:extLst>
      <p:ext uri="{BB962C8B-B14F-4D97-AF65-F5344CB8AC3E}">
        <p14:creationId xmlns:p14="http://schemas.microsoft.com/office/powerpoint/2010/main" val="224822418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AE"/>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white">
          <a:xfrm>
            <a:off x="-12700" y="-12700"/>
            <a:ext cx="9144000" cy="9906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endParaRPr lang="en-US">
              <a:solidFill>
                <a:srgbClr val="FFFFFF"/>
              </a:solidFill>
              <a:effectLst/>
            </a:endParaRPr>
          </a:p>
        </p:txBody>
      </p:sp>
      <p:sp>
        <p:nvSpPr>
          <p:cNvPr id="4099" name="Rectangle 3"/>
          <p:cNvSpPr>
            <a:spLocks noChangeArrowheads="1"/>
          </p:cNvSpPr>
          <p:nvPr/>
        </p:nvSpPr>
        <p:spPr bwMode="white">
          <a:xfrm>
            <a:off x="0" y="990600"/>
            <a:ext cx="9144000" cy="5867400"/>
          </a:xfrm>
          <a:prstGeom prst="rect">
            <a:avLst/>
          </a:prstGeom>
          <a:solidFill>
            <a:srgbClr val="0000AE"/>
          </a:solidFill>
          <a:ln w="9525">
            <a:noFill/>
            <a:miter lim="800000"/>
            <a:headEnd/>
            <a:tailEnd/>
          </a:ln>
          <a:effectLst/>
        </p:spPr>
        <p:txBody>
          <a:bodyPr wrap="none" anchor="ctr"/>
          <a:lstStyle/>
          <a:p>
            <a:pPr algn="ctr"/>
            <a:r>
              <a:rPr lang="sv-SE">
                <a:solidFill>
                  <a:srgbClr val="FFFFFF"/>
                </a:solidFill>
                <a:effectLst/>
              </a:rPr>
              <a:t> </a:t>
            </a:r>
          </a:p>
        </p:txBody>
      </p:sp>
      <p:sp>
        <p:nvSpPr>
          <p:cNvPr id="4100" name="Rectangle 4"/>
          <p:cNvSpPr>
            <a:spLocks noGrp="1" noChangeArrowheads="1"/>
          </p:cNvSpPr>
          <p:nvPr>
            <p:ph type="body" idx="1"/>
          </p:nvPr>
        </p:nvSpPr>
        <p:spPr bwMode="invGray">
          <a:xfrm>
            <a:off x="1371600" y="3124200"/>
            <a:ext cx="64008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4101" name="Rectangle 5"/>
          <p:cNvSpPr>
            <a:spLocks noGrp="1" noChangeArrowheads="1"/>
          </p:cNvSpPr>
          <p:nvPr>
            <p:ph type="title"/>
          </p:nvPr>
        </p:nvSpPr>
        <p:spPr bwMode="invGray">
          <a:xfrm>
            <a:off x="1371600" y="2286000"/>
            <a:ext cx="6400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Click to edit Master title style</a:t>
            </a:r>
          </a:p>
        </p:txBody>
      </p:sp>
      <p:sp>
        <p:nvSpPr>
          <p:cNvPr id="4102" name="Rectangle 6"/>
          <p:cNvSpPr>
            <a:spLocks noGrp="1" noChangeArrowheads="1"/>
          </p:cNvSpPr>
          <p:nvPr>
            <p:ph type="ftr" sz="quarter" idx="3"/>
          </p:nvPr>
        </p:nvSpPr>
        <p:spPr bwMode="black">
          <a:xfrm>
            <a:off x="685800" y="228600"/>
            <a:ext cx="5029200" cy="381000"/>
          </a:xfrm>
          <a:prstGeom prst="rect">
            <a:avLst/>
          </a:prstGeom>
          <a:noFill/>
          <a:ln w="9525">
            <a:noFill/>
            <a:miter lim="800000"/>
            <a:headEnd/>
            <a:tailEnd/>
          </a:ln>
          <a:effectLst/>
        </p:spPr>
        <p:txBody>
          <a:bodyPr vert="horz" wrap="none" lIns="90000" tIns="46800" rIns="90000" bIns="46800" numCol="1" anchor="t" anchorCtr="0" compatLnSpc="1">
            <a:prstTxWarp prst="textNoShape">
              <a:avLst/>
            </a:prstTxWarp>
          </a:bodyPr>
          <a:lstStyle>
            <a:lvl1pPr>
              <a:defRPr sz="1400">
                <a:solidFill>
                  <a:srgbClr val="000000"/>
                </a:solidFill>
                <a:latin typeface="+mn-lt"/>
              </a:defRPr>
            </a:lvl1pPr>
          </a:lstStyle>
          <a:p>
            <a:r>
              <a:rPr lang="en-US" sz="1800" smtClean="0">
                <a:effectLst/>
              </a:rPr>
              <a:t>The Accountability Conundrum - SMRB - October 2013</a:t>
            </a:r>
            <a:endParaRPr lang="sv-SE">
              <a:effectLst/>
            </a:endParaRPr>
          </a:p>
        </p:txBody>
      </p:sp>
      <p:sp>
        <p:nvSpPr>
          <p:cNvPr id="4103" name="Rectangle 7"/>
          <p:cNvSpPr>
            <a:spLocks noGrp="1" noChangeArrowheads="1"/>
          </p:cNvSpPr>
          <p:nvPr>
            <p:ph type="sldNum" sz="quarter" idx="4"/>
          </p:nvPr>
        </p:nvSpPr>
        <p:spPr bwMode="auto">
          <a:xfrm>
            <a:off x="0" y="6477000"/>
            <a:ext cx="60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elveticaNeue BlackCond" charset="0"/>
              </a:defRPr>
            </a:lvl1pPr>
          </a:lstStyle>
          <a:p>
            <a:fld id="{6559421A-E068-48C5-8577-F5D205F202C1}" type="slidenum">
              <a:rPr lang="sv-SE">
                <a:solidFill>
                  <a:srgbClr val="FFFFFF"/>
                </a:solidFill>
                <a:effectLst/>
              </a:rPr>
              <a:pPr/>
              <a:t>‹#›</a:t>
            </a:fld>
            <a:endParaRPr lang="sv-SE">
              <a:solidFill>
                <a:srgbClr val="FFFFFF"/>
              </a:solidFill>
              <a:effectLst/>
            </a:endParaRPr>
          </a:p>
        </p:txBody>
      </p:sp>
      <p:sp>
        <p:nvSpPr>
          <p:cNvPr id="4104" name="Line 8"/>
          <p:cNvSpPr>
            <a:spLocks noChangeShapeType="1"/>
          </p:cNvSpPr>
          <p:nvPr/>
        </p:nvSpPr>
        <p:spPr bwMode="auto">
          <a:xfrm>
            <a:off x="0" y="990600"/>
            <a:ext cx="9144000" cy="0"/>
          </a:xfrm>
          <a:prstGeom prst="line">
            <a:avLst/>
          </a:prstGeom>
          <a:noFill/>
          <a:ln w="38100">
            <a:solidFill>
              <a:schemeClr val="tx1"/>
            </a:solidFill>
            <a:round/>
            <a:headEnd/>
            <a:tailEnd/>
          </a:ln>
          <a:effectLst/>
        </p:spPr>
        <p:txBody>
          <a:bodyPr wrap="none" lIns="90000" tIns="46800" rIns="90000" bIns="46800" anchor="ctr"/>
          <a:lstStyle/>
          <a:p>
            <a:endParaRPr lang="en-US">
              <a:solidFill>
                <a:srgbClr val="FFFFFF"/>
              </a:solidFill>
              <a:effectLst/>
            </a:endParaRPr>
          </a:p>
        </p:txBody>
      </p:sp>
      <p:pic>
        <p:nvPicPr>
          <p:cNvPr id="4105" name="Picture 9"/>
          <p:cNvPicPr>
            <a:picLocks noChangeAspect="1" noChangeArrowheads="1"/>
          </p:cNvPicPr>
          <p:nvPr/>
        </p:nvPicPr>
        <p:blipFill>
          <a:blip r:embed="rId15" cstate="print"/>
          <a:srcRect/>
          <a:stretch>
            <a:fillRect/>
          </a:stretch>
        </p:blipFill>
        <p:spPr bwMode="auto">
          <a:xfrm>
            <a:off x="7086600" y="304800"/>
            <a:ext cx="1447800" cy="396875"/>
          </a:xfrm>
          <a:prstGeom prst="rect">
            <a:avLst/>
          </a:prstGeom>
          <a:noFill/>
        </p:spPr>
      </p:pic>
    </p:spTree>
    <p:extLst>
      <p:ext uri="{BB962C8B-B14F-4D97-AF65-F5344CB8AC3E}">
        <p14:creationId xmlns:p14="http://schemas.microsoft.com/office/powerpoint/2010/main" val="2073766214"/>
      </p:ext>
    </p:extLst>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hf hdr="0" dt="0"/>
  <p:txStyles>
    <p:titleStyle>
      <a:lvl1pPr algn="l" rtl="0" fontAlgn="base">
        <a:spcBef>
          <a:spcPct val="0"/>
        </a:spcBef>
        <a:spcAft>
          <a:spcPct val="0"/>
        </a:spcAft>
        <a:defRPr sz="2400">
          <a:solidFill>
            <a:schemeClr val="tx1"/>
          </a:solidFill>
          <a:latin typeface="+mj-lt"/>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p:titleStyle>
    <p:bodyStyle>
      <a:lvl1pPr marL="398463" indent="-361950" algn="l" rtl="0" fontAlgn="base">
        <a:spcBef>
          <a:spcPct val="20000"/>
        </a:spcBef>
        <a:spcAft>
          <a:spcPct val="20000"/>
        </a:spcAft>
        <a:buFont typeface="Wingdings" pitchFamily="2" charset="2"/>
        <a:buChar char="l"/>
        <a:defRPr sz="2000">
          <a:solidFill>
            <a:schemeClr val="tx1"/>
          </a:solidFill>
          <a:latin typeface="+mn-lt"/>
          <a:ea typeface="+mn-ea"/>
          <a:cs typeface="+mn-cs"/>
        </a:defRPr>
      </a:lvl1pPr>
      <a:lvl2pPr marL="855663" indent="-342900" algn="l" rtl="0" fontAlgn="base">
        <a:spcBef>
          <a:spcPct val="20000"/>
        </a:spcBef>
        <a:spcAft>
          <a:spcPct val="20000"/>
        </a:spcAft>
        <a:buClr>
          <a:schemeClr val="tx1"/>
        </a:buClr>
        <a:buFont typeface="Wingdings" pitchFamily="2" charset="2"/>
        <a:buChar char="l"/>
        <a:defRPr>
          <a:solidFill>
            <a:schemeClr val="tx1"/>
          </a:solidFill>
          <a:latin typeface="+mn-lt"/>
        </a:defRPr>
      </a:lvl2pPr>
      <a:lvl3pPr marL="1254125" indent="-284163" algn="l" rtl="0" fontAlgn="base">
        <a:spcBef>
          <a:spcPct val="20000"/>
        </a:spcBef>
        <a:spcAft>
          <a:spcPct val="20000"/>
        </a:spcAft>
        <a:buFont typeface="Wingdings" pitchFamily="2" charset="2"/>
        <a:buChar char="l"/>
        <a:defRPr>
          <a:solidFill>
            <a:schemeClr val="tx1"/>
          </a:solidFill>
          <a:latin typeface="+mn-lt"/>
        </a:defRPr>
      </a:lvl3pPr>
      <a:lvl4pPr marL="1652588" indent="-284163" algn="l" rtl="0" fontAlgn="base">
        <a:spcBef>
          <a:spcPct val="20000"/>
        </a:spcBef>
        <a:spcAft>
          <a:spcPct val="20000"/>
        </a:spcAft>
        <a:buClr>
          <a:schemeClr val="tx1"/>
        </a:buClr>
        <a:buSzPct val="130000"/>
        <a:buFont typeface="Times" pitchFamily="18" charset="0"/>
        <a:buChar char="•"/>
        <a:defRPr>
          <a:solidFill>
            <a:schemeClr val="tx1"/>
          </a:solidFill>
          <a:latin typeface="+mn-lt"/>
        </a:defRPr>
      </a:lvl4pPr>
      <a:lvl5pPr marL="2005013" indent="-238125" algn="l" rtl="0" fontAlgn="base">
        <a:spcBef>
          <a:spcPct val="20000"/>
        </a:spcBef>
        <a:spcAft>
          <a:spcPct val="20000"/>
        </a:spcAft>
        <a:buSzPct val="130000"/>
        <a:buFont typeface="Times" pitchFamily="18" charset="0"/>
        <a:buChar char="•"/>
        <a:defRPr>
          <a:solidFill>
            <a:schemeClr val="tx1"/>
          </a:solidFill>
          <a:latin typeface="+mn-lt"/>
        </a:defRPr>
      </a:lvl5pPr>
      <a:lvl6pPr marL="2462213" indent="-238125" algn="l" rtl="0" fontAlgn="base">
        <a:spcBef>
          <a:spcPct val="20000"/>
        </a:spcBef>
        <a:spcAft>
          <a:spcPct val="20000"/>
        </a:spcAft>
        <a:buSzPct val="130000"/>
        <a:buFont typeface="Times" pitchFamily="18" charset="0"/>
        <a:buChar char="•"/>
        <a:defRPr>
          <a:solidFill>
            <a:schemeClr val="tx1"/>
          </a:solidFill>
          <a:latin typeface="+mn-lt"/>
        </a:defRPr>
      </a:lvl6pPr>
      <a:lvl7pPr marL="2919413" indent="-238125" algn="l" rtl="0" fontAlgn="base">
        <a:spcBef>
          <a:spcPct val="20000"/>
        </a:spcBef>
        <a:spcAft>
          <a:spcPct val="20000"/>
        </a:spcAft>
        <a:buSzPct val="130000"/>
        <a:buFont typeface="Times" pitchFamily="18" charset="0"/>
        <a:buChar char="•"/>
        <a:defRPr>
          <a:solidFill>
            <a:schemeClr val="tx1"/>
          </a:solidFill>
          <a:latin typeface="+mn-lt"/>
        </a:defRPr>
      </a:lvl7pPr>
      <a:lvl8pPr marL="3376613" indent="-238125" algn="l" rtl="0" fontAlgn="base">
        <a:spcBef>
          <a:spcPct val="20000"/>
        </a:spcBef>
        <a:spcAft>
          <a:spcPct val="20000"/>
        </a:spcAft>
        <a:buSzPct val="130000"/>
        <a:buFont typeface="Times" pitchFamily="18" charset="0"/>
        <a:buChar char="•"/>
        <a:defRPr>
          <a:solidFill>
            <a:schemeClr val="tx1"/>
          </a:solidFill>
          <a:latin typeface="+mn-lt"/>
        </a:defRPr>
      </a:lvl8pPr>
      <a:lvl9pPr marL="3833813" indent="-238125" algn="l" rtl="0" fontAlgn="base">
        <a:spcBef>
          <a:spcPct val="20000"/>
        </a:spcBef>
        <a:spcAft>
          <a:spcPct val="20000"/>
        </a:spcAft>
        <a:buSzPct val="13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32.xml"/><Relationship Id="rId1" Type="http://schemas.openxmlformats.org/officeDocument/2006/relationships/vmlDrawing" Target="../drawings/vmlDrawing1.vml"/><Relationship Id="rId6" Type="http://schemas.openxmlformats.org/officeDocument/2006/relationships/image" Target="../media/image15.jpeg"/><Relationship Id="rId11" Type="http://schemas.openxmlformats.org/officeDocument/2006/relationships/image" Target="../media/image14.wmf"/><Relationship Id="rId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590800" y="1447800"/>
            <a:ext cx="6019800" cy="1143000"/>
          </a:xfrm>
        </p:spPr>
        <p:txBody>
          <a:bodyPr/>
          <a:lstStyle/>
          <a:p>
            <a:r>
              <a:rPr lang="en-US" sz="4000" dirty="0" smtClean="0"/>
              <a:t>The Accountability Conundrum for Biomedical Research</a:t>
            </a:r>
            <a:endParaRPr lang="en-US" sz="4000" dirty="0"/>
          </a:p>
        </p:txBody>
      </p:sp>
      <p:sp>
        <p:nvSpPr>
          <p:cNvPr id="37891" name="Rectangle 3"/>
          <p:cNvSpPr>
            <a:spLocks noGrp="1" noChangeArrowheads="1"/>
          </p:cNvSpPr>
          <p:nvPr>
            <p:ph type="subTitle" idx="1"/>
          </p:nvPr>
        </p:nvSpPr>
        <p:spPr>
          <a:xfrm>
            <a:off x="2667000" y="3962400"/>
            <a:ext cx="6019800" cy="762000"/>
          </a:xfrm>
        </p:spPr>
        <p:txBody>
          <a:bodyPr/>
          <a:lstStyle/>
          <a:p>
            <a:pPr>
              <a:lnSpc>
                <a:spcPct val="90000"/>
              </a:lnSpc>
            </a:pPr>
            <a:r>
              <a:rPr lang="en-US" sz="2000" dirty="0" smtClean="0"/>
              <a:t>NIH Scientific Management Review Board</a:t>
            </a:r>
            <a:endParaRPr lang="en-US" sz="2000" dirty="0"/>
          </a:p>
          <a:p>
            <a:pPr>
              <a:lnSpc>
                <a:spcPct val="90000"/>
              </a:lnSpc>
            </a:pPr>
            <a:r>
              <a:rPr lang="en-US" sz="2000" dirty="0" smtClean="0"/>
              <a:t>October 24, 2013</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par>
                                <p:cTn id="12" presetID="9" presetClass="entr" presetSubtype="0" fill="hold" grpId="0" nodeType="withEffect">
                                  <p:stCondLst>
                                    <p:cond delay="50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dissolve">
                                      <p:cBhvr>
                                        <p:cTn id="14"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371600" y="1143000"/>
            <a:ext cx="6400800" cy="533400"/>
          </a:xfrm>
        </p:spPr>
        <p:txBody>
          <a:bodyPr/>
          <a:lstStyle/>
          <a:p>
            <a:r>
              <a:rPr lang="en-US"/>
              <a:t>Some major global societal issues</a:t>
            </a:r>
          </a:p>
        </p:txBody>
      </p:sp>
      <p:sp>
        <p:nvSpPr>
          <p:cNvPr id="366595" name="Rectangle 3"/>
          <p:cNvSpPr>
            <a:spLocks noGrp="1" noChangeArrowheads="1"/>
          </p:cNvSpPr>
          <p:nvPr>
            <p:ph idx="1"/>
          </p:nvPr>
        </p:nvSpPr>
        <p:spPr>
          <a:xfrm>
            <a:off x="1371600" y="1676400"/>
            <a:ext cx="6400800" cy="3276600"/>
          </a:xfrm>
        </p:spPr>
        <p:txBody>
          <a:bodyPr/>
          <a:lstStyle/>
          <a:p>
            <a:pPr>
              <a:lnSpc>
                <a:spcPct val="90000"/>
              </a:lnSpc>
            </a:pPr>
            <a:r>
              <a:rPr lang="en-US" sz="1800"/>
              <a:t>Environmentally sustainable development</a:t>
            </a:r>
          </a:p>
          <a:p>
            <a:pPr>
              <a:lnSpc>
                <a:spcPct val="90000"/>
              </a:lnSpc>
            </a:pPr>
            <a:r>
              <a:rPr lang="en-US" sz="1800"/>
              <a:t>Need for renewable energy sources</a:t>
            </a:r>
          </a:p>
          <a:p>
            <a:pPr>
              <a:lnSpc>
                <a:spcPct val="90000"/>
              </a:lnSpc>
            </a:pPr>
            <a:r>
              <a:rPr lang="en-US" sz="1800"/>
              <a:t>Information and communications technology</a:t>
            </a:r>
          </a:p>
          <a:p>
            <a:pPr>
              <a:lnSpc>
                <a:spcPct val="90000"/>
              </a:lnSpc>
            </a:pPr>
            <a:r>
              <a:rPr lang="en-US" sz="1800"/>
              <a:t>Universal access to education</a:t>
            </a:r>
          </a:p>
          <a:p>
            <a:pPr>
              <a:lnSpc>
                <a:spcPct val="90000"/>
              </a:lnSpc>
            </a:pPr>
            <a:r>
              <a:rPr lang="en-US" sz="1800"/>
              <a:t>Poverty and economic opportunity</a:t>
            </a:r>
          </a:p>
          <a:p>
            <a:pPr>
              <a:lnSpc>
                <a:spcPct val="90000"/>
              </a:lnSpc>
            </a:pPr>
            <a:r>
              <a:rPr lang="en-US" sz="1800"/>
              <a:t>Technology-based manufacturing and jobs</a:t>
            </a:r>
          </a:p>
          <a:p>
            <a:pPr>
              <a:lnSpc>
                <a:spcPct val="90000"/>
              </a:lnSpc>
            </a:pPr>
            <a:r>
              <a:rPr lang="en-US" sz="1800"/>
              <a:t>Intellectual property rights</a:t>
            </a:r>
          </a:p>
          <a:p>
            <a:pPr>
              <a:lnSpc>
                <a:spcPct val="90000"/>
              </a:lnSpc>
            </a:pPr>
            <a:r>
              <a:rPr lang="en-US" sz="1800"/>
              <a:t>Terrorism</a:t>
            </a:r>
          </a:p>
          <a:p>
            <a:pPr>
              <a:lnSpc>
                <a:spcPct val="90000"/>
              </a:lnSpc>
            </a:pPr>
            <a:r>
              <a:rPr lang="en-US" sz="1800"/>
              <a:t>International security</a:t>
            </a:r>
          </a:p>
          <a:p>
            <a:pPr>
              <a:lnSpc>
                <a:spcPct val="90000"/>
              </a:lnSpc>
            </a:pPr>
            <a:r>
              <a:rPr lang="en-US" sz="1800"/>
              <a:t>Natural disasters</a:t>
            </a:r>
          </a:p>
          <a:p>
            <a:pPr>
              <a:lnSpc>
                <a:spcPct val="90000"/>
              </a:lnSpc>
            </a:pPr>
            <a:r>
              <a:rPr lang="en-US" sz="1800"/>
              <a:t>Science and technology capacity building</a:t>
            </a:r>
          </a:p>
          <a:p>
            <a:pPr>
              <a:lnSpc>
                <a:spcPct val="90000"/>
              </a:lnSpc>
            </a:pPr>
            <a:r>
              <a:rPr lang="en-US" sz="1800"/>
              <a:t>Vaccines and medical therapies against infectious diseases</a:t>
            </a:r>
          </a:p>
          <a:p>
            <a:pPr>
              <a:lnSpc>
                <a:spcPct val="90000"/>
              </a:lnSpc>
            </a:pPr>
            <a:r>
              <a:rPr lang="en-US" sz="1800"/>
              <a:t>Quality and accessibility of health care</a:t>
            </a:r>
          </a:p>
          <a:p>
            <a:pPr>
              <a:lnSpc>
                <a:spcPct val="90000"/>
              </a:lnSpc>
            </a:pPr>
            <a:endParaRPr lang="en-US" sz="1600"/>
          </a:p>
        </p:txBody>
      </p:sp>
      <p:sp>
        <p:nvSpPr>
          <p:cNvPr id="4" name="Footer Placeholder 3"/>
          <p:cNvSpPr>
            <a:spLocks noGrp="1"/>
          </p:cNvSpPr>
          <p:nvPr>
            <p:ph type="ftr" sz="quarter" idx="10"/>
          </p:nvPr>
        </p:nvSpPr>
        <p:spPr>
          <a:xfrm>
            <a:off x="533400" y="304800"/>
            <a:ext cx="5029200" cy="381000"/>
          </a:xfrm>
        </p:spPr>
        <p:txBody>
          <a:bodyPr/>
          <a:lstStyle/>
          <a:p>
            <a:r>
              <a:rPr lang="en-US" smtClean="0"/>
              <a:t>The Accountability Conundrum - SMRB - October 2013</a:t>
            </a:r>
            <a:endParaRPr lang="sv-SE" sz="1400" dirty="0"/>
          </a:p>
        </p:txBody>
      </p:sp>
      <p:sp>
        <p:nvSpPr>
          <p:cNvPr id="6" name="Slide Number Placeholder 5"/>
          <p:cNvSpPr>
            <a:spLocks noGrp="1"/>
          </p:cNvSpPr>
          <p:nvPr>
            <p:ph type="sldNum" sz="quarter" idx="11"/>
          </p:nvPr>
        </p:nvSpPr>
        <p:spPr/>
        <p:txBody>
          <a:bodyPr/>
          <a:lstStyle/>
          <a:p>
            <a:fld id="{5FF78A6F-E487-4562-95E2-93EF909507FC}" type="slidenum">
              <a:rPr lang="sv-SE" smtClean="0"/>
              <a:pPr/>
              <a:t>10</a:t>
            </a:fld>
            <a:endParaRPr lang="sv-SE">
              <a:solidFill>
                <a:schemeClr val="tx2"/>
              </a:solidFill>
            </a:endParaRPr>
          </a:p>
        </p:txBody>
      </p:sp>
    </p:spTree>
    <p:extLst>
      <p:ext uri="{BB962C8B-B14F-4D97-AF65-F5344CB8AC3E}">
        <p14:creationId xmlns:p14="http://schemas.microsoft.com/office/powerpoint/2010/main" val="202457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6594"/>
                                        </p:tgtEl>
                                        <p:attrNameLst>
                                          <p:attrName>style.visibility</p:attrName>
                                        </p:attrNameLst>
                                      </p:cBhvr>
                                      <p:to>
                                        <p:strVal val="visible"/>
                                      </p:to>
                                    </p:set>
                                    <p:animEffect transition="in" filter="dissolve">
                                      <p:cBhvr>
                                        <p:cTn id="7" dur="500"/>
                                        <p:tgtEl>
                                          <p:spTgt spid="36659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6595">
                                            <p:txEl>
                                              <p:pRg st="0" end="0"/>
                                            </p:txEl>
                                          </p:spTgt>
                                        </p:tgtEl>
                                        <p:attrNameLst>
                                          <p:attrName>style.visibility</p:attrName>
                                        </p:attrNameLst>
                                      </p:cBhvr>
                                      <p:to>
                                        <p:strVal val="visible"/>
                                      </p:to>
                                    </p:set>
                                    <p:animEffect transition="in" filter="dissolve">
                                      <p:cBhvr>
                                        <p:cTn id="11" dur="500"/>
                                        <p:tgtEl>
                                          <p:spTgt spid="366595">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66595">
                                            <p:txEl>
                                              <p:pRg st="1" end="1"/>
                                            </p:txEl>
                                          </p:spTgt>
                                        </p:tgtEl>
                                        <p:attrNameLst>
                                          <p:attrName>style.visibility</p:attrName>
                                        </p:attrNameLst>
                                      </p:cBhvr>
                                      <p:to>
                                        <p:strVal val="visible"/>
                                      </p:to>
                                    </p:set>
                                    <p:animEffect transition="in" filter="dissolve">
                                      <p:cBhvr>
                                        <p:cTn id="14" dur="500"/>
                                        <p:tgtEl>
                                          <p:spTgt spid="366595">
                                            <p:txEl>
                                              <p:pRg st="1" end="1"/>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66595">
                                            <p:txEl>
                                              <p:pRg st="2" end="2"/>
                                            </p:txEl>
                                          </p:spTgt>
                                        </p:tgtEl>
                                        <p:attrNameLst>
                                          <p:attrName>style.visibility</p:attrName>
                                        </p:attrNameLst>
                                      </p:cBhvr>
                                      <p:to>
                                        <p:strVal val="visible"/>
                                      </p:to>
                                    </p:set>
                                    <p:animEffect transition="in" filter="dissolve">
                                      <p:cBhvr>
                                        <p:cTn id="17" dur="500"/>
                                        <p:tgtEl>
                                          <p:spTgt spid="366595">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66595">
                                            <p:txEl>
                                              <p:pRg st="3" end="3"/>
                                            </p:txEl>
                                          </p:spTgt>
                                        </p:tgtEl>
                                        <p:attrNameLst>
                                          <p:attrName>style.visibility</p:attrName>
                                        </p:attrNameLst>
                                      </p:cBhvr>
                                      <p:to>
                                        <p:strVal val="visible"/>
                                      </p:to>
                                    </p:set>
                                    <p:animEffect transition="in" filter="dissolve">
                                      <p:cBhvr>
                                        <p:cTn id="20" dur="500"/>
                                        <p:tgtEl>
                                          <p:spTgt spid="36659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66595">
                                            <p:txEl>
                                              <p:pRg st="4" end="4"/>
                                            </p:txEl>
                                          </p:spTgt>
                                        </p:tgtEl>
                                        <p:attrNameLst>
                                          <p:attrName>style.visibility</p:attrName>
                                        </p:attrNameLst>
                                      </p:cBhvr>
                                      <p:to>
                                        <p:strVal val="visible"/>
                                      </p:to>
                                    </p:set>
                                    <p:animEffect transition="in" filter="dissolve">
                                      <p:cBhvr>
                                        <p:cTn id="23" dur="500"/>
                                        <p:tgtEl>
                                          <p:spTgt spid="366595">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66595">
                                            <p:txEl>
                                              <p:pRg st="5" end="5"/>
                                            </p:txEl>
                                          </p:spTgt>
                                        </p:tgtEl>
                                        <p:attrNameLst>
                                          <p:attrName>style.visibility</p:attrName>
                                        </p:attrNameLst>
                                      </p:cBhvr>
                                      <p:to>
                                        <p:strVal val="visible"/>
                                      </p:to>
                                    </p:set>
                                    <p:animEffect transition="in" filter="dissolve">
                                      <p:cBhvr>
                                        <p:cTn id="26" dur="500"/>
                                        <p:tgtEl>
                                          <p:spTgt spid="366595">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66595">
                                            <p:txEl>
                                              <p:pRg st="6" end="6"/>
                                            </p:txEl>
                                          </p:spTgt>
                                        </p:tgtEl>
                                        <p:attrNameLst>
                                          <p:attrName>style.visibility</p:attrName>
                                        </p:attrNameLst>
                                      </p:cBhvr>
                                      <p:to>
                                        <p:strVal val="visible"/>
                                      </p:to>
                                    </p:set>
                                    <p:animEffect transition="in" filter="dissolve">
                                      <p:cBhvr>
                                        <p:cTn id="29" dur="500"/>
                                        <p:tgtEl>
                                          <p:spTgt spid="366595">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66595">
                                            <p:txEl>
                                              <p:pRg st="7" end="7"/>
                                            </p:txEl>
                                          </p:spTgt>
                                        </p:tgtEl>
                                        <p:attrNameLst>
                                          <p:attrName>style.visibility</p:attrName>
                                        </p:attrNameLst>
                                      </p:cBhvr>
                                      <p:to>
                                        <p:strVal val="visible"/>
                                      </p:to>
                                    </p:set>
                                    <p:animEffect transition="in" filter="dissolve">
                                      <p:cBhvr>
                                        <p:cTn id="32" dur="500"/>
                                        <p:tgtEl>
                                          <p:spTgt spid="366595">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66595">
                                            <p:txEl>
                                              <p:pRg st="8" end="8"/>
                                            </p:txEl>
                                          </p:spTgt>
                                        </p:tgtEl>
                                        <p:attrNameLst>
                                          <p:attrName>style.visibility</p:attrName>
                                        </p:attrNameLst>
                                      </p:cBhvr>
                                      <p:to>
                                        <p:strVal val="visible"/>
                                      </p:to>
                                    </p:set>
                                    <p:animEffect transition="in" filter="dissolve">
                                      <p:cBhvr>
                                        <p:cTn id="35" dur="500"/>
                                        <p:tgtEl>
                                          <p:spTgt spid="366595">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66595">
                                            <p:txEl>
                                              <p:pRg st="9" end="9"/>
                                            </p:txEl>
                                          </p:spTgt>
                                        </p:tgtEl>
                                        <p:attrNameLst>
                                          <p:attrName>style.visibility</p:attrName>
                                        </p:attrNameLst>
                                      </p:cBhvr>
                                      <p:to>
                                        <p:strVal val="visible"/>
                                      </p:to>
                                    </p:set>
                                    <p:animEffect transition="in" filter="dissolve">
                                      <p:cBhvr>
                                        <p:cTn id="38" dur="500"/>
                                        <p:tgtEl>
                                          <p:spTgt spid="366595">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66595">
                                            <p:txEl>
                                              <p:pRg st="10" end="10"/>
                                            </p:txEl>
                                          </p:spTgt>
                                        </p:tgtEl>
                                        <p:attrNameLst>
                                          <p:attrName>style.visibility</p:attrName>
                                        </p:attrNameLst>
                                      </p:cBhvr>
                                      <p:to>
                                        <p:strVal val="visible"/>
                                      </p:to>
                                    </p:set>
                                    <p:animEffect transition="in" filter="dissolve">
                                      <p:cBhvr>
                                        <p:cTn id="41" dur="500"/>
                                        <p:tgtEl>
                                          <p:spTgt spid="366595">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66595">
                                            <p:txEl>
                                              <p:pRg st="11" end="11"/>
                                            </p:txEl>
                                          </p:spTgt>
                                        </p:tgtEl>
                                        <p:attrNameLst>
                                          <p:attrName>style.visibility</p:attrName>
                                        </p:attrNameLst>
                                      </p:cBhvr>
                                      <p:to>
                                        <p:strVal val="visible"/>
                                      </p:to>
                                    </p:set>
                                    <p:animEffect transition="in" filter="dissolve">
                                      <p:cBhvr>
                                        <p:cTn id="44" dur="500"/>
                                        <p:tgtEl>
                                          <p:spTgt spid="366595">
                                            <p:txEl>
                                              <p:pRg st="11" end="11"/>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66595">
                                            <p:txEl>
                                              <p:pRg st="12" end="12"/>
                                            </p:txEl>
                                          </p:spTgt>
                                        </p:tgtEl>
                                        <p:attrNameLst>
                                          <p:attrName>style.visibility</p:attrName>
                                        </p:attrNameLst>
                                      </p:cBhvr>
                                      <p:to>
                                        <p:strVal val="visible"/>
                                      </p:to>
                                    </p:set>
                                    <p:animEffect transition="in" filter="dissolve">
                                      <p:cBhvr>
                                        <p:cTn id="47" dur="500"/>
                                        <p:tgtEl>
                                          <p:spTgt spid="3665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371600" y="1828800"/>
            <a:ext cx="6400800" cy="533400"/>
          </a:xfrm>
        </p:spPr>
        <p:txBody>
          <a:bodyPr/>
          <a:lstStyle/>
          <a:p>
            <a:r>
              <a:rPr lang="en-US" i="1"/>
              <a:t>Corollaries</a:t>
            </a:r>
            <a:r>
              <a:rPr lang="en-US"/>
              <a:t>:</a:t>
            </a:r>
          </a:p>
        </p:txBody>
      </p:sp>
      <p:sp>
        <p:nvSpPr>
          <p:cNvPr id="344067" name="Rectangle 3"/>
          <p:cNvSpPr>
            <a:spLocks noGrp="1" noChangeArrowheads="1"/>
          </p:cNvSpPr>
          <p:nvPr>
            <p:ph idx="1"/>
          </p:nvPr>
        </p:nvSpPr>
        <p:spPr>
          <a:xfrm>
            <a:off x="1371600" y="2514600"/>
            <a:ext cx="6400800" cy="3810000"/>
          </a:xfrm>
        </p:spPr>
        <p:txBody>
          <a:bodyPr/>
          <a:lstStyle/>
          <a:p>
            <a:r>
              <a:rPr lang="en-US"/>
              <a:t>For people to prosper in modern society, they need  fundamental understanding and comfort with S&amp;T</a:t>
            </a:r>
          </a:p>
          <a:p>
            <a:r>
              <a:rPr lang="en-US"/>
              <a:t>For nations to prosper they need</a:t>
            </a:r>
          </a:p>
          <a:p>
            <a:pPr lvl="1"/>
            <a:r>
              <a:rPr lang="en-US"/>
              <a:t>Scientific capacity</a:t>
            </a:r>
          </a:p>
          <a:p>
            <a:pPr lvl="1"/>
            <a:r>
              <a:rPr lang="en-US"/>
              <a:t>National policies that reflect the best science</a:t>
            </a:r>
          </a:p>
          <a:p>
            <a:r>
              <a:rPr lang="en-US"/>
              <a:t>For science to prosper, the science-society relationship must be positive and strong </a:t>
            </a:r>
          </a:p>
          <a:p>
            <a:endParaRPr lang="en-US"/>
          </a:p>
        </p:txBody>
      </p:sp>
      <p:sp>
        <p:nvSpPr>
          <p:cNvPr id="4" name="Footer Placeholder 3"/>
          <p:cNvSpPr>
            <a:spLocks noGrp="1"/>
          </p:cNvSpPr>
          <p:nvPr>
            <p:ph type="ftr" sz="quarter" idx="10"/>
          </p:nvPr>
        </p:nvSpPr>
        <p:spPr>
          <a:xfrm>
            <a:off x="685800" y="304800"/>
            <a:ext cx="5029200" cy="381000"/>
          </a:xfrm>
        </p:spPr>
        <p:txBody>
          <a:bodyPr/>
          <a:lstStyle/>
          <a:p>
            <a:r>
              <a:rPr lang="en-US" smtClean="0"/>
              <a:t>The Accountability Conundrum - SMRB - October 2013</a:t>
            </a:r>
            <a:endParaRPr lang="sv-SE" sz="1400" dirty="0"/>
          </a:p>
        </p:txBody>
      </p:sp>
      <p:sp>
        <p:nvSpPr>
          <p:cNvPr id="6" name="Slide Number Placeholder 5"/>
          <p:cNvSpPr>
            <a:spLocks noGrp="1"/>
          </p:cNvSpPr>
          <p:nvPr>
            <p:ph type="sldNum" sz="quarter" idx="11"/>
          </p:nvPr>
        </p:nvSpPr>
        <p:spPr/>
        <p:txBody>
          <a:bodyPr/>
          <a:lstStyle/>
          <a:p>
            <a:fld id="{5FF78A6F-E487-4562-95E2-93EF909507FC}" type="slidenum">
              <a:rPr lang="sv-SE" smtClean="0"/>
              <a:pPr/>
              <a:t>11</a:t>
            </a:fld>
            <a:endParaRPr lang="sv-SE">
              <a:solidFill>
                <a:schemeClr val="tx2"/>
              </a:solidFill>
            </a:endParaRPr>
          </a:p>
        </p:txBody>
      </p:sp>
    </p:spTree>
    <p:extLst>
      <p:ext uri="{BB962C8B-B14F-4D97-AF65-F5344CB8AC3E}">
        <p14:creationId xmlns:p14="http://schemas.microsoft.com/office/powerpoint/2010/main" val="417486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dissolve">
                                      <p:cBhvr>
                                        <p:cTn id="7" dur="500"/>
                                        <p:tgtEl>
                                          <p:spTgt spid="344066"/>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44067">
                                            <p:txEl>
                                              <p:pRg st="0" end="0"/>
                                            </p:txEl>
                                          </p:spTgt>
                                        </p:tgtEl>
                                        <p:attrNameLst>
                                          <p:attrName>style.visibility</p:attrName>
                                        </p:attrNameLst>
                                      </p:cBhvr>
                                      <p:to>
                                        <p:strVal val="visible"/>
                                      </p:to>
                                    </p:set>
                                    <p:animEffect transition="in" filter="dissolve">
                                      <p:cBhvr>
                                        <p:cTn id="11" dur="500"/>
                                        <p:tgtEl>
                                          <p:spTgt spid="344067">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344067">
                                            <p:txEl>
                                              <p:pRg st="1" end="1"/>
                                            </p:txEl>
                                          </p:spTgt>
                                        </p:tgtEl>
                                        <p:attrNameLst>
                                          <p:attrName>style.visibility</p:attrName>
                                        </p:attrNameLst>
                                      </p:cBhvr>
                                      <p:to>
                                        <p:strVal val="visible"/>
                                      </p:to>
                                    </p:set>
                                    <p:animEffect transition="in" filter="dissolve">
                                      <p:cBhvr>
                                        <p:cTn id="15" dur="500"/>
                                        <p:tgtEl>
                                          <p:spTgt spid="344067">
                                            <p:txEl>
                                              <p:pRg st="1" end="1"/>
                                            </p:txEl>
                                          </p:spTgt>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344067">
                                            <p:txEl>
                                              <p:pRg st="2" end="2"/>
                                            </p:txEl>
                                          </p:spTgt>
                                        </p:tgtEl>
                                        <p:attrNameLst>
                                          <p:attrName>style.visibility</p:attrName>
                                        </p:attrNameLst>
                                      </p:cBhvr>
                                      <p:to>
                                        <p:strVal val="visible"/>
                                      </p:to>
                                    </p:set>
                                    <p:animEffect transition="in" filter="dissolve">
                                      <p:cBhvr>
                                        <p:cTn id="19" dur="500"/>
                                        <p:tgtEl>
                                          <p:spTgt spid="344067">
                                            <p:txEl>
                                              <p:pRg st="2" end="2"/>
                                            </p:txEl>
                                          </p:spTgt>
                                        </p:tgtEl>
                                      </p:cBhvr>
                                    </p:animEffect>
                                  </p:childTnLst>
                                </p:cTn>
                              </p:par>
                            </p:childTnLst>
                          </p:cTn>
                        </p:par>
                        <p:par>
                          <p:cTn id="20" fill="hold">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344067">
                                            <p:txEl>
                                              <p:pRg st="3" end="3"/>
                                            </p:txEl>
                                          </p:spTgt>
                                        </p:tgtEl>
                                        <p:attrNameLst>
                                          <p:attrName>style.visibility</p:attrName>
                                        </p:attrNameLst>
                                      </p:cBhvr>
                                      <p:to>
                                        <p:strVal val="visible"/>
                                      </p:to>
                                    </p:set>
                                    <p:animEffect transition="in" filter="dissolve">
                                      <p:cBhvr>
                                        <p:cTn id="23" dur="500"/>
                                        <p:tgtEl>
                                          <p:spTgt spid="344067">
                                            <p:txEl>
                                              <p:pRg st="3" end="3"/>
                                            </p:txEl>
                                          </p:spTgt>
                                        </p:tgtEl>
                                      </p:cBhvr>
                                    </p:animEffect>
                                  </p:childTnLst>
                                </p:cTn>
                              </p:par>
                            </p:childTnLst>
                          </p:cTn>
                        </p:par>
                        <p:par>
                          <p:cTn id="24" fill="hold">
                            <p:stCondLst>
                              <p:cond delay="3500"/>
                            </p:stCondLst>
                            <p:childTnLst>
                              <p:par>
                                <p:cTn id="25" presetID="9" presetClass="entr" presetSubtype="0" fill="hold" grpId="0" nodeType="afterEffect">
                                  <p:stCondLst>
                                    <p:cond delay="500"/>
                                  </p:stCondLst>
                                  <p:childTnLst>
                                    <p:set>
                                      <p:cBhvr>
                                        <p:cTn id="26" dur="1" fill="hold">
                                          <p:stCondLst>
                                            <p:cond delay="0"/>
                                          </p:stCondLst>
                                        </p:cTn>
                                        <p:tgtEl>
                                          <p:spTgt spid="344067">
                                            <p:txEl>
                                              <p:pRg st="4" end="4"/>
                                            </p:txEl>
                                          </p:spTgt>
                                        </p:tgtEl>
                                        <p:attrNameLst>
                                          <p:attrName>style.visibility</p:attrName>
                                        </p:attrNameLst>
                                      </p:cBhvr>
                                      <p:to>
                                        <p:strVal val="visible"/>
                                      </p:to>
                                    </p:set>
                                    <p:animEffect transition="in" filter="dissolve">
                                      <p:cBhvr>
                                        <p:cTn id="27" dur="500"/>
                                        <p:tgtEl>
                                          <p:spTgt spid="344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P spid="3440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1295400" y="1828800"/>
            <a:ext cx="7086600" cy="533400"/>
          </a:xfrm>
        </p:spPr>
        <p:txBody>
          <a:bodyPr/>
          <a:lstStyle/>
          <a:p>
            <a:pPr eaLnBrk="1" hangingPunct="1"/>
            <a:r>
              <a:rPr lang="en-US" dirty="0" smtClean="0"/>
              <a:t>More and more countries are investing in science and building a </a:t>
            </a:r>
            <a:r>
              <a:rPr lang="en-US" i="1" dirty="0" smtClean="0"/>
              <a:t>national</a:t>
            </a:r>
            <a:r>
              <a:rPr lang="en-US" dirty="0" smtClean="0"/>
              <a:t> science enterprise</a:t>
            </a:r>
          </a:p>
        </p:txBody>
      </p:sp>
      <p:sp>
        <p:nvSpPr>
          <p:cNvPr id="816131" name="Rectangle 3"/>
          <p:cNvSpPr>
            <a:spLocks noGrp="1" noChangeArrowheads="1"/>
          </p:cNvSpPr>
          <p:nvPr>
            <p:ph idx="1"/>
          </p:nvPr>
        </p:nvSpPr>
        <p:spPr>
          <a:xfrm>
            <a:off x="1371600" y="2971800"/>
            <a:ext cx="6400800" cy="3276600"/>
          </a:xfrm>
        </p:spPr>
        <p:txBody>
          <a:bodyPr/>
          <a:lstStyle/>
          <a:p>
            <a:pPr eaLnBrk="1" hangingPunct="1">
              <a:buFont typeface="Wingdings" pitchFamily="2" charset="2"/>
              <a:buNone/>
            </a:pPr>
            <a:r>
              <a:rPr lang="en-US" dirty="0" smtClean="0"/>
              <a:t>The motivation is typically tied to</a:t>
            </a:r>
          </a:p>
          <a:p>
            <a:pPr eaLnBrk="1" hangingPunct="1"/>
            <a:r>
              <a:rPr lang="en-US" dirty="0" smtClean="0"/>
              <a:t>Solving local problems</a:t>
            </a:r>
          </a:p>
          <a:p>
            <a:pPr eaLnBrk="1" hangingPunct="1"/>
            <a:r>
              <a:rPr lang="en-US" dirty="0" smtClean="0"/>
              <a:t>Overall health and quality of life of their people</a:t>
            </a:r>
          </a:p>
          <a:p>
            <a:pPr eaLnBrk="1" hangingPunct="1"/>
            <a:r>
              <a:rPr lang="en-US" dirty="0" smtClean="0"/>
              <a:t>Innovation and the economy</a:t>
            </a:r>
          </a:p>
        </p:txBody>
      </p:sp>
      <p:sp>
        <p:nvSpPr>
          <p:cNvPr id="4" name="Footer Placeholder 3"/>
          <p:cNvSpPr>
            <a:spLocks noGrp="1"/>
          </p:cNvSpPr>
          <p:nvPr>
            <p:ph type="ftr" sz="quarter" idx="10"/>
          </p:nvPr>
        </p:nvSpPr>
        <p:spPr/>
        <p:txBody>
          <a:bodyPr/>
          <a:lstStyle/>
          <a:p>
            <a:pPr>
              <a:defRPr/>
            </a:pPr>
            <a:r>
              <a:rPr lang="en-US" smtClean="0"/>
              <a:t>The Accountability Conundrum - SMRB - October 2013</a:t>
            </a:r>
            <a:endParaRPr lang="sv-SE" sz="1200"/>
          </a:p>
        </p:txBody>
      </p:sp>
      <p:sp>
        <p:nvSpPr>
          <p:cNvPr id="17411" name="Slide Number Placeholder 4"/>
          <p:cNvSpPr>
            <a:spLocks noGrp="1"/>
          </p:cNvSpPr>
          <p:nvPr>
            <p:ph type="sldNum" sz="quarter" idx="11"/>
          </p:nvPr>
        </p:nvSpPr>
        <p:spPr>
          <a:noFill/>
        </p:spPr>
        <p:txBody>
          <a:bodyPr/>
          <a:lstStyle/>
          <a:p>
            <a:fld id="{7F66EF82-D2AC-448A-B496-A6BC4D301B50}" type="slidenum">
              <a:rPr lang="sv-SE">
                <a:solidFill>
                  <a:srgbClr val="FFFFFF"/>
                </a:solidFill>
              </a:rPr>
              <a:pPr/>
              <a:t>12</a:t>
            </a:fld>
            <a:endParaRPr lang="sv-SE">
              <a:solidFill>
                <a:srgbClr val="FFFFFF"/>
              </a:solidFill>
            </a:endParaRPr>
          </a:p>
        </p:txBody>
      </p:sp>
    </p:spTree>
    <p:extLst>
      <p:ext uri="{BB962C8B-B14F-4D97-AF65-F5344CB8AC3E}">
        <p14:creationId xmlns:p14="http://schemas.microsoft.com/office/powerpoint/2010/main" val="2562485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6130"/>
                                        </p:tgtEl>
                                        <p:attrNameLst>
                                          <p:attrName>style.visibility</p:attrName>
                                        </p:attrNameLst>
                                      </p:cBhvr>
                                      <p:to>
                                        <p:strVal val="visible"/>
                                      </p:to>
                                    </p:set>
                                    <p:animEffect transition="in" filter="dissolve">
                                      <p:cBhvr>
                                        <p:cTn id="7" dur="500"/>
                                        <p:tgtEl>
                                          <p:spTgt spid="816130"/>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816131">
                                            <p:txEl>
                                              <p:pRg st="0" end="0"/>
                                            </p:txEl>
                                          </p:spTgt>
                                        </p:tgtEl>
                                        <p:attrNameLst>
                                          <p:attrName>style.visibility</p:attrName>
                                        </p:attrNameLst>
                                      </p:cBhvr>
                                      <p:to>
                                        <p:strVal val="visible"/>
                                      </p:to>
                                    </p:set>
                                    <p:animEffect transition="in" filter="dissolve">
                                      <p:cBhvr>
                                        <p:cTn id="11" dur="500"/>
                                        <p:tgtEl>
                                          <p:spTgt spid="816131">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816131">
                                            <p:txEl>
                                              <p:pRg st="1" end="1"/>
                                            </p:txEl>
                                          </p:spTgt>
                                        </p:tgtEl>
                                        <p:attrNameLst>
                                          <p:attrName>style.visibility</p:attrName>
                                        </p:attrNameLst>
                                      </p:cBhvr>
                                      <p:to>
                                        <p:strVal val="visible"/>
                                      </p:to>
                                    </p:set>
                                    <p:animEffect transition="in" filter="dissolve">
                                      <p:cBhvr>
                                        <p:cTn id="15" dur="500"/>
                                        <p:tgtEl>
                                          <p:spTgt spid="816131">
                                            <p:txEl>
                                              <p:pRg st="1" end="1"/>
                                            </p:txEl>
                                          </p:spTgt>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816131">
                                            <p:txEl>
                                              <p:pRg st="2" end="2"/>
                                            </p:txEl>
                                          </p:spTgt>
                                        </p:tgtEl>
                                        <p:attrNameLst>
                                          <p:attrName>style.visibility</p:attrName>
                                        </p:attrNameLst>
                                      </p:cBhvr>
                                      <p:to>
                                        <p:strVal val="visible"/>
                                      </p:to>
                                    </p:set>
                                    <p:animEffect transition="in" filter="dissolve">
                                      <p:cBhvr>
                                        <p:cTn id="19" dur="500"/>
                                        <p:tgtEl>
                                          <p:spTgt spid="816131">
                                            <p:txEl>
                                              <p:pRg st="2" end="2"/>
                                            </p:txEl>
                                          </p:spTgt>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816131">
                                            <p:txEl>
                                              <p:pRg st="3" end="3"/>
                                            </p:txEl>
                                          </p:spTgt>
                                        </p:tgtEl>
                                        <p:attrNameLst>
                                          <p:attrName>style.visibility</p:attrName>
                                        </p:attrNameLst>
                                      </p:cBhvr>
                                      <p:to>
                                        <p:strVal val="visible"/>
                                      </p:to>
                                    </p:set>
                                    <p:animEffect transition="in" filter="dissolve">
                                      <p:cBhvr>
                                        <p:cTn id="23" dur="500"/>
                                        <p:tgtEl>
                                          <p:spTgt spid="816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0" grpId="0"/>
      <p:bldP spid="8161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6553200" y="6356350"/>
            <a:ext cx="2133600" cy="365125"/>
          </a:xfrm>
          <a:prstGeom prst="rect">
            <a:avLst/>
          </a:prstGeom>
        </p:spPr>
        <p:txBody>
          <a:bodyPr/>
          <a:lstStyle/>
          <a:p>
            <a:fld id="{2F6B1B54-E07F-41F2-8016-609614A954FF}" type="slidenum">
              <a:rPr lang="en-US">
                <a:solidFill>
                  <a:srgbClr val="000000"/>
                </a:solidFill>
              </a:rPr>
              <a:pPr/>
              <a:t>13</a:t>
            </a:fld>
            <a:endParaRPr lang="en-US">
              <a:solidFill>
                <a:srgbClr val="000000"/>
              </a:solidFill>
            </a:endParaRPr>
          </a:p>
        </p:txBody>
      </p:sp>
      <p:pic>
        <p:nvPicPr>
          <p:cNvPr id="457733" name="Picture 5" descr="mmo-02"/>
          <p:cNvPicPr>
            <a:picLocks noChangeAspect="1" noChangeArrowheads="1"/>
          </p:cNvPicPr>
          <p:nvPr/>
        </p:nvPicPr>
        <p:blipFill>
          <a:blip r:embed="rId2" cstate="print"/>
          <a:srcRect/>
          <a:stretch>
            <a:fillRect/>
          </a:stretch>
        </p:blipFill>
        <p:spPr bwMode="auto">
          <a:xfrm>
            <a:off x="609600" y="381000"/>
            <a:ext cx="8077200" cy="6057900"/>
          </a:xfrm>
          <a:prstGeom prst="rect">
            <a:avLst/>
          </a:prstGeom>
          <a:noFill/>
        </p:spPr>
      </p:pic>
      <p:sp>
        <p:nvSpPr>
          <p:cNvPr id="4" name="Footer Placeholder 3"/>
          <p:cNvSpPr>
            <a:spLocks noGrp="1"/>
          </p:cNvSpPr>
          <p:nvPr>
            <p:ph type="ftr" sz="quarter" idx="11"/>
          </p:nvPr>
        </p:nvSpPr>
        <p:spPr/>
        <p:txBody>
          <a:bodyPr/>
          <a:lstStyle/>
          <a:p>
            <a:r>
              <a:rPr lang="en-US" smtClean="0">
                <a:solidFill>
                  <a:srgbClr val="000000"/>
                </a:solidFill>
              </a:rPr>
              <a:t>The Accountability Conundrum - SMRB - October 2013</a:t>
            </a:r>
            <a:endParaRPr lang="en-US">
              <a:solidFill>
                <a:srgbClr val="000000"/>
              </a:solidFill>
            </a:endParaRPr>
          </a:p>
        </p:txBody>
      </p:sp>
    </p:spTree>
    <p:extLst>
      <p:ext uri="{BB962C8B-B14F-4D97-AF65-F5344CB8AC3E}">
        <p14:creationId xmlns:p14="http://schemas.microsoft.com/office/powerpoint/2010/main" val="190936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rgbClr val="000000"/>
                </a:solidFill>
              </a:rPr>
              <a:t>The Accountability Conundrum - SMRB - October 2013</a:t>
            </a:r>
            <a:endParaRPr lang="sv-SE">
              <a:solidFill>
                <a:srgbClr val="000000"/>
              </a:solidFill>
            </a:endParaRPr>
          </a:p>
        </p:txBody>
      </p:sp>
      <p:sp>
        <p:nvSpPr>
          <p:cNvPr id="5" name="Slide Number Placeholder 3"/>
          <p:cNvSpPr>
            <a:spLocks noGrp="1"/>
          </p:cNvSpPr>
          <p:nvPr>
            <p:ph type="sldNum" sz="quarter" idx="12"/>
          </p:nvPr>
        </p:nvSpPr>
        <p:spPr>
          <a:xfrm>
            <a:off x="6553200" y="6245225"/>
            <a:ext cx="2133600" cy="476250"/>
          </a:xfrm>
          <a:prstGeom prst="rect">
            <a:avLst/>
          </a:prstGeom>
        </p:spPr>
        <p:txBody>
          <a:bodyPr/>
          <a:lstStyle/>
          <a:p>
            <a:pPr>
              <a:defRPr/>
            </a:pPr>
            <a:fld id="{5E14C050-5634-4B9F-8E74-1ED44AD95FD8}" type="slidenum">
              <a:rPr lang="en-US">
                <a:solidFill>
                  <a:srgbClr val="000000"/>
                </a:solidFill>
              </a:rPr>
              <a:pPr>
                <a:defRPr/>
              </a:pPr>
              <a:t>14</a:t>
            </a:fld>
            <a:endParaRPr lang="en-US">
              <a:solidFill>
                <a:srgbClr val="000000"/>
              </a:solidFill>
            </a:endParaRPr>
          </a:p>
        </p:txBody>
      </p:sp>
      <p:pic>
        <p:nvPicPr>
          <p:cNvPr id="20483" name="Picture 2" descr="mmo-13"/>
          <p:cNvPicPr>
            <a:picLocks noChangeAspect="1" noChangeArrowheads="1"/>
          </p:cNvPicPr>
          <p:nvPr/>
        </p:nvPicPr>
        <p:blipFill>
          <a:blip r:embed="rId2" cstate="print"/>
          <a:srcRect/>
          <a:stretch>
            <a:fillRect/>
          </a:stretch>
        </p:blipFill>
        <p:spPr bwMode="auto">
          <a:xfrm>
            <a:off x="533400" y="457200"/>
            <a:ext cx="8001000" cy="6000750"/>
          </a:xfrm>
          <a:prstGeom prst="rect">
            <a:avLst/>
          </a:prstGeom>
          <a:noFill/>
          <a:ln w="9525">
            <a:noFill/>
            <a:miter lim="800000"/>
            <a:headEnd/>
            <a:tailEnd/>
          </a:ln>
        </p:spPr>
      </p:pic>
    </p:spTree>
    <p:extLst>
      <p:ext uri="{BB962C8B-B14F-4D97-AF65-F5344CB8AC3E}">
        <p14:creationId xmlns:p14="http://schemas.microsoft.com/office/powerpoint/2010/main" val="31693453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981200"/>
            <a:ext cx="6400800" cy="533400"/>
          </a:xfrm>
        </p:spPr>
        <p:txBody>
          <a:bodyPr/>
          <a:lstStyle/>
          <a:p>
            <a:r>
              <a:rPr lang="en-US" dirty="0" smtClean="0"/>
              <a:t>Conclusion: Science is going on in more and more parts of the world</a:t>
            </a:r>
            <a:endParaRPr lang="en-US" dirty="0"/>
          </a:p>
        </p:txBody>
      </p:sp>
      <p:sp>
        <p:nvSpPr>
          <p:cNvPr id="5" name="Content Placeholder 4"/>
          <p:cNvSpPr>
            <a:spLocks noGrp="1"/>
          </p:cNvSpPr>
          <p:nvPr>
            <p:ph idx="1"/>
          </p:nvPr>
        </p:nvSpPr>
        <p:spPr>
          <a:xfrm>
            <a:off x="1371600" y="2971800"/>
            <a:ext cx="6400800" cy="3276600"/>
          </a:xfrm>
        </p:spPr>
        <p:txBody>
          <a:bodyPr/>
          <a:lstStyle/>
          <a:p>
            <a:r>
              <a:rPr lang="en-US" dirty="0" smtClean="0"/>
              <a:t>The distribution and balance are shifting</a:t>
            </a:r>
            <a:endParaRPr lang="en-US" dirty="0"/>
          </a:p>
        </p:txBody>
      </p:sp>
      <p:sp>
        <p:nvSpPr>
          <p:cNvPr id="2" name="Footer Placeholder 1"/>
          <p:cNvSpPr>
            <a:spLocks noGrp="1"/>
          </p:cNvSpPr>
          <p:nvPr>
            <p:ph type="ftr" sz="quarter" idx="10"/>
          </p:nvPr>
        </p:nvSpPr>
        <p:spPr/>
        <p:txBody>
          <a:bodyPr/>
          <a:lstStyle/>
          <a:p>
            <a:r>
              <a:rPr lang="en-US" smtClean="0"/>
              <a:t>The Accountability Conundrum - SMRB - October 2013</a:t>
            </a:r>
            <a:endParaRPr lang="sv-SE"/>
          </a:p>
        </p:txBody>
      </p:sp>
      <p:sp>
        <p:nvSpPr>
          <p:cNvPr id="3" name="Slide Number Placeholder 2"/>
          <p:cNvSpPr>
            <a:spLocks noGrp="1"/>
          </p:cNvSpPr>
          <p:nvPr>
            <p:ph type="sldNum" sz="quarter" idx="11"/>
          </p:nvPr>
        </p:nvSpPr>
        <p:spPr/>
        <p:txBody>
          <a:bodyPr/>
          <a:lstStyle/>
          <a:p>
            <a:fld id="{709FD99A-292C-4B3F-A1B0-72FAB503F900}" type="slidenum">
              <a:rPr lang="sv-SE" smtClean="0">
                <a:solidFill>
                  <a:srgbClr val="FFFFFF"/>
                </a:solidFill>
              </a:rPr>
              <a:pPr/>
              <a:t>15</a:t>
            </a:fld>
            <a:endParaRPr lang="sv-SE">
              <a:solidFill>
                <a:srgbClr val="FFFFFF"/>
              </a:solidFill>
            </a:endParaRPr>
          </a:p>
        </p:txBody>
      </p:sp>
    </p:spTree>
    <p:extLst>
      <p:ext uri="{BB962C8B-B14F-4D97-AF65-F5344CB8AC3E}">
        <p14:creationId xmlns:p14="http://schemas.microsoft.com/office/powerpoint/2010/main" val="653338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globalization good or bad?</a:t>
            </a:r>
            <a:endParaRPr lang="en-US" dirty="0"/>
          </a:p>
        </p:txBody>
      </p:sp>
      <p:sp>
        <p:nvSpPr>
          <p:cNvPr id="3" name="Content Placeholder 2"/>
          <p:cNvSpPr>
            <a:spLocks noGrp="1"/>
          </p:cNvSpPr>
          <p:nvPr>
            <p:ph idx="1"/>
          </p:nvPr>
        </p:nvSpPr>
        <p:spPr/>
        <p:txBody>
          <a:bodyPr/>
          <a:lstStyle/>
          <a:p>
            <a:r>
              <a:rPr lang="en-US" dirty="0" smtClean="0"/>
              <a:t>If you’re particularly nationalistic – no!</a:t>
            </a:r>
          </a:p>
          <a:p>
            <a:pPr lvl="1"/>
            <a:r>
              <a:rPr lang="en-US" dirty="0" smtClean="0"/>
              <a:t>US is no longer #1 in every area of S&amp;T</a:t>
            </a:r>
          </a:p>
          <a:p>
            <a:r>
              <a:rPr lang="en-US" dirty="0" smtClean="0"/>
              <a:t>On the other hand</a:t>
            </a:r>
          </a:p>
          <a:p>
            <a:pPr lvl="1"/>
            <a:r>
              <a:rPr lang="en-US" dirty="0" smtClean="0"/>
              <a:t>“Science anywhere is good for science everywhere”</a:t>
            </a:r>
          </a:p>
          <a:p>
            <a:pPr lvl="1">
              <a:buNone/>
            </a:pPr>
            <a:r>
              <a:rPr lang="en-US" dirty="0" smtClean="0"/>
              <a:t>                                        </a:t>
            </a:r>
            <a:r>
              <a:rPr lang="en-US" sz="1400" dirty="0" smtClean="0"/>
              <a:t>NSF Director, </a:t>
            </a:r>
            <a:r>
              <a:rPr lang="en-US" sz="1400" dirty="0" err="1" smtClean="0"/>
              <a:t>Subra</a:t>
            </a:r>
            <a:r>
              <a:rPr lang="en-US" sz="1400" dirty="0" smtClean="0"/>
              <a:t> Suresh, 2012</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dirty="0"/>
          </a:p>
        </p:txBody>
      </p:sp>
      <p:sp>
        <p:nvSpPr>
          <p:cNvPr id="5" name="Slide Number Placeholder 4"/>
          <p:cNvSpPr>
            <a:spLocks noGrp="1"/>
          </p:cNvSpPr>
          <p:nvPr>
            <p:ph type="sldNum" sz="quarter" idx="11"/>
          </p:nvPr>
        </p:nvSpPr>
        <p:spPr/>
        <p:txBody>
          <a:bodyPr/>
          <a:lstStyle/>
          <a:p>
            <a:fld id="{D6292F9B-CB01-4960-B88D-97B05695C5E9}" type="slidenum">
              <a:rPr lang="sv-SE" smtClean="0">
                <a:solidFill>
                  <a:srgbClr val="FFFFFF"/>
                </a:solidFill>
              </a:rPr>
              <a:pPr/>
              <a:t>16</a:t>
            </a:fld>
            <a:endParaRPr lang="sv-SE">
              <a:solidFill>
                <a:srgbClr val="FFFFFF"/>
              </a:solidFill>
            </a:endParaRPr>
          </a:p>
        </p:txBody>
      </p:sp>
    </p:spTree>
    <p:extLst>
      <p:ext uri="{BB962C8B-B14F-4D97-AF65-F5344CB8AC3E}">
        <p14:creationId xmlns:p14="http://schemas.microsoft.com/office/powerpoint/2010/main" val="190499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general, things are going extremely well</a:t>
            </a:r>
            <a:endParaRPr lang="en-US" dirty="0"/>
          </a:p>
        </p:txBody>
      </p:sp>
      <p:sp>
        <p:nvSpPr>
          <p:cNvPr id="5" name="Content Placeholder 4"/>
          <p:cNvSpPr>
            <a:spLocks noGrp="1"/>
          </p:cNvSpPr>
          <p:nvPr>
            <p:ph idx="1"/>
          </p:nvPr>
        </p:nvSpPr>
        <p:spPr/>
        <p:txBody>
          <a:bodyPr/>
          <a:lstStyle/>
          <a:p>
            <a:r>
              <a:rPr lang="en-US" dirty="0" smtClean="0"/>
              <a:t>So what’s the problem?</a:t>
            </a:r>
            <a:endParaRPr lang="en-US" dirty="0"/>
          </a:p>
        </p:txBody>
      </p:sp>
      <p:sp>
        <p:nvSpPr>
          <p:cNvPr id="2" name="Footer Placeholder 1"/>
          <p:cNvSpPr>
            <a:spLocks noGrp="1"/>
          </p:cNvSpPr>
          <p:nvPr>
            <p:ph type="ftr" sz="quarter" idx="10"/>
          </p:nvPr>
        </p:nvSpPr>
        <p:spPr/>
        <p:txBody>
          <a:bodyPr/>
          <a:lstStyle/>
          <a:p>
            <a:r>
              <a:rPr lang="en-US" smtClean="0"/>
              <a:t>The Accountability Conundrum - SMRB - October 2013</a:t>
            </a:r>
            <a:endParaRPr lang="sv-SE"/>
          </a:p>
        </p:txBody>
      </p:sp>
      <p:sp>
        <p:nvSpPr>
          <p:cNvPr id="3" name="Slide Number Placeholder 2"/>
          <p:cNvSpPr>
            <a:spLocks noGrp="1"/>
          </p:cNvSpPr>
          <p:nvPr>
            <p:ph type="sldNum" sz="quarter" idx="11"/>
          </p:nvPr>
        </p:nvSpPr>
        <p:spPr/>
        <p:txBody>
          <a:bodyPr/>
          <a:lstStyle/>
          <a:p>
            <a:fld id="{04FB5BC7-074E-47CC-82DB-D2D2AD14CDB4}" type="slidenum">
              <a:rPr lang="sv-SE" smtClean="0"/>
              <a:pPr/>
              <a:t>17</a:t>
            </a:fld>
            <a:endParaRPr lang="sv-SE">
              <a:solidFill>
                <a:schemeClr val="tx2"/>
              </a:solidFill>
            </a:endParaRPr>
          </a:p>
        </p:txBody>
      </p:sp>
    </p:spTree>
    <p:extLst>
      <p:ext uri="{BB962C8B-B14F-4D97-AF65-F5344CB8AC3E}">
        <p14:creationId xmlns:p14="http://schemas.microsoft.com/office/powerpoint/2010/main" val="6324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1371600" y="1600200"/>
            <a:ext cx="6400800" cy="533400"/>
          </a:xfrm>
        </p:spPr>
        <p:txBody>
          <a:bodyPr/>
          <a:lstStyle/>
          <a:p>
            <a:r>
              <a:rPr lang="en-US" dirty="0" smtClean="0"/>
              <a:t>The scientific enterprise is experiencing some significant turbulence</a:t>
            </a:r>
            <a:endParaRPr lang="en-US" dirty="0"/>
          </a:p>
        </p:txBody>
      </p:sp>
      <p:sp>
        <p:nvSpPr>
          <p:cNvPr id="4" name="Footer Placeholder 2"/>
          <p:cNvSpPr>
            <a:spLocks noGrp="1"/>
          </p:cNvSpPr>
          <p:nvPr>
            <p:ph type="ftr" sz="quarter" idx="10"/>
          </p:nvPr>
        </p:nvSpPr>
        <p:spPr>
          <a:xfrm>
            <a:off x="685800" y="304800"/>
            <a:ext cx="5029200" cy="381000"/>
          </a:xfrm>
        </p:spPr>
        <p:txBody>
          <a:bodyPr/>
          <a:lstStyle/>
          <a:p>
            <a:r>
              <a:rPr lang="en-US" smtClean="0"/>
              <a:t>The Accountability Conundrum - SMRB - October 2013</a:t>
            </a:r>
            <a:endParaRPr lang="sv-SE" sz="1400" dirty="0"/>
          </a:p>
        </p:txBody>
      </p:sp>
      <p:sp>
        <p:nvSpPr>
          <p:cNvPr id="6" name="Slide Number Placeholder 5"/>
          <p:cNvSpPr>
            <a:spLocks noGrp="1"/>
          </p:cNvSpPr>
          <p:nvPr>
            <p:ph type="sldNum" sz="quarter" idx="11"/>
          </p:nvPr>
        </p:nvSpPr>
        <p:spPr/>
        <p:txBody>
          <a:bodyPr/>
          <a:lstStyle/>
          <a:p>
            <a:fld id="{3C22F4F1-E8CF-4C0A-B16B-AB9C1119B09B}" type="slidenum">
              <a:rPr lang="sv-SE" smtClean="0"/>
              <a:pPr/>
              <a:t>18</a:t>
            </a:fld>
            <a:endParaRPr lang="sv-SE">
              <a:solidFill>
                <a:schemeClr val="tx2"/>
              </a:solidFill>
            </a:endParaRPr>
          </a:p>
        </p:txBody>
      </p:sp>
      <p:pic>
        <p:nvPicPr>
          <p:cNvPr id="3077" name="Picture 5" descr="C:\Users\aleshner\AppData\Local\Microsoft\Windows\Temporary Internet Files\Content.IE5\8MMJCPFZ\MP900427680[1].jpg"/>
          <p:cNvPicPr>
            <a:picLocks noChangeAspect="1" noChangeArrowheads="1"/>
          </p:cNvPicPr>
          <p:nvPr/>
        </p:nvPicPr>
        <p:blipFill>
          <a:blip r:embed="rId2" cstate="print"/>
          <a:srcRect/>
          <a:stretch>
            <a:fillRect/>
          </a:stretch>
        </p:blipFill>
        <p:spPr bwMode="auto">
          <a:xfrm>
            <a:off x="1752600" y="2590800"/>
            <a:ext cx="5486400" cy="3849052"/>
          </a:xfrm>
          <a:prstGeom prst="rect">
            <a:avLst/>
          </a:prstGeom>
          <a:noFill/>
        </p:spPr>
      </p:pic>
    </p:spTree>
    <p:extLst>
      <p:ext uri="{BB962C8B-B14F-4D97-AF65-F5344CB8AC3E}">
        <p14:creationId xmlns:p14="http://schemas.microsoft.com/office/powerpoint/2010/main" val="40071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dissolve">
                                      <p:cBhvr>
                                        <p:cTn id="7" dur="500"/>
                                        <p:tgtEl>
                                          <p:spTgt spid="370690"/>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Clr clrSpc="rgb" dir="cw">
                                      <p:cBhvr override="childStyle">
                                        <p:cTn id="10" dur="300" fill="hold"/>
                                        <p:tgtEl>
                                          <p:spTgt spid="3077"/>
                                        </p:tgtEl>
                                        <p:attrNameLst>
                                          <p:attrName>style.color</p:attrName>
                                        </p:attrNameLst>
                                      </p:cBhvr>
                                      <p:to>
                                        <a:schemeClr val="accent2"/>
                                      </p:to>
                                    </p:animClr>
                                    <p:animClr clrSpc="rgb" dir="cw">
                                      <p:cBhvr>
                                        <p:cTn id="11" dur="300" fill="hold"/>
                                        <p:tgtEl>
                                          <p:spTgt spid="3077"/>
                                        </p:tgtEl>
                                        <p:attrNameLst>
                                          <p:attrName>fillcolor</p:attrName>
                                        </p:attrNameLst>
                                      </p:cBhvr>
                                      <p:to>
                                        <a:schemeClr val="accent2"/>
                                      </p:to>
                                    </p:animClr>
                                    <p:set>
                                      <p:cBhvr>
                                        <p:cTn id="12" dur="300" fill="hold"/>
                                        <p:tgtEl>
                                          <p:spTgt spid="3077"/>
                                        </p:tgtEl>
                                        <p:attrNameLst>
                                          <p:attrName>fill.type</p:attrName>
                                        </p:attrNameLst>
                                      </p:cBhvr>
                                      <p:to>
                                        <p:strVal val="solid"/>
                                      </p:to>
                                    </p:set>
                                    <p:set>
                                      <p:cBhvr>
                                        <p:cTn id="13" dur="300" fill="hold"/>
                                        <p:tgtEl>
                                          <p:spTgt spid="3077"/>
                                        </p:tgtEl>
                                        <p:attrNameLst>
                                          <p:attrName>fill.on</p:attrName>
                                        </p:attrNameLst>
                                      </p:cBhvr>
                                      <p:to>
                                        <p:strVal val="true"/>
                                      </p:to>
                                    </p:set>
                                    <p:animRot by="120000">
                                      <p:cBhvr>
                                        <p:cTn id="14" dur="300" fill="hold">
                                          <p:stCondLst>
                                            <p:cond delay="0"/>
                                          </p:stCondLst>
                                        </p:cTn>
                                        <p:tgtEl>
                                          <p:spTgt spid="3077"/>
                                        </p:tgtEl>
                                        <p:attrNameLst>
                                          <p:attrName>r</p:attrName>
                                        </p:attrNameLst>
                                      </p:cBhvr>
                                    </p:animRot>
                                    <p:animRot by="-240000">
                                      <p:cBhvr>
                                        <p:cTn id="15" dur="600" fill="hold">
                                          <p:stCondLst>
                                            <p:cond delay="600"/>
                                          </p:stCondLst>
                                        </p:cTn>
                                        <p:tgtEl>
                                          <p:spTgt spid="3077"/>
                                        </p:tgtEl>
                                        <p:attrNameLst>
                                          <p:attrName>r</p:attrName>
                                        </p:attrNameLst>
                                      </p:cBhvr>
                                    </p:animRot>
                                    <p:animRot by="240000">
                                      <p:cBhvr>
                                        <p:cTn id="16" dur="600" fill="hold">
                                          <p:stCondLst>
                                            <p:cond delay="1200"/>
                                          </p:stCondLst>
                                        </p:cTn>
                                        <p:tgtEl>
                                          <p:spTgt spid="3077"/>
                                        </p:tgtEl>
                                        <p:attrNameLst>
                                          <p:attrName>r</p:attrName>
                                        </p:attrNameLst>
                                      </p:cBhvr>
                                    </p:animRot>
                                    <p:animRot by="-240000">
                                      <p:cBhvr>
                                        <p:cTn id="17" dur="600" fill="hold">
                                          <p:stCondLst>
                                            <p:cond delay="1800"/>
                                          </p:stCondLst>
                                        </p:cTn>
                                        <p:tgtEl>
                                          <p:spTgt spid="3077"/>
                                        </p:tgtEl>
                                        <p:attrNameLst>
                                          <p:attrName>r</p:attrName>
                                        </p:attrNameLst>
                                      </p:cBhvr>
                                    </p:animRot>
                                    <p:animRot by="120000">
                                      <p:cBhvr>
                                        <p:cTn id="18" dur="600" fill="hold">
                                          <p:stCondLst>
                                            <p:cond delay="2400"/>
                                          </p:stCondLst>
                                        </p:cTn>
                                        <p:tgtEl>
                                          <p:spTgt spid="30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1828800"/>
            <a:ext cx="6400800" cy="533400"/>
          </a:xfrm>
        </p:spPr>
        <p:txBody>
          <a:bodyPr/>
          <a:lstStyle/>
          <a:p>
            <a:r>
              <a:rPr lang="en-US" dirty="0" smtClean="0"/>
              <a:t>An array of forces are converging to make the overall climate for science rocky, at best</a:t>
            </a:r>
            <a:br>
              <a:rPr lang="en-US" dirty="0" smtClean="0"/>
            </a:br>
            <a:endParaRPr lang="en-US" dirty="0"/>
          </a:p>
        </p:txBody>
      </p:sp>
      <p:sp>
        <p:nvSpPr>
          <p:cNvPr id="2" name="Content Placeholder 1"/>
          <p:cNvSpPr>
            <a:spLocks noGrp="1"/>
          </p:cNvSpPr>
          <p:nvPr>
            <p:ph idx="1"/>
          </p:nvPr>
        </p:nvSpPr>
        <p:spPr/>
        <p:txBody>
          <a:bodyPr/>
          <a:lstStyle/>
          <a:p>
            <a:r>
              <a:rPr lang="en-US" dirty="0" smtClean="0"/>
              <a:t>And these are contributing to more and more calls for “accountability”</a:t>
            </a:r>
          </a:p>
          <a:p>
            <a:pPr lvl="1"/>
            <a:r>
              <a:rPr lang="en-US" dirty="0" smtClean="0"/>
              <a:t>More than just showing the value of the enterprise</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19</a:t>
            </a:fld>
            <a:endParaRPr lang="sv-SE">
              <a:solidFill>
                <a:schemeClr val="tx2"/>
              </a:solidFill>
            </a:endParaRPr>
          </a:p>
        </p:txBody>
      </p:sp>
    </p:spTree>
    <p:extLst>
      <p:ext uri="{BB962C8B-B14F-4D97-AF65-F5344CB8AC3E}">
        <p14:creationId xmlns:p14="http://schemas.microsoft.com/office/powerpoint/2010/main" val="42023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dissolve">
                                      <p:cBhvr>
                                        <p:cTn id="11" dur="500"/>
                                        <p:tgtEl>
                                          <p:spTgt spid="2">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dissolv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lide Number Placeholder 2"/>
          <p:cNvSpPr>
            <a:spLocks noGrp="1"/>
          </p:cNvSpPr>
          <p:nvPr>
            <p:ph type="sldNum" sz="quarter" idx="11"/>
          </p:nvPr>
        </p:nvSpPr>
        <p:spPr>
          <a:noFill/>
        </p:spPr>
        <p:txBody>
          <a:bodyPr/>
          <a:lstStyle/>
          <a:p>
            <a:fld id="{B46F09C7-6094-4720-8482-9C402D25175D}" type="slidenum">
              <a:rPr lang="sv-SE">
                <a:solidFill>
                  <a:srgbClr val="FFFFFF"/>
                </a:solidFill>
              </a:rPr>
              <a:pPr/>
              <a:t>2</a:t>
            </a:fld>
            <a:endParaRPr lang="sv-SE">
              <a:solidFill>
                <a:srgbClr val="FFFFFF"/>
              </a:solidFill>
            </a:endParaRPr>
          </a:p>
        </p:txBody>
      </p:sp>
      <p:graphicFrame>
        <p:nvGraphicFramePr>
          <p:cNvPr id="1026" name="Object 2"/>
          <p:cNvGraphicFramePr>
            <a:graphicFrameLocks noChangeAspect="1"/>
          </p:cNvGraphicFramePr>
          <p:nvPr/>
        </p:nvGraphicFramePr>
        <p:xfrm>
          <a:off x="0" y="2286000"/>
          <a:ext cx="9144000" cy="4648200"/>
        </p:xfrm>
        <a:graphic>
          <a:graphicData uri="http://schemas.openxmlformats.org/presentationml/2006/ole">
            <mc:AlternateContent xmlns:mc="http://schemas.openxmlformats.org/markup-compatibility/2006">
              <mc:Choice xmlns:v="urn:schemas-microsoft-com:vml" Requires="v">
                <p:oleObj spid="_x0000_s3258" name="Clip" r:id="rId4" imgW="1152720" imgH="521640" progId="">
                  <p:embed/>
                </p:oleObj>
              </mc:Choice>
              <mc:Fallback>
                <p:oleObj name="Clip" r:id="rId4" imgW="1152720" imgH="521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91440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43" name="Text Box 3"/>
          <p:cNvSpPr txBox="1">
            <a:spLocks noChangeArrowheads="1"/>
          </p:cNvSpPr>
          <p:nvPr/>
        </p:nvSpPr>
        <p:spPr bwMode="auto">
          <a:xfrm>
            <a:off x="1066800" y="1143000"/>
            <a:ext cx="6691313" cy="1298575"/>
          </a:xfrm>
          <a:prstGeom prst="rect">
            <a:avLst/>
          </a:prstGeom>
          <a:noFill/>
          <a:ln w="9525">
            <a:noFill/>
            <a:miter lim="800000"/>
            <a:headEnd/>
            <a:tailEnd/>
          </a:ln>
          <a:effectLst>
            <a:outerShdw dist="56796" dir="1593903" algn="ctr" rotWithShape="0">
              <a:srgbClr val="000000"/>
            </a:outerShdw>
          </a:effectLst>
        </p:spPr>
        <p:txBody>
          <a:bodyPr wrap="none">
            <a:spAutoFit/>
          </a:bodyPr>
          <a:lstStyle/>
          <a:p>
            <a:pPr algn="ctr">
              <a:lnSpc>
                <a:spcPct val="90000"/>
              </a:lnSpc>
              <a:defRPr/>
            </a:pPr>
            <a:r>
              <a:rPr lang="en-US" sz="4400" b="1" i="1">
                <a:solidFill>
                  <a:srgbClr val="FFFF00"/>
                </a:solidFill>
                <a:latin typeface="Times New Roman" pitchFamily="18" charset="0"/>
              </a:rPr>
              <a:t>Never Discuss Floods</a:t>
            </a:r>
          </a:p>
          <a:p>
            <a:pPr algn="ctr">
              <a:lnSpc>
                <a:spcPct val="90000"/>
              </a:lnSpc>
              <a:defRPr/>
            </a:pPr>
            <a:r>
              <a:rPr lang="en-US" sz="4400" b="1" i="1">
                <a:solidFill>
                  <a:srgbClr val="FFFF00"/>
                </a:solidFill>
                <a:latin typeface="Times New Roman" pitchFamily="18" charset="0"/>
              </a:rPr>
              <a:t> With Noah In the Audience</a:t>
            </a:r>
            <a:endParaRPr lang="en-US" sz="4400">
              <a:solidFill>
                <a:srgbClr val="FFFF00"/>
              </a:solidFill>
              <a:latin typeface="Times New Roman" pitchFamily="18" charset="0"/>
            </a:endParaRPr>
          </a:p>
        </p:txBody>
      </p:sp>
      <p:grpSp>
        <p:nvGrpSpPr>
          <p:cNvPr id="2" name="Group 4"/>
          <p:cNvGrpSpPr>
            <a:grpSpLocks/>
          </p:cNvGrpSpPr>
          <p:nvPr/>
        </p:nvGrpSpPr>
        <p:grpSpPr bwMode="auto">
          <a:xfrm>
            <a:off x="2209800" y="2743200"/>
            <a:ext cx="4089400" cy="2330450"/>
            <a:chOff x="1566" y="1344"/>
            <a:chExt cx="2898" cy="1468"/>
          </a:xfrm>
        </p:grpSpPr>
        <p:sp>
          <p:nvSpPr>
            <p:cNvPr id="1033" name="Freeform 5"/>
            <p:cNvSpPr>
              <a:spLocks/>
            </p:cNvSpPr>
            <p:nvPr/>
          </p:nvSpPr>
          <p:spPr bwMode="auto">
            <a:xfrm rot="1228347">
              <a:off x="2127" y="1574"/>
              <a:ext cx="95" cy="185"/>
            </a:xfrm>
            <a:custGeom>
              <a:avLst/>
              <a:gdLst>
                <a:gd name="T0" fmla="*/ 427 w 430"/>
                <a:gd name="T1" fmla="*/ 219 h 904"/>
                <a:gd name="T2" fmla="*/ 412 w 430"/>
                <a:gd name="T3" fmla="*/ 196 h 904"/>
                <a:gd name="T4" fmla="*/ 394 w 430"/>
                <a:gd name="T5" fmla="*/ 188 h 904"/>
                <a:gd name="T6" fmla="*/ 370 w 430"/>
                <a:gd name="T7" fmla="*/ 131 h 904"/>
                <a:gd name="T8" fmla="*/ 319 w 430"/>
                <a:gd name="T9" fmla="*/ 64 h 904"/>
                <a:gd name="T10" fmla="*/ 253 w 430"/>
                <a:gd name="T11" fmla="*/ 29 h 904"/>
                <a:gd name="T12" fmla="*/ 233 w 430"/>
                <a:gd name="T13" fmla="*/ 14 h 904"/>
                <a:gd name="T14" fmla="*/ 209 w 430"/>
                <a:gd name="T15" fmla="*/ 4 h 904"/>
                <a:gd name="T16" fmla="*/ 172 w 430"/>
                <a:gd name="T17" fmla="*/ 2 h 904"/>
                <a:gd name="T18" fmla="*/ 116 w 430"/>
                <a:gd name="T19" fmla="*/ 27 h 904"/>
                <a:gd name="T20" fmla="*/ 63 w 430"/>
                <a:gd name="T21" fmla="*/ 74 h 904"/>
                <a:gd name="T22" fmla="*/ 46 w 430"/>
                <a:gd name="T23" fmla="*/ 102 h 904"/>
                <a:gd name="T24" fmla="*/ 41 w 430"/>
                <a:gd name="T25" fmla="*/ 126 h 904"/>
                <a:gd name="T26" fmla="*/ 45 w 430"/>
                <a:gd name="T27" fmla="*/ 157 h 904"/>
                <a:gd name="T28" fmla="*/ 69 w 430"/>
                <a:gd name="T29" fmla="*/ 183 h 904"/>
                <a:gd name="T30" fmla="*/ 83 w 430"/>
                <a:gd name="T31" fmla="*/ 196 h 904"/>
                <a:gd name="T32" fmla="*/ 86 w 430"/>
                <a:gd name="T33" fmla="*/ 225 h 904"/>
                <a:gd name="T34" fmla="*/ 76 w 430"/>
                <a:gd name="T35" fmla="*/ 257 h 904"/>
                <a:gd name="T36" fmla="*/ 55 w 430"/>
                <a:gd name="T37" fmla="*/ 287 h 904"/>
                <a:gd name="T38" fmla="*/ 28 w 430"/>
                <a:gd name="T39" fmla="*/ 332 h 904"/>
                <a:gd name="T40" fmla="*/ 4 w 430"/>
                <a:gd name="T41" fmla="*/ 429 h 904"/>
                <a:gd name="T42" fmla="*/ 2 w 430"/>
                <a:gd name="T43" fmla="*/ 562 h 904"/>
                <a:gd name="T44" fmla="*/ 18 w 430"/>
                <a:gd name="T45" fmla="*/ 617 h 904"/>
                <a:gd name="T46" fmla="*/ 34 w 430"/>
                <a:gd name="T47" fmla="*/ 657 h 904"/>
                <a:gd name="T48" fmla="*/ 38 w 430"/>
                <a:gd name="T49" fmla="*/ 727 h 904"/>
                <a:gd name="T50" fmla="*/ 38 w 430"/>
                <a:gd name="T51" fmla="*/ 807 h 904"/>
                <a:gd name="T52" fmla="*/ 49 w 430"/>
                <a:gd name="T53" fmla="*/ 899 h 904"/>
                <a:gd name="T54" fmla="*/ 68 w 430"/>
                <a:gd name="T55" fmla="*/ 896 h 904"/>
                <a:gd name="T56" fmla="*/ 84 w 430"/>
                <a:gd name="T57" fmla="*/ 890 h 904"/>
                <a:gd name="T58" fmla="*/ 96 w 430"/>
                <a:gd name="T59" fmla="*/ 883 h 904"/>
                <a:gd name="T60" fmla="*/ 114 w 430"/>
                <a:gd name="T61" fmla="*/ 891 h 904"/>
                <a:gd name="T62" fmla="*/ 134 w 430"/>
                <a:gd name="T63" fmla="*/ 892 h 904"/>
                <a:gd name="T64" fmla="*/ 148 w 430"/>
                <a:gd name="T65" fmla="*/ 874 h 904"/>
                <a:gd name="T66" fmla="*/ 165 w 430"/>
                <a:gd name="T67" fmla="*/ 839 h 904"/>
                <a:gd name="T68" fmla="*/ 174 w 430"/>
                <a:gd name="T69" fmla="*/ 813 h 904"/>
                <a:gd name="T70" fmla="*/ 189 w 430"/>
                <a:gd name="T71" fmla="*/ 818 h 904"/>
                <a:gd name="T72" fmla="*/ 201 w 430"/>
                <a:gd name="T73" fmla="*/ 818 h 904"/>
                <a:gd name="T74" fmla="*/ 207 w 430"/>
                <a:gd name="T75" fmla="*/ 804 h 904"/>
                <a:gd name="T76" fmla="*/ 230 w 430"/>
                <a:gd name="T77" fmla="*/ 728 h 904"/>
                <a:gd name="T78" fmla="*/ 264 w 430"/>
                <a:gd name="T79" fmla="*/ 648 h 904"/>
                <a:gd name="T80" fmla="*/ 290 w 430"/>
                <a:gd name="T81" fmla="*/ 605 h 904"/>
                <a:gd name="T82" fmla="*/ 314 w 430"/>
                <a:gd name="T83" fmla="*/ 572 h 904"/>
                <a:gd name="T84" fmla="*/ 327 w 430"/>
                <a:gd name="T85" fmla="*/ 551 h 904"/>
                <a:gd name="T86" fmla="*/ 339 w 430"/>
                <a:gd name="T87" fmla="*/ 511 h 904"/>
                <a:gd name="T88" fmla="*/ 348 w 430"/>
                <a:gd name="T89" fmla="*/ 497 h 904"/>
                <a:gd name="T90" fmla="*/ 367 w 430"/>
                <a:gd name="T91" fmla="*/ 484 h 904"/>
                <a:gd name="T92" fmla="*/ 386 w 430"/>
                <a:gd name="T93" fmla="*/ 441 h 904"/>
                <a:gd name="T94" fmla="*/ 402 w 430"/>
                <a:gd name="T95" fmla="*/ 396 h 904"/>
                <a:gd name="T96" fmla="*/ 423 w 430"/>
                <a:gd name="T97" fmla="*/ 314 h 9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0"/>
                <a:gd name="T148" fmla="*/ 0 h 904"/>
                <a:gd name="T149" fmla="*/ 430 w 430"/>
                <a:gd name="T150" fmla="*/ 904 h 9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0" h="904">
                  <a:moveTo>
                    <a:pt x="430" y="238"/>
                  </a:moveTo>
                  <a:lnTo>
                    <a:pt x="429" y="228"/>
                  </a:lnTo>
                  <a:lnTo>
                    <a:pt x="427" y="219"/>
                  </a:lnTo>
                  <a:lnTo>
                    <a:pt x="423" y="210"/>
                  </a:lnTo>
                  <a:lnTo>
                    <a:pt x="419" y="202"/>
                  </a:lnTo>
                  <a:lnTo>
                    <a:pt x="412" y="196"/>
                  </a:lnTo>
                  <a:lnTo>
                    <a:pt x="406" y="192"/>
                  </a:lnTo>
                  <a:lnTo>
                    <a:pt x="401" y="189"/>
                  </a:lnTo>
                  <a:lnTo>
                    <a:pt x="394" y="188"/>
                  </a:lnTo>
                  <a:lnTo>
                    <a:pt x="388" y="173"/>
                  </a:lnTo>
                  <a:lnTo>
                    <a:pt x="380" y="154"/>
                  </a:lnTo>
                  <a:lnTo>
                    <a:pt x="370" y="131"/>
                  </a:lnTo>
                  <a:lnTo>
                    <a:pt x="357" y="108"/>
                  </a:lnTo>
                  <a:lnTo>
                    <a:pt x="340" y="85"/>
                  </a:lnTo>
                  <a:lnTo>
                    <a:pt x="319" y="64"/>
                  </a:lnTo>
                  <a:lnTo>
                    <a:pt x="291" y="47"/>
                  </a:lnTo>
                  <a:lnTo>
                    <a:pt x="259" y="34"/>
                  </a:lnTo>
                  <a:lnTo>
                    <a:pt x="253" y="29"/>
                  </a:lnTo>
                  <a:lnTo>
                    <a:pt x="247" y="24"/>
                  </a:lnTo>
                  <a:lnTo>
                    <a:pt x="241" y="18"/>
                  </a:lnTo>
                  <a:lnTo>
                    <a:pt x="233" y="14"/>
                  </a:lnTo>
                  <a:lnTo>
                    <a:pt x="226" y="10"/>
                  </a:lnTo>
                  <a:lnTo>
                    <a:pt x="217" y="7"/>
                  </a:lnTo>
                  <a:lnTo>
                    <a:pt x="209" y="4"/>
                  </a:lnTo>
                  <a:lnTo>
                    <a:pt x="200" y="1"/>
                  </a:lnTo>
                  <a:lnTo>
                    <a:pt x="188" y="0"/>
                  </a:lnTo>
                  <a:lnTo>
                    <a:pt x="172" y="2"/>
                  </a:lnTo>
                  <a:lnTo>
                    <a:pt x="155" y="8"/>
                  </a:lnTo>
                  <a:lnTo>
                    <a:pt x="136" y="15"/>
                  </a:lnTo>
                  <a:lnTo>
                    <a:pt x="116" y="27"/>
                  </a:lnTo>
                  <a:lnTo>
                    <a:pt x="97" y="41"/>
                  </a:lnTo>
                  <a:lnTo>
                    <a:pt x="79" y="56"/>
                  </a:lnTo>
                  <a:lnTo>
                    <a:pt x="63" y="74"/>
                  </a:lnTo>
                  <a:lnTo>
                    <a:pt x="57" y="83"/>
                  </a:lnTo>
                  <a:lnTo>
                    <a:pt x="52" y="92"/>
                  </a:lnTo>
                  <a:lnTo>
                    <a:pt x="46" y="102"/>
                  </a:lnTo>
                  <a:lnTo>
                    <a:pt x="42" y="111"/>
                  </a:lnTo>
                  <a:lnTo>
                    <a:pt x="41" y="119"/>
                  </a:lnTo>
                  <a:lnTo>
                    <a:pt x="41" y="126"/>
                  </a:lnTo>
                  <a:lnTo>
                    <a:pt x="41" y="136"/>
                  </a:lnTo>
                  <a:lnTo>
                    <a:pt x="42" y="145"/>
                  </a:lnTo>
                  <a:lnTo>
                    <a:pt x="45" y="157"/>
                  </a:lnTo>
                  <a:lnTo>
                    <a:pt x="50" y="167"/>
                  </a:lnTo>
                  <a:lnTo>
                    <a:pt x="58" y="176"/>
                  </a:lnTo>
                  <a:lnTo>
                    <a:pt x="69" y="183"/>
                  </a:lnTo>
                  <a:lnTo>
                    <a:pt x="75" y="186"/>
                  </a:lnTo>
                  <a:lnTo>
                    <a:pt x="79" y="191"/>
                  </a:lnTo>
                  <a:lnTo>
                    <a:pt x="83" y="196"/>
                  </a:lnTo>
                  <a:lnTo>
                    <a:pt x="85" y="201"/>
                  </a:lnTo>
                  <a:lnTo>
                    <a:pt x="87" y="213"/>
                  </a:lnTo>
                  <a:lnTo>
                    <a:pt x="86" y="225"/>
                  </a:lnTo>
                  <a:lnTo>
                    <a:pt x="83" y="236"/>
                  </a:lnTo>
                  <a:lnTo>
                    <a:pt x="79" y="248"/>
                  </a:lnTo>
                  <a:lnTo>
                    <a:pt x="76" y="257"/>
                  </a:lnTo>
                  <a:lnTo>
                    <a:pt x="71" y="267"/>
                  </a:lnTo>
                  <a:lnTo>
                    <a:pt x="63" y="276"/>
                  </a:lnTo>
                  <a:lnTo>
                    <a:pt x="55" y="287"/>
                  </a:lnTo>
                  <a:lnTo>
                    <a:pt x="46" y="300"/>
                  </a:lnTo>
                  <a:lnTo>
                    <a:pt x="37" y="314"/>
                  </a:lnTo>
                  <a:lnTo>
                    <a:pt x="28" y="332"/>
                  </a:lnTo>
                  <a:lnTo>
                    <a:pt x="20" y="354"/>
                  </a:lnTo>
                  <a:lnTo>
                    <a:pt x="10" y="387"/>
                  </a:lnTo>
                  <a:lnTo>
                    <a:pt x="4" y="429"/>
                  </a:lnTo>
                  <a:lnTo>
                    <a:pt x="0" y="478"/>
                  </a:lnTo>
                  <a:lnTo>
                    <a:pt x="0" y="539"/>
                  </a:lnTo>
                  <a:lnTo>
                    <a:pt x="2" y="562"/>
                  </a:lnTo>
                  <a:lnTo>
                    <a:pt x="6" y="582"/>
                  </a:lnTo>
                  <a:lnTo>
                    <a:pt x="11" y="601"/>
                  </a:lnTo>
                  <a:lnTo>
                    <a:pt x="18" y="617"/>
                  </a:lnTo>
                  <a:lnTo>
                    <a:pt x="24" y="632"/>
                  </a:lnTo>
                  <a:lnTo>
                    <a:pt x="30" y="645"/>
                  </a:lnTo>
                  <a:lnTo>
                    <a:pt x="34" y="657"/>
                  </a:lnTo>
                  <a:lnTo>
                    <a:pt x="35" y="669"/>
                  </a:lnTo>
                  <a:lnTo>
                    <a:pt x="36" y="695"/>
                  </a:lnTo>
                  <a:lnTo>
                    <a:pt x="38" y="727"/>
                  </a:lnTo>
                  <a:lnTo>
                    <a:pt x="39" y="757"/>
                  </a:lnTo>
                  <a:lnTo>
                    <a:pt x="38" y="781"/>
                  </a:lnTo>
                  <a:lnTo>
                    <a:pt x="38" y="807"/>
                  </a:lnTo>
                  <a:lnTo>
                    <a:pt x="40" y="843"/>
                  </a:lnTo>
                  <a:lnTo>
                    <a:pt x="44" y="878"/>
                  </a:lnTo>
                  <a:lnTo>
                    <a:pt x="49" y="899"/>
                  </a:lnTo>
                  <a:lnTo>
                    <a:pt x="53" y="904"/>
                  </a:lnTo>
                  <a:lnTo>
                    <a:pt x="60" y="901"/>
                  </a:lnTo>
                  <a:lnTo>
                    <a:pt x="68" y="896"/>
                  </a:lnTo>
                  <a:lnTo>
                    <a:pt x="71" y="891"/>
                  </a:lnTo>
                  <a:lnTo>
                    <a:pt x="77" y="892"/>
                  </a:lnTo>
                  <a:lnTo>
                    <a:pt x="84" y="890"/>
                  </a:lnTo>
                  <a:lnTo>
                    <a:pt x="89" y="886"/>
                  </a:lnTo>
                  <a:lnTo>
                    <a:pt x="92" y="880"/>
                  </a:lnTo>
                  <a:lnTo>
                    <a:pt x="96" y="883"/>
                  </a:lnTo>
                  <a:lnTo>
                    <a:pt x="102" y="887"/>
                  </a:lnTo>
                  <a:lnTo>
                    <a:pt x="108" y="889"/>
                  </a:lnTo>
                  <a:lnTo>
                    <a:pt x="114" y="891"/>
                  </a:lnTo>
                  <a:lnTo>
                    <a:pt x="122" y="892"/>
                  </a:lnTo>
                  <a:lnTo>
                    <a:pt x="129" y="893"/>
                  </a:lnTo>
                  <a:lnTo>
                    <a:pt x="134" y="892"/>
                  </a:lnTo>
                  <a:lnTo>
                    <a:pt x="140" y="890"/>
                  </a:lnTo>
                  <a:lnTo>
                    <a:pt x="144" y="883"/>
                  </a:lnTo>
                  <a:lnTo>
                    <a:pt x="148" y="874"/>
                  </a:lnTo>
                  <a:lnTo>
                    <a:pt x="154" y="863"/>
                  </a:lnTo>
                  <a:lnTo>
                    <a:pt x="160" y="851"/>
                  </a:lnTo>
                  <a:lnTo>
                    <a:pt x="165" y="839"/>
                  </a:lnTo>
                  <a:lnTo>
                    <a:pt x="169" y="827"/>
                  </a:lnTo>
                  <a:lnTo>
                    <a:pt x="173" y="819"/>
                  </a:lnTo>
                  <a:lnTo>
                    <a:pt x="174" y="813"/>
                  </a:lnTo>
                  <a:lnTo>
                    <a:pt x="179" y="815"/>
                  </a:lnTo>
                  <a:lnTo>
                    <a:pt x="184" y="817"/>
                  </a:lnTo>
                  <a:lnTo>
                    <a:pt x="189" y="818"/>
                  </a:lnTo>
                  <a:lnTo>
                    <a:pt x="194" y="818"/>
                  </a:lnTo>
                  <a:lnTo>
                    <a:pt x="197" y="818"/>
                  </a:lnTo>
                  <a:lnTo>
                    <a:pt x="201" y="818"/>
                  </a:lnTo>
                  <a:lnTo>
                    <a:pt x="204" y="818"/>
                  </a:lnTo>
                  <a:lnTo>
                    <a:pt x="207" y="817"/>
                  </a:lnTo>
                  <a:lnTo>
                    <a:pt x="207" y="804"/>
                  </a:lnTo>
                  <a:lnTo>
                    <a:pt x="212" y="783"/>
                  </a:lnTo>
                  <a:lnTo>
                    <a:pt x="219" y="758"/>
                  </a:lnTo>
                  <a:lnTo>
                    <a:pt x="230" y="728"/>
                  </a:lnTo>
                  <a:lnTo>
                    <a:pt x="242" y="699"/>
                  </a:lnTo>
                  <a:lnTo>
                    <a:pt x="253" y="672"/>
                  </a:lnTo>
                  <a:lnTo>
                    <a:pt x="264" y="648"/>
                  </a:lnTo>
                  <a:lnTo>
                    <a:pt x="273" y="631"/>
                  </a:lnTo>
                  <a:lnTo>
                    <a:pt x="282" y="618"/>
                  </a:lnTo>
                  <a:lnTo>
                    <a:pt x="290" y="605"/>
                  </a:lnTo>
                  <a:lnTo>
                    <a:pt x="299" y="594"/>
                  </a:lnTo>
                  <a:lnTo>
                    <a:pt x="307" y="583"/>
                  </a:lnTo>
                  <a:lnTo>
                    <a:pt x="314" y="572"/>
                  </a:lnTo>
                  <a:lnTo>
                    <a:pt x="320" y="564"/>
                  </a:lnTo>
                  <a:lnTo>
                    <a:pt x="324" y="558"/>
                  </a:lnTo>
                  <a:lnTo>
                    <a:pt x="327" y="551"/>
                  </a:lnTo>
                  <a:lnTo>
                    <a:pt x="332" y="542"/>
                  </a:lnTo>
                  <a:lnTo>
                    <a:pt x="337" y="527"/>
                  </a:lnTo>
                  <a:lnTo>
                    <a:pt x="339" y="511"/>
                  </a:lnTo>
                  <a:lnTo>
                    <a:pt x="335" y="501"/>
                  </a:lnTo>
                  <a:lnTo>
                    <a:pt x="342" y="500"/>
                  </a:lnTo>
                  <a:lnTo>
                    <a:pt x="348" y="497"/>
                  </a:lnTo>
                  <a:lnTo>
                    <a:pt x="352" y="495"/>
                  </a:lnTo>
                  <a:lnTo>
                    <a:pt x="358" y="494"/>
                  </a:lnTo>
                  <a:lnTo>
                    <a:pt x="367" y="484"/>
                  </a:lnTo>
                  <a:lnTo>
                    <a:pt x="375" y="469"/>
                  </a:lnTo>
                  <a:lnTo>
                    <a:pt x="382" y="454"/>
                  </a:lnTo>
                  <a:lnTo>
                    <a:pt x="386" y="441"/>
                  </a:lnTo>
                  <a:lnTo>
                    <a:pt x="391" y="428"/>
                  </a:lnTo>
                  <a:lnTo>
                    <a:pt x="396" y="413"/>
                  </a:lnTo>
                  <a:lnTo>
                    <a:pt x="402" y="396"/>
                  </a:lnTo>
                  <a:lnTo>
                    <a:pt x="406" y="379"/>
                  </a:lnTo>
                  <a:lnTo>
                    <a:pt x="415" y="350"/>
                  </a:lnTo>
                  <a:lnTo>
                    <a:pt x="423" y="314"/>
                  </a:lnTo>
                  <a:lnTo>
                    <a:pt x="427" y="276"/>
                  </a:lnTo>
                  <a:lnTo>
                    <a:pt x="430" y="238"/>
                  </a:lnTo>
                  <a:close/>
                </a:path>
              </a:pathLst>
            </a:custGeom>
            <a:solidFill>
              <a:srgbClr val="D8EF93"/>
            </a:solidFill>
            <a:ln w="3175" cmpd="sng">
              <a:solidFill>
                <a:srgbClr val="000000"/>
              </a:solidFill>
              <a:round/>
              <a:headEnd/>
              <a:tailEnd/>
            </a:ln>
          </p:spPr>
          <p:txBody>
            <a:bodyPr/>
            <a:lstStyle/>
            <a:p>
              <a:endParaRPr lang="en-US">
                <a:solidFill>
                  <a:srgbClr val="FFFFFF"/>
                </a:solidFill>
              </a:endParaRPr>
            </a:p>
          </p:txBody>
        </p:sp>
        <p:sp>
          <p:nvSpPr>
            <p:cNvPr id="1034" name="Freeform 6"/>
            <p:cNvSpPr>
              <a:spLocks/>
            </p:cNvSpPr>
            <p:nvPr/>
          </p:nvSpPr>
          <p:spPr bwMode="auto">
            <a:xfrm rot="1228347">
              <a:off x="2155" y="1583"/>
              <a:ext cx="68" cy="64"/>
            </a:xfrm>
            <a:custGeom>
              <a:avLst/>
              <a:gdLst>
                <a:gd name="T0" fmla="*/ 34 w 311"/>
                <a:gd name="T1" fmla="*/ 151 h 316"/>
                <a:gd name="T2" fmla="*/ 4 w 311"/>
                <a:gd name="T3" fmla="*/ 122 h 316"/>
                <a:gd name="T4" fmla="*/ 0 w 311"/>
                <a:gd name="T5" fmla="*/ 84 h 316"/>
                <a:gd name="T6" fmla="*/ 16 w 311"/>
                <a:gd name="T7" fmla="*/ 48 h 316"/>
                <a:gd name="T8" fmla="*/ 13 w 311"/>
                <a:gd name="T9" fmla="*/ 58 h 316"/>
                <a:gd name="T10" fmla="*/ 29 w 311"/>
                <a:gd name="T11" fmla="*/ 67 h 316"/>
                <a:gd name="T12" fmla="*/ 54 w 311"/>
                <a:gd name="T13" fmla="*/ 53 h 316"/>
                <a:gd name="T14" fmla="*/ 81 w 311"/>
                <a:gd name="T15" fmla="*/ 35 h 316"/>
                <a:gd name="T16" fmla="*/ 103 w 311"/>
                <a:gd name="T17" fmla="*/ 24 h 316"/>
                <a:gd name="T18" fmla="*/ 136 w 311"/>
                <a:gd name="T19" fmla="*/ 16 h 316"/>
                <a:gd name="T20" fmla="*/ 172 w 311"/>
                <a:gd name="T21" fmla="*/ 8 h 316"/>
                <a:gd name="T22" fmla="*/ 182 w 311"/>
                <a:gd name="T23" fmla="*/ 1 h 316"/>
                <a:gd name="T24" fmla="*/ 188 w 311"/>
                <a:gd name="T25" fmla="*/ 15 h 316"/>
                <a:gd name="T26" fmla="*/ 194 w 311"/>
                <a:gd name="T27" fmla="*/ 21 h 316"/>
                <a:gd name="T28" fmla="*/ 207 w 311"/>
                <a:gd name="T29" fmla="*/ 16 h 316"/>
                <a:gd name="T30" fmla="*/ 219 w 311"/>
                <a:gd name="T31" fmla="*/ 51 h 316"/>
                <a:gd name="T32" fmla="*/ 223 w 311"/>
                <a:gd name="T33" fmla="*/ 56 h 316"/>
                <a:gd name="T34" fmla="*/ 230 w 311"/>
                <a:gd name="T35" fmla="*/ 69 h 316"/>
                <a:gd name="T36" fmla="*/ 248 w 311"/>
                <a:gd name="T37" fmla="*/ 82 h 316"/>
                <a:gd name="T38" fmla="*/ 268 w 311"/>
                <a:gd name="T39" fmla="*/ 75 h 316"/>
                <a:gd name="T40" fmla="*/ 294 w 311"/>
                <a:gd name="T41" fmla="*/ 87 h 316"/>
                <a:gd name="T42" fmla="*/ 284 w 311"/>
                <a:gd name="T43" fmla="*/ 110 h 316"/>
                <a:gd name="T44" fmla="*/ 309 w 311"/>
                <a:gd name="T45" fmla="*/ 157 h 316"/>
                <a:gd name="T46" fmla="*/ 288 w 311"/>
                <a:gd name="T47" fmla="*/ 182 h 316"/>
                <a:gd name="T48" fmla="*/ 280 w 311"/>
                <a:gd name="T49" fmla="*/ 213 h 316"/>
                <a:gd name="T50" fmla="*/ 242 w 311"/>
                <a:gd name="T51" fmla="*/ 256 h 316"/>
                <a:gd name="T52" fmla="*/ 215 w 311"/>
                <a:gd name="T53" fmla="*/ 279 h 316"/>
                <a:gd name="T54" fmla="*/ 206 w 311"/>
                <a:gd name="T55" fmla="*/ 274 h 316"/>
                <a:gd name="T56" fmla="*/ 198 w 311"/>
                <a:gd name="T57" fmla="*/ 298 h 316"/>
                <a:gd name="T58" fmla="*/ 188 w 311"/>
                <a:gd name="T59" fmla="*/ 288 h 316"/>
                <a:gd name="T60" fmla="*/ 169 w 311"/>
                <a:gd name="T61" fmla="*/ 312 h 316"/>
                <a:gd name="T62" fmla="*/ 161 w 311"/>
                <a:gd name="T63" fmla="*/ 298 h 316"/>
                <a:gd name="T64" fmla="*/ 152 w 311"/>
                <a:gd name="T65" fmla="*/ 307 h 316"/>
                <a:gd name="T66" fmla="*/ 149 w 311"/>
                <a:gd name="T67" fmla="*/ 300 h 316"/>
                <a:gd name="T68" fmla="*/ 170 w 311"/>
                <a:gd name="T69" fmla="*/ 264 h 316"/>
                <a:gd name="T70" fmla="*/ 186 w 311"/>
                <a:gd name="T71" fmla="*/ 232 h 316"/>
                <a:gd name="T72" fmla="*/ 207 w 311"/>
                <a:gd name="T73" fmla="*/ 204 h 316"/>
                <a:gd name="T74" fmla="*/ 193 w 311"/>
                <a:gd name="T75" fmla="*/ 212 h 316"/>
                <a:gd name="T76" fmla="*/ 171 w 311"/>
                <a:gd name="T77" fmla="*/ 233 h 316"/>
                <a:gd name="T78" fmla="*/ 148 w 311"/>
                <a:gd name="T79" fmla="*/ 248 h 316"/>
                <a:gd name="T80" fmla="*/ 118 w 311"/>
                <a:gd name="T81" fmla="*/ 250 h 316"/>
                <a:gd name="T82" fmla="*/ 108 w 311"/>
                <a:gd name="T83" fmla="*/ 251 h 316"/>
                <a:gd name="T84" fmla="*/ 105 w 311"/>
                <a:gd name="T85" fmla="*/ 254 h 316"/>
                <a:gd name="T86" fmla="*/ 86 w 311"/>
                <a:gd name="T87" fmla="*/ 250 h 316"/>
                <a:gd name="T88" fmla="*/ 64 w 311"/>
                <a:gd name="T89" fmla="*/ 246 h 316"/>
                <a:gd name="T90" fmla="*/ 58 w 311"/>
                <a:gd name="T91" fmla="*/ 240 h 316"/>
                <a:gd name="T92" fmla="*/ 47 w 311"/>
                <a:gd name="T93" fmla="*/ 238 h 316"/>
                <a:gd name="T94" fmla="*/ 44 w 311"/>
                <a:gd name="T95" fmla="*/ 228 h 316"/>
                <a:gd name="T96" fmla="*/ 52 w 311"/>
                <a:gd name="T97" fmla="*/ 192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1"/>
                <a:gd name="T148" fmla="*/ 0 h 316"/>
                <a:gd name="T149" fmla="*/ 311 w 311"/>
                <a:gd name="T150" fmla="*/ 316 h 3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1" h="316">
                  <a:moveTo>
                    <a:pt x="44" y="166"/>
                  </a:moveTo>
                  <a:lnTo>
                    <a:pt x="42" y="161"/>
                  </a:lnTo>
                  <a:lnTo>
                    <a:pt x="38" y="156"/>
                  </a:lnTo>
                  <a:lnTo>
                    <a:pt x="34" y="151"/>
                  </a:lnTo>
                  <a:lnTo>
                    <a:pt x="28" y="148"/>
                  </a:lnTo>
                  <a:lnTo>
                    <a:pt x="17" y="141"/>
                  </a:lnTo>
                  <a:lnTo>
                    <a:pt x="9" y="132"/>
                  </a:lnTo>
                  <a:lnTo>
                    <a:pt x="4" y="122"/>
                  </a:lnTo>
                  <a:lnTo>
                    <a:pt x="1" y="110"/>
                  </a:lnTo>
                  <a:lnTo>
                    <a:pt x="0" y="101"/>
                  </a:lnTo>
                  <a:lnTo>
                    <a:pt x="0" y="91"/>
                  </a:lnTo>
                  <a:lnTo>
                    <a:pt x="0" y="84"/>
                  </a:lnTo>
                  <a:lnTo>
                    <a:pt x="1" y="76"/>
                  </a:lnTo>
                  <a:lnTo>
                    <a:pt x="5" y="67"/>
                  </a:lnTo>
                  <a:lnTo>
                    <a:pt x="11" y="57"/>
                  </a:lnTo>
                  <a:lnTo>
                    <a:pt x="16" y="48"/>
                  </a:lnTo>
                  <a:lnTo>
                    <a:pt x="22" y="39"/>
                  </a:lnTo>
                  <a:lnTo>
                    <a:pt x="19" y="46"/>
                  </a:lnTo>
                  <a:lnTo>
                    <a:pt x="15" y="52"/>
                  </a:lnTo>
                  <a:lnTo>
                    <a:pt x="13" y="58"/>
                  </a:lnTo>
                  <a:lnTo>
                    <a:pt x="14" y="64"/>
                  </a:lnTo>
                  <a:lnTo>
                    <a:pt x="17" y="66"/>
                  </a:lnTo>
                  <a:lnTo>
                    <a:pt x="22" y="67"/>
                  </a:lnTo>
                  <a:lnTo>
                    <a:pt x="29" y="67"/>
                  </a:lnTo>
                  <a:lnTo>
                    <a:pt x="36" y="64"/>
                  </a:lnTo>
                  <a:lnTo>
                    <a:pt x="42" y="62"/>
                  </a:lnTo>
                  <a:lnTo>
                    <a:pt x="47" y="57"/>
                  </a:lnTo>
                  <a:lnTo>
                    <a:pt x="54" y="53"/>
                  </a:lnTo>
                  <a:lnTo>
                    <a:pt x="62" y="48"/>
                  </a:lnTo>
                  <a:lnTo>
                    <a:pt x="68" y="44"/>
                  </a:lnTo>
                  <a:lnTo>
                    <a:pt x="75" y="39"/>
                  </a:lnTo>
                  <a:lnTo>
                    <a:pt x="81" y="35"/>
                  </a:lnTo>
                  <a:lnTo>
                    <a:pt x="86" y="32"/>
                  </a:lnTo>
                  <a:lnTo>
                    <a:pt x="91" y="30"/>
                  </a:lnTo>
                  <a:lnTo>
                    <a:pt x="97" y="27"/>
                  </a:lnTo>
                  <a:lnTo>
                    <a:pt x="103" y="24"/>
                  </a:lnTo>
                  <a:lnTo>
                    <a:pt x="110" y="21"/>
                  </a:lnTo>
                  <a:lnTo>
                    <a:pt x="118" y="19"/>
                  </a:lnTo>
                  <a:lnTo>
                    <a:pt x="126" y="17"/>
                  </a:lnTo>
                  <a:lnTo>
                    <a:pt x="136" y="16"/>
                  </a:lnTo>
                  <a:lnTo>
                    <a:pt x="147" y="16"/>
                  </a:lnTo>
                  <a:lnTo>
                    <a:pt x="156" y="15"/>
                  </a:lnTo>
                  <a:lnTo>
                    <a:pt x="165" y="12"/>
                  </a:lnTo>
                  <a:lnTo>
                    <a:pt x="172" y="8"/>
                  </a:lnTo>
                  <a:lnTo>
                    <a:pt x="176" y="3"/>
                  </a:lnTo>
                  <a:lnTo>
                    <a:pt x="178" y="0"/>
                  </a:lnTo>
                  <a:lnTo>
                    <a:pt x="180" y="0"/>
                  </a:lnTo>
                  <a:lnTo>
                    <a:pt x="182" y="1"/>
                  </a:lnTo>
                  <a:lnTo>
                    <a:pt x="184" y="3"/>
                  </a:lnTo>
                  <a:lnTo>
                    <a:pt x="186" y="7"/>
                  </a:lnTo>
                  <a:lnTo>
                    <a:pt x="187" y="11"/>
                  </a:lnTo>
                  <a:lnTo>
                    <a:pt x="188" y="15"/>
                  </a:lnTo>
                  <a:lnTo>
                    <a:pt x="187" y="19"/>
                  </a:lnTo>
                  <a:lnTo>
                    <a:pt x="190" y="19"/>
                  </a:lnTo>
                  <a:lnTo>
                    <a:pt x="192" y="20"/>
                  </a:lnTo>
                  <a:lnTo>
                    <a:pt x="194" y="21"/>
                  </a:lnTo>
                  <a:lnTo>
                    <a:pt x="194" y="24"/>
                  </a:lnTo>
                  <a:lnTo>
                    <a:pt x="198" y="20"/>
                  </a:lnTo>
                  <a:lnTo>
                    <a:pt x="204" y="17"/>
                  </a:lnTo>
                  <a:lnTo>
                    <a:pt x="207" y="16"/>
                  </a:lnTo>
                  <a:lnTo>
                    <a:pt x="210" y="16"/>
                  </a:lnTo>
                  <a:lnTo>
                    <a:pt x="213" y="25"/>
                  </a:lnTo>
                  <a:lnTo>
                    <a:pt x="216" y="36"/>
                  </a:lnTo>
                  <a:lnTo>
                    <a:pt x="219" y="51"/>
                  </a:lnTo>
                  <a:lnTo>
                    <a:pt x="218" y="66"/>
                  </a:lnTo>
                  <a:lnTo>
                    <a:pt x="221" y="63"/>
                  </a:lnTo>
                  <a:lnTo>
                    <a:pt x="222" y="59"/>
                  </a:lnTo>
                  <a:lnTo>
                    <a:pt x="223" y="56"/>
                  </a:lnTo>
                  <a:lnTo>
                    <a:pt x="223" y="53"/>
                  </a:lnTo>
                  <a:lnTo>
                    <a:pt x="225" y="58"/>
                  </a:lnTo>
                  <a:lnTo>
                    <a:pt x="228" y="64"/>
                  </a:lnTo>
                  <a:lnTo>
                    <a:pt x="230" y="69"/>
                  </a:lnTo>
                  <a:lnTo>
                    <a:pt x="231" y="74"/>
                  </a:lnTo>
                  <a:lnTo>
                    <a:pt x="235" y="79"/>
                  </a:lnTo>
                  <a:lnTo>
                    <a:pt x="241" y="82"/>
                  </a:lnTo>
                  <a:lnTo>
                    <a:pt x="248" y="82"/>
                  </a:lnTo>
                  <a:lnTo>
                    <a:pt x="255" y="79"/>
                  </a:lnTo>
                  <a:lnTo>
                    <a:pt x="258" y="76"/>
                  </a:lnTo>
                  <a:lnTo>
                    <a:pt x="263" y="75"/>
                  </a:lnTo>
                  <a:lnTo>
                    <a:pt x="268" y="75"/>
                  </a:lnTo>
                  <a:lnTo>
                    <a:pt x="276" y="76"/>
                  </a:lnTo>
                  <a:lnTo>
                    <a:pt x="282" y="79"/>
                  </a:lnTo>
                  <a:lnTo>
                    <a:pt x="289" y="82"/>
                  </a:lnTo>
                  <a:lnTo>
                    <a:pt x="294" y="87"/>
                  </a:lnTo>
                  <a:lnTo>
                    <a:pt x="297" y="92"/>
                  </a:lnTo>
                  <a:lnTo>
                    <a:pt x="292" y="96"/>
                  </a:lnTo>
                  <a:lnTo>
                    <a:pt x="286" y="103"/>
                  </a:lnTo>
                  <a:lnTo>
                    <a:pt x="284" y="110"/>
                  </a:lnTo>
                  <a:lnTo>
                    <a:pt x="288" y="120"/>
                  </a:lnTo>
                  <a:lnTo>
                    <a:pt x="295" y="130"/>
                  </a:lnTo>
                  <a:lnTo>
                    <a:pt x="302" y="143"/>
                  </a:lnTo>
                  <a:lnTo>
                    <a:pt x="309" y="157"/>
                  </a:lnTo>
                  <a:lnTo>
                    <a:pt x="311" y="168"/>
                  </a:lnTo>
                  <a:lnTo>
                    <a:pt x="303" y="171"/>
                  </a:lnTo>
                  <a:lnTo>
                    <a:pt x="296" y="176"/>
                  </a:lnTo>
                  <a:lnTo>
                    <a:pt x="288" y="182"/>
                  </a:lnTo>
                  <a:lnTo>
                    <a:pt x="283" y="187"/>
                  </a:lnTo>
                  <a:lnTo>
                    <a:pt x="283" y="193"/>
                  </a:lnTo>
                  <a:lnTo>
                    <a:pt x="282" y="201"/>
                  </a:lnTo>
                  <a:lnTo>
                    <a:pt x="280" y="213"/>
                  </a:lnTo>
                  <a:lnTo>
                    <a:pt x="276" y="224"/>
                  </a:lnTo>
                  <a:lnTo>
                    <a:pt x="268" y="236"/>
                  </a:lnTo>
                  <a:lnTo>
                    <a:pt x="258" y="248"/>
                  </a:lnTo>
                  <a:lnTo>
                    <a:pt x="242" y="256"/>
                  </a:lnTo>
                  <a:lnTo>
                    <a:pt x="221" y="263"/>
                  </a:lnTo>
                  <a:lnTo>
                    <a:pt x="219" y="269"/>
                  </a:lnTo>
                  <a:lnTo>
                    <a:pt x="218" y="274"/>
                  </a:lnTo>
                  <a:lnTo>
                    <a:pt x="215" y="279"/>
                  </a:lnTo>
                  <a:lnTo>
                    <a:pt x="213" y="284"/>
                  </a:lnTo>
                  <a:lnTo>
                    <a:pt x="210" y="279"/>
                  </a:lnTo>
                  <a:lnTo>
                    <a:pt x="208" y="276"/>
                  </a:lnTo>
                  <a:lnTo>
                    <a:pt x="206" y="274"/>
                  </a:lnTo>
                  <a:lnTo>
                    <a:pt x="204" y="273"/>
                  </a:lnTo>
                  <a:lnTo>
                    <a:pt x="203" y="281"/>
                  </a:lnTo>
                  <a:lnTo>
                    <a:pt x="202" y="290"/>
                  </a:lnTo>
                  <a:lnTo>
                    <a:pt x="198" y="298"/>
                  </a:lnTo>
                  <a:lnTo>
                    <a:pt x="195" y="304"/>
                  </a:lnTo>
                  <a:lnTo>
                    <a:pt x="194" y="297"/>
                  </a:lnTo>
                  <a:lnTo>
                    <a:pt x="191" y="291"/>
                  </a:lnTo>
                  <a:lnTo>
                    <a:pt x="188" y="288"/>
                  </a:lnTo>
                  <a:lnTo>
                    <a:pt x="184" y="286"/>
                  </a:lnTo>
                  <a:lnTo>
                    <a:pt x="179" y="294"/>
                  </a:lnTo>
                  <a:lnTo>
                    <a:pt x="174" y="304"/>
                  </a:lnTo>
                  <a:lnTo>
                    <a:pt x="169" y="312"/>
                  </a:lnTo>
                  <a:lnTo>
                    <a:pt x="163" y="316"/>
                  </a:lnTo>
                  <a:lnTo>
                    <a:pt x="162" y="310"/>
                  </a:lnTo>
                  <a:lnTo>
                    <a:pt x="162" y="304"/>
                  </a:lnTo>
                  <a:lnTo>
                    <a:pt x="161" y="298"/>
                  </a:lnTo>
                  <a:lnTo>
                    <a:pt x="159" y="296"/>
                  </a:lnTo>
                  <a:lnTo>
                    <a:pt x="156" y="300"/>
                  </a:lnTo>
                  <a:lnTo>
                    <a:pt x="154" y="304"/>
                  </a:lnTo>
                  <a:lnTo>
                    <a:pt x="152" y="307"/>
                  </a:lnTo>
                  <a:lnTo>
                    <a:pt x="149" y="308"/>
                  </a:lnTo>
                  <a:lnTo>
                    <a:pt x="149" y="304"/>
                  </a:lnTo>
                  <a:lnTo>
                    <a:pt x="149" y="302"/>
                  </a:lnTo>
                  <a:lnTo>
                    <a:pt x="149" y="300"/>
                  </a:lnTo>
                  <a:lnTo>
                    <a:pt x="147" y="298"/>
                  </a:lnTo>
                  <a:lnTo>
                    <a:pt x="158" y="289"/>
                  </a:lnTo>
                  <a:lnTo>
                    <a:pt x="167" y="277"/>
                  </a:lnTo>
                  <a:lnTo>
                    <a:pt x="170" y="264"/>
                  </a:lnTo>
                  <a:lnTo>
                    <a:pt x="167" y="249"/>
                  </a:lnTo>
                  <a:lnTo>
                    <a:pt x="173" y="245"/>
                  </a:lnTo>
                  <a:lnTo>
                    <a:pt x="179" y="238"/>
                  </a:lnTo>
                  <a:lnTo>
                    <a:pt x="186" y="232"/>
                  </a:lnTo>
                  <a:lnTo>
                    <a:pt x="190" y="226"/>
                  </a:lnTo>
                  <a:lnTo>
                    <a:pt x="195" y="218"/>
                  </a:lnTo>
                  <a:lnTo>
                    <a:pt x="202" y="211"/>
                  </a:lnTo>
                  <a:lnTo>
                    <a:pt x="207" y="204"/>
                  </a:lnTo>
                  <a:lnTo>
                    <a:pt x="209" y="201"/>
                  </a:lnTo>
                  <a:lnTo>
                    <a:pt x="202" y="201"/>
                  </a:lnTo>
                  <a:lnTo>
                    <a:pt x="198" y="206"/>
                  </a:lnTo>
                  <a:lnTo>
                    <a:pt x="193" y="212"/>
                  </a:lnTo>
                  <a:lnTo>
                    <a:pt x="189" y="217"/>
                  </a:lnTo>
                  <a:lnTo>
                    <a:pt x="183" y="222"/>
                  </a:lnTo>
                  <a:lnTo>
                    <a:pt x="177" y="228"/>
                  </a:lnTo>
                  <a:lnTo>
                    <a:pt x="171" y="233"/>
                  </a:lnTo>
                  <a:lnTo>
                    <a:pt x="166" y="237"/>
                  </a:lnTo>
                  <a:lnTo>
                    <a:pt x="160" y="241"/>
                  </a:lnTo>
                  <a:lnTo>
                    <a:pt x="154" y="245"/>
                  </a:lnTo>
                  <a:lnTo>
                    <a:pt x="148" y="248"/>
                  </a:lnTo>
                  <a:lnTo>
                    <a:pt x="140" y="249"/>
                  </a:lnTo>
                  <a:lnTo>
                    <a:pt x="133" y="250"/>
                  </a:lnTo>
                  <a:lnTo>
                    <a:pt x="125" y="250"/>
                  </a:lnTo>
                  <a:lnTo>
                    <a:pt x="118" y="250"/>
                  </a:lnTo>
                  <a:lnTo>
                    <a:pt x="113" y="248"/>
                  </a:lnTo>
                  <a:lnTo>
                    <a:pt x="108" y="245"/>
                  </a:lnTo>
                  <a:lnTo>
                    <a:pt x="107" y="248"/>
                  </a:lnTo>
                  <a:lnTo>
                    <a:pt x="108" y="251"/>
                  </a:lnTo>
                  <a:lnTo>
                    <a:pt x="110" y="254"/>
                  </a:lnTo>
                  <a:lnTo>
                    <a:pt x="113" y="255"/>
                  </a:lnTo>
                  <a:lnTo>
                    <a:pt x="108" y="255"/>
                  </a:lnTo>
                  <a:lnTo>
                    <a:pt x="105" y="254"/>
                  </a:lnTo>
                  <a:lnTo>
                    <a:pt x="101" y="254"/>
                  </a:lnTo>
                  <a:lnTo>
                    <a:pt x="97" y="253"/>
                  </a:lnTo>
                  <a:lnTo>
                    <a:pt x="91" y="252"/>
                  </a:lnTo>
                  <a:lnTo>
                    <a:pt x="86" y="250"/>
                  </a:lnTo>
                  <a:lnTo>
                    <a:pt x="81" y="248"/>
                  </a:lnTo>
                  <a:lnTo>
                    <a:pt x="74" y="246"/>
                  </a:lnTo>
                  <a:lnTo>
                    <a:pt x="69" y="245"/>
                  </a:lnTo>
                  <a:lnTo>
                    <a:pt x="64" y="246"/>
                  </a:lnTo>
                  <a:lnTo>
                    <a:pt x="60" y="248"/>
                  </a:lnTo>
                  <a:lnTo>
                    <a:pt x="58" y="251"/>
                  </a:lnTo>
                  <a:lnTo>
                    <a:pt x="58" y="245"/>
                  </a:lnTo>
                  <a:lnTo>
                    <a:pt x="58" y="240"/>
                  </a:lnTo>
                  <a:lnTo>
                    <a:pt x="58" y="238"/>
                  </a:lnTo>
                  <a:lnTo>
                    <a:pt x="61" y="236"/>
                  </a:lnTo>
                  <a:lnTo>
                    <a:pt x="52" y="237"/>
                  </a:lnTo>
                  <a:lnTo>
                    <a:pt x="47" y="238"/>
                  </a:lnTo>
                  <a:lnTo>
                    <a:pt x="44" y="241"/>
                  </a:lnTo>
                  <a:lnTo>
                    <a:pt x="42" y="245"/>
                  </a:lnTo>
                  <a:lnTo>
                    <a:pt x="42" y="236"/>
                  </a:lnTo>
                  <a:lnTo>
                    <a:pt x="44" y="228"/>
                  </a:lnTo>
                  <a:lnTo>
                    <a:pt x="47" y="221"/>
                  </a:lnTo>
                  <a:lnTo>
                    <a:pt x="51" y="217"/>
                  </a:lnTo>
                  <a:lnTo>
                    <a:pt x="53" y="209"/>
                  </a:lnTo>
                  <a:lnTo>
                    <a:pt x="52" y="192"/>
                  </a:lnTo>
                  <a:lnTo>
                    <a:pt x="49" y="176"/>
                  </a:lnTo>
                  <a:lnTo>
                    <a:pt x="44" y="166"/>
                  </a:lnTo>
                  <a:close/>
                </a:path>
              </a:pathLst>
            </a:custGeom>
            <a:solidFill>
              <a:srgbClr val="F27272"/>
            </a:solidFill>
            <a:ln w="3175" cmpd="sng">
              <a:solidFill>
                <a:srgbClr val="000000"/>
              </a:solidFill>
              <a:round/>
              <a:headEnd/>
              <a:tailEnd/>
            </a:ln>
          </p:spPr>
          <p:txBody>
            <a:bodyPr/>
            <a:lstStyle/>
            <a:p>
              <a:endParaRPr lang="en-US">
                <a:solidFill>
                  <a:srgbClr val="FFFFFF"/>
                </a:solidFill>
              </a:endParaRPr>
            </a:p>
          </p:txBody>
        </p:sp>
        <p:sp>
          <p:nvSpPr>
            <p:cNvPr id="1035" name="Freeform 7"/>
            <p:cNvSpPr>
              <a:spLocks/>
            </p:cNvSpPr>
            <p:nvPr/>
          </p:nvSpPr>
          <p:spPr bwMode="auto">
            <a:xfrm rot="1228347">
              <a:off x="2144" y="1624"/>
              <a:ext cx="72" cy="79"/>
            </a:xfrm>
            <a:custGeom>
              <a:avLst/>
              <a:gdLst>
                <a:gd name="T0" fmla="*/ 282 w 330"/>
                <a:gd name="T1" fmla="*/ 265 h 389"/>
                <a:gd name="T2" fmla="*/ 301 w 330"/>
                <a:gd name="T3" fmla="*/ 251 h 389"/>
                <a:gd name="T4" fmla="*/ 316 w 330"/>
                <a:gd name="T5" fmla="*/ 208 h 389"/>
                <a:gd name="T6" fmla="*/ 326 w 330"/>
                <a:gd name="T7" fmla="*/ 143 h 389"/>
                <a:gd name="T8" fmla="*/ 329 w 330"/>
                <a:gd name="T9" fmla="*/ 42 h 389"/>
                <a:gd name="T10" fmla="*/ 313 w 330"/>
                <a:gd name="T11" fmla="*/ 4 h 389"/>
                <a:gd name="T12" fmla="*/ 308 w 330"/>
                <a:gd name="T13" fmla="*/ 18 h 389"/>
                <a:gd name="T14" fmla="*/ 304 w 330"/>
                <a:gd name="T15" fmla="*/ 14 h 389"/>
                <a:gd name="T16" fmla="*/ 301 w 330"/>
                <a:gd name="T17" fmla="*/ 22 h 389"/>
                <a:gd name="T18" fmla="*/ 296 w 330"/>
                <a:gd name="T19" fmla="*/ 23 h 389"/>
                <a:gd name="T20" fmla="*/ 292 w 330"/>
                <a:gd name="T21" fmla="*/ 23 h 389"/>
                <a:gd name="T22" fmla="*/ 294 w 330"/>
                <a:gd name="T23" fmla="*/ 35 h 389"/>
                <a:gd name="T24" fmla="*/ 288 w 330"/>
                <a:gd name="T25" fmla="*/ 34 h 389"/>
                <a:gd name="T26" fmla="*/ 284 w 330"/>
                <a:gd name="T27" fmla="*/ 37 h 389"/>
                <a:gd name="T28" fmla="*/ 293 w 330"/>
                <a:gd name="T29" fmla="*/ 53 h 389"/>
                <a:gd name="T30" fmla="*/ 291 w 330"/>
                <a:gd name="T31" fmla="*/ 159 h 389"/>
                <a:gd name="T32" fmla="*/ 276 w 330"/>
                <a:gd name="T33" fmla="*/ 228 h 389"/>
                <a:gd name="T34" fmla="*/ 267 w 330"/>
                <a:gd name="T35" fmla="*/ 243 h 389"/>
                <a:gd name="T36" fmla="*/ 266 w 330"/>
                <a:gd name="T37" fmla="*/ 235 h 389"/>
                <a:gd name="T38" fmla="*/ 261 w 330"/>
                <a:gd name="T39" fmla="*/ 241 h 389"/>
                <a:gd name="T40" fmla="*/ 256 w 330"/>
                <a:gd name="T41" fmla="*/ 257 h 389"/>
                <a:gd name="T42" fmla="*/ 238 w 330"/>
                <a:gd name="T43" fmla="*/ 270 h 389"/>
                <a:gd name="T44" fmla="*/ 221 w 330"/>
                <a:gd name="T45" fmla="*/ 270 h 389"/>
                <a:gd name="T46" fmla="*/ 208 w 330"/>
                <a:gd name="T47" fmla="*/ 282 h 389"/>
                <a:gd name="T48" fmla="*/ 190 w 330"/>
                <a:gd name="T49" fmla="*/ 297 h 389"/>
                <a:gd name="T50" fmla="*/ 176 w 330"/>
                <a:gd name="T51" fmla="*/ 305 h 389"/>
                <a:gd name="T52" fmla="*/ 146 w 330"/>
                <a:gd name="T53" fmla="*/ 324 h 389"/>
                <a:gd name="T54" fmla="*/ 111 w 330"/>
                <a:gd name="T55" fmla="*/ 340 h 389"/>
                <a:gd name="T56" fmla="*/ 90 w 330"/>
                <a:gd name="T57" fmla="*/ 333 h 389"/>
                <a:gd name="T58" fmla="*/ 78 w 330"/>
                <a:gd name="T59" fmla="*/ 326 h 389"/>
                <a:gd name="T60" fmla="*/ 66 w 330"/>
                <a:gd name="T61" fmla="*/ 321 h 389"/>
                <a:gd name="T62" fmla="*/ 63 w 330"/>
                <a:gd name="T63" fmla="*/ 310 h 389"/>
                <a:gd name="T64" fmla="*/ 56 w 330"/>
                <a:gd name="T65" fmla="*/ 312 h 389"/>
                <a:gd name="T66" fmla="*/ 52 w 330"/>
                <a:gd name="T67" fmla="*/ 303 h 389"/>
                <a:gd name="T68" fmla="*/ 59 w 330"/>
                <a:gd name="T69" fmla="*/ 288 h 389"/>
                <a:gd name="T70" fmla="*/ 54 w 330"/>
                <a:gd name="T71" fmla="*/ 280 h 389"/>
                <a:gd name="T72" fmla="*/ 39 w 330"/>
                <a:gd name="T73" fmla="*/ 289 h 389"/>
                <a:gd name="T74" fmla="*/ 29 w 330"/>
                <a:gd name="T75" fmla="*/ 299 h 389"/>
                <a:gd name="T76" fmla="*/ 19 w 330"/>
                <a:gd name="T77" fmla="*/ 286 h 389"/>
                <a:gd name="T78" fmla="*/ 13 w 330"/>
                <a:gd name="T79" fmla="*/ 302 h 389"/>
                <a:gd name="T80" fmla="*/ 9 w 330"/>
                <a:gd name="T81" fmla="*/ 307 h 389"/>
                <a:gd name="T82" fmla="*/ 2 w 330"/>
                <a:gd name="T83" fmla="*/ 310 h 389"/>
                <a:gd name="T84" fmla="*/ 4 w 330"/>
                <a:gd name="T85" fmla="*/ 335 h 389"/>
                <a:gd name="T86" fmla="*/ 9 w 330"/>
                <a:gd name="T87" fmla="*/ 346 h 389"/>
                <a:gd name="T88" fmla="*/ 22 w 330"/>
                <a:gd name="T89" fmla="*/ 357 h 389"/>
                <a:gd name="T90" fmla="*/ 58 w 330"/>
                <a:gd name="T91" fmla="*/ 362 h 389"/>
                <a:gd name="T92" fmla="*/ 85 w 330"/>
                <a:gd name="T93" fmla="*/ 356 h 389"/>
                <a:gd name="T94" fmla="*/ 100 w 330"/>
                <a:gd name="T95" fmla="*/ 351 h 389"/>
                <a:gd name="T96" fmla="*/ 114 w 330"/>
                <a:gd name="T97" fmla="*/ 349 h 389"/>
                <a:gd name="T98" fmla="*/ 144 w 330"/>
                <a:gd name="T99" fmla="*/ 340 h 389"/>
                <a:gd name="T100" fmla="*/ 183 w 330"/>
                <a:gd name="T101" fmla="*/ 328 h 389"/>
                <a:gd name="T102" fmla="*/ 213 w 330"/>
                <a:gd name="T103" fmla="*/ 317 h 389"/>
                <a:gd name="T104" fmla="*/ 235 w 330"/>
                <a:gd name="T105" fmla="*/ 308 h 389"/>
                <a:gd name="T106" fmla="*/ 240 w 330"/>
                <a:gd name="T107" fmla="*/ 308 h 389"/>
                <a:gd name="T108" fmla="*/ 219 w 330"/>
                <a:gd name="T109" fmla="*/ 345 h 389"/>
                <a:gd name="T110" fmla="*/ 195 w 330"/>
                <a:gd name="T111" fmla="*/ 383 h 389"/>
                <a:gd name="T112" fmla="*/ 201 w 330"/>
                <a:gd name="T113" fmla="*/ 380 h 389"/>
                <a:gd name="T114" fmla="*/ 224 w 330"/>
                <a:gd name="T115" fmla="*/ 353 h 389"/>
                <a:gd name="T116" fmla="*/ 239 w 330"/>
                <a:gd name="T117" fmla="*/ 331 h 389"/>
                <a:gd name="T118" fmla="*/ 247 w 330"/>
                <a:gd name="T119" fmla="*/ 328 h 389"/>
                <a:gd name="T120" fmla="*/ 261 w 330"/>
                <a:gd name="T121" fmla="*/ 307 h 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0"/>
                <a:gd name="T184" fmla="*/ 0 h 389"/>
                <a:gd name="T185" fmla="*/ 330 w 330"/>
                <a:gd name="T186" fmla="*/ 389 h 3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0" h="389">
                  <a:moveTo>
                    <a:pt x="269" y="269"/>
                  </a:moveTo>
                  <a:lnTo>
                    <a:pt x="276" y="268"/>
                  </a:lnTo>
                  <a:lnTo>
                    <a:pt x="282" y="265"/>
                  </a:lnTo>
                  <a:lnTo>
                    <a:pt x="286" y="263"/>
                  </a:lnTo>
                  <a:lnTo>
                    <a:pt x="292" y="262"/>
                  </a:lnTo>
                  <a:lnTo>
                    <a:pt x="301" y="251"/>
                  </a:lnTo>
                  <a:lnTo>
                    <a:pt x="307" y="237"/>
                  </a:lnTo>
                  <a:lnTo>
                    <a:pt x="311" y="221"/>
                  </a:lnTo>
                  <a:lnTo>
                    <a:pt x="316" y="208"/>
                  </a:lnTo>
                  <a:lnTo>
                    <a:pt x="318" y="196"/>
                  </a:lnTo>
                  <a:lnTo>
                    <a:pt x="322" y="172"/>
                  </a:lnTo>
                  <a:lnTo>
                    <a:pt x="326" y="143"/>
                  </a:lnTo>
                  <a:lnTo>
                    <a:pt x="329" y="109"/>
                  </a:lnTo>
                  <a:lnTo>
                    <a:pt x="330" y="74"/>
                  </a:lnTo>
                  <a:lnTo>
                    <a:pt x="329" y="42"/>
                  </a:lnTo>
                  <a:lnTo>
                    <a:pt x="324" y="17"/>
                  </a:lnTo>
                  <a:lnTo>
                    <a:pt x="314" y="0"/>
                  </a:lnTo>
                  <a:lnTo>
                    <a:pt x="313" y="4"/>
                  </a:lnTo>
                  <a:lnTo>
                    <a:pt x="311" y="11"/>
                  </a:lnTo>
                  <a:lnTo>
                    <a:pt x="310" y="15"/>
                  </a:lnTo>
                  <a:lnTo>
                    <a:pt x="308" y="18"/>
                  </a:lnTo>
                  <a:lnTo>
                    <a:pt x="306" y="16"/>
                  </a:lnTo>
                  <a:lnTo>
                    <a:pt x="305" y="15"/>
                  </a:lnTo>
                  <a:lnTo>
                    <a:pt x="304" y="14"/>
                  </a:lnTo>
                  <a:lnTo>
                    <a:pt x="302" y="14"/>
                  </a:lnTo>
                  <a:lnTo>
                    <a:pt x="302" y="18"/>
                  </a:lnTo>
                  <a:lnTo>
                    <a:pt x="301" y="22"/>
                  </a:lnTo>
                  <a:lnTo>
                    <a:pt x="300" y="24"/>
                  </a:lnTo>
                  <a:lnTo>
                    <a:pt x="300" y="25"/>
                  </a:lnTo>
                  <a:lnTo>
                    <a:pt x="296" y="23"/>
                  </a:lnTo>
                  <a:lnTo>
                    <a:pt x="294" y="23"/>
                  </a:lnTo>
                  <a:lnTo>
                    <a:pt x="292" y="23"/>
                  </a:lnTo>
                  <a:lnTo>
                    <a:pt x="293" y="29"/>
                  </a:lnTo>
                  <a:lnTo>
                    <a:pt x="294" y="32"/>
                  </a:lnTo>
                  <a:lnTo>
                    <a:pt x="294" y="35"/>
                  </a:lnTo>
                  <a:lnTo>
                    <a:pt x="293" y="37"/>
                  </a:lnTo>
                  <a:lnTo>
                    <a:pt x="290" y="36"/>
                  </a:lnTo>
                  <a:lnTo>
                    <a:pt x="288" y="34"/>
                  </a:lnTo>
                  <a:lnTo>
                    <a:pt x="285" y="33"/>
                  </a:lnTo>
                  <a:lnTo>
                    <a:pt x="282" y="33"/>
                  </a:lnTo>
                  <a:lnTo>
                    <a:pt x="284" y="37"/>
                  </a:lnTo>
                  <a:lnTo>
                    <a:pt x="288" y="41"/>
                  </a:lnTo>
                  <a:lnTo>
                    <a:pt x="291" y="46"/>
                  </a:lnTo>
                  <a:lnTo>
                    <a:pt x="293" y="53"/>
                  </a:lnTo>
                  <a:lnTo>
                    <a:pt x="293" y="74"/>
                  </a:lnTo>
                  <a:lnTo>
                    <a:pt x="293" y="114"/>
                  </a:lnTo>
                  <a:lnTo>
                    <a:pt x="291" y="159"/>
                  </a:lnTo>
                  <a:lnTo>
                    <a:pt x="287" y="190"/>
                  </a:lnTo>
                  <a:lnTo>
                    <a:pt x="282" y="210"/>
                  </a:lnTo>
                  <a:lnTo>
                    <a:pt x="276" y="228"/>
                  </a:lnTo>
                  <a:lnTo>
                    <a:pt x="271" y="242"/>
                  </a:lnTo>
                  <a:lnTo>
                    <a:pt x="267" y="248"/>
                  </a:lnTo>
                  <a:lnTo>
                    <a:pt x="267" y="243"/>
                  </a:lnTo>
                  <a:lnTo>
                    <a:pt x="267" y="238"/>
                  </a:lnTo>
                  <a:lnTo>
                    <a:pt x="266" y="236"/>
                  </a:lnTo>
                  <a:lnTo>
                    <a:pt x="266" y="235"/>
                  </a:lnTo>
                  <a:lnTo>
                    <a:pt x="264" y="238"/>
                  </a:lnTo>
                  <a:lnTo>
                    <a:pt x="263" y="240"/>
                  </a:lnTo>
                  <a:lnTo>
                    <a:pt x="261" y="241"/>
                  </a:lnTo>
                  <a:lnTo>
                    <a:pt x="260" y="241"/>
                  </a:lnTo>
                  <a:lnTo>
                    <a:pt x="259" y="248"/>
                  </a:lnTo>
                  <a:lnTo>
                    <a:pt x="256" y="257"/>
                  </a:lnTo>
                  <a:lnTo>
                    <a:pt x="251" y="265"/>
                  </a:lnTo>
                  <a:lnTo>
                    <a:pt x="245" y="271"/>
                  </a:lnTo>
                  <a:lnTo>
                    <a:pt x="238" y="270"/>
                  </a:lnTo>
                  <a:lnTo>
                    <a:pt x="232" y="268"/>
                  </a:lnTo>
                  <a:lnTo>
                    <a:pt x="225" y="266"/>
                  </a:lnTo>
                  <a:lnTo>
                    <a:pt x="221" y="270"/>
                  </a:lnTo>
                  <a:lnTo>
                    <a:pt x="218" y="273"/>
                  </a:lnTo>
                  <a:lnTo>
                    <a:pt x="214" y="277"/>
                  </a:lnTo>
                  <a:lnTo>
                    <a:pt x="208" y="282"/>
                  </a:lnTo>
                  <a:lnTo>
                    <a:pt x="203" y="288"/>
                  </a:lnTo>
                  <a:lnTo>
                    <a:pt x="197" y="292"/>
                  </a:lnTo>
                  <a:lnTo>
                    <a:pt x="190" y="297"/>
                  </a:lnTo>
                  <a:lnTo>
                    <a:pt x="185" y="300"/>
                  </a:lnTo>
                  <a:lnTo>
                    <a:pt x="181" y="302"/>
                  </a:lnTo>
                  <a:lnTo>
                    <a:pt x="176" y="305"/>
                  </a:lnTo>
                  <a:lnTo>
                    <a:pt x="167" y="310"/>
                  </a:lnTo>
                  <a:lnTo>
                    <a:pt x="158" y="316"/>
                  </a:lnTo>
                  <a:lnTo>
                    <a:pt x="146" y="324"/>
                  </a:lnTo>
                  <a:lnTo>
                    <a:pt x="133" y="331"/>
                  </a:lnTo>
                  <a:lnTo>
                    <a:pt x="122" y="337"/>
                  </a:lnTo>
                  <a:lnTo>
                    <a:pt x="111" y="340"/>
                  </a:lnTo>
                  <a:lnTo>
                    <a:pt x="102" y="342"/>
                  </a:lnTo>
                  <a:lnTo>
                    <a:pt x="93" y="338"/>
                  </a:lnTo>
                  <a:lnTo>
                    <a:pt x="90" y="333"/>
                  </a:lnTo>
                  <a:lnTo>
                    <a:pt x="88" y="330"/>
                  </a:lnTo>
                  <a:lnTo>
                    <a:pt x="80" y="329"/>
                  </a:lnTo>
                  <a:lnTo>
                    <a:pt x="78" y="326"/>
                  </a:lnTo>
                  <a:lnTo>
                    <a:pt x="75" y="324"/>
                  </a:lnTo>
                  <a:lnTo>
                    <a:pt x="71" y="321"/>
                  </a:lnTo>
                  <a:lnTo>
                    <a:pt x="66" y="321"/>
                  </a:lnTo>
                  <a:lnTo>
                    <a:pt x="65" y="317"/>
                  </a:lnTo>
                  <a:lnTo>
                    <a:pt x="64" y="313"/>
                  </a:lnTo>
                  <a:lnTo>
                    <a:pt x="63" y="310"/>
                  </a:lnTo>
                  <a:lnTo>
                    <a:pt x="63" y="309"/>
                  </a:lnTo>
                  <a:lnTo>
                    <a:pt x="58" y="311"/>
                  </a:lnTo>
                  <a:lnTo>
                    <a:pt x="56" y="312"/>
                  </a:lnTo>
                  <a:lnTo>
                    <a:pt x="54" y="312"/>
                  </a:lnTo>
                  <a:lnTo>
                    <a:pt x="52" y="310"/>
                  </a:lnTo>
                  <a:lnTo>
                    <a:pt x="52" y="303"/>
                  </a:lnTo>
                  <a:lnTo>
                    <a:pt x="53" y="295"/>
                  </a:lnTo>
                  <a:lnTo>
                    <a:pt x="56" y="290"/>
                  </a:lnTo>
                  <a:lnTo>
                    <a:pt x="59" y="288"/>
                  </a:lnTo>
                  <a:lnTo>
                    <a:pt x="57" y="283"/>
                  </a:lnTo>
                  <a:lnTo>
                    <a:pt x="55" y="281"/>
                  </a:lnTo>
                  <a:lnTo>
                    <a:pt x="54" y="280"/>
                  </a:lnTo>
                  <a:lnTo>
                    <a:pt x="46" y="283"/>
                  </a:lnTo>
                  <a:lnTo>
                    <a:pt x="39" y="289"/>
                  </a:lnTo>
                  <a:lnTo>
                    <a:pt x="33" y="295"/>
                  </a:lnTo>
                  <a:lnTo>
                    <a:pt x="32" y="301"/>
                  </a:lnTo>
                  <a:lnTo>
                    <a:pt x="29" y="299"/>
                  </a:lnTo>
                  <a:lnTo>
                    <a:pt x="25" y="296"/>
                  </a:lnTo>
                  <a:lnTo>
                    <a:pt x="21" y="292"/>
                  </a:lnTo>
                  <a:lnTo>
                    <a:pt x="19" y="286"/>
                  </a:lnTo>
                  <a:lnTo>
                    <a:pt x="15" y="291"/>
                  </a:lnTo>
                  <a:lnTo>
                    <a:pt x="13" y="296"/>
                  </a:lnTo>
                  <a:lnTo>
                    <a:pt x="13" y="302"/>
                  </a:lnTo>
                  <a:lnTo>
                    <a:pt x="15" y="309"/>
                  </a:lnTo>
                  <a:lnTo>
                    <a:pt x="12" y="308"/>
                  </a:lnTo>
                  <a:lnTo>
                    <a:pt x="9" y="307"/>
                  </a:lnTo>
                  <a:lnTo>
                    <a:pt x="6" y="305"/>
                  </a:lnTo>
                  <a:lnTo>
                    <a:pt x="4" y="302"/>
                  </a:lnTo>
                  <a:lnTo>
                    <a:pt x="2" y="310"/>
                  </a:lnTo>
                  <a:lnTo>
                    <a:pt x="0" y="318"/>
                  </a:lnTo>
                  <a:lnTo>
                    <a:pt x="0" y="328"/>
                  </a:lnTo>
                  <a:lnTo>
                    <a:pt x="4" y="335"/>
                  </a:lnTo>
                  <a:lnTo>
                    <a:pt x="6" y="338"/>
                  </a:lnTo>
                  <a:lnTo>
                    <a:pt x="8" y="342"/>
                  </a:lnTo>
                  <a:lnTo>
                    <a:pt x="9" y="346"/>
                  </a:lnTo>
                  <a:lnTo>
                    <a:pt x="12" y="350"/>
                  </a:lnTo>
                  <a:lnTo>
                    <a:pt x="17" y="354"/>
                  </a:lnTo>
                  <a:lnTo>
                    <a:pt x="22" y="357"/>
                  </a:lnTo>
                  <a:lnTo>
                    <a:pt x="31" y="361"/>
                  </a:lnTo>
                  <a:lnTo>
                    <a:pt x="44" y="362"/>
                  </a:lnTo>
                  <a:lnTo>
                    <a:pt x="58" y="362"/>
                  </a:lnTo>
                  <a:lnTo>
                    <a:pt x="68" y="361"/>
                  </a:lnTo>
                  <a:lnTo>
                    <a:pt x="78" y="358"/>
                  </a:lnTo>
                  <a:lnTo>
                    <a:pt x="85" y="356"/>
                  </a:lnTo>
                  <a:lnTo>
                    <a:pt x="92" y="354"/>
                  </a:lnTo>
                  <a:lnTo>
                    <a:pt x="97" y="352"/>
                  </a:lnTo>
                  <a:lnTo>
                    <a:pt x="100" y="351"/>
                  </a:lnTo>
                  <a:lnTo>
                    <a:pt x="105" y="350"/>
                  </a:lnTo>
                  <a:lnTo>
                    <a:pt x="108" y="350"/>
                  </a:lnTo>
                  <a:lnTo>
                    <a:pt x="114" y="349"/>
                  </a:lnTo>
                  <a:lnTo>
                    <a:pt x="122" y="347"/>
                  </a:lnTo>
                  <a:lnTo>
                    <a:pt x="132" y="344"/>
                  </a:lnTo>
                  <a:lnTo>
                    <a:pt x="144" y="340"/>
                  </a:lnTo>
                  <a:lnTo>
                    <a:pt x="157" y="336"/>
                  </a:lnTo>
                  <a:lnTo>
                    <a:pt x="170" y="332"/>
                  </a:lnTo>
                  <a:lnTo>
                    <a:pt x="183" y="328"/>
                  </a:lnTo>
                  <a:lnTo>
                    <a:pt x="194" y="325"/>
                  </a:lnTo>
                  <a:lnTo>
                    <a:pt x="203" y="320"/>
                  </a:lnTo>
                  <a:lnTo>
                    <a:pt x="213" y="317"/>
                  </a:lnTo>
                  <a:lnTo>
                    <a:pt x="221" y="314"/>
                  </a:lnTo>
                  <a:lnTo>
                    <a:pt x="229" y="311"/>
                  </a:lnTo>
                  <a:lnTo>
                    <a:pt x="235" y="308"/>
                  </a:lnTo>
                  <a:lnTo>
                    <a:pt x="239" y="305"/>
                  </a:lnTo>
                  <a:lnTo>
                    <a:pt x="242" y="302"/>
                  </a:lnTo>
                  <a:lnTo>
                    <a:pt x="240" y="308"/>
                  </a:lnTo>
                  <a:lnTo>
                    <a:pt x="235" y="318"/>
                  </a:lnTo>
                  <a:lnTo>
                    <a:pt x="228" y="331"/>
                  </a:lnTo>
                  <a:lnTo>
                    <a:pt x="219" y="345"/>
                  </a:lnTo>
                  <a:lnTo>
                    <a:pt x="210" y="360"/>
                  </a:lnTo>
                  <a:lnTo>
                    <a:pt x="201" y="372"/>
                  </a:lnTo>
                  <a:lnTo>
                    <a:pt x="195" y="383"/>
                  </a:lnTo>
                  <a:lnTo>
                    <a:pt x="191" y="389"/>
                  </a:lnTo>
                  <a:lnTo>
                    <a:pt x="196" y="386"/>
                  </a:lnTo>
                  <a:lnTo>
                    <a:pt x="201" y="380"/>
                  </a:lnTo>
                  <a:lnTo>
                    <a:pt x="208" y="371"/>
                  </a:lnTo>
                  <a:lnTo>
                    <a:pt x="217" y="363"/>
                  </a:lnTo>
                  <a:lnTo>
                    <a:pt x="224" y="353"/>
                  </a:lnTo>
                  <a:lnTo>
                    <a:pt x="231" y="345"/>
                  </a:lnTo>
                  <a:lnTo>
                    <a:pt x="236" y="336"/>
                  </a:lnTo>
                  <a:lnTo>
                    <a:pt x="239" y="331"/>
                  </a:lnTo>
                  <a:lnTo>
                    <a:pt x="242" y="329"/>
                  </a:lnTo>
                  <a:lnTo>
                    <a:pt x="245" y="328"/>
                  </a:lnTo>
                  <a:lnTo>
                    <a:pt x="247" y="328"/>
                  </a:lnTo>
                  <a:lnTo>
                    <a:pt x="249" y="331"/>
                  </a:lnTo>
                  <a:lnTo>
                    <a:pt x="254" y="321"/>
                  </a:lnTo>
                  <a:lnTo>
                    <a:pt x="261" y="307"/>
                  </a:lnTo>
                  <a:lnTo>
                    <a:pt x="268" y="289"/>
                  </a:lnTo>
                  <a:lnTo>
                    <a:pt x="269" y="269"/>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36" name="Freeform 8"/>
            <p:cNvSpPr>
              <a:spLocks/>
            </p:cNvSpPr>
            <p:nvPr/>
          </p:nvSpPr>
          <p:spPr bwMode="auto">
            <a:xfrm rot="1228347">
              <a:off x="2114" y="1695"/>
              <a:ext cx="52" cy="56"/>
            </a:xfrm>
            <a:custGeom>
              <a:avLst/>
              <a:gdLst>
                <a:gd name="T0" fmla="*/ 226 w 235"/>
                <a:gd name="T1" fmla="*/ 17 h 273"/>
                <a:gd name="T2" fmla="*/ 204 w 235"/>
                <a:gd name="T3" fmla="*/ 68 h 273"/>
                <a:gd name="T4" fmla="*/ 181 w 235"/>
                <a:gd name="T5" fmla="*/ 127 h 273"/>
                <a:gd name="T6" fmla="*/ 169 w 235"/>
                <a:gd name="T7" fmla="*/ 173 h 273"/>
                <a:gd name="T8" fmla="*/ 166 w 235"/>
                <a:gd name="T9" fmla="*/ 187 h 273"/>
                <a:gd name="T10" fmla="*/ 159 w 235"/>
                <a:gd name="T11" fmla="*/ 187 h 273"/>
                <a:gd name="T12" fmla="*/ 151 w 235"/>
                <a:gd name="T13" fmla="*/ 187 h 273"/>
                <a:gd name="T14" fmla="*/ 141 w 235"/>
                <a:gd name="T15" fmla="*/ 184 h 273"/>
                <a:gd name="T16" fmla="*/ 135 w 235"/>
                <a:gd name="T17" fmla="*/ 188 h 273"/>
                <a:gd name="T18" fmla="*/ 127 w 235"/>
                <a:gd name="T19" fmla="*/ 208 h 273"/>
                <a:gd name="T20" fmla="*/ 116 w 235"/>
                <a:gd name="T21" fmla="*/ 232 h 273"/>
                <a:gd name="T22" fmla="*/ 106 w 235"/>
                <a:gd name="T23" fmla="*/ 252 h 273"/>
                <a:gd name="T24" fmla="*/ 96 w 235"/>
                <a:gd name="T25" fmla="*/ 261 h 273"/>
                <a:gd name="T26" fmla="*/ 84 w 235"/>
                <a:gd name="T27" fmla="*/ 261 h 273"/>
                <a:gd name="T28" fmla="*/ 70 w 235"/>
                <a:gd name="T29" fmla="*/ 258 h 273"/>
                <a:gd name="T30" fmla="*/ 58 w 235"/>
                <a:gd name="T31" fmla="*/ 252 h 273"/>
                <a:gd name="T32" fmla="*/ 51 w 235"/>
                <a:gd name="T33" fmla="*/ 255 h 273"/>
                <a:gd name="T34" fmla="*/ 39 w 235"/>
                <a:gd name="T35" fmla="*/ 261 h 273"/>
                <a:gd name="T36" fmla="*/ 30 w 235"/>
                <a:gd name="T37" fmla="*/ 265 h 273"/>
                <a:gd name="T38" fmla="*/ 15 w 235"/>
                <a:gd name="T39" fmla="*/ 273 h 273"/>
                <a:gd name="T40" fmla="*/ 6 w 235"/>
                <a:gd name="T41" fmla="*/ 247 h 273"/>
                <a:gd name="T42" fmla="*/ 0 w 235"/>
                <a:gd name="T43" fmla="*/ 176 h 273"/>
                <a:gd name="T44" fmla="*/ 2 w 235"/>
                <a:gd name="T45" fmla="*/ 156 h 273"/>
                <a:gd name="T46" fmla="*/ 7 w 235"/>
                <a:gd name="T47" fmla="*/ 174 h 273"/>
                <a:gd name="T48" fmla="*/ 16 w 235"/>
                <a:gd name="T49" fmla="*/ 193 h 273"/>
                <a:gd name="T50" fmla="*/ 28 w 235"/>
                <a:gd name="T51" fmla="*/ 205 h 273"/>
                <a:gd name="T52" fmla="*/ 39 w 235"/>
                <a:gd name="T53" fmla="*/ 213 h 273"/>
                <a:gd name="T54" fmla="*/ 52 w 235"/>
                <a:gd name="T55" fmla="*/ 224 h 273"/>
                <a:gd name="T56" fmla="*/ 64 w 235"/>
                <a:gd name="T57" fmla="*/ 229 h 273"/>
                <a:gd name="T58" fmla="*/ 68 w 235"/>
                <a:gd name="T59" fmla="*/ 236 h 273"/>
                <a:gd name="T60" fmla="*/ 72 w 235"/>
                <a:gd name="T61" fmla="*/ 224 h 273"/>
                <a:gd name="T62" fmla="*/ 84 w 235"/>
                <a:gd name="T63" fmla="*/ 185 h 273"/>
                <a:gd name="T64" fmla="*/ 98 w 235"/>
                <a:gd name="T65" fmla="*/ 138 h 273"/>
                <a:gd name="T66" fmla="*/ 106 w 235"/>
                <a:gd name="T67" fmla="*/ 102 h 273"/>
                <a:gd name="T68" fmla="*/ 107 w 235"/>
                <a:gd name="T69" fmla="*/ 98 h 273"/>
                <a:gd name="T70" fmla="*/ 108 w 235"/>
                <a:gd name="T71" fmla="*/ 110 h 273"/>
                <a:gd name="T72" fmla="*/ 111 w 235"/>
                <a:gd name="T73" fmla="*/ 121 h 273"/>
                <a:gd name="T74" fmla="*/ 96 w 235"/>
                <a:gd name="T75" fmla="*/ 175 h 273"/>
                <a:gd name="T76" fmla="*/ 92 w 235"/>
                <a:gd name="T77" fmla="*/ 203 h 273"/>
                <a:gd name="T78" fmla="*/ 106 w 235"/>
                <a:gd name="T79" fmla="*/ 192 h 273"/>
                <a:gd name="T80" fmla="*/ 111 w 235"/>
                <a:gd name="T81" fmla="*/ 188 h 273"/>
                <a:gd name="T82" fmla="*/ 122 w 235"/>
                <a:gd name="T83" fmla="*/ 181 h 273"/>
                <a:gd name="T84" fmla="*/ 133 w 235"/>
                <a:gd name="T85" fmla="*/ 168 h 273"/>
                <a:gd name="T86" fmla="*/ 141 w 235"/>
                <a:gd name="T87" fmla="*/ 154 h 273"/>
                <a:gd name="T88" fmla="*/ 150 w 235"/>
                <a:gd name="T89" fmla="*/ 139 h 273"/>
                <a:gd name="T90" fmla="*/ 174 w 235"/>
                <a:gd name="T91" fmla="*/ 98 h 273"/>
                <a:gd name="T92" fmla="*/ 205 w 235"/>
                <a:gd name="T93" fmla="*/ 47 h 273"/>
                <a:gd name="T94" fmla="*/ 229 w 235"/>
                <a:gd name="T95" fmla="*/ 8 h 2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5"/>
                <a:gd name="T145" fmla="*/ 0 h 273"/>
                <a:gd name="T146" fmla="*/ 235 w 235"/>
                <a:gd name="T147" fmla="*/ 273 h 2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5" h="273">
                  <a:moveTo>
                    <a:pt x="235" y="0"/>
                  </a:moveTo>
                  <a:lnTo>
                    <a:pt x="226" y="17"/>
                  </a:lnTo>
                  <a:lnTo>
                    <a:pt x="215" y="41"/>
                  </a:lnTo>
                  <a:lnTo>
                    <a:pt x="204" y="68"/>
                  </a:lnTo>
                  <a:lnTo>
                    <a:pt x="192" y="97"/>
                  </a:lnTo>
                  <a:lnTo>
                    <a:pt x="181" y="127"/>
                  </a:lnTo>
                  <a:lnTo>
                    <a:pt x="174" y="152"/>
                  </a:lnTo>
                  <a:lnTo>
                    <a:pt x="169" y="173"/>
                  </a:lnTo>
                  <a:lnTo>
                    <a:pt x="169" y="186"/>
                  </a:lnTo>
                  <a:lnTo>
                    <a:pt x="166" y="187"/>
                  </a:lnTo>
                  <a:lnTo>
                    <a:pt x="163" y="187"/>
                  </a:lnTo>
                  <a:lnTo>
                    <a:pt x="159" y="187"/>
                  </a:lnTo>
                  <a:lnTo>
                    <a:pt x="156" y="187"/>
                  </a:lnTo>
                  <a:lnTo>
                    <a:pt x="151" y="187"/>
                  </a:lnTo>
                  <a:lnTo>
                    <a:pt x="146" y="186"/>
                  </a:lnTo>
                  <a:lnTo>
                    <a:pt x="141" y="184"/>
                  </a:lnTo>
                  <a:lnTo>
                    <a:pt x="136" y="182"/>
                  </a:lnTo>
                  <a:lnTo>
                    <a:pt x="135" y="188"/>
                  </a:lnTo>
                  <a:lnTo>
                    <a:pt x="131" y="196"/>
                  </a:lnTo>
                  <a:lnTo>
                    <a:pt x="127" y="208"/>
                  </a:lnTo>
                  <a:lnTo>
                    <a:pt x="122" y="220"/>
                  </a:lnTo>
                  <a:lnTo>
                    <a:pt x="116" y="232"/>
                  </a:lnTo>
                  <a:lnTo>
                    <a:pt x="110" y="243"/>
                  </a:lnTo>
                  <a:lnTo>
                    <a:pt x="106" y="252"/>
                  </a:lnTo>
                  <a:lnTo>
                    <a:pt x="102" y="259"/>
                  </a:lnTo>
                  <a:lnTo>
                    <a:pt x="96" y="261"/>
                  </a:lnTo>
                  <a:lnTo>
                    <a:pt x="91" y="262"/>
                  </a:lnTo>
                  <a:lnTo>
                    <a:pt x="84" y="261"/>
                  </a:lnTo>
                  <a:lnTo>
                    <a:pt x="76" y="260"/>
                  </a:lnTo>
                  <a:lnTo>
                    <a:pt x="70" y="258"/>
                  </a:lnTo>
                  <a:lnTo>
                    <a:pt x="64" y="256"/>
                  </a:lnTo>
                  <a:lnTo>
                    <a:pt x="58" y="252"/>
                  </a:lnTo>
                  <a:lnTo>
                    <a:pt x="54" y="249"/>
                  </a:lnTo>
                  <a:lnTo>
                    <a:pt x="51" y="255"/>
                  </a:lnTo>
                  <a:lnTo>
                    <a:pt x="46" y="259"/>
                  </a:lnTo>
                  <a:lnTo>
                    <a:pt x="39" y="261"/>
                  </a:lnTo>
                  <a:lnTo>
                    <a:pt x="33" y="260"/>
                  </a:lnTo>
                  <a:lnTo>
                    <a:pt x="30" y="265"/>
                  </a:lnTo>
                  <a:lnTo>
                    <a:pt x="22" y="270"/>
                  </a:lnTo>
                  <a:lnTo>
                    <a:pt x="15" y="273"/>
                  </a:lnTo>
                  <a:lnTo>
                    <a:pt x="11" y="268"/>
                  </a:lnTo>
                  <a:lnTo>
                    <a:pt x="6" y="247"/>
                  </a:lnTo>
                  <a:lnTo>
                    <a:pt x="2" y="212"/>
                  </a:lnTo>
                  <a:lnTo>
                    <a:pt x="0" y="176"/>
                  </a:lnTo>
                  <a:lnTo>
                    <a:pt x="0" y="150"/>
                  </a:lnTo>
                  <a:lnTo>
                    <a:pt x="2" y="156"/>
                  </a:lnTo>
                  <a:lnTo>
                    <a:pt x="5" y="165"/>
                  </a:lnTo>
                  <a:lnTo>
                    <a:pt x="7" y="174"/>
                  </a:lnTo>
                  <a:lnTo>
                    <a:pt x="12" y="184"/>
                  </a:lnTo>
                  <a:lnTo>
                    <a:pt x="16" y="193"/>
                  </a:lnTo>
                  <a:lnTo>
                    <a:pt x="21" y="200"/>
                  </a:lnTo>
                  <a:lnTo>
                    <a:pt x="28" y="205"/>
                  </a:lnTo>
                  <a:lnTo>
                    <a:pt x="36" y="206"/>
                  </a:lnTo>
                  <a:lnTo>
                    <a:pt x="39" y="213"/>
                  </a:lnTo>
                  <a:lnTo>
                    <a:pt x="46" y="221"/>
                  </a:lnTo>
                  <a:lnTo>
                    <a:pt x="52" y="224"/>
                  </a:lnTo>
                  <a:lnTo>
                    <a:pt x="60" y="224"/>
                  </a:lnTo>
                  <a:lnTo>
                    <a:pt x="64" y="229"/>
                  </a:lnTo>
                  <a:lnTo>
                    <a:pt x="66" y="233"/>
                  </a:lnTo>
                  <a:lnTo>
                    <a:pt x="68" y="236"/>
                  </a:lnTo>
                  <a:lnTo>
                    <a:pt x="69" y="237"/>
                  </a:lnTo>
                  <a:lnTo>
                    <a:pt x="72" y="224"/>
                  </a:lnTo>
                  <a:lnTo>
                    <a:pt x="77" y="206"/>
                  </a:lnTo>
                  <a:lnTo>
                    <a:pt x="84" y="185"/>
                  </a:lnTo>
                  <a:lnTo>
                    <a:pt x="91" y="161"/>
                  </a:lnTo>
                  <a:lnTo>
                    <a:pt x="98" y="138"/>
                  </a:lnTo>
                  <a:lnTo>
                    <a:pt x="103" y="118"/>
                  </a:lnTo>
                  <a:lnTo>
                    <a:pt x="106" y="102"/>
                  </a:lnTo>
                  <a:lnTo>
                    <a:pt x="107" y="93"/>
                  </a:lnTo>
                  <a:lnTo>
                    <a:pt x="107" y="98"/>
                  </a:lnTo>
                  <a:lnTo>
                    <a:pt x="107" y="104"/>
                  </a:lnTo>
                  <a:lnTo>
                    <a:pt x="108" y="110"/>
                  </a:lnTo>
                  <a:lnTo>
                    <a:pt x="111" y="112"/>
                  </a:lnTo>
                  <a:lnTo>
                    <a:pt x="111" y="121"/>
                  </a:lnTo>
                  <a:lnTo>
                    <a:pt x="106" y="145"/>
                  </a:lnTo>
                  <a:lnTo>
                    <a:pt x="96" y="175"/>
                  </a:lnTo>
                  <a:lnTo>
                    <a:pt x="85" y="207"/>
                  </a:lnTo>
                  <a:lnTo>
                    <a:pt x="92" y="203"/>
                  </a:lnTo>
                  <a:lnTo>
                    <a:pt x="100" y="197"/>
                  </a:lnTo>
                  <a:lnTo>
                    <a:pt x="106" y="192"/>
                  </a:lnTo>
                  <a:lnTo>
                    <a:pt x="108" y="188"/>
                  </a:lnTo>
                  <a:lnTo>
                    <a:pt x="111" y="188"/>
                  </a:lnTo>
                  <a:lnTo>
                    <a:pt x="117" y="185"/>
                  </a:lnTo>
                  <a:lnTo>
                    <a:pt x="122" y="181"/>
                  </a:lnTo>
                  <a:lnTo>
                    <a:pt x="127" y="174"/>
                  </a:lnTo>
                  <a:lnTo>
                    <a:pt x="133" y="168"/>
                  </a:lnTo>
                  <a:lnTo>
                    <a:pt x="138" y="160"/>
                  </a:lnTo>
                  <a:lnTo>
                    <a:pt x="141" y="154"/>
                  </a:lnTo>
                  <a:lnTo>
                    <a:pt x="144" y="149"/>
                  </a:lnTo>
                  <a:lnTo>
                    <a:pt x="150" y="139"/>
                  </a:lnTo>
                  <a:lnTo>
                    <a:pt x="160" y="121"/>
                  </a:lnTo>
                  <a:lnTo>
                    <a:pt x="174" y="98"/>
                  </a:lnTo>
                  <a:lnTo>
                    <a:pt x="189" y="73"/>
                  </a:lnTo>
                  <a:lnTo>
                    <a:pt x="205" y="47"/>
                  </a:lnTo>
                  <a:lnTo>
                    <a:pt x="218" y="24"/>
                  </a:lnTo>
                  <a:lnTo>
                    <a:pt x="229" y="8"/>
                  </a:lnTo>
                  <a:lnTo>
                    <a:pt x="235" y="0"/>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37" name="Freeform 9"/>
            <p:cNvSpPr>
              <a:spLocks/>
            </p:cNvSpPr>
            <p:nvPr/>
          </p:nvSpPr>
          <p:spPr bwMode="auto">
            <a:xfrm rot="1228347">
              <a:off x="2131" y="1603"/>
              <a:ext cx="22" cy="96"/>
            </a:xfrm>
            <a:custGeom>
              <a:avLst/>
              <a:gdLst>
                <a:gd name="T0" fmla="*/ 35 w 102"/>
                <a:gd name="T1" fmla="*/ 468 h 468"/>
                <a:gd name="T2" fmla="*/ 34 w 102"/>
                <a:gd name="T3" fmla="*/ 456 h 468"/>
                <a:gd name="T4" fmla="*/ 30 w 102"/>
                <a:gd name="T5" fmla="*/ 444 h 468"/>
                <a:gd name="T6" fmla="*/ 24 w 102"/>
                <a:gd name="T7" fmla="*/ 431 h 468"/>
                <a:gd name="T8" fmla="*/ 18 w 102"/>
                <a:gd name="T9" fmla="*/ 416 h 468"/>
                <a:gd name="T10" fmla="*/ 11 w 102"/>
                <a:gd name="T11" fmla="*/ 400 h 468"/>
                <a:gd name="T12" fmla="*/ 6 w 102"/>
                <a:gd name="T13" fmla="*/ 381 h 468"/>
                <a:gd name="T14" fmla="*/ 2 w 102"/>
                <a:gd name="T15" fmla="*/ 361 h 468"/>
                <a:gd name="T16" fmla="*/ 0 w 102"/>
                <a:gd name="T17" fmla="*/ 338 h 468"/>
                <a:gd name="T18" fmla="*/ 0 w 102"/>
                <a:gd name="T19" fmla="*/ 277 h 468"/>
                <a:gd name="T20" fmla="*/ 4 w 102"/>
                <a:gd name="T21" fmla="*/ 228 h 468"/>
                <a:gd name="T22" fmla="*/ 10 w 102"/>
                <a:gd name="T23" fmla="*/ 186 h 468"/>
                <a:gd name="T24" fmla="*/ 20 w 102"/>
                <a:gd name="T25" fmla="*/ 153 h 468"/>
                <a:gd name="T26" fmla="*/ 28 w 102"/>
                <a:gd name="T27" fmla="*/ 131 h 468"/>
                <a:gd name="T28" fmla="*/ 37 w 102"/>
                <a:gd name="T29" fmla="*/ 113 h 468"/>
                <a:gd name="T30" fmla="*/ 46 w 102"/>
                <a:gd name="T31" fmla="*/ 99 h 468"/>
                <a:gd name="T32" fmla="*/ 55 w 102"/>
                <a:gd name="T33" fmla="*/ 86 h 468"/>
                <a:gd name="T34" fmla="*/ 63 w 102"/>
                <a:gd name="T35" fmla="*/ 75 h 468"/>
                <a:gd name="T36" fmla="*/ 71 w 102"/>
                <a:gd name="T37" fmla="*/ 66 h 468"/>
                <a:gd name="T38" fmla="*/ 76 w 102"/>
                <a:gd name="T39" fmla="*/ 56 h 468"/>
                <a:gd name="T40" fmla="*/ 79 w 102"/>
                <a:gd name="T41" fmla="*/ 47 h 468"/>
                <a:gd name="T42" fmla="*/ 83 w 102"/>
                <a:gd name="T43" fmla="*/ 35 h 468"/>
                <a:gd name="T44" fmla="*/ 86 w 102"/>
                <a:gd name="T45" fmla="*/ 24 h 468"/>
                <a:gd name="T46" fmla="*/ 87 w 102"/>
                <a:gd name="T47" fmla="*/ 12 h 468"/>
                <a:gd name="T48" fmla="*/ 85 w 102"/>
                <a:gd name="T49" fmla="*/ 0 h 468"/>
                <a:gd name="T50" fmla="*/ 90 w 102"/>
                <a:gd name="T51" fmla="*/ 10 h 468"/>
                <a:gd name="T52" fmla="*/ 93 w 102"/>
                <a:gd name="T53" fmla="*/ 26 h 468"/>
                <a:gd name="T54" fmla="*/ 94 w 102"/>
                <a:gd name="T55" fmla="*/ 43 h 468"/>
                <a:gd name="T56" fmla="*/ 92 w 102"/>
                <a:gd name="T57" fmla="*/ 51 h 468"/>
                <a:gd name="T58" fmla="*/ 88 w 102"/>
                <a:gd name="T59" fmla="*/ 55 h 468"/>
                <a:gd name="T60" fmla="*/ 85 w 102"/>
                <a:gd name="T61" fmla="*/ 62 h 468"/>
                <a:gd name="T62" fmla="*/ 83 w 102"/>
                <a:gd name="T63" fmla="*/ 70 h 468"/>
                <a:gd name="T64" fmla="*/ 83 w 102"/>
                <a:gd name="T65" fmla="*/ 79 h 468"/>
                <a:gd name="T66" fmla="*/ 85 w 102"/>
                <a:gd name="T67" fmla="*/ 75 h 468"/>
                <a:gd name="T68" fmla="*/ 88 w 102"/>
                <a:gd name="T69" fmla="*/ 72 h 468"/>
                <a:gd name="T70" fmla="*/ 93 w 102"/>
                <a:gd name="T71" fmla="*/ 71 h 468"/>
                <a:gd name="T72" fmla="*/ 102 w 102"/>
                <a:gd name="T73" fmla="*/ 70 h 468"/>
                <a:gd name="T74" fmla="*/ 90 w 102"/>
                <a:gd name="T75" fmla="*/ 83 h 468"/>
                <a:gd name="T76" fmla="*/ 80 w 102"/>
                <a:gd name="T77" fmla="*/ 95 h 468"/>
                <a:gd name="T78" fmla="*/ 72 w 102"/>
                <a:gd name="T79" fmla="*/ 107 h 468"/>
                <a:gd name="T80" fmla="*/ 66 w 102"/>
                <a:gd name="T81" fmla="*/ 119 h 468"/>
                <a:gd name="T82" fmla="*/ 59 w 102"/>
                <a:gd name="T83" fmla="*/ 129 h 468"/>
                <a:gd name="T84" fmla="*/ 55 w 102"/>
                <a:gd name="T85" fmla="*/ 140 h 468"/>
                <a:gd name="T86" fmla="*/ 51 w 102"/>
                <a:gd name="T87" fmla="*/ 149 h 468"/>
                <a:gd name="T88" fmla="*/ 46 w 102"/>
                <a:gd name="T89" fmla="*/ 158 h 468"/>
                <a:gd name="T90" fmla="*/ 42 w 102"/>
                <a:gd name="T91" fmla="*/ 172 h 468"/>
                <a:gd name="T92" fmla="*/ 39 w 102"/>
                <a:gd name="T93" fmla="*/ 192 h 468"/>
                <a:gd name="T94" fmla="*/ 37 w 102"/>
                <a:gd name="T95" fmla="*/ 213 h 468"/>
                <a:gd name="T96" fmla="*/ 38 w 102"/>
                <a:gd name="T97" fmla="*/ 229 h 468"/>
                <a:gd name="T98" fmla="*/ 25 w 102"/>
                <a:gd name="T99" fmla="*/ 273 h 468"/>
                <a:gd name="T100" fmla="*/ 22 w 102"/>
                <a:gd name="T101" fmla="*/ 329 h 468"/>
                <a:gd name="T102" fmla="*/ 26 w 102"/>
                <a:gd name="T103" fmla="*/ 395 h 468"/>
                <a:gd name="T104" fmla="*/ 35 w 102"/>
                <a:gd name="T105" fmla="*/ 468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
                <a:gd name="T160" fmla="*/ 0 h 468"/>
                <a:gd name="T161" fmla="*/ 102 w 102"/>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 h="468">
                  <a:moveTo>
                    <a:pt x="35" y="468"/>
                  </a:moveTo>
                  <a:lnTo>
                    <a:pt x="34" y="456"/>
                  </a:lnTo>
                  <a:lnTo>
                    <a:pt x="30" y="444"/>
                  </a:lnTo>
                  <a:lnTo>
                    <a:pt x="24" y="431"/>
                  </a:lnTo>
                  <a:lnTo>
                    <a:pt x="18" y="416"/>
                  </a:lnTo>
                  <a:lnTo>
                    <a:pt x="11" y="400"/>
                  </a:lnTo>
                  <a:lnTo>
                    <a:pt x="6" y="381"/>
                  </a:lnTo>
                  <a:lnTo>
                    <a:pt x="2" y="361"/>
                  </a:lnTo>
                  <a:lnTo>
                    <a:pt x="0" y="338"/>
                  </a:lnTo>
                  <a:lnTo>
                    <a:pt x="0" y="277"/>
                  </a:lnTo>
                  <a:lnTo>
                    <a:pt x="4" y="228"/>
                  </a:lnTo>
                  <a:lnTo>
                    <a:pt x="10" y="186"/>
                  </a:lnTo>
                  <a:lnTo>
                    <a:pt x="20" y="153"/>
                  </a:lnTo>
                  <a:lnTo>
                    <a:pt x="28" y="131"/>
                  </a:lnTo>
                  <a:lnTo>
                    <a:pt x="37" y="113"/>
                  </a:lnTo>
                  <a:lnTo>
                    <a:pt x="46" y="99"/>
                  </a:lnTo>
                  <a:lnTo>
                    <a:pt x="55" y="86"/>
                  </a:lnTo>
                  <a:lnTo>
                    <a:pt x="63" y="75"/>
                  </a:lnTo>
                  <a:lnTo>
                    <a:pt x="71" y="66"/>
                  </a:lnTo>
                  <a:lnTo>
                    <a:pt x="76" y="56"/>
                  </a:lnTo>
                  <a:lnTo>
                    <a:pt x="79" y="47"/>
                  </a:lnTo>
                  <a:lnTo>
                    <a:pt x="83" y="35"/>
                  </a:lnTo>
                  <a:lnTo>
                    <a:pt x="86" y="24"/>
                  </a:lnTo>
                  <a:lnTo>
                    <a:pt x="87" y="12"/>
                  </a:lnTo>
                  <a:lnTo>
                    <a:pt x="85" y="0"/>
                  </a:lnTo>
                  <a:lnTo>
                    <a:pt x="90" y="10"/>
                  </a:lnTo>
                  <a:lnTo>
                    <a:pt x="93" y="26"/>
                  </a:lnTo>
                  <a:lnTo>
                    <a:pt x="94" y="43"/>
                  </a:lnTo>
                  <a:lnTo>
                    <a:pt x="92" y="51"/>
                  </a:lnTo>
                  <a:lnTo>
                    <a:pt x="88" y="55"/>
                  </a:lnTo>
                  <a:lnTo>
                    <a:pt x="85" y="62"/>
                  </a:lnTo>
                  <a:lnTo>
                    <a:pt x="83" y="70"/>
                  </a:lnTo>
                  <a:lnTo>
                    <a:pt x="83" y="79"/>
                  </a:lnTo>
                  <a:lnTo>
                    <a:pt x="85" y="75"/>
                  </a:lnTo>
                  <a:lnTo>
                    <a:pt x="88" y="72"/>
                  </a:lnTo>
                  <a:lnTo>
                    <a:pt x="93" y="71"/>
                  </a:lnTo>
                  <a:lnTo>
                    <a:pt x="102" y="70"/>
                  </a:lnTo>
                  <a:lnTo>
                    <a:pt x="90" y="83"/>
                  </a:lnTo>
                  <a:lnTo>
                    <a:pt x="80" y="95"/>
                  </a:lnTo>
                  <a:lnTo>
                    <a:pt x="72" y="107"/>
                  </a:lnTo>
                  <a:lnTo>
                    <a:pt x="66" y="119"/>
                  </a:lnTo>
                  <a:lnTo>
                    <a:pt x="59" y="129"/>
                  </a:lnTo>
                  <a:lnTo>
                    <a:pt x="55" y="140"/>
                  </a:lnTo>
                  <a:lnTo>
                    <a:pt x="51" y="149"/>
                  </a:lnTo>
                  <a:lnTo>
                    <a:pt x="46" y="158"/>
                  </a:lnTo>
                  <a:lnTo>
                    <a:pt x="42" y="172"/>
                  </a:lnTo>
                  <a:lnTo>
                    <a:pt x="39" y="192"/>
                  </a:lnTo>
                  <a:lnTo>
                    <a:pt x="37" y="213"/>
                  </a:lnTo>
                  <a:lnTo>
                    <a:pt x="38" y="229"/>
                  </a:lnTo>
                  <a:lnTo>
                    <a:pt x="25" y="273"/>
                  </a:lnTo>
                  <a:lnTo>
                    <a:pt x="22" y="329"/>
                  </a:lnTo>
                  <a:lnTo>
                    <a:pt x="26" y="395"/>
                  </a:lnTo>
                  <a:lnTo>
                    <a:pt x="35" y="468"/>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38" name="Freeform 10"/>
            <p:cNvSpPr>
              <a:spLocks/>
            </p:cNvSpPr>
            <p:nvPr/>
          </p:nvSpPr>
          <p:spPr bwMode="auto">
            <a:xfrm rot="1228347">
              <a:off x="2164" y="1622"/>
              <a:ext cx="29" cy="28"/>
            </a:xfrm>
            <a:custGeom>
              <a:avLst/>
              <a:gdLst>
                <a:gd name="T0" fmla="*/ 73 w 135"/>
                <a:gd name="T1" fmla="*/ 97 h 135"/>
                <a:gd name="T2" fmla="*/ 84 w 135"/>
                <a:gd name="T3" fmla="*/ 88 h 135"/>
                <a:gd name="T4" fmla="*/ 93 w 135"/>
                <a:gd name="T5" fmla="*/ 76 h 135"/>
                <a:gd name="T6" fmla="*/ 96 w 135"/>
                <a:gd name="T7" fmla="*/ 63 h 135"/>
                <a:gd name="T8" fmla="*/ 93 w 135"/>
                <a:gd name="T9" fmla="*/ 48 h 135"/>
                <a:gd name="T10" fmla="*/ 99 w 135"/>
                <a:gd name="T11" fmla="*/ 44 h 135"/>
                <a:gd name="T12" fmla="*/ 105 w 135"/>
                <a:gd name="T13" fmla="*/ 37 h 135"/>
                <a:gd name="T14" fmla="*/ 112 w 135"/>
                <a:gd name="T15" fmla="*/ 31 h 135"/>
                <a:gd name="T16" fmla="*/ 116 w 135"/>
                <a:gd name="T17" fmla="*/ 25 h 135"/>
                <a:gd name="T18" fmla="*/ 121 w 135"/>
                <a:gd name="T19" fmla="*/ 17 h 135"/>
                <a:gd name="T20" fmla="*/ 128 w 135"/>
                <a:gd name="T21" fmla="*/ 10 h 135"/>
                <a:gd name="T22" fmla="*/ 133 w 135"/>
                <a:gd name="T23" fmla="*/ 3 h 135"/>
                <a:gd name="T24" fmla="*/ 135 w 135"/>
                <a:gd name="T25" fmla="*/ 0 h 135"/>
                <a:gd name="T26" fmla="*/ 128 w 135"/>
                <a:gd name="T27" fmla="*/ 0 h 135"/>
                <a:gd name="T28" fmla="*/ 124 w 135"/>
                <a:gd name="T29" fmla="*/ 5 h 135"/>
                <a:gd name="T30" fmla="*/ 119 w 135"/>
                <a:gd name="T31" fmla="*/ 11 h 135"/>
                <a:gd name="T32" fmla="*/ 115 w 135"/>
                <a:gd name="T33" fmla="*/ 16 h 135"/>
                <a:gd name="T34" fmla="*/ 109 w 135"/>
                <a:gd name="T35" fmla="*/ 21 h 135"/>
                <a:gd name="T36" fmla="*/ 103 w 135"/>
                <a:gd name="T37" fmla="*/ 27 h 135"/>
                <a:gd name="T38" fmla="*/ 97 w 135"/>
                <a:gd name="T39" fmla="*/ 32 h 135"/>
                <a:gd name="T40" fmla="*/ 92 w 135"/>
                <a:gd name="T41" fmla="*/ 36 h 135"/>
                <a:gd name="T42" fmla="*/ 86 w 135"/>
                <a:gd name="T43" fmla="*/ 40 h 135"/>
                <a:gd name="T44" fmla="*/ 80 w 135"/>
                <a:gd name="T45" fmla="*/ 44 h 135"/>
                <a:gd name="T46" fmla="*/ 74 w 135"/>
                <a:gd name="T47" fmla="*/ 47 h 135"/>
                <a:gd name="T48" fmla="*/ 66 w 135"/>
                <a:gd name="T49" fmla="*/ 48 h 135"/>
                <a:gd name="T50" fmla="*/ 59 w 135"/>
                <a:gd name="T51" fmla="*/ 49 h 135"/>
                <a:gd name="T52" fmla="*/ 51 w 135"/>
                <a:gd name="T53" fmla="*/ 49 h 135"/>
                <a:gd name="T54" fmla="*/ 44 w 135"/>
                <a:gd name="T55" fmla="*/ 49 h 135"/>
                <a:gd name="T56" fmla="*/ 39 w 135"/>
                <a:gd name="T57" fmla="*/ 47 h 135"/>
                <a:gd name="T58" fmla="*/ 34 w 135"/>
                <a:gd name="T59" fmla="*/ 44 h 135"/>
                <a:gd name="T60" fmla="*/ 33 w 135"/>
                <a:gd name="T61" fmla="*/ 47 h 135"/>
                <a:gd name="T62" fmla="*/ 34 w 135"/>
                <a:gd name="T63" fmla="*/ 50 h 135"/>
                <a:gd name="T64" fmla="*/ 36 w 135"/>
                <a:gd name="T65" fmla="*/ 53 h 135"/>
                <a:gd name="T66" fmla="*/ 39 w 135"/>
                <a:gd name="T67" fmla="*/ 54 h 135"/>
                <a:gd name="T68" fmla="*/ 34 w 135"/>
                <a:gd name="T69" fmla="*/ 54 h 135"/>
                <a:gd name="T70" fmla="*/ 31 w 135"/>
                <a:gd name="T71" fmla="*/ 53 h 135"/>
                <a:gd name="T72" fmla="*/ 27 w 135"/>
                <a:gd name="T73" fmla="*/ 53 h 135"/>
                <a:gd name="T74" fmla="*/ 23 w 135"/>
                <a:gd name="T75" fmla="*/ 52 h 135"/>
                <a:gd name="T76" fmla="*/ 17 w 135"/>
                <a:gd name="T77" fmla="*/ 51 h 135"/>
                <a:gd name="T78" fmla="*/ 12 w 135"/>
                <a:gd name="T79" fmla="*/ 49 h 135"/>
                <a:gd name="T80" fmla="*/ 7 w 135"/>
                <a:gd name="T81" fmla="*/ 47 h 135"/>
                <a:gd name="T82" fmla="*/ 0 w 135"/>
                <a:gd name="T83" fmla="*/ 45 h 135"/>
                <a:gd name="T84" fmla="*/ 4 w 135"/>
                <a:gd name="T85" fmla="*/ 50 h 135"/>
                <a:gd name="T86" fmla="*/ 8 w 135"/>
                <a:gd name="T87" fmla="*/ 54 h 135"/>
                <a:gd name="T88" fmla="*/ 15 w 135"/>
                <a:gd name="T89" fmla="*/ 58 h 135"/>
                <a:gd name="T90" fmla="*/ 24 w 135"/>
                <a:gd name="T91" fmla="*/ 62 h 135"/>
                <a:gd name="T92" fmla="*/ 32 w 135"/>
                <a:gd name="T93" fmla="*/ 66 h 135"/>
                <a:gd name="T94" fmla="*/ 38 w 135"/>
                <a:gd name="T95" fmla="*/ 71 h 135"/>
                <a:gd name="T96" fmla="*/ 41 w 135"/>
                <a:gd name="T97" fmla="*/ 76 h 135"/>
                <a:gd name="T98" fmla="*/ 42 w 135"/>
                <a:gd name="T99" fmla="*/ 82 h 135"/>
                <a:gd name="T100" fmla="*/ 41 w 135"/>
                <a:gd name="T101" fmla="*/ 91 h 135"/>
                <a:gd name="T102" fmla="*/ 40 w 135"/>
                <a:gd name="T103" fmla="*/ 107 h 135"/>
                <a:gd name="T104" fmla="*/ 40 w 135"/>
                <a:gd name="T105" fmla="*/ 123 h 135"/>
                <a:gd name="T106" fmla="*/ 43 w 135"/>
                <a:gd name="T107" fmla="*/ 132 h 135"/>
                <a:gd name="T108" fmla="*/ 48 w 135"/>
                <a:gd name="T109" fmla="*/ 135 h 135"/>
                <a:gd name="T110" fmla="*/ 51 w 135"/>
                <a:gd name="T111" fmla="*/ 132 h 135"/>
                <a:gd name="T112" fmla="*/ 52 w 135"/>
                <a:gd name="T113" fmla="*/ 128 h 135"/>
                <a:gd name="T114" fmla="*/ 53 w 135"/>
                <a:gd name="T115" fmla="*/ 123 h 135"/>
                <a:gd name="T116" fmla="*/ 54 w 135"/>
                <a:gd name="T117" fmla="*/ 117 h 135"/>
                <a:gd name="T118" fmla="*/ 59 w 135"/>
                <a:gd name="T119" fmla="*/ 107 h 135"/>
                <a:gd name="T120" fmla="*/ 65 w 135"/>
                <a:gd name="T121" fmla="*/ 100 h 135"/>
                <a:gd name="T122" fmla="*/ 73 w 135"/>
                <a:gd name="T123" fmla="*/ 97 h 1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
                <a:gd name="T187" fmla="*/ 0 h 135"/>
                <a:gd name="T188" fmla="*/ 135 w 135"/>
                <a:gd name="T189" fmla="*/ 135 h 1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 h="135">
                  <a:moveTo>
                    <a:pt x="73" y="97"/>
                  </a:moveTo>
                  <a:lnTo>
                    <a:pt x="84" y="88"/>
                  </a:lnTo>
                  <a:lnTo>
                    <a:pt x="93" y="76"/>
                  </a:lnTo>
                  <a:lnTo>
                    <a:pt x="96" y="63"/>
                  </a:lnTo>
                  <a:lnTo>
                    <a:pt x="93" y="48"/>
                  </a:lnTo>
                  <a:lnTo>
                    <a:pt x="99" y="44"/>
                  </a:lnTo>
                  <a:lnTo>
                    <a:pt x="105" y="37"/>
                  </a:lnTo>
                  <a:lnTo>
                    <a:pt x="112" y="31"/>
                  </a:lnTo>
                  <a:lnTo>
                    <a:pt x="116" y="25"/>
                  </a:lnTo>
                  <a:lnTo>
                    <a:pt x="121" y="17"/>
                  </a:lnTo>
                  <a:lnTo>
                    <a:pt x="128" y="10"/>
                  </a:lnTo>
                  <a:lnTo>
                    <a:pt x="133" y="3"/>
                  </a:lnTo>
                  <a:lnTo>
                    <a:pt x="135" y="0"/>
                  </a:lnTo>
                  <a:lnTo>
                    <a:pt x="128" y="0"/>
                  </a:lnTo>
                  <a:lnTo>
                    <a:pt x="124" y="5"/>
                  </a:lnTo>
                  <a:lnTo>
                    <a:pt x="119" y="11"/>
                  </a:lnTo>
                  <a:lnTo>
                    <a:pt x="115" y="16"/>
                  </a:lnTo>
                  <a:lnTo>
                    <a:pt x="109" y="21"/>
                  </a:lnTo>
                  <a:lnTo>
                    <a:pt x="103" y="27"/>
                  </a:lnTo>
                  <a:lnTo>
                    <a:pt x="97" y="32"/>
                  </a:lnTo>
                  <a:lnTo>
                    <a:pt x="92" y="36"/>
                  </a:lnTo>
                  <a:lnTo>
                    <a:pt x="86" y="40"/>
                  </a:lnTo>
                  <a:lnTo>
                    <a:pt x="80" y="44"/>
                  </a:lnTo>
                  <a:lnTo>
                    <a:pt x="74" y="47"/>
                  </a:lnTo>
                  <a:lnTo>
                    <a:pt x="66" y="48"/>
                  </a:lnTo>
                  <a:lnTo>
                    <a:pt x="59" y="49"/>
                  </a:lnTo>
                  <a:lnTo>
                    <a:pt x="51" y="49"/>
                  </a:lnTo>
                  <a:lnTo>
                    <a:pt x="44" y="49"/>
                  </a:lnTo>
                  <a:lnTo>
                    <a:pt x="39" y="47"/>
                  </a:lnTo>
                  <a:lnTo>
                    <a:pt x="34" y="44"/>
                  </a:lnTo>
                  <a:lnTo>
                    <a:pt x="33" y="47"/>
                  </a:lnTo>
                  <a:lnTo>
                    <a:pt x="34" y="50"/>
                  </a:lnTo>
                  <a:lnTo>
                    <a:pt x="36" y="53"/>
                  </a:lnTo>
                  <a:lnTo>
                    <a:pt x="39" y="54"/>
                  </a:lnTo>
                  <a:lnTo>
                    <a:pt x="34" y="54"/>
                  </a:lnTo>
                  <a:lnTo>
                    <a:pt x="31" y="53"/>
                  </a:lnTo>
                  <a:lnTo>
                    <a:pt x="27" y="53"/>
                  </a:lnTo>
                  <a:lnTo>
                    <a:pt x="23" y="52"/>
                  </a:lnTo>
                  <a:lnTo>
                    <a:pt x="17" y="51"/>
                  </a:lnTo>
                  <a:lnTo>
                    <a:pt x="12" y="49"/>
                  </a:lnTo>
                  <a:lnTo>
                    <a:pt x="7" y="47"/>
                  </a:lnTo>
                  <a:lnTo>
                    <a:pt x="0" y="45"/>
                  </a:lnTo>
                  <a:lnTo>
                    <a:pt x="4" y="50"/>
                  </a:lnTo>
                  <a:lnTo>
                    <a:pt x="8" y="54"/>
                  </a:lnTo>
                  <a:lnTo>
                    <a:pt x="15" y="58"/>
                  </a:lnTo>
                  <a:lnTo>
                    <a:pt x="24" y="62"/>
                  </a:lnTo>
                  <a:lnTo>
                    <a:pt x="32" y="66"/>
                  </a:lnTo>
                  <a:lnTo>
                    <a:pt x="38" y="71"/>
                  </a:lnTo>
                  <a:lnTo>
                    <a:pt x="41" y="76"/>
                  </a:lnTo>
                  <a:lnTo>
                    <a:pt x="42" y="82"/>
                  </a:lnTo>
                  <a:lnTo>
                    <a:pt x="41" y="91"/>
                  </a:lnTo>
                  <a:lnTo>
                    <a:pt x="40" y="107"/>
                  </a:lnTo>
                  <a:lnTo>
                    <a:pt x="40" y="123"/>
                  </a:lnTo>
                  <a:lnTo>
                    <a:pt x="43" y="132"/>
                  </a:lnTo>
                  <a:lnTo>
                    <a:pt x="48" y="135"/>
                  </a:lnTo>
                  <a:lnTo>
                    <a:pt x="51" y="132"/>
                  </a:lnTo>
                  <a:lnTo>
                    <a:pt x="52" y="128"/>
                  </a:lnTo>
                  <a:lnTo>
                    <a:pt x="53" y="123"/>
                  </a:lnTo>
                  <a:lnTo>
                    <a:pt x="54" y="117"/>
                  </a:lnTo>
                  <a:lnTo>
                    <a:pt x="59" y="107"/>
                  </a:lnTo>
                  <a:lnTo>
                    <a:pt x="65" y="100"/>
                  </a:lnTo>
                  <a:lnTo>
                    <a:pt x="73" y="97"/>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39" name="Freeform 11"/>
            <p:cNvSpPr>
              <a:spLocks/>
            </p:cNvSpPr>
            <p:nvPr/>
          </p:nvSpPr>
          <p:spPr bwMode="auto">
            <a:xfrm rot="1228347">
              <a:off x="2159" y="1580"/>
              <a:ext cx="82" cy="78"/>
            </a:xfrm>
            <a:custGeom>
              <a:avLst/>
              <a:gdLst>
                <a:gd name="T0" fmla="*/ 352 w 367"/>
                <a:gd name="T1" fmla="*/ 350 h 379"/>
                <a:gd name="T2" fmla="*/ 364 w 367"/>
                <a:gd name="T3" fmla="*/ 276 h 379"/>
                <a:gd name="T4" fmla="*/ 366 w 367"/>
                <a:gd name="T5" fmla="*/ 228 h 379"/>
                <a:gd name="T6" fmla="*/ 360 w 367"/>
                <a:gd name="T7" fmla="*/ 210 h 379"/>
                <a:gd name="T8" fmla="*/ 349 w 367"/>
                <a:gd name="T9" fmla="*/ 196 h 379"/>
                <a:gd name="T10" fmla="*/ 338 w 367"/>
                <a:gd name="T11" fmla="*/ 189 h 379"/>
                <a:gd name="T12" fmla="*/ 325 w 367"/>
                <a:gd name="T13" fmla="*/ 173 h 379"/>
                <a:gd name="T14" fmla="*/ 307 w 367"/>
                <a:gd name="T15" fmla="*/ 131 h 379"/>
                <a:gd name="T16" fmla="*/ 277 w 367"/>
                <a:gd name="T17" fmla="*/ 85 h 379"/>
                <a:gd name="T18" fmla="*/ 228 w 367"/>
                <a:gd name="T19" fmla="*/ 47 h 379"/>
                <a:gd name="T20" fmla="*/ 190 w 367"/>
                <a:gd name="T21" fmla="*/ 29 h 379"/>
                <a:gd name="T22" fmla="*/ 178 w 367"/>
                <a:gd name="T23" fmla="*/ 18 h 379"/>
                <a:gd name="T24" fmla="*/ 163 w 367"/>
                <a:gd name="T25" fmla="*/ 10 h 379"/>
                <a:gd name="T26" fmla="*/ 146 w 367"/>
                <a:gd name="T27" fmla="*/ 4 h 379"/>
                <a:gd name="T28" fmla="*/ 125 w 367"/>
                <a:gd name="T29" fmla="*/ 0 h 379"/>
                <a:gd name="T30" fmla="*/ 92 w 367"/>
                <a:gd name="T31" fmla="*/ 8 h 379"/>
                <a:gd name="T32" fmla="*/ 53 w 367"/>
                <a:gd name="T33" fmla="*/ 27 h 379"/>
                <a:gd name="T34" fmla="*/ 16 w 367"/>
                <a:gd name="T35" fmla="*/ 56 h 379"/>
                <a:gd name="T36" fmla="*/ 5 w 367"/>
                <a:gd name="T37" fmla="*/ 72 h 379"/>
                <a:gd name="T38" fmla="*/ 15 w 367"/>
                <a:gd name="T39" fmla="*/ 63 h 379"/>
                <a:gd name="T40" fmla="*/ 28 w 367"/>
                <a:gd name="T41" fmla="*/ 50 h 379"/>
                <a:gd name="T42" fmla="*/ 42 w 367"/>
                <a:gd name="T43" fmla="*/ 39 h 379"/>
                <a:gd name="T44" fmla="*/ 53 w 367"/>
                <a:gd name="T45" fmla="*/ 32 h 379"/>
                <a:gd name="T46" fmla="*/ 64 w 367"/>
                <a:gd name="T47" fmla="*/ 27 h 379"/>
                <a:gd name="T48" fmla="*/ 75 w 367"/>
                <a:gd name="T49" fmla="*/ 21 h 379"/>
                <a:gd name="T50" fmla="*/ 86 w 367"/>
                <a:gd name="T51" fmla="*/ 16 h 379"/>
                <a:gd name="T52" fmla="*/ 99 w 367"/>
                <a:gd name="T53" fmla="*/ 12 h 379"/>
                <a:gd name="T54" fmla="*/ 112 w 367"/>
                <a:gd name="T55" fmla="*/ 7 h 379"/>
                <a:gd name="T56" fmla="*/ 127 w 367"/>
                <a:gd name="T57" fmla="*/ 6 h 379"/>
                <a:gd name="T58" fmla="*/ 147 w 367"/>
                <a:gd name="T59" fmla="*/ 10 h 379"/>
                <a:gd name="T60" fmla="*/ 168 w 367"/>
                <a:gd name="T61" fmla="*/ 20 h 379"/>
                <a:gd name="T62" fmla="*/ 182 w 367"/>
                <a:gd name="T63" fmla="*/ 32 h 379"/>
                <a:gd name="T64" fmla="*/ 193 w 367"/>
                <a:gd name="T65" fmla="*/ 41 h 379"/>
                <a:gd name="T66" fmla="*/ 215 w 367"/>
                <a:gd name="T67" fmla="*/ 47 h 379"/>
                <a:gd name="T68" fmla="*/ 240 w 367"/>
                <a:gd name="T69" fmla="*/ 59 h 379"/>
                <a:gd name="T70" fmla="*/ 262 w 367"/>
                <a:gd name="T71" fmla="*/ 76 h 379"/>
                <a:gd name="T72" fmla="*/ 284 w 367"/>
                <a:gd name="T73" fmla="*/ 114 h 379"/>
                <a:gd name="T74" fmla="*/ 298 w 367"/>
                <a:gd name="T75" fmla="*/ 166 h 379"/>
                <a:gd name="T76" fmla="*/ 301 w 367"/>
                <a:gd name="T77" fmla="*/ 198 h 379"/>
                <a:gd name="T78" fmla="*/ 290 w 367"/>
                <a:gd name="T79" fmla="*/ 221 h 379"/>
                <a:gd name="T80" fmla="*/ 289 w 367"/>
                <a:gd name="T81" fmla="*/ 228 h 379"/>
                <a:gd name="T82" fmla="*/ 299 w 367"/>
                <a:gd name="T83" fmla="*/ 222 h 379"/>
                <a:gd name="T84" fmla="*/ 308 w 367"/>
                <a:gd name="T85" fmla="*/ 213 h 379"/>
                <a:gd name="T86" fmla="*/ 313 w 367"/>
                <a:gd name="T87" fmla="*/ 202 h 379"/>
                <a:gd name="T88" fmla="*/ 319 w 367"/>
                <a:gd name="T89" fmla="*/ 202 h 379"/>
                <a:gd name="T90" fmla="*/ 323 w 367"/>
                <a:gd name="T91" fmla="*/ 209 h 379"/>
                <a:gd name="T92" fmla="*/ 325 w 367"/>
                <a:gd name="T93" fmla="*/ 206 h 379"/>
                <a:gd name="T94" fmla="*/ 327 w 367"/>
                <a:gd name="T95" fmla="*/ 195 h 379"/>
                <a:gd name="T96" fmla="*/ 330 w 367"/>
                <a:gd name="T97" fmla="*/ 194 h 379"/>
                <a:gd name="T98" fmla="*/ 341 w 367"/>
                <a:gd name="T99" fmla="*/ 203 h 379"/>
                <a:gd name="T100" fmla="*/ 349 w 367"/>
                <a:gd name="T101" fmla="*/ 218 h 379"/>
                <a:gd name="T102" fmla="*/ 354 w 367"/>
                <a:gd name="T103" fmla="*/ 239 h 379"/>
                <a:gd name="T104" fmla="*/ 349 w 367"/>
                <a:gd name="T105" fmla="*/ 251 h 379"/>
                <a:gd name="T106" fmla="*/ 344 w 367"/>
                <a:gd name="T107" fmla="*/ 249 h 379"/>
                <a:gd name="T108" fmla="*/ 349 w 367"/>
                <a:gd name="T109" fmla="*/ 267 h 379"/>
                <a:gd name="T110" fmla="*/ 352 w 367"/>
                <a:gd name="T111" fmla="*/ 308 h 379"/>
                <a:gd name="T112" fmla="*/ 351 w 367"/>
                <a:gd name="T113" fmla="*/ 335 h 379"/>
                <a:gd name="T114" fmla="*/ 347 w 367"/>
                <a:gd name="T115" fmla="*/ 362 h 3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7"/>
                <a:gd name="T175" fmla="*/ 0 h 379"/>
                <a:gd name="T176" fmla="*/ 367 w 367"/>
                <a:gd name="T177" fmla="*/ 379 h 3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7" h="379">
                  <a:moveTo>
                    <a:pt x="343" y="379"/>
                  </a:moveTo>
                  <a:lnTo>
                    <a:pt x="352" y="350"/>
                  </a:lnTo>
                  <a:lnTo>
                    <a:pt x="360" y="314"/>
                  </a:lnTo>
                  <a:lnTo>
                    <a:pt x="364" y="276"/>
                  </a:lnTo>
                  <a:lnTo>
                    <a:pt x="367" y="238"/>
                  </a:lnTo>
                  <a:lnTo>
                    <a:pt x="366" y="228"/>
                  </a:lnTo>
                  <a:lnTo>
                    <a:pt x="364" y="219"/>
                  </a:lnTo>
                  <a:lnTo>
                    <a:pt x="360" y="210"/>
                  </a:lnTo>
                  <a:lnTo>
                    <a:pt x="356" y="202"/>
                  </a:lnTo>
                  <a:lnTo>
                    <a:pt x="349" y="196"/>
                  </a:lnTo>
                  <a:lnTo>
                    <a:pt x="343" y="192"/>
                  </a:lnTo>
                  <a:lnTo>
                    <a:pt x="338" y="189"/>
                  </a:lnTo>
                  <a:lnTo>
                    <a:pt x="331" y="188"/>
                  </a:lnTo>
                  <a:lnTo>
                    <a:pt x="325" y="173"/>
                  </a:lnTo>
                  <a:lnTo>
                    <a:pt x="317" y="154"/>
                  </a:lnTo>
                  <a:lnTo>
                    <a:pt x="307" y="131"/>
                  </a:lnTo>
                  <a:lnTo>
                    <a:pt x="294" y="108"/>
                  </a:lnTo>
                  <a:lnTo>
                    <a:pt x="277" y="85"/>
                  </a:lnTo>
                  <a:lnTo>
                    <a:pt x="256" y="64"/>
                  </a:lnTo>
                  <a:lnTo>
                    <a:pt x="228" y="47"/>
                  </a:lnTo>
                  <a:lnTo>
                    <a:pt x="196" y="34"/>
                  </a:lnTo>
                  <a:lnTo>
                    <a:pt x="190" y="29"/>
                  </a:lnTo>
                  <a:lnTo>
                    <a:pt x="184" y="24"/>
                  </a:lnTo>
                  <a:lnTo>
                    <a:pt x="178" y="18"/>
                  </a:lnTo>
                  <a:lnTo>
                    <a:pt x="170" y="14"/>
                  </a:lnTo>
                  <a:lnTo>
                    <a:pt x="163" y="10"/>
                  </a:lnTo>
                  <a:lnTo>
                    <a:pt x="154" y="7"/>
                  </a:lnTo>
                  <a:lnTo>
                    <a:pt x="146" y="4"/>
                  </a:lnTo>
                  <a:lnTo>
                    <a:pt x="137" y="1"/>
                  </a:lnTo>
                  <a:lnTo>
                    <a:pt x="125" y="0"/>
                  </a:lnTo>
                  <a:lnTo>
                    <a:pt x="109" y="2"/>
                  </a:lnTo>
                  <a:lnTo>
                    <a:pt x="92" y="8"/>
                  </a:lnTo>
                  <a:lnTo>
                    <a:pt x="73" y="15"/>
                  </a:lnTo>
                  <a:lnTo>
                    <a:pt x="53" y="27"/>
                  </a:lnTo>
                  <a:lnTo>
                    <a:pt x="34" y="41"/>
                  </a:lnTo>
                  <a:lnTo>
                    <a:pt x="16" y="56"/>
                  </a:lnTo>
                  <a:lnTo>
                    <a:pt x="0" y="74"/>
                  </a:lnTo>
                  <a:lnTo>
                    <a:pt x="5" y="72"/>
                  </a:lnTo>
                  <a:lnTo>
                    <a:pt x="9" y="68"/>
                  </a:lnTo>
                  <a:lnTo>
                    <a:pt x="15" y="63"/>
                  </a:lnTo>
                  <a:lnTo>
                    <a:pt x="22" y="56"/>
                  </a:lnTo>
                  <a:lnTo>
                    <a:pt x="28" y="50"/>
                  </a:lnTo>
                  <a:lnTo>
                    <a:pt x="35" y="45"/>
                  </a:lnTo>
                  <a:lnTo>
                    <a:pt x="42" y="39"/>
                  </a:lnTo>
                  <a:lnTo>
                    <a:pt x="47" y="36"/>
                  </a:lnTo>
                  <a:lnTo>
                    <a:pt x="53" y="32"/>
                  </a:lnTo>
                  <a:lnTo>
                    <a:pt x="59" y="29"/>
                  </a:lnTo>
                  <a:lnTo>
                    <a:pt x="64" y="27"/>
                  </a:lnTo>
                  <a:lnTo>
                    <a:pt x="69" y="24"/>
                  </a:lnTo>
                  <a:lnTo>
                    <a:pt x="75" y="21"/>
                  </a:lnTo>
                  <a:lnTo>
                    <a:pt x="80" y="18"/>
                  </a:lnTo>
                  <a:lnTo>
                    <a:pt x="86" y="16"/>
                  </a:lnTo>
                  <a:lnTo>
                    <a:pt x="93" y="14"/>
                  </a:lnTo>
                  <a:lnTo>
                    <a:pt x="99" y="12"/>
                  </a:lnTo>
                  <a:lnTo>
                    <a:pt x="105" y="9"/>
                  </a:lnTo>
                  <a:lnTo>
                    <a:pt x="112" y="7"/>
                  </a:lnTo>
                  <a:lnTo>
                    <a:pt x="119" y="6"/>
                  </a:lnTo>
                  <a:lnTo>
                    <a:pt x="127" y="6"/>
                  </a:lnTo>
                  <a:lnTo>
                    <a:pt x="136" y="7"/>
                  </a:lnTo>
                  <a:lnTo>
                    <a:pt x="147" y="10"/>
                  </a:lnTo>
                  <a:lnTo>
                    <a:pt x="158" y="15"/>
                  </a:lnTo>
                  <a:lnTo>
                    <a:pt x="168" y="20"/>
                  </a:lnTo>
                  <a:lnTo>
                    <a:pt x="176" y="26"/>
                  </a:lnTo>
                  <a:lnTo>
                    <a:pt x="182" y="32"/>
                  </a:lnTo>
                  <a:lnTo>
                    <a:pt x="187" y="39"/>
                  </a:lnTo>
                  <a:lnTo>
                    <a:pt x="193" y="41"/>
                  </a:lnTo>
                  <a:lnTo>
                    <a:pt x="203" y="43"/>
                  </a:lnTo>
                  <a:lnTo>
                    <a:pt x="215" y="47"/>
                  </a:lnTo>
                  <a:lnTo>
                    <a:pt x="227" y="52"/>
                  </a:lnTo>
                  <a:lnTo>
                    <a:pt x="240" y="59"/>
                  </a:lnTo>
                  <a:lnTo>
                    <a:pt x="252" y="67"/>
                  </a:lnTo>
                  <a:lnTo>
                    <a:pt x="262" y="76"/>
                  </a:lnTo>
                  <a:lnTo>
                    <a:pt x="271" y="88"/>
                  </a:lnTo>
                  <a:lnTo>
                    <a:pt x="284" y="114"/>
                  </a:lnTo>
                  <a:lnTo>
                    <a:pt x="293" y="141"/>
                  </a:lnTo>
                  <a:lnTo>
                    <a:pt x="298" y="166"/>
                  </a:lnTo>
                  <a:lnTo>
                    <a:pt x="302" y="184"/>
                  </a:lnTo>
                  <a:lnTo>
                    <a:pt x="301" y="198"/>
                  </a:lnTo>
                  <a:lnTo>
                    <a:pt x="296" y="211"/>
                  </a:lnTo>
                  <a:lnTo>
                    <a:pt x="290" y="221"/>
                  </a:lnTo>
                  <a:lnTo>
                    <a:pt x="283" y="229"/>
                  </a:lnTo>
                  <a:lnTo>
                    <a:pt x="289" y="228"/>
                  </a:lnTo>
                  <a:lnTo>
                    <a:pt x="295" y="226"/>
                  </a:lnTo>
                  <a:lnTo>
                    <a:pt x="299" y="222"/>
                  </a:lnTo>
                  <a:lnTo>
                    <a:pt x="305" y="218"/>
                  </a:lnTo>
                  <a:lnTo>
                    <a:pt x="308" y="213"/>
                  </a:lnTo>
                  <a:lnTo>
                    <a:pt x="311" y="208"/>
                  </a:lnTo>
                  <a:lnTo>
                    <a:pt x="313" y="202"/>
                  </a:lnTo>
                  <a:lnTo>
                    <a:pt x="314" y="198"/>
                  </a:lnTo>
                  <a:lnTo>
                    <a:pt x="319" y="202"/>
                  </a:lnTo>
                  <a:lnTo>
                    <a:pt x="321" y="206"/>
                  </a:lnTo>
                  <a:lnTo>
                    <a:pt x="323" y="209"/>
                  </a:lnTo>
                  <a:lnTo>
                    <a:pt x="324" y="213"/>
                  </a:lnTo>
                  <a:lnTo>
                    <a:pt x="325" y="206"/>
                  </a:lnTo>
                  <a:lnTo>
                    <a:pt x="327" y="200"/>
                  </a:lnTo>
                  <a:lnTo>
                    <a:pt x="327" y="195"/>
                  </a:lnTo>
                  <a:lnTo>
                    <a:pt x="326" y="191"/>
                  </a:lnTo>
                  <a:lnTo>
                    <a:pt x="330" y="194"/>
                  </a:lnTo>
                  <a:lnTo>
                    <a:pt x="336" y="198"/>
                  </a:lnTo>
                  <a:lnTo>
                    <a:pt x="341" y="203"/>
                  </a:lnTo>
                  <a:lnTo>
                    <a:pt x="345" y="210"/>
                  </a:lnTo>
                  <a:lnTo>
                    <a:pt x="349" y="218"/>
                  </a:lnTo>
                  <a:lnTo>
                    <a:pt x="352" y="228"/>
                  </a:lnTo>
                  <a:lnTo>
                    <a:pt x="354" y="239"/>
                  </a:lnTo>
                  <a:lnTo>
                    <a:pt x="354" y="253"/>
                  </a:lnTo>
                  <a:lnTo>
                    <a:pt x="349" y="251"/>
                  </a:lnTo>
                  <a:lnTo>
                    <a:pt x="346" y="249"/>
                  </a:lnTo>
                  <a:lnTo>
                    <a:pt x="344" y="249"/>
                  </a:lnTo>
                  <a:lnTo>
                    <a:pt x="343" y="249"/>
                  </a:lnTo>
                  <a:lnTo>
                    <a:pt x="349" y="267"/>
                  </a:lnTo>
                  <a:lnTo>
                    <a:pt x="351" y="288"/>
                  </a:lnTo>
                  <a:lnTo>
                    <a:pt x="352" y="308"/>
                  </a:lnTo>
                  <a:lnTo>
                    <a:pt x="352" y="326"/>
                  </a:lnTo>
                  <a:lnTo>
                    <a:pt x="351" y="335"/>
                  </a:lnTo>
                  <a:lnTo>
                    <a:pt x="349" y="347"/>
                  </a:lnTo>
                  <a:lnTo>
                    <a:pt x="347" y="362"/>
                  </a:lnTo>
                  <a:lnTo>
                    <a:pt x="343" y="379"/>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40" name="Freeform 12"/>
            <p:cNvSpPr>
              <a:spLocks/>
            </p:cNvSpPr>
            <p:nvPr/>
          </p:nvSpPr>
          <p:spPr bwMode="auto">
            <a:xfrm rot="1228347">
              <a:off x="2160" y="1679"/>
              <a:ext cx="30" cy="45"/>
            </a:xfrm>
            <a:custGeom>
              <a:avLst/>
              <a:gdLst>
                <a:gd name="T0" fmla="*/ 69 w 135"/>
                <a:gd name="T1" fmla="*/ 130 h 219"/>
                <a:gd name="T2" fmla="*/ 78 w 135"/>
                <a:gd name="T3" fmla="*/ 117 h 219"/>
                <a:gd name="T4" fmla="*/ 86 w 135"/>
                <a:gd name="T5" fmla="*/ 104 h 219"/>
                <a:gd name="T6" fmla="*/ 95 w 135"/>
                <a:gd name="T7" fmla="*/ 93 h 219"/>
                <a:gd name="T8" fmla="*/ 103 w 135"/>
                <a:gd name="T9" fmla="*/ 82 h 219"/>
                <a:gd name="T10" fmla="*/ 110 w 135"/>
                <a:gd name="T11" fmla="*/ 71 h 219"/>
                <a:gd name="T12" fmla="*/ 116 w 135"/>
                <a:gd name="T13" fmla="*/ 63 h 219"/>
                <a:gd name="T14" fmla="*/ 120 w 135"/>
                <a:gd name="T15" fmla="*/ 57 h 219"/>
                <a:gd name="T16" fmla="*/ 123 w 135"/>
                <a:gd name="T17" fmla="*/ 50 h 219"/>
                <a:gd name="T18" fmla="*/ 128 w 135"/>
                <a:gd name="T19" fmla="*/ 41 h 219"/>
                <a:gd name="T20" fmla="*/ 133 w 135"/>
                <a:gd name="T21" fmla="*/ 26 h 219"/>
                <a:gd name="T22" fmla="*/ 135 w 135"/>
                <a:gd name="T23" fmla="*/ 10 h 219"/>
                <a:gd name="T24" fmla="*/ 131 w 135"/>
                <a:gd name="T25" fmla="*/ 0 h 219"/>
                <a:gd name="T26" fmla="*/ 130 w 135"/>
                <a:gd name="T27" fmla="*/ 20 h 219"/>
                <a:gd name="T28" fmla="*/ 123 w 135"/>
                <a:gd name="T29" fmla="*/ 38 h 219"/>
                <a:gd name="T30" fmla="*/ 116 w 135"/>
                <a:gd name="T31" fmla="*/ 52 h 219"/>
                <a:gd name="T32" fmla="*/ 111 w 135"/>
                <a:gd name="T33" fmla="*/ 62 h 219"/>
                <a:gd name="T34" fmla="*/ 109 w 135"/>
                <a:gd name="T35" fmla="*/ 59 h 219"/>
                <a:gd name="T36" fmla="*/ 107 w 135"/>
                <a:gd name="T37" fmla="*/ 59 h 219"/>
                <a:gd name="T38" fmla="*/ 104 w 135"/>
                <a:gd name="T39" fmla="*/ 60 h 219"/>
                <a:gd name="T40" fmla="*/ 101 w 135"/>
                <a:gd name="T41" fmla="*/ 62 h 219"/>
                <a:gd name="T42" fmla="*/ 98 w 135"/>
                <a:gd name="T43" fmla="*/ 67 h 219"/>
                <a:gd name="T44" fmla="*/ 93 w 135"/>
                <a:gd name="T45" fmla="*/ 76 h 219"/>
                <a:gd name="T46" fmla="*/ 86 w 135"/>
                <a:gd name="T47" fmla="*/ 84 h 219"/>
                <a:gd name="T48" fmla="*/ 79 w 135"/>
                <a:gd name="T49" fmla="*/ 94 h 219"/>
                <a:gd name="T50" fmla="*/ 70 w 135"/>
                <a:gd name="T51" fmla="*/ 102 h 219"/>
                <a:gd name="T52" fmla="*/ 63 w 135"/>
                <a:gd name="T53" fmla="*/ 111 h 219"/>
                <a:gd name="T54" fmla="*/ 58 w 135"/>
                <a:gd name="T55" fmla="*/ 117 h 219"/>
                <a:gd name="T56" fmla="*/ 53 w 135"/>
                <a:gd name="T57" fmla="*/ 120 h 219"/>
                <a:gd name="T58" fmla="*/ 49 w 135"/>
                <a:gd name="T59" fmla="*/ 125 h 219"/>
                <a:gd name="T60" fmla="*/ 42 w 135"/>
                <a:gd name="T61" fmla="*/ 135 h 219"/>
                <a:gd name="T62" fmla="*/ 33 w 135"/>
                <a:gd name="T63" fmla="*/ 147 h 219"/>
                <a:gd name="T64" fmla="*/ 25 w 135"/>
                <a:gd name="T65" fmla="*/ 160 h 219"/>
                <a:gd name="T66" fmla="*/ 16 w 135"/>
                <a:gd name="T67" fmla="*/ 175 h 219"/>
                <a:gd name="T68" fmla="*/ 9 w 135"/>
                <a:gd name="T69" fmla="*/ 190 h 219"/>
                <a:gd name="T70" fmla="*/ 4 w 135"/>
                <a:gd name="T71" fmla="*/ 205 h 219"/>
                <a:gd name="T72" fmla="*/ 0 w 135"/>
                <a:gd name="T73" fmla="*/ 219 h 219"/>
                <a:gd name="T74" fmla="*/ 5 w 135"/>
                <a:gd name="T75" fmla="*/ 209 h 219"/>
                <a:gd name="T76" fmla="*/ 10 w 135"/>
                <a:gd name="T77" fmla="*/ 197 h 219"/>
                <a:gd name="T78" fmla="*/ 17 w 135"/>
                <a:gd name="T79" fmla="*/ 184 h 219"/>
                <a:gd name="T80" fmla="*/ 25 w 135"/>
                <a:gd name="T81" fmla="*/ 169 h 219"/>
                <a:gd name="T82" fmla="*/ 34 w 135"/>
                <a:gd name="T83" fmla="*/ 156 h 219"/>
                <a:gd name="T84" fmla="*/ 45 w 135"/>
                <a:gd name="T85" fmla="*/ 143 h 219"/>
                <a:gd name="T86" fmla="*/ 57 w 135"/>
                <a:gd name="T87" fmla="*/ 135 h 219"/>
                <a:gd name="T88" fmla="*/ 69 w 135"/>
                <a:gd name="T89" fmla="*/ 130 h 2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219"/>
                <a:gd name="T137" fmla="*/ 135 w 135"/>
                <a:gd name="T138" fmla="*/ 219 h 2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219">
                  <a:moveTo>
                    <a:pt x="69" y="130"/>
                  </a:moveTo>
                  <a:lnTo>
                    <a:pt x="78" y="117"/>
                  </a:lnTo>
                  <a:lnTo>
                    <a:pt x="86" y="104"/>
                  </a:lnTo>
                  <a:lnTo>
                    <a:pt x="95" y="93"/>
                  </a:lnTo>
                  <a:lnTo>
                    <a:pt x="103" y="82"/>
                  </a:lnTo>
                  <a:lnTo>
                    <a:pt x="110" y="71"/>
                  </a:lnTo>
                  <a:lnTo>
                    <a:pt x="116" y="63"/>
                  </a:lnTo>
                  <a:lnTo>
                    <a:pt x="120" y="57"/>
                  </a:lnTo>
                  <a:lnTo>
                    <a:pt x="123" y="50"/>
                  </a:lnTo>
                  <a:lnTo>
                    <a:pt x="128" y="41"/>
                  </a:lnTo>
                  <a:lnTo>
                    <a:pt x="133" y="26"/>
                  </a:lnTo>
                  <a:lnTo>
                    <a:pt x="135" y="10"/>
                  </a:lnTo>
                  <a:lnTo>
                    <a:pt x="131" y="0"/>
                  </a:lnTo>
                  <a:lnTo>
                    <a:pt x="130" y="20"/>
                  </a:lnTo>
                  <a:lnTo>
                    <a:pt x="123" y="38"/>
                  </a:lnTo>
                  <a:lnTo>
                    <a:pt x="116" y="52"/>
                  </a:lnTo>
                  <a:lnTo>
                    <a:pt x="111" y="62"/>
                  </a:lnTo>
                  <a:lnTo>
                    <a:pt x="109" y="59"/>
                  </a:lnTo>
                  <a:lnTo>
                    <a:pt x="107" y="59"/>
                  </a:lnTo>
                  <a:lnTo>
                    <a:pt x="104" y="60"/>
                  </a:lnTo>
                  <a:lnTo>
                    <a:pt x="101" y="62"/>
                  </a:lnTo>
                  <a:lnTo>
                    <a:pt x="98" y="67"/>
                  </a:lnTo>
                  <a:lnTo>
                    <a:pt x="93" y="76"/>
                  </a:lnTo>
                  <a:lnTo>
                    <a:pt x="86" y="84"/>
                  </a:lnTo>
                  <a:lnTo>
                    <a:pt x="79" y="94"/>
                  </a:lnTo>
                  <a:lnTo>
                    <a:pt x="70" y="102"/>
                  </a:lnTo>
                  <a:lnTo>
                    <a:pt x="63" y="111"/>
                  </a:lnTo>
                  <a:lnTo>
                    <a:pt x="58" y="117"/>
                  </a:lnTo>
                  <a:lnTo>
                    <a:pt x="53" y="120"/>
                  </a:lnTo>
                  <a:lnTo>
                    <a:pt x="49" y="125"/>
                  </a:lnTo>
                  <a:lnTo>
                    <a:pt x="42" y="135"/>
                  </a:lnTo>
                  <a:lnTo>
                    <a:pt x="33" y="147"/>
                  </a:lnTo>
                  <a:lnTo>
                    <a:pt x="25" y="160"/>
                  </a:lnTo>
                  <a:lnTo>
                    <a:pt x="16" y="175"/>
                  </a:lnTo>
                  <a:lnTo>
                    <a:pt x="9" y="190"/>
                  </a:lnTo>
                  <a:lnTo>
                    <a:pt x="4" y="205"/>
                  </a:lnTo>
                  <a:lnTo>
                    <a:pt x="0" y="219"/>
                  </a:lnTo>
                  <a:lnTo>
                    <a:pt x="5" y="209"/>
                  </a:lnTo>
                  <a:lnTo>
                    <a:pt x="10" y="197"/>
                  </a:lnTo>
                  <a:lnTo>
                    <a:pt x="17" y="184"/>
                  </a:lnTo>
                  <a:lnTo>
                    <a:pt x="25" y="169"/>
                  </a:lnTo>
                  <a:lnTo>
                    <a:pt x="34" y="156"/>
                  </a:lnTo>
                  <a:lnTo>
                    <a:pt x="45" y="143"/>
                  </a:lnTo>
                  <a:lnTo>
                    <a:pt x="57" y="135"/>
                  </a:lnTo>
                  <a:lnTo>
                    <a:pt x="69" y="130"/>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41" name="Freeform 13"/>
            <p:cNvSpPr>
              <a:spLocks/>
            </p:cNvSpPr>
            <p:nvPr/>
          </p:nvSpPr>
          <p:spPr bwMode="auto">
            <a:xfrm rot="1228347">
              <a:off x="2159" y="1668"/>
              <a:ext cx="35" cy="25"/>
            </a:xfrm>
            <a:custGeom>
              <a:avLst/>
              <a:gdLst>
                <a:gd name="T0" fmla="*/ 161 w 163"/>
                <a:gd name="T1" fmla="*/ 29 h 123"/>
                <a:gd name="T2" fmla="*/ 153 w 163"/>
                <a:gd name="T3" fmla="*/ 46 h 123"/>
                <a:gd name="T4" fmla="*/ 140 w 163"/>
                <a:gd name="T5" fmla="*/ 51 h 123"/>
                <a:gd name="T6" fmla="*/ 127 w 163"/>
                <a:gd name="T7" fmla="*/ 47 h 123"/>
                <a:gd name="T8" fmla="*/ 120 w 163"/>
                <a:gd name="T9" fmla="*/ 54 h 123"/>
                <a:gd name="T10" fmla="*/ 110 w 163"/>
                <a:gd name="T11" fmla="*/ 63 h 123"/>
                <a:gd name="T12" fmla="*/ 99 w 163"/>
                <a:gd name="T13" fmla="*/ 73 h 123"/>
                <a:gd name="T14" fmla="*/ 87 w 163"/>
                <a:gd name="T15" fmla="*/ 81 h 123"/>
                <a:gd name="T16" fmla="*/ 78 w 163"/>
                <a:gd name="T17" fmla="*/ 86 h 123"/>
                <a:gd name="T18" fmla="*/ 60 w 163"/>
                <a:gd name="T19" fmla="*/ 97 h 123"/>
                <a:gd name="T20" fmla="*/ 35 w 163"/>
                <a:gd name="T21" fmla="*/ 112 h 123"/>
                <a:gd name="T22" fmla="*/ 13 w 163"/>
                <a:gd name="T23" fmla="*/ 121 h 123"/>
                <a:gd name="T24" fmla="*/ 2 w 163"/>
                <a:gd name="T25" fmla="*/ 116 h 123"/>
                <a:gd name="T26" fmla="*/ 0 w 163"/>
                <a:gd name="T27" fmla="*/ 105 h 123"/>
                <a:gd name="T28" fmla="*/ 4 w 163"/>
                <a:gd name="T29" fmla="*/ 105 h 123"/>
                <a:gd name="T30" fmla="*/ 10 w 163"/>
                <a:gd name="T31" fmla="*/ 108 h 123"/>
                <a:gd name="T32" fmla="*/ 12 w 163"/>
                <a:gd name="T33" fmla="*/ 100 h 123"/>
                <a:gd name="T34" fmla="*/ 11 w 163"/>
                <a:gd name="T35" fmla="*/ 87 h 123"/>
                <a:gd name="T36" fmla="*/ 13 w 163"/>
                <a:gd name="T37" fmla="*/ 84 h 123"/>
                <a:gd name="T38" fmla="*/ 16 w 163"/>
                <a:gd name="T39" fmla="*/ 90 h 123"/>
                <a:gd name="T40" fmla="*/ 19 w 163"/>
                <a:gd name="T41" fmla="*/ 81 h 123"/>
                <a:gd name="T42" fmla="*/ 14 w 163"/>
                <a:gd name="T43" fmla="*/ 58 h 123"/>
                <a:gd name="T44" fmla="*/ 13 w 163"/>
                <a:gd name="T45" fmla="*/ 50 h 123"/>
                <a:gd name="T46" fmla="*/ 28 w 163"/>
                <a:gd name="T47" fmla="*/ 55 h 123"/>
                <a:gd name="T48" fmla="*/ 45 w 163"/>
                <a:gd name="T49" fmla="*/ 59 h 123"/>
                <a:gd name="T50" fmla="*/ 64 w 163"/>
                <a:gd name="T51" fmla="*/ 60 h 123"/>
                <a:gd name="T52" fmla="*/ 84 w 163"/>
                <a:gd name="T53" fmla="*/ 55 h 123"/>
                <a:gd name="T54" fmla="*/ 109 w 163"/>
                <a:gd name="T55" fmla="*/ 45 h 123"/>
                <a:gd name="T56" fmla="*/ 136 w 163"/>
                <a:gd name="T57" fmla="*/ 32 h 123"/>
                <a:gd name="T58" fmla="*/ 156 w 163"/>
                <a:gd name="T59" fmla="*/ 13 h 123"/>
                <a:gd name="T60" fmla="*/ 163 w 163"/>
                <a:gd name="T61" fmla="*/ 7 h 123"/>
                <a:gd name="T62" fmla="*/ 163 w 163"/>
                <a:gd name="T63" fmla="*/ 18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123"/>
                <a:gd name="T98" fmla="*/ 163 w 163"/>
                <a:gd name="T99" fmla="*/ 123 h 1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123">
                  <a:moveTo>
                    <a:pt x="162" y="22"/>
                  </a:moveTo>
                  <a:lnTo>
                    <a:pt x="161" y="29"/>
                  </a:lnTo>
                  <a:lnTo>
                    <a:pt x="158" y="38"/>
                  </a:lnTo>
                  <a:lnTo>
                    <a:pt x="153" y="46"/>
                  </a:lnTo>
                  <a:lnTo>
                    <a:pt x="147" y="52"/>
                  </a:lnTo>
                  <a:lnTo>
                    <a:pt x="140" y="51"/>
                  </a:lnTo>
                  <a:lnTo>
                    <a:pt x="134" y="49"/>
                  </a:lnTo>
                  <a:lnTo>
                    <a:pt x="127" y="47"/>
                  </a:lnTo>
                  <a:lnTo>
                    <a:pt x="123" y="51"/>
                  </a:lnTo>
                  <a:lnTo>
                    <a:pt x="120" y="54"/>
                  </a:lnTo>
                  <a:lnTo>
                    <a:pt x="116" y="58"/>
                  </a:lnTo>
                  <a:lnTo>
                    <a:pt x="110" y="63"/>
                  </a:lnTo>
                  <a:lnTo>
                    <a:pt x="105" y="69"/>
                  </a:lnTo>
                  <a:lnTo>
                    <a:pt x="99" y="73"/>
                  </a:lnTo>
                  <a:lnTo>
                    <a:pt x="92" y="78"/>
                  </a:lnTo>
                  <a:lnTo>
                    <a:pt x="87" y="81"/>
                  </a:lnTo>
                  <a:lnTo>
                    <a:pt x="83" y="83"/>
                  </a:lnTo>
                  <a:lnTo>
                    <a:pt x="78" y="86"/>
                  </a:lnTo>
                  <a:lnTo>
                    <a:pt x="69" y="91"/>
                  </a:lnTo>
                  <a:lnTo>
                    <a:pt x="60" y="97"/>
                  </a:lnTo>
                  <a:lnTo>
                    <a:pt x="48" y="105"/>
                  </a:lnTo>
                  <a:lnTo>
                    <a:pt x="35" y="112"/>
                  </a:lnTo>
                  <a:lnTo>
                    <a:pt x="24" y="118"/>
                  </a:lnTo>
                  <a:lnTo>
                    <a:pt x="13" y="121"/>
                  </a:lnTo>
                  <a:lnTo>
                    <a:pt x="4" y="123"/>
                  </a:lnTo>
                  <a:lnTo>
                    <a:pt x="2" y="116"/>
                  </a:lnTo>
                  <a:lnTo>
                    <a:pt x="1" y="110"/>
                  </a:lnTo>
                  <a:lnTo>
                    <a:pt x="0" y="105"/>
                  </a:lnTo>
                  <a:lnTo>
                    <a:pt x="0" y="102"/>
                  </a:lnTo>
                  <a:lnTo>
                    <a:pt x="4" y="105"/>
                  </a:lnTo>
                  <a:lnTo>
                    <a:pt x="8" y="107"/>
                  </a:lnTo>
                  <a:lnTo>
                    <a:pt x="10" y="108"/>
                  </a:lnTo>
                  <a:lnTo>
                    <a:pt x="12" y="108"/>
                  </a:lnTo>
                  <a:lnTo>
                    <a:pt x="12" y="100"/>
                  </a:lnTo>
                  <a:lnTo>
                    <a:pt x="12" y="93"/>
                  </a:lnTo>
                  <a:lnTo>
                    <a:pt x="11" y="87"/>
                  </a:lnTo>
                  <a:lnTo>
                    <a:pt x="11" y="81"/>
                  </a:lnTo>
                  <a:lnTo>
                    <a:pt x="13" y="84"/>
                  </a:lnTo>
                  <a:lnTo>
                    <a:pt x="15" y="88"/>
                  </a:lnTo>
                  <a:lnTo>
                    <a:pt x="16" y="90"/>
                  </a:lnTo>
                  <a:lnTo>
                    <a:pt x="18" y="91"/>
                  </a:lnTo>
                  <a:lnTo>
                    <a:pt x="19" y="81"/>
                  </a:lnTo>
                  <a:lnTo>
                    <a:pt x="18" y="70"/>
                  </a:lnTo>
                  <a:lnTo>
                    <a:pt x="14" y="58"/>
                  </a:lnTo>
                  <a:lnTo>
                    <a:pt x="7" y="47"/>
                  </a:lnTo>
                  <a:lnTo>
                    <a:pt x="13" y="50"/>
                  </a:lnTo>
                  <a:lnTo>
                    <a:pt x="20" y="53"/>
                  </a:lnTo>
                  <a:lnTo>
                    <a:pt x="28" y="55"/>
                  </a:lnTo>
                  <a:lnTo>
                    <a:pt x="36" y="57"/>
                  </a:lnTo>
                  <a:lnTo>
                    <a:pt x="45" y="59"/>
                  </a:lnTo>
                  <a:lnTo>
                    <a:pt x="54" y="60"/>
                  </a:lnTo>
                  <a:lnTo>
                    <a:pt x="64" y="60"/>
                  </a:lnTo>
                  <a:lnTo>
                    <a:pt x="73" y="58"/>
                  </a:lnTo>
                  <a:lnTo>
                    <a:pt x="84" y="55"/>
                  </a:lnTo>
                  <a:lnTo>
                    <a:pt x="97" y="51"/>
                  </a:lnTo>
                  <a:lnTo>
                    <a:pt x="109" y="45"/>
                  </a:lnTo>
                  <a:lnTo>
                    <a:pt x="123" y="39"/>
                  </a:lnTo>
                  <a:lnTo>
                    <a:pt x="136" y="32"/>
                  </a:lnTo>
                  <a:lnTo>
                    <a:pt x="147" y="23"/>
                  </a:lnTo>
                  <a:lnTo>
                    <a:pt x="156" y="13"/>
                  </a:lnTo>
                  <a:lnTo>
                    <a:pt x="163" y="0"/>
                  </a:lnTo>
                  <a:lnTo>
                    <a:pt x="163" y="7"/>
                  </a:lnTo>
                  <a:lnTo>
                    <a:pt x="163" y="13"/>
                  </a:lnTo>
                  <a:lnTo>
                    <a:pt x="163" y="18"/>
                  </a:lnTo>
                  <a:lnTo>
                    <a:pt x="162" y="22"/>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42" name="Freeform 14"/>
            <p:cNvSpPr>
              <a:spLocks/>
            </p:cNvSpPr>
            <p:nvPr/>
          </p:nvSpPr>
          <p:spPr bwMode="auto">
            <a:xfrm rot="1228347">
              <a:off x="2187" y="1664"/>
              <a:ext cx="14" cy="14"/>
            </a:xfrm>
            <a:custGeom>
              <a:avLst/>
              <a:gdLst>
                <a:gd name="T0" fmla="*/ 0 w 65"/>
                <a:gd name="T1" fmla="*/ 71 h 71"/>
                <a:gd name="T2" fmla="*/ 10 w 65"/>
                <a:gd name="T3" fmla="*/ 69 h 71"/>
                <a:gd name="T4" fmla="*/ 20 w 65"/>
                <a:gd name="T5" fmla="*/ 65 h 71"/>
                <a:gd name="T6" fmla="*/ 31 w 65"/>
                <a:gd name="T7" fmla="*/ 58 h 71"/>
                <a:gd name="T8" fmla="*/ 42 w 65"/>
                <a:gd name="T9" fmla="*/ 50 h 71"/>
                <a:gd name="T10" fmla="*/ 50 w 65"/>
                <a:gd name="T11" fmla="*/ 40 h 71"/>
                <a:gd name="T12" fmla="*/ 58 w 65"/>
                <a:gd name="T13" fmla="*/ 29 h 71"/>
                <a:gd name="T14" fmla="*/ 63 w 65"/>
                <a:gd name="T15" fmla="*/ 15 h 71"/>
                <a:gd name="T16" fmla="*/ 65 w 65"/>
                <a:gd name="T17" fmla="*/ 0 h 71"/>
                <a:gd name="T18" fmla="*/ 60 w 65"/>
                <a:gd name="T19" fmla="*/ 2 h 71"/>
                <a:gd name="T20" fmla="*/ 55 w 65"/>
                <a:gd name="T21" fmla="*/ 7 h 71"/>
                <a:gd name="T22" fmla="*/ 52 w 65"/>
                <a:gd name="T23" fmla="*/ 11 h 71"/>
                <a:gd name="T24" fmla="*/ 51 w 65"/>
                <a:gd name="T25" fmla="*/ 15 h 71"/>
                <a:gd name="T26" fmla="*/ 48 w 65"/>
                <a:gd name="T27" fmla="*/ 19 h 71"/>
                <a:gd name="T28" fmla="*/ 42 w 65"/>
                <a:gd name="T29" fmla="*/ 22 h 71"/>
                <a:gd name="T30" fmla="*/ 34 w 65"/>
                <a:gd name="T31" fmla="*/ 26 h 71"/>
                <a:gd name="T32" fmla="*/ 29 w 65"/>
                <a:gd name="T33" fmla="*/ 27 h 71"/>
                <a:gd name="T34" fmla="*/ 25 w 65"/>
                <a:gd name="T35" fmla="*/ 29 h 71"/>
                <a:gd name="T36" fmla="*/ 21 w 65"/>
                <a:gd name="T37" fmla="*/ 33 h 71"/>
                <a:gd name="T38" fmla="*/ 20 w 65"/>
                <a:gd name="T39" fmla="*/ 37 h 71"/>
                <a:gd name="T40" fmla="*/ 19 w 65"/>
                <a:gd name="T41" fmla="*/ 43 h 71"/>
                <a:gd name="T42" fmla="*/ 24 w 65"/>
                <a:gd name="T43" fmla="*/ 39 h 71"/>
                <a:gd name="T44" fmla="*/ 28 w 65"/>
                <a:gd name="T45" fmla="*/ 38 h 71"/>
                <a:gd name="T46" fmla="*/ 30 w 65"/>
                <a:gd name="T47" fmla="*/ 38 h 71"/>
                <a:gd name="T48" fmla="*/ 32 w 65"/>
                <a:gd name="T49" fmla="*/ 39 h 71"/>
                <a:gd name="T50" fmla="*/ 31 w 65"/>
                <a:gd name="T51" fmla="*/ 43 h 71"/>
                <a:gd name="T52" fmla="*/ 29 w 65"/>
                <a:gd name="T53" fmla="*/ 47 h 71"/>
                <a:gd name="T54" fmla="*/ 26 w 65"/>
                <a:gd name="T55" fmla="*/ 52 h 71"/>
                <a:gd name="T56" fmla="*/ 21 w 65"/>
                <a:gd name="T57" fmla="*/ 56 h 71"/>
                <a:gd name="T58" fmla="*/ 17 w 65"/>
                <a:gd name="T59" fmla="*/ 62 h 71"/>
                <a:gd name="T60" fmla="*/ 12 w 65"/>
                <a:gd name="T61" fmla="*/ 66 h 71"/>
                <a:gd name="T62" fmla="*/ 7 w 65"/>
                <a:gd name="T63" fmla="*/ 69 h 71"/>
                <a:gd name="T64" fmla="*/ 0 w 65"/>
                <a:gd name="T65" fmla="*/ 71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71"/>
                <a:gd name="T101" fmla="*/ 65 w 65"/>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71">
                  <a:moveTo>
                    <a:pt x="0" y="71"/>
                  </a:moveTo>
                  <a:lnTo>
                    <a:pt x="10" y="69"/>
                  </a:lnTo>
                  <a:lnTo>
                    <a:pt x="20" y="65"/>
                  </a:lnTo>
                  <a:lnTo>
                    <a:pt x="31" y="58"/>
                  </a:lnTo>
                  <a:lnTo>
                    <a:pt x="42" y="50"/>
                  </a:lnTo>
                  <a:lnTo>
                    <a:pt x="50" y="40"/>
                  </a:lnTo>
                  <a:lnTo>
                    <a:pt x="58" y="29"/>
                  </a:lnTo>
                  <a:lnTo>
                    <a:pt x="63" y="15"/>
                  </a:lnTo>
                  <a:lnTo>
                    <a:pt x="65" y="0"/>
                  </a:lnTo>
                  <a:lnTo>
                    <a:pt x="60" y="2"/>
                  </a:lnTo>
                  <a:lnTo>
                    <a:pt x="55" y="7"/>
                  </a:lnTo>
                  <a:lnTo>
                    <a:pt x="52" y="11"/>
                  </a:lnTo>
                  <a:lnTo>
                    <a:pt x="51" y="15"/>
                  </a:lnTo>
                  <a:lnTo>
                    <a:pt x="48" y="19"/>
                  </a:lnTo>
                  <a:lnTo>
                    <a:pt x="42" y="22"/>
                  </a:lnTo>
                  <a:lnTo>
                    <a:pt x="34" y="26"/>
                  </a:lnTo>
                  <a:lnTo>
                    <a:pt x="29" y="27"/>
                  </a:lnTo>
                  <a:lnTo>
                    <a:pt x="25" y="29"/>
                  </a:lnTo>
                  <a:lnTo>
                    <a:pt x="21" y="33"/>
                  </a:lnTo>
                  <a:lnTo>
                    <a:pt x="20" y="37"/>
                  </a:lnTo>
                  <a:lnTo>
                    <a:pt x="19" y="43"/>
                  </a:lnTo>
                  <a:lnTo>
                    <a:pt x="24" y="39"/>
                  </a:lnTo>
                  <a:lnTo>
                    <a:pt x="28" y="38"/>
                  </a:lnTo>
                  <a:lnTo>
                    <a:pt x="30" y="38"/>
                  </a:lnTo>
                  <a:lnTo>
                    <a:pt x="32" y="39"/>
                  </a:lnTo>
                  <a:lnTo>
                    <a:pt x="31" y="43"/>
                  </a:lnTo>
                  <a:lnTo>
                    <a:pt x="29" y="47"/>
                  </a:lnTo>
                  <a:lnTo>
                    <a:pt x="26" y="52"/>
                  </a:lnTo>
                  <a:lnTo>
                    <a:pt x="21" y="56"/>
                  </a:lnTo>
                  <a:lnTo>
                    <a:pt x="17" y="62"/>
                  </a:lnTo>
                  <a:lnTo>
                    <a:pt x="12" y="66"/>
                  </a:lnTo>
                  <a:lnTo>
                    <a:pt x="7" y="69"/>
                  </a:lnTo>
                  <a:lnTo>
                    <a:pt x="0" y="71"/>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43" name="Freeform 15"/>
            <p:cNvSpPr>
              <a:spLocks/>
            </p:cNvSpPr>
            <p:nvPr/>
          </p:nvSpPr>
          <p:spPr bwMode="auto">
            <a:xfrm rot="1228347">
              <a:off x="2174" y="1652"/>
              <a:ext cx="19" cy="14"/>
            </a:xfrm>
            <a:custGeom>
              <a:avLst/>
              <a:gdLst>
                <a:gd name="T0" fmla="*/ 85 w 85"/>
                <a:gd name="T1" fmla="*/ 26 h 72"/>
                <a:gd name="T2" fmla="*/ 81 w 85"/>
                <a:gd name="T3" fmla="*/ 34 h 72"/>
                <a:gd name="T4" fmla="*/ 73 w 85"/>
                <a:gd name="T5" fmla="*/ 42 h 72"/>
                <a:gd name="T6" fmla="*/ 63 w 85"/>
                <a:gd name="T7" fmla="*/ 51 h 72"/>
                <a:gd name="T8" fmla="*/ 50 w 85"/>
                <a:gd name="T9" fmla="*/ 58 h 72"/>
                <a:gd name="T10" fmla="*/ 36 w 85"/>
                <a:gd name="T11" fmla="*/ 64 h 72"/>
                <a:gd name="T12" fmla="*/ 22 w 85"/>
                <a:gd name="T13" fmla="*/ 69 h 72"/>
                <a:gd name="T14" fmla="*/ 11 w 85"/>
                <a:gd name="T15" fmla="*/ 72 h 72"/>
                <a:gd name="T16" fmla="*/ 0 w 85"/>
                <a:gd name="T17" fmla="*/ 72 h 72"/>
                <a:gd name="T18" fmla="*/ 1 w 85"/>
                <a:gd name="T19" fmla="*/ 64 h 72"/>
                <a:gd name="T20" fmla="*/ 3 w 85"/>
                <a:gd name="T21" fmla="*/ 53 h 72"/>
                <a:gd name="T22" fmla="*/ 8 w 85"/>
                <a:gd name="T23" fmla="*/ 42 h 72"/>
                <a:gd name="T24" fmla="*/ 14 w 85"/>
                <a:gd name="T25" fmla="*/ 32 h 72"/>
                <a:gd name="T26" fmla="*/ 20 w 85"/>
                <a:gd name="T27" fmla="*/ 22 h 72"/>
                <a:gd name="T28" fmla="*/ 27 w 85"/>
                <a:gd name="T29" fmla="*/ 13 h 72"/>
                <a:gd name="T30" fmla="*/ 33 w 85"/>
                <a:gd name="T31" fmla="*/ 5 h 72"/>
                <a:gd name="T32" fmla="*/ 37 w 85"/>
                <a:gd name="T33" fmla="*/ 0 h 72"/>
                <a:gd name="T34" fmla="*/ 37 w 85"/>
                <a:gd name="T35" fmla="*/ 8 h 72"/>
                <a:gd name="T36" fmla="*/ 37 w 85"/>
                <a:gd name="T37" fmla="*/ 14 h 72"/>
                <a:gd name="T38" fmla="*/ 38 w 85"/>
                <a:gd name="T39" fmla="*/ 20 h 72"/>
                <a:gd name="T40" fmla="*/ 40 w 85"/>
                <a:gd name="T41" fmla="*/ 24 h 72"/>
                <a:gd name="T42" fmla="*/ 40 w 85"/>
                <a:gd name="T43" fmla="*/ 20 h 72"/>
                <a:gd name="T44" fmla="*/ 42 w 85"/>
                <a:gd name="T45" fmla="*/ 17 h 72"/>
                <a:gd name="T46" fmla="*/ 43 w 85"/>
                <a:gd name="T47" fmla="*/ 15 h 72"/>
                <a:gd name="T48" fmla="*/ 43 w 85"/>
                <a:gd name="T49" fmla="*/ 14 h 72"/>
                <a:gd name="T50" fmla="*/ 46 w 85"/>
                <a:gd name="T51" fmla="*/ 21 h 72"/>
                <a:gd name="T52" fmla="*/ 47 w 85"/>
                <a:gd name="T53" fmla="*/ 27 h 72"/>
                <a:gd name="T54" fmla="*/ 49 w 85"/>
                <a:gd name="T55" fmla="*/ 32 h 72"/>
                <a:gd name="T56" fmla="*/ 51 w 85"/>
                <a:gd name="T57" fmla="*/ 35 h 72"/>
                <a:gd name="T58" fmla="*/ 50 w 85"/>
                <a:gd name="T59" fmla="*/ 31 h 72"/>
                <a:gd name="T60" fmla="*/ 51 w 85"/>
                <a:gd name="T61" fmla="*/ 27 h 72"/>
                <a:gd name="T62" fmla="*/ 52 w 85"/>
                <a:gd name="T63" fmla="*/ 23 h 72"/>
                <a:gd name="T64" fmla="*/ 52 w 85"/>
                <a:gd name="T65" fmla="*/ 22 h 72"/>
                <a:gd name="T66" fmla="*/ 56 w 85"/>
                <a:gd name="T67" fmla="*/ 28 h 72"/>
                <a:gd name="T68" fmla="*/ 58 w 85"/>
                <a:gd name="T69" fmla="*/ 32 h 72"/>
                <a:gd name="T70" fmla="*/ 60 w 85"/>
                <a:gd name="T71" fmla="*/ 34 h 72"/>
                <a:gd name="T72" fmla="*/ 63 w 85"/>
                <a:gd name="T73" fmla="*/ 36 h 72"/>
                <a:gd name="T74" fmla="*/ 64 w 85"/>
                <a:gd name="T75" fmla="*/ 31 h 72"/>
                <a:gd name="T76" fmla="*/ 65 w 85"/>
                <a:gd name="T77" fmla="*/ 27 h 72"/>
                <a:gd name="T78" fmla="*/ 67 w 85"/>
                <a:gd name="T79" fmla="*/ 24 h 72"/>
                <a:gd name="T80" fmla="*/ 67 w 85"/>
                <a:gd name="T81" fmla="*/ 23 h 72"/>
                <a:gd name="T82" fmla="*/ 71 w 85"/>
                <a:gd name="T83" fmla="*/ 26 h 72"/>
                <a:gd name="T84" fmla="*/ 76 w 85"/>
                <a:gd name="T85" fmla="*/ 27 h 72"/>
                <a:gd name="T86" fmla="*/ 81 w 85"/>
                <a:gd name="T87" fmla="*/ 27 h 72"/>
                <a:gd name="T88" fmla="*/ 85 w 85"/>
                <a:gd name="T89" fmla="*/ 26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
                <a:gd name="T136" fmla="*/ 0 h 72"/>
                <a:gd name="T137" fmla="*/ 85 w 85"/>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 h="72">
                  <a:moveTo>
                    <a:pt x="85" y="26"/>
                  </a:moveTo>
                  <a:lnTo>
                    <a:pt x="81" y="34"/>
                  </a:lnTo>
                  <a:lnTo>
                    <a:pt x="73" y="42"/>
                  </a:lnTo>
                  <a:lnTo>
                    <a:pt x="63" y="51"/>
                  </a:lnTo>
                  <a:lnTo>
                    <a:pt x="50" y="58"/>
                  </a:lnTo>
                  <a:lnTo>
                    <a:pt x="36" y="64"/>
                  </a:lnTo>
                  <a:lnTo>
                    <a:pt x="22" y="69"/>
                  </a:lnTo>
                  <a:lnTo>
                    <a:pt x="11" y="72"/>
                  </a:lnTo>
                  <a:lnTo>
                    <a:pt x="0" y="72"/>
                  </a:lnTo>
                  <a:lnTo>
                    <a:pt x="1" y="64"/>
                  </a:lnTo>
                  <a:lnTo>
                    <a:pt x="3" y="53"/>
                  </a:lnTo>
                  <a:lnTo>
                    <a:pt x="8" y="42"/>
                  </a:lnTo>
                  <a:lnTo>
                    <a:pt x="14" y="32"/>
                  </a:lnTo>
                  <a:lnTo>
                    <a:pt x="20" y="22"/>
                  </a:lnTo>
                  <a:lnTo>
                    <a:pt x="27" y="13"/>
                  </a:lnTo>
                  <a:lnTo>
                    <a:pt x="33" y="5"/>
                  </a:lnTo>
                  <a:lnTo>
                    <a:pt x="37" y="0"/>
                  </a:lnTo>
                  <a:lnTo>
                    <a:pt x="37" y="8"/>
                  </a:lnTo>
                  <a:lnTo>
                    <a:pt x="37" y="14"/>
                  </a:lnTo>
                  <a:lnTo>
                    <a:pt x="38" y="20"/>
                  </a:lnTo>
                  <a:lnTo>
                    <a:pt x="40" y="24"/>
                  </a:lnTo>
                  <a:lnTo>
                    <a:pt x="40" y="20"/>
                  </a:lnTo>
                  <a:lnTo>
                    <a:pt x="42" y="17"/>
                  </a:lnTo>
                  <a:lnTo>
                    <a:pt x="43" y="15"/>
                  </a:lnTo>
                  <a:lnTo>
                    <a:pt x="43" y="14"/>
                  </a:lnTo>
                  <a:lnTo>
                    <a:pt x="46" y="21"/>
                  </a:lnTo>
                  <a:lnTo>
                    <a:pt x="47" y="27"/>
                  </a:lnTo>
                  <a:lnTo>
                    <a:pt x="49" y="32"/>
                  </a:lnTo>
                  <a:lnTo>
                    <a:pt x="51" y="35"/>
                  </a:lnTo>
                  <a:lnTo>
                    <a:pt x="50" y="31"/>
                  </a:lnTo>
                  <a:lnTo>
                    <a:pt x="51" y="27"/>
                  </a:lnTo>
                  <a:lnTo>
                    <a:pt x="52" y="23"/>
                  </a:lnTo>
                  <a:lnTo>
                    <a:pt x="52" y="22"/>
                  </a:lnTo>
                  <a:lnTo>
                    <a:pt x="56" y="28"/>
                  </a:lnTo>
                  <a:lnTo>
                    <a:pt x="58" y="32"/>
                  </a:lnTo>
                  <a:lnTo>
                    <a:pt x="60" y="34"/>
                  </a:lnTo>
                  <a:lnTo>
                    <a:pt x="63" y="36"/>
                  </a:lnTo>
                  <a:lnTo>
                    <a:pt x="64" y="31"/>
                  </a:lnTo>
                  <a:lnTo>
                    <a:pt x="65" y="27"/>
                  </a:lnTo>
                  <a:lnTo>
                    <a:pt x="67" y="24"/>
                  </a:lnTo>
                  <a:lnTo>
                    <a:pt x="67" y="23"/>
                  </a:lnTo>
                  <a:lnTo>
                    <a:pt x="71" y="26"/>
                  </a:lnTo>
                  <a:lnTo>
                    <a:pt x="76" y="27"/>
                  </a:lnTo>
                  <a:lnTo>
                    <a:pt x="81" y="27"/>
                  </a:lnTo>
                  <a:lnTo>
                    <a:pt x="85" y="26"/>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44" name="Freeform 16"/>
            <p:cNvSpPr>
              <a:spLocks/>
            </p:cNvSpPr>
            <p:nvPr/>
          </p:nvSpPr>
          <p:spPr bwMode="auto">
            <a:xfrm rot="1228347">
              <a:off x="2125" y="1622"/>
              <a:ext cx="50" cy="123"/>
            </a:xfrm>
            <a:custGeom>
              <a:avLst/>
              <a:gdLst>
                <a:gd name="T0" fmla="*/ 20 w 227"/>
                <a:gd name="T1" fmla="*/ 102 h 597"/>
                <a:gd name="T2" fmla="*/ 37 w 227"/>
                <a:gd name="T3" fmla="*/ 59 h 597"/>
                <a:gd name="T4" fmla="*/ 68 w 227"/>
                <a:gd name="T5" fmla="*/ 13 h 597"/>
                <a:gd name="T6" fmla="*/ 77 w 227"/>
                <a:gd name="T7" fmla="*/ 9 h 597"/>
                <a:gd name="T8" fmla="*/ 88 w 227"/>
                <a:gd name="T9" fmla="*/ 9 h 597"/>
                <a:gd name="T10" fmla="*/ 108 w 227"/>
                <a:gd name="T11" fmla="*/ 23 h 597"/>
                <a:gd name="T12" fmla="*/ 134 w 227"/>
                <a:gd name="T13" fmla="*/ 41 h 597"/>
                <a:gd name="T14" fmla="*/ 133 w 227"/>
                <a:gd name="T15" fmla="*/ 88 h 597"/>
                <a:gd name="T16" fmla="*/ 145 w 227"/>
                <a:gd name="T17" fmla="*/ 93 h 597"/>
                <a:gd name="T18" fmla="*/ 158 w 227"/>
                <a:gd name="T19" fmla="*/ 65 h 597"/>
                <a:gd name="T20" fmla="*/ 168 w 227"/>
                <a:gd name="T21" fmla="*/ 68 h 597"/>
                <a:gd name="T22" fmla="*/ 175 w 227"/>
                <a:gd name="T23" fmla="*/ 64 h 597"/>
                <a:gd name="T24" fmla="*/ 181 w 227"/>
                <a:gd name="T25" fmla="*/ 74 h 597"/>
                <a:gd name="T26" fmla="*/ 155 w 227"/>
                <a:gd name="T27" fmla="*/ 131 h 597"/>
                <a:gd name="T28" fmla="*/ 142 w 227"/>
                <a:gd name="T29" fmla="*/ 157 h 597"/>
                <a:gd name="T30" fmla="*/ 133 w 227"/>
                <a:gd name="T31" fmla="*/ 152 h 597"/>
                <a:gd name="T32" fmla="*/ 127 w 227"/>
                <a:gd name="T33" fmla="*/ 171 h 597"/>
                <a:gd name="T34" fmla="*/ 115 w 227"/>
                <a:gd name="T35" fmla="*/ 208 h 597"/>
                <a:gd name="T36" fmla="*/ 107 w 227"/>
                <a:gd name="T37" fmla="*/ 213 h 597"/>
                <a:gd name="T38" fmla="*/ 108 w 227"/>
                <a:gd name="T39" fmla="*/ 224 h 597"/>
                <a:gd name="T40" fmla="*/ 106 w 227"/>
                <a:gd name="T41" fmla="*/ 244 h 597"/>
                <a:gd name="T42" fmla="*/ 98 w 227"/>
                <a:gd name="T43" fmla="*/ 241 h 597"/>
                <a:gd name="T44" fmla="*/ 77 w 227"/>
                <a:gd name="T45" fmla="*/ 256 h 597"/>
                <a:gd name="T46" fmla="*/ 65 w 227"/>
                <a:gd name="T47" fmla="*/ 253 h 597"/>
                <a:gd name="T48" fmla="*/ 57 w 227"/>
                <a:gd name="T49" fmla="*/ 263 h 597"/>
                <a:gd name="T50" fmla="*/ 50 w 227"/>
                <a:gd name="T51" fmla="*/ 266 h 597"/>
                <a:gd name="T52" fmla="*/ 44 w 227"/>
                <a:gd name="T53" fmla="*/ 289 h 597"/>
                <a:gd name="T54" fmla="*/ 53 w 227"/>
                <a:gd name="T55" fmla="*/ 307 h 597"/>
                <a:gd name="T56" fmla="*/ 75 w 227"/>
                <a:gd name="T57" fmla="*/ 322 h 597"/>
                <a:gd name="T58" fmla="*/ 122 w 227"/>
                <a:gd name="T59" fmla="*/ 319 h 597"/>
                <a:gd name="T60" fmla="*/ 144 w 227"/>
                <a:gd name="T61" fmla="*/ 312 h 597"/>
                <a:gd name="T62" fmla="*/ 166 w 227"/>
                <a:gd name="T63" fmla="*/ 308 h 597"/>
                <a:gd name="T64" fmla="*/ 214 w 227"/>
                <a:gd name="T65" fmla="*/ 293 h 597"/>
                <a:gd name="T66" fmla="*/ 214 w 227"/>
                <a:gd name="T67" fmla="*/ 321 h 597"/>
                <a:gd name="T68" fmla="*/ 196 w 227"/>
                <a:gd name="T69" fmla="*/ 370 h 597"/>
                <a:gd name="T70" fmla="*/ 168 w 227"/>
                <a:gd name="T71" fmla="*/ 426 h 597"/>
                <a:gd name="T72" fmla="*/ 161 w 227"/>
                <a:gd name="T73" fmla="*/ 423 h 597"/>
                <a:gd name="T74" fmla="*/ 147 w 227"/>
                <a:gd name="T75" fmla="*/ 431 h 597"/>
                <a:gd name="T76" fmla="*/ 139 w 227"/>
                <a:gd name="T77" fmla="*/ 449 h 597"/>
                <a:gd name="T78" fmla="*/ 135 w 227"/>
                <a:gd name="T79" fmla="*/ 446 h 597"/>
                <a:gd name="T80" fmla="*/ 125 w 227"/>
                <a:gd name="T81" fmla="*/ 449 h 597"/>
                <a:gd name="T82" fmla="*/ 114 w 227"/>
                <a:gd name="T83" fmla="*/ 498 h 597"/>
                <a:gd name="T84" fmla="*/ 88 w 227"/>
                <a:gd name="T85" fmla="*/ 584 h 597"/>
                <a:gd name="T86" fmla="*/ 80 w 227"/>
                <a:gd name="T87" fmla="*/ 589 h 597"/>
                <a:gd name="T88" fmla="*/ 55 w 227"/>
                <a:gd name="T89" fmla="*/ 573 h 597"/>
                <a:gd name="T90" fmla="*/ 32 w 227"/>
                <a:gd name="T91" fmla="*/ 553 h 597"/>
                <a:gd name="T92" fmla="*/ 18 w 227"/>
                <a:gd name="T93" fmla="*/ 516 h 597"/>
                <a:gd name="T94" fmla="*/ 14 w 227"/>
                <a:gd name="T95" fmla="*/ 424 h 597"/>
                <a:gd name="T96" fmla="*/ 3 w 227"/>
                <a:gd name="T97" fmla="*/ 203 h 5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597"/>
                <a:gd name="T149" fmla="*/ 227 w 227"/>
                <a:gd name="T150" fmla="*/ 597 h 5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597">
                  <a:moveTo>
                    <a:pt x="16" y="159"/>
                  </a:moveTo>
                  <a:lnTo>
                    <a:pt x="15" y="143"/>
                  </a:lnTo>
                  <a:lnTo>
                    <a:pt x="17" y="122"/>
                  </a:lnTo>
                  <a:lnTo>
                    <a:pt x="20" y="102"/>
                  </a:lnTo>
                  <a:lnTo>
                    <a:pt x="24" y="88"/>
                  </a:lnTo>
                  <a:lnTo>
                    <a:pt x="29" y="79"/>
                  </a:lnTo>
                  <a:lnTo>
                    <a:pt x="33" y="70"/>
                  </a:lnTo>
                  <a:lnTo>
                    <a:pt x="37" y="59"/>
                  </a:lnTo>
                  <a:lnTo>
                    <a:pt x="44" y="49"/>
                  </a:lnTo>
                  <a:lnTo>
                    <a:pt x="50" y="37"/>
                  </a:lnTo>
                  <a:lnTo>
                    <a:pt x="58" y="25"/>
                  </a:lnTo>
                  <a:lnTo>
                    <a:pt x="68" y="13"/>
                  </a:lnTo>
                  <a:lnTo>
                    <a:pt x="80" y="0"/>
                  </a:lnTo>
                  <a:lnTo>
                    <a:pt x="77" y="2"/>
                  </a:lnTo>
                  <a:lnTo>
                    <a:pt x="77" y="4"/>
                  </a:lnTo>
                  <a:lnTo>
                    <a:pt x="77" y="9"/>
                  </a:lnTo>
                  <a:lnTo>
                    <a:pt x="77" y="15"/>
                  </a:lnTo>
                  <a:lnTo>
                    <a:pt x="79" y="12"/>
                  </a:lnTo>
                  <a:lnTo>
                    <a:pt x="83" y="10"/>
                  </a:lnTo>
                  <a:lnTo>
                    <a:pt x="88" y="9"/>
                  </a:lnTo>
                  <a:lnTo>
                    <a:pt x="93" y="10"/>
                  </a:lnTo>
                  <a:lnTo>
                    <a:pt x="97" y="15"/>
                  </a:lnTo>
                  <a:lnTo>
                    <a:pt x="101" y="19"/>
                  </a:lnTo>
                  <a:lnTo>
                    <a:pt x="108" y="23"/>
                  </a:lnTo>
                  <a:lnTo>
                    <a:pt x="117" y="27"/>
                  </a:lnTo>
                  <a:lnTo>
                    <a:pt x="125" y="31"/>
                  </a:lnTo>
                  <a:lnTo>
                    <a:pt x="131" y="36"/>
                  </a:lnTo>
                  <a:lnTo>
                    <a:pt x="134" y="41"/>
                  </a:lnTo>
                  <a:lnTo>
                    <a:pt x="135" y="47"/>
                  </a:lnTo>
                  <a:lnTo>
                    <a:pt x="134" y="56"/>
                  </a:lnTo>
                  <a:lnTo>
                    <a:pt x="133" y="72"/>
                  </a:lnTo>
                  <a:lnTo>
                    <a:pt x="133" y="88"/>
                  </a:lnTo>
                  <a:lnTo>
                    <a:pt x="136" y="97"/>
                  </a:lnTo>
                  <a:lnTo>
                    <a:pt x="141" y="100"/>
                  </a:lnTo>
                  <a:lnTo>
                    <a:pt x="144" y="97"/>
                  </a:lnTo>
                  <a:lnTo>
                    <a:pt x="145" y="93"/>
                  </a:lnTo>
                  <a:lnTo>
                    <a:pt x="146" y="88"/>
                  </a:lnTo>
                  <a:lnTo>
                    <a:pt x="147" y="82"/>
                  </a:lnTo>
                  <a:lnTo>
                    <a:pt x="152" y="72"/>
                  </a:lnTo>
                  <a:lnTo>
                    <a:pt x="158" y="65"/>
                  </a:lnTo>
                  <a:lnTo>
                    <a:pt x="166" y="62"/>
                  </a:lnTo>
                  <a:lnTo>
                    <a:pt x="168" y="64"/>
                  </a:lnTo>
                  <a:lnTo>
                    <a:pt x="168" y="66"/>
                  </a:lnTo>
                  <a:lnTo>
                    <a:pt x="168" y="68"/>
                  </a:lnTo>
                  <a:lnTo>
                    <a:pt x="168" y="72"/>
                  </a:lnTo>
                  <a:lnTo>
                    <a:pt x="171" y="71"/>
                  </a:lnTo>
                  <a:lnTo>
                    <a:pt x="173" y="68"/>
                  </a:lnTo>
                  <a:lnTo>
                    <a:pt x="175" y="64"/>
                  </a:lnTo>
                  <a:lnTo>
                    <a:pt x="178" y="60"/>
                  </a:lnTo>
                  <a:lnTo>
                    <a:pt x="180" y="62"/>
                  </a:lnTo>
                  <a:lnTo>
                    <a:pt x="181" y="68"/>
                  </a:lnTo>
                  <a:lnTo>
                    <a:pt x="181" y="74"/>
                  </a:lnTo>
                  <a:lnTo>
                    <a:pt x="182" y="80"/>
                  </a:lnTo>
                  <a:lnTo>
                    <a:pt x="169" y="97"/>
                  </a:lnTo>
                  <a:lnTo>
                    <a:pt x="160" y="115"/>
                  </a:lnTo>
                  <a:lnTo>
                    <a:pt x="155" y="131"/>
                  </a:lnTo>
                  <a:lnTo>
                    <a:pt x="153" y="145"/>
                  </a:lnTo>
                  <a:lnTo>
                    <a:pt x="149" y="145"/>
                  </a:lnTo>
                  <a:lnTo>
                    <a:pt x="145" y="149"/>
                  </a:lnTo>
                  <a:lnTo>
                    <a:pt x="142" y="157"/>
                  </a:lnTo>
                  <a:lnTo>
                    <a:pt x="139" y="163"/>
                  </a:lnTo>
                  <a:lnTo>
                    <a:pt x="138" y="161"/>
                  </a:lnTo>
                  <a:lnTo>
                    <a:pt x="136" y="157"/>
                  </a:lnTo>
                  <a:lnTo>
                    <a:pt x="133" y="152"/>
                  </a:lnTo>
                  <a:lnTo>
                    <a:pt x="127" y="149"/>
                  </a:lnTo>
                  <a:lnTo>
                    <a:pt x="127" y="152"/>
                  </a:lnTo>
                  <a:lnTo>
                    <a:pt x="127" y="161"/>
                  </a:lnTo>
                  <a:lnTo>
                    <a:pt x="127" y="171"/>
                  </a:lnTo>
                  <a:lnTo>
                    <a:pt x="126" y="181"/>
                  </a:lnTo>
                  <a:lnTo>
                    <a:pt x="120" y="187"/>
                  </a:lnTo>
                  <a:lnTo>
                    <a:pt x="117" y="198"/>
                  </a:lnTo>
                  <a:lnTo>
                    <a:pt x="115" y="208"/>
                  </a:lnTo>
                  <a:lnTo>
                    <a:pt x="115" y="216"/>
                  </a:lnTo>
                  <a:lnTo>
                    <a:pt x="114" y="215"/>
                  </a:lnTo>
                  <a:lnTo>
                    <a:pt x="110" y="214"/>
                  </a:lnTo>
                  <a:lnTo>
                    <a:pt x="107" y="213"/>
                  </a:lnTo>
                  <a:lnTo>
                    <a:pt x="102" y="213"/>
                  </a:lnTo>
                  <a:lnTo>
                    <a:pt x="103" y="215"/>
                  </a:lnTo>
                  <a:lnTo>
                    <a:pt x="105" y="219"/>
                  </a:lnTo>
                  <a:lnTo>
                    <a:pt x="108" y="224"/>
                  </a:lnTo>
                  <a:lnTo>
                    <a:pt x="110" y="229"/>
                  </a:lnTo>
                  <a:lnTo>
                    <a:pt x="111" y="233"/>
                  </a:lnTo>
                  <a:lnTo>
                    <a:pt x="109" y="238"/>
                  </a:lnTo>
                  <a:lnTo>
                    <a:pt x="106" y="244"/>
                  </a:lnTo>
                  <a:lnTo>
                    <a:pt x="103" y="249"/>
                  </a:lnTo>
                  <a:lnTo>
                    <a:pt x="101" y="244"/>
                  </a:lnTo>
                  <a:lnTo>
                    <a:pt x="99" y="242"/>
                  </a:lnTo>
                  <a:lnTo>
                    <a:pt x="98" y="241"/>
                  </a:lnTo>
                  <a:lnTo>
                    <a:pt x="90" y="244"/>
                  </a:lnTo>
                  <a:lnTo>
                    <a:pt x="83" y="250"/>
                  </a:lnTo>
                  <a:lnTo>
                    <a:pt x="77" y="256"/>
                  </a:lnTo>
                  <a:lnTo>
                    <a:pt x="76" y="262"/>
                  </a:lnTo>
                  <a:lnTo>
                    <a:pt x="73" y="260"/>
                  </a:lnTo>
                  <a:lnTo>
                    <a:pt x="69" y="257"/>
                  </a:lnTo>
                  <a:lnTo>
                    <a:pt x="65" y="253"/>
                  </a:lnTo>
                  <a:lnTo>
                    <a:pt x="63" y="247"/>
                  </a:lnTo>
                  <a:lnTo>
                    <a:pt x="59" y="252"/>
                  </a:lnTo>
                  <a:lnTo>
                    <a:pt x="57" y="257"/>
                  </a:lnTo>
                  <a:lnTo>
                    <a:pt x="57" y="263"/>
                  </a:lnTo>
                  <a:lnTo>
                    <a:pt x="59" y="270"/>
                  </a:lnTo>
                  <a:lnTo>
                    <a:pt x="56" y="269"/>
                  </a:lnTo>
                  <a:lnTo>
                    <a:pt x="53" y="268"/>
                  </a:lnTo>
                  <a:lnTo>
                    <a:pt x="50" y="266"/>
                  </a:lnTo>
                  <a:lnTo>
                    <a:pt x="48" y="263"/>
                  </a:lnTo>
                  <a:lnTo>
                    <a:pt x="46" y="271"/>
                  </a:lnTo>
                  <a:lnTo>
                    <a:pt x="44" y="279"/>
                  </a:lnTo>
                  <a:lnTo>
                    <a:pt x="44" y="289"/>
                  </a:lnTo>
                  <a:lnTo>
                    <a:pt x="48" y="296"/>
                  </a:lnTo>
                  <a:lnTo>
                    <a:pt x="50" y="299"/>
                  </a:lnTo>
                  <a:lnTo>
                    <a:pt x="52" y="303"/>
                  </a:lnTo>
                  <a:lnTo>
                    <a:pt x="53" y="307"/>
                  </a:lnTo>
                  <a:lnTo>
                    <a:pt x="56" y="311"/>
                  </a:lnTo>
                  <a:lnTo>
                    <a:pt x="61" y="315"/>
                  </a:lnTo>
                  <a:lnTo>
                    <a:pt x="66" y="318"/>
                  </a:lnTo>
                  <a:lnTo>
                    <a:pt x="75" y="322"/>
                  </a:lnTo>
                  <a:lnTo>
                    <a:pt x="88" y="323"/>
                  </a:lnTo>
                  <a:lnTo>
                    <a:pt x="102" y="323"/>
                  </a:lnTo>
                  <a:lnTo>
                    <a:pt x="112" y="322"/>
                  </a:lnTo>
                  <a:lnTo>
                    <a:pt x="122" y="319"/>
                  </a:lnTo>
                  <a:lnTo>
                    <a:pt x="129" y="317"/>
                  </a:lnTo>
                  <a:lnTo>
                    <a:pt x="136" y="315"/>
                  </a:lnTo>
                  <a:lnTo>
                    <a:pt x="141" y="313"/>
                  </a:lnTo>
                  <a:lnTo>
                    <a:pt x="144" y="312"/>
                  </a:lnTo>
                  <a:lnTo>
                    <a:pt x="149" y="311"/>
                  </a:lnTo>
                  <a:lnTo>
                    <a:pt x="152" y="311"/>
                  </a:lnTo>
                  <a:lnTo>
                    <a:pt x="158" y="310"/>
                  </a:lnTo>
                  <a:lnTo>
                    <a:pt x="166" y="308"/>
                  </a:lnTo>
                  <a:lnTo>
                    <a:pt x="176" y="305"/>
                  </a:lnTo>
                  <a:lnTo>
                    <a:pt x="188" y="301"/>
                  </a:lnTo>
                  <a:lnTo>
                    <a:pt x="201" y="297"/>
                  </a:lnTo>
                  <a:lnTo>
                    <a:pt x="214" y="293"/>
                  </a:lnTo>
                  <a:lnTo>
                    <a:pt x="227" y="289"/>
                  </a:lnTo>
                  <a:lnTo>
                    <a:pt x="223" y="295"/>
                  </a:lnTo>
                  <a:lnTo>
                    <a:pt x="219" y="307"/>
                  </a:lnTo>
                  <a:lnTo>
                    <a:pt x="214" y="321"/>
                  </a:lnTo>
                  <a:lnTo>
                    <a:pt x="211" y="334"/>
                  </a:lnTo>
                  <a:lnTo>
                    <a:pt x="208" y="343"/>
                  </a:lnTo>
                  <a:lnTo>
                    <a:pt x="204" y="355"/>
                  </a:lnTo>
                  <a:lnTo>
                    <a:pt x="196" y="370"/>
                  </a:lnTo>
                  <a:lnTo>
                    <a:pt x="189" y="386"/>
                  </a:lnTo>
                  <a:lnTo>
                    <a:pt x="180" y="402"/>
                  </a:lnTo>
                  <a:lnTo>
                    <a:pt x="173" y="416"/>
                  </a:lnTo>
                  <a:lnTo>
                    <a:pt x="168" y="426"/>
                  </a:lnTo>
                  <a:lnTo>
                    <a:pt x="163" y="433"/>
                  </a:lnTo>
                  <a:lnTo>
                    <a:pt x="163" y="431"/>
                  </a:lnTo>
                  <a:lnTo>
                    <a:pt x="162" y="427"/>
                  </a:lnTo>
                  <a:lnTo>
                    <a:pt x="161" y="423"/>
                  </a:lnTo>
                  <a:lnTo>
                    <a:pt x="158" y="419"/>
                  </a:lnTo>
                  <a:lnTo>
                    <a:pt x="157" y="421"/>
                  </a:lnTo>
                  <a:lnTo>
                    <a:pt x="153" y="425"/>
                  </a:lnTo>
                  <a:lnTo>
                    <a:pt x="147" y="431"/>
                  </a:lnTo>
                  <a:lnTo>
                    <a:pt x="140" y="436"/>
                  </a:lnTo>
                  <a:lnTo>
                    <a:pt x="140" y="438"/>
                  </a:lnTo>
                  <a:lnTo>
                    <a:pt x="140" y="442"/>
                  </a:lnTo>
                  <a:lnTo>
                    <a:pt x="139" y="449"/>
                  </a:lnTo>
                  <a:lnTo>
                    <a:pt x="137" y="454"/>
                  </a:lnTo>
                  <a:lnTo>
                    <a:pt x="136" y="452"/>
                  </a:lnTo>
                  <a:lnTo>
                    <a:pt x="135" y="450"/>
                  </a:lnTo>
                  <a:lnTo>
                    <a:pt x="135" y="446"/>
                  </a:lnTo>
                  <a:lnTo>
                    <a:pt x="134" y="442"/>
                  </a:lnTo>
                  <a:lnTo>
                    <a:pt x="133" y="443"/>
                  </a:lnTo>
                  <a:lnTo>
                    <a:pt x="129" y="445"/>
                  </a:lnTo>
                  <a:lnTo>
                    <a:pt x="125" y="449"/>
                  </a:lnTo>
                  <a:lnTo>
                    <a:pt x="123" y="453"/>
                  </a:lnTo>
                  <a:lnTo>
                    <a:pt x="122" y="462"/>
                  </a:lnTo>
                  <a:lnTo>
                    <a:pt x="119" y="478"/>
                  </a:lnTo>
                  <a:lnTo>
                    <a:pt x="114" y="498"/>
                  </a:lnTo>
                  <a:lnTo>
                    <a:pt x="107" y="521"/>
                  </a:lnTo>
                  <a:lnTo>
                    <a:pt x="100" y="545"/>
                  </a:lnTo>
                  <a:lnTo>
                    <a:pt x="93" y="566"/>
                  </a:lnTo>
                  <a:lnTo>
                    <a:pt x="88" y="584"/>
                  </a:lnTo>
                  <a:lnTo>
                    <a:pt x="85" y="597"/>
                  </a:lnTo>
                  <a:lnTo>
                    <a:pt x="84" y="596"/>
                  </a:lnTo>
                  <a:lnTo>
                    <a:pt x="82" y="593"/>
                  </a:lnTo>
                  <a:lnTo>
                    <a:pt x="80" y="589"/>
                  </a:lnTo>
                  <a:lnTo>
                    <a:pt x="76" y="584"/>
                  </a:lnTo>
                  <a:lnTo>
                    <a:pt x="68" y="584"/>
                  </a:lnTo>
                  <a:lnTo>
                    <a:pt x="62" y="581"/>
                  </a:lnTo>
                  <a:lnTo>
                    <a:pt x="55" y="573"/>
                  </a:lnTo>
                  <a:lnTo>
                    <a:pt x="52" y="566"/>
                  </a:lnTo>
                  <a:lnTo>
                    <a:pt x="44" y="565"/>
                  </a:lnTo>
                  <a:lnTo>
                    <a:pt x="37" y="560"/>
                  </a:lnTo>
                  <a:lnTo>
                    <a:pt x="32" y="553"/>
                  </a:lnTo>
                  <a:lnTo>
                    <a:pt x="28" y="544"/>
                  </a:lnTo>
                  <a:lnTo>
                    <a:pt x="23" y="534"/>
                  </a:lnTo>
                  <a:lnTo>
                    <a:pt x="21" y="525"/>
                  </a:lnTo>
                  <a:lnTo>
                    <a:pt x="18" y="516"/>
                  </a:lnTo>
                  <a:lnTo>
                    <a:pt x="16" y="510"/>
                  </a:lnTo>
                  <a:lnTo>
                    <a:pt x="17" y="486"/>
                  </a:lnTo>
                  <a:lnTo>
                    <a:pt x="16" y="456"/>
                  </a:lnTo>
                  <a:lnTo>
                    <a:pt x="14" y="424"/>
                  </a:lnTo>
                  <a:lnTo>
                    <a:pt x="13" y="398"/>
                  </a:lnTo>
                  <a:lnTo>
                    <a:pt x="4" y="325"/>
                  </a:lnTo>
                  <a:lnTo>
                    <a:pt x="0" y="259"/>
                  </a:lnTo>
                  <a:lnTo>
                    <a:pt x="3" y="203"/>
                  </a:lnTo>
                  <a:lnTo>
                    <a:pt x="16" y="159"/>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45" name="Freeform 17"/>
            <p:cNvSpPr>
              <a:spLocks/>
            </p:cNvSpPr>
            <p:nvPr/>
          </p:nvSpPr>
          <p:spPr bwMode="auto">
            <a:xfrm rot="1228347">
              <a:off x="2176" y="1599"/>
              <a:ext cx="22" cy="23"/>
            </a:xfrm>
            <a:custGeom>
              <a:avLst/>
              <a:gdLst>
                <a:gd name="T0" fmla="*/ 20 w 99"/>
                <a:gd name="T1" fmla="*/ 65 h 117"/>
                <a:gd name="T2" fmla="*/ 23 w 99"/>
                <a:gd name="T3" fmla="*/ 73 h 117"/>
                <a:gd name="T4" fmla="*/ 27 w 99"/>
                <a:gd name="T5" fmla="*/ 80 h 117"/>
                <a:gd name="T6" fmla="*/ 33 w 99"/>
                <a:gd name="T7" fmla="*/ 86 h 117"/>
                <a:gd name="T8" fmla="*/ 40 w 99"/>
                <a:gd name="T9" fmla="*/ 92 h 117"/>
                <a:gd name="T10" fmla="*/ 47 w 99"/>
                <a:gd name="T11" fmla="*/ 97 h 117"/>
                <a:gd name="T12" fmla="*/ 55 w 99"/>
                <a:gd name="T13" fmla="*/ 101 h 117"/>
                <a:gd name="T14" fmla="*/ 62 w 99"/>
                <a:gd name="T15" fmla="*/ 105 h 117"/>
                <a:gd name="T16" fmla="*/ 69 w 99"/>
                <a:gd name="T17" fmla="*/ 110 h 117"/>
                <a:gd name="T18" fmla="*/ 76 w 99"/>
                <a:gd name="T19" fmla="*/ 113 h 117"/>
                <a:gd name="T20" fmla="*/ 81 w 99"/>
                <a:gd name="T21" fmla="*/ 115 h 117"/>
                <a:gd name="T22" fmla="*/ 85 w 99"/>
                <a:gd name="T23" fmla="*/ 117 h 117"/>
                <a:gd name="T24" fmla="*/ 88 w 99"/>
                <a:gd name="T25" fmla="*/ 117 h 117"/>
                <a:gd name="T26" fmla="*/ 92 w 99"/>
                <a:gd name="T27" fmla="*/ 117 h 117"/>
                <a:gd name="T28" fmla="*/ 95 w 99"/>
                <a:gd name="T29" fmla="*/ 117 h 117"/>
                <a:gd name="T30" fmla="*/ 97 w 99"/>
                <a:gd name="T31" fmla="*/ 117 h 117"/>
                <a:gd name="T32" fmla="*/ 99 w 99"/>
                <a:gd name="T33" fmla="*/ 116 h 117"/>
                <a:gd name="T34" fmla="*/ 96 w 99"/>
                <a:gd name="T35" fmla="*/ 113 h 117"/>
                <a:gd name="T36" fmla="*/ 94 w 99"/>
                <a:gd name="T37" fmla="*/ 110 h 117"/>
                <a:gd name="T38" fmla="*/ 92 w 99"/>
                <a:gd name="T39" fmla="*/ 105 h 117"/>
                <a:gd name="T40" fmla="*/ 90 w 99"/>
                <a:gd name="T41" fmla="*/ 101 h 117"/>
                <a:gd name="T42" fmla="*/ 87 w 99"/>
                <a:gd name="T43" fmla="*/ 98 h 117"/>
                <a:gd name="T44" fmla="*/ 86 w 99"/>
                <a:gd name="T45" fmla="*/ 95 h 117"/>
                <a:gd name="T46" fmla="*/ 84 w 99"/>
                <a:gd name="T47" fmla="*/ 92 h 117"/>
                <a:gd name="T48" fmla="*/ 82 w 99"/>
                <a:gd name="T49" fmla="*/ 89 h 117"/>
                <a:gd name="T50" fmla="*/ 81 w 99"/>
                <a:gd name="T51" fmla="*/ 87 h 117"/>
                <a:gd name="T52" fmla="*/ 81 w 99"/>
                <a:gd name="T53" fmla="*/ 85 h 117"/>
                <a:gd name="T54" fmla="*/ 81 w 99"/>
                <a:gd name="T55" fmla="*/ 84 h 117"/>
                <a:gd name="T56" fmla="*/ 81 w 99"/>
                <a:gd name="T57" fmla="*/ 84 h 117"/>
                <a:gd name="T58" fmla="*/ 84 w 99"/>
                <a:gd name="T59" fmla="*/ 81 h 117"/>
                <a:gd name="T60" fmla="*/ 85 w 99"/>
                <a:gd name="T61" fmla="*/ 76 h 117"/>
                <a:gd name="T62" fmla="*/ 83 w 99"/>
                <a:gd name="T63" fmla="*/ 69 h 117"/>
                <a:gd name="T64" fmla="*/ 79 w 99"/>
                <a:gd name="T65" fmla="*/ 67 h 117"/>
                <a:gd name="T66" fmla="*/ 79 w 99"/>
                <a:gd name="T67" fmla="*/ 62 h 117"/>
                <a:gd name="T68" fmla="*/ 80 w 99"/>
                <a:gd name="T69" fmla="*/ 56 h 117"/>
                <a:gd name="T70" fmla="*/ 82 w 99"/>
                <a:gd name="T71" fmla="*/ 50 h 117"/>
                <a:gd name="T72" fmla="*/ 85 w 99"/>
                <a:gd name="T73" fmla="*/ 45 h 117"/>
                <a:gd name="T74" fmla="*/ 86 w 99"/>
                <a:gd name="T75" fmla="*/ 39 h 117"/>
                <a:gd name="T76" fmla="*/ 86 w 99"/>
                <a:gd name="T77" fmla="*/ 30 h 117"/>
                <a:gd name="T78" fmla="*/ 86 w 99"/>
                <a:gd name="T79" fmla="*/ 23 h 117"/>
                <a:gd name="T80" fmla="*/ 88 w 99"/>
                <a:gd name="T81" fmla="*/ 16 h 117"/>
                <a:gd name="T82" fmla="*/ 82 w 99"/>
                <a:gd name="T83" fmla="*/ 10 h 117"/>
                <a:gd name="T84" fmla="*/ 75 w 99"/>
                <a:gd name="T85" fmla="*/ 6 h 117"/>
                <a:gd name="T86" fmla="*/ 68 w 99"/>
                <a:gd name="T87" fmla="*/ 3 h 117"/>
                <a:gd name="T88" fmla="*/ 61 w 99"/>
                <a:gd name="T89" fmla="*/ 1 h 117"/>
                <a:gd name="T90" fmla="*/ 53 w 99"/>
                <a:gd name="T91" fmla="*/ 0 h 117"/>
                <a:gd name="T92" fmla="*/ 46 w 99"/>
                <a:gd name="T93" fmla="*/ 0 h 117"/>
                <a:gd name="T94" fmla="*/ 40 w 99"/>
                <a:gd name="T95" fmla="*/ 0 h 117"/>
                <a:gd name="T96" fmla="*/ 32 w 99"/>
                <a:gd name="T97" fmla="*/ 1 h 117"/>
                <a:gd name="T98" fmla="*/ 21 w 99"/>
                <a:gd name="T99" fmla="*/ 4 h 117"/>
                <a:gd name="T100" fmla="*/ 13 w 99"/>
                <a:gd name="T101" fmla="*/ 9 h 117"/>
                <a:gd name="T102" fmla="*/ 9 w 99"/>
                <a:gd name="T103" fmla="*/ 15 h 117"/>
                <a:gd name="T104" fmla="*/ 4 w 99"/>
                <a:gd name="T105" fmla="*/ 22 h 117"/>
                <a:gd name="T106" fmla="*/ 0 w 99"/>
                <a:gd name="T107" fmla="*/ 29 h 117"/>
                <a:gd name="T108" fmla="*/ 0 w 99"/>
                <a:gd name="T109" fmla="*/ 41 h 117"/>
                <a:gd name="T110" fmla="*/ 6 w 99"/>
                <a:gd name="T111" fmla="*/ 55 h 117"/>
                <a:gd name="T112" fmla="*/ 20 w 99"/>
                <a:gd name="T113" fmla="*/ 65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117"/>
                <a:gd name="T173" fmla="*/ 99 w 99"/>
                <a:gd name="T174" fmla="*/ 117 h 1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117">
                  <a:moveTo>
                    <a:pt x="20" y="65"/>
                  </a:moveTo>
                  <a:lnTo>
                    <a:pt x="23" y="73"/>
                  </a:lnTo>
                  <a:lnTo>
                    <a:pt x="27" y="80"/>
                  </a:lnTo>
                  <a:lnTo>
                    <a:pt x="33" y="86"/>
                  </a:lnTo>
                  <a:lnTo>
                    <a:pt x="40" y="92"/>
                  </a:lnTo>
                  <a:lnTo>
                    <a:pt x="47" y="97"/>
                  </a:lnTo>
                  <a:lnTo>
                    <a:pt x="55" y="101"/>
                  </a:lnTo>
                  <a:lnTo>
                    <a:pt x="62" y="105"/>
                  </a:lnTo>
                  <a:lnTo>
                    <a:pt x="69" y="110"/>
                  </a:lnTo>
                  <a:lnTo>
                    <a:pt x="76" y="113"/>
                  </a:lnTo>
                  <a:lnTo>
                    <a:pt x="81" y="115"/>
                  </a:lnTo>
                  <a:lnTo>
                    <a:pt x="85" y="117"/>
                  </a:lnTo>
                  <a:lnTo>
                    <a:pt x="88" y="117"/>
                  </a:lnTo>
                  <a:lnTo>
                    <a:pt x="92" y="117"/>
                  </a:lnTo>
                  <a:lnTo>
                    <a:pt x="95" y="117"/>
                  </a:lnTo>
                  <a:lnTo>
                    <a:pt x="97" y="117"/>
                  </a:lnTo>
                  <a:lnTo>
                    <a:pt x="99" y="116"/>
                  </a:lnTo>
                  <a:lnTo>
                    <a:pt x="96" y="113"/>
                  </a:lnTo>
                  <a:lnTo>
                    <a:pt x="94" y="110"/>
                  </a:lnTo>
                  <a:lnTo>
                    <a:pt x="92" y="105"/>
                  </a:lnTo>
                  <a:lnTo>
                    <a:pt x="90" y="101"/>
                  </a:lnTo>
                  <a:lnTo>
                    <a:pt x="87" y="98"/>
                  </a:lnTo>
                  <a:lnTo>
                    <a:pt x="86" y="95"/>
                  </a:lnTo>
                  <a:lnTo>
                    <a:pt x="84" y="92"/>
                  </a:lnTo>
                  <a:lnTo>
                    <a:pt x="82" y="89"/>
                  </a:lnTo>
                  <a:lnTo>
                    <a:pt x="81" y="87"/>
                  </a:lnTo>
                  <a:lnTo>
                    <a:pt x="81" y="85"/>
                  </a:lnTo>
                  <a:lnTo>
                    <a:pt x="81" y="84"/>
                  </a:lnTo>
                  <a:lnTo>
                    <a:pt x="84" y="81"/>
                  </a:lnTo>
                  <a:lnTo>
                    <a:pt x="85" y="76"/>
                  </a:lnTo>
                  <a:lnTo>
                    <a:pt x="83" y="69"/>
                  </a:lnTo>
                  <a:lnTo>
                    <a:pt x="79" y="67"/>
                  </a:lnTo>
                  <a:lnTo>
                    <a:pt x="79" y="62"/>
                  </a:lnTo>
                  <a:lnTo>
                    <a:pt x="80" y="56"/>
                  </a:lnTo>
                  <a:lnTo>
                    <a:pt x="82" y="50"/>
                  </a:lnTo>
                  <a:lnTo>
                    <a:pt x="85" y="45"/>
                  </a:lnTo>
                  <a:lnTo>
                    <a:pt x="86" y="39"/>
                  </a:lnTo>
                  <a:lnTo>
                    <a:pt x="86" y="30"/>
                  </a:lnTo>
                  <a:lnTo>
                    <a:pt x="86" y="23"/>
                  </a:lnTo>
                  <a:lnTo>
                    <a:pt x="88" y="16"/>
                  </a:lnTo>
                  <a:lnTo>
                    <a:pt x="82" y="10"/>
                  </a:lnTo>
                  <a:lnTo>
                    <a:pt x="75" y="6"/>
                  </a:lnTo>
                  <a:lnTo>
                    <a:pt x="68" y="3"/>
                  </a:lnTo>
                  <a:lnTo>
                    <a:pt x="61" y="1"/>
                  </a:lnTo>
                  <a:lnTo>
                    <a:pt x="53" y="0"/>
                  </a:lnTo>
                  <a:lnTo>
                    <a:pt x="46" y="0"/>
                  </a:lnTo>
                  <a:lnTo>
                    <a:pt x="40" y="0"/>
                  </a:lnTo>
                  <a:lnTo>
                    <a:pt x="32" y="1"/>
                  </a:lnTo>
                  <a:lnTo>
                    <a:pt x="21" y="4"/>
                  </a:lnTo>
                  <a:lnTo>
                    <a:pt x="13" y="9"/>
                  </a:lnTo>
                  <a:lnTo>
                    <a:pt x="9" y="15"/>
                  </a:lnTo>
                  <a:lnTo>
                    <a:pt x="4" y="22"/>
                  </a:lnTo>
                  <a:lnTo>
                    <a:pt x="0" y="29"/>
                  </a:lnTo>
                  <a:lnTo>
                    <a:pt x="0" y="41"/>
                  </a:lnTo>
                  <a:lnTo>
                    <a:pt x="6" y="55"/>
                  </a:lnTo>
                  <a:lnTo>
                    <a:pt x="20" y="65"/>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46" name="Freeform 18"/>
            <p:cNvSpPr>
              <a:spLocks/>
            </p:cNvSpPr>
            <p:nvPr/>
          </p:nvSpPr>
          <p:spPr bwMode="auto">
            <a:xfrm rot="1228347">
              <a:off x="2185" y="1608"/>
              <a:ext cx="5" cy="12"/>
            </a:xfrm>
            <a:custGeom>
              <a:avLst/>
              <a:gdLst>
                <a:gd name="T0" fmla="*/ 22 w 22"/>
                <a:gd name="T1" fmla="*/ 41 h 58"/>
                <a:gd name="T2" fmla="*/ 20 w 22"/>
                <a:gd name="T3" fmla="*/ 33 h 58"/>
                <a:gd name="T4" fmla="*/ 16 w 22"/>
                <a:gd name="T5" fmla="*/ 23 h 58"/>
                <a:gd name="T6" fmla="*/ 10 w 22"/>
                <a:gd name="T7" fmla="*/ 11 h 58"/>
                <a:gd name="T8" fmla="*/ 2 w 22"/>
                <a:gd name="T9" fmla="*/ 0 h 58"/>
                <a:gd name="T10" fmla="*/ 1 w 22"/>
                <a:gd name="T11" fmla="*/ 7 h 58"/>
                <a:gd name="T12" fmla="*/ 0 w 22"/>
                <a:gd name="T13" fmla="*/ 17 h 58"/>
                <a:gd name="T14" fmla="*/ 1 w 22"/>
                <a:gd name="T15" fmla="*/ 28 h 58"/>
                <a:gd name="T16" fmla="*/ 3 w 22"/>
                <a:gd name="T17" fmla="*/ 37 h 58"/>
                <a:gd name="T18" fmla="*/ 5 w 22"/>
                <a:gd name="T19" fmla="*/ 42 h 58"/>
                <a:gd name="T20" fmla="*/ 5 w 22"/>
                <a:gd name="T21" fmla="*/ 45 h 58"/>
                <a:gd name="T22" fmla="*/ 3 w 22"/>
                <a:gd name="T23" fmla="*/ 48 h 58"/>
                <a:gd name="T24" fmla="*/ 1 w 22"/>
                <a:gd name="T25" fmla="*/ 51 h 58"/>
                <a:gd name="T26" fmla="*/ 1 w 22"/>
                <a:gd name="T27" fmla="*/ 53 h 58"/>
                <a:gd name="T28" fmla="*/ 2 w 22"/>
                <a:gd name="T29" fmla="*/ 56 h 58"/>
                <a:gd name="T30" fmla="*/ 3 w 22"/>
                <a:gd name="T31" fmla="*/ 57 h 58"/>
                <a:gd name="T32" fmla="*/ 4 w 22"/>
                <a:gd name="T33" fmla="*/ 58 h 58"/>
                <a:gd name="T34" fmla="*/ 7 w 22"/>
                <a:gd name="T35" fmla="*/ 57 h 58"/>
                <a:gd name="T36" fmla="*/ 12 w 22"/>
                <a:gd name="T37" fmla="*/ 54 h 58"/>
                <a:gd name="T38" fmla="*/ 19 w 22"/>
                <a:gd name="T39" fmla="*/ 50 h 58"/>
                <a:gd name="T40" fmla="*/ 22 w 22"/>
                <a:gd name="T41" fmla="*/ 4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58"/>
                <a:gd name="T65" fmla="*/ 22 w 22"/>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58">
                  <a:moveTo>
                    <a:pt x="22" y="41"/>
                  </a:moveTo>
                  <a:lnTo>
                    <a:pt x="20" y="33"/>
                  </a:lnTo>
                  <a:lnTo>
                    <a:pt x="16" y="23"/>
                  </a:lnTo>
                  <a:lnTo>
                    <a:pt x="10" y="11"/>
                  </a:lnTo>
                  <a:lnTo>
                    <a:pt x="2" y="0"/>
                  </a:lnTo>
                  <a:lnTo>
                    <a:pt x="1" y="7"/>
                  </a:lnTo>
                  <a:lnTo>
                    <a:pt x="0" y="17"/>
                  </a:lnTo>
                  <a:lnTo>
                    <a:pt x="1" y="28"/>
                  </a:lnTo>
                  <a:lnTo>
                    <a:pt x="3" y="37"/>
                  </a:lnTo>
                  <a:lnTo>
                    <a:pt x="5" y="42"/>
                  </a:lnTo>
                  <a:lnTo>
                    <a:pt x="5" y="45"/>
                  </a:lnTo>
                  <a:lnTo>
                    <a:pt x="3" y="48"/>
                  </a:lnTo>
                  <a:lnTo>
                    <a:pt x="1" y="51"/>
                  </a:lnTo>
                  <a:lnTo>
                    <a:pt x="1" y="53"/>
                  </a:lnTo>
                  <a:lnTo>
                    <a:pt x="2" y="56"/>
                  </a:lnTo>
                  <a:lnTo>
                    <a:pt x="3" y="57"/>
                  </a:lnTo>
                  <a:lnTo>
                    <a:pt x="4" y="58"/>
                  </a:lnTo>
                  <a:lnTo>
                    <a:pt x="7" y="57"/>
                  </a:lnTo>
                  <a:lnTo>
                    <a:pt x="12" y="54"/>
                  </a:lnTo>
                  <a:lnTo>
                    <a:pt x="19" y="50"/>
                  </a:lnTo>
                  <a:lnTo>
                    <a:pt x="22" y="41"/>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47" name="Freeform 19"/>
            <p:cNvSpPr>
              <a:spLocks/>
            </p:cNvSpPr>
            <p:nvPr/>
          </p:nvSpPr>
          <p:spPr bwMode="auto">
            <a:xfrm rot="1228347">
              <a:off x="2183" y="1605"/>
              <a:ext cx="3" cy="15"/>
            </a:xfrm>
            <a:custGeom>
              <a:avLst/>
              <a:gdLst>
                <a:gd name="T0" fmla="*/ 15 w 18"/>
                <a:gd name="T1" fmla="*/ 7 h 74"/>
                <a:gd name="T2" fmla="*/ 14 w 18"/>
                <a:gd name="T3" fmla="*/ 14 h 74"/>
                <a:gd name="T4" fmla="*/ 13 w 18"/>
                <a:gd name="T5" fmla="*/ 24 h 74"/>
                <a:gd name="T6" fmla="*/ 14 w 18"/>
                <a:gd name="T7" fmla="*/ 35 h 74"/>
                <a:gd name="T8" fmla="*/ 16 w 18"/>
                <a:gd name="T9" fmla="*/ 44 h 74"/>
                <a:gd name="T10" fmla="*/ 18 w 18"/>
                <a:gd name="T11" fmla="*/ 49 h 74"/>
                <a:gd name="T12" fmla="*/ 18 w 18"/>
                <a:gd name="T13" fmla="*/ 52 h 74"/>
                <a:gd name="T14" fmla="*/ 16 w 18"/>
                <a:gd name="T15" fmla="*/ 55 h 74"/>
                <a:gd name="T16" fmla="*/ 14 w 18"/>
                <a:gd name="T17" fmla="*/ 58 h 74"/>
                <a:gd name="T18" fmla="*/ 14 w 18"/>
                <a:gd name="T19" fmla="*/ 60 h 74"/>
                <a:gd name="T20" fmla="*/ 15 w 18"/>
                <a:gd name="T21" fmla="*/ 63 h 74"/>
                <a:gd name="T22" fmla="*/ 16 w 18"/>
                <a:gd name="T23" fmla="*/ 64 h 74"/>
                <a:gd name="T24" fmla="*/ 17 w 18"/>
                <a:gd name="T25" fmla="*/ 65 h 74"/>
                <a:gd name="T26" fmla="*/ 18 w 18"/>
                <a:gd name="T27" fmla="*/ 72 h 74"/>
                <a:gd name="T28" fmla="*/ 13 w 18"/>
                <a:gd name="T29" fmla="*/ 73 h 74"/>
                <a:gd name="T30" fmla="*/ 8 w 18"/>
                <a:gd name="T31" fmla="*/ 74 h 74"/>
                <a:gd name="T32" fmla="*/ 4 w 18"/>
                <a:gd name="T33" fmla="*/ 73 h 74"/>
                <a:gd name="T34" fmla="*/ 3 w 18"/>
                <a:gd name="T35" fmla="*/ 73 h 74"/>
                <a:gd name="T36" fmla="*/ 2 w 18"/>
                <a:gd name="T37" fmla="*/ 71 h 74"/>
                <a:gd name="T38" fmla="*/ 2 w 18"/>
                <a:gd name="T39" fmla="*/ 69 h 74"/>
                <a:gd name="T40" fmla="*/ 2 w 18"/>
                <a:gd name="T41" fmla="*/ 68 h 74"/>
                <a:gd name="T42" fmla="*/ 2 w 18"/>
                <a:gd name="T43" fmla="*/ 68 h 74"/>
                <a:gd name="T44" fmla="*/ 5 w 18"/>
                <a:gd name="T45" fmla="*/ 65 h 74"/>
                <a:gd name="T46" fmla="*/ 6 w 18"/>
                <a:gd name="T47" fmla="*/ 60 h 74"/>
                <a:gd name="T48" fmla="*/ 4 w 18"/>
                <a:gd name="T49" fmla="*/ 53 h 74"/>
                <a:gd name="T50" fmla="*/ 0 w 18"/>
                <a:gd name="T51" fmla="*/ 51 h 74"/>
                <a:gd name="T52" fmla="*/ 0 w 18"/>
                <a:gd name="T53" fmla="*/ 46 h 74"/>
                <a:gd name="T54" fmla="*/ 1 w 18"/>
                <a:gd name="T55" fmla="*/ 40 h 74"/>
                <a:gd name="T56" fmla="*/ 3 w 18"/>
                <a:gd name="T57" fmla="*/ 34 h 74"/>
                <a:gd name="T58" fmla="*/ 6 w 18"/>
                <a:gd name="T59" fmla="*/ 29 h 74"/>
                <a:gd name="T60" fmla="*/ 7 w 18"/>
                <a:gd name="T61" fmla="*/ 23 h 74"/>
                <a:gd name="T62" fmla="*/ 7 w 18"/>
                <a:gd name="T63" fmla="*/ 14 h 74"/>
                <a:gd name="T64" fmla="*/ 7 w 18"/>
                <a:gd name="T65" fmla="*/ 7 h 74"/>
                <a:gd name="T66" fmla="*/ 9 w 18"/>
                <a:gd name="T67" fmla="*/ 0 h 74"/>
                <a:gd name="T68" fmla="*/ 11 w 18"/>
                <a:gd name="T69" fmla="*/ 2 h 74"/>
                <a:gd name="T70" fmla="*/ 13 w 18"/>
                <a:gd name="T71" fmla="*/ 4 h 74"/>
                <a:gd name="T72" fmla="*/ 14 w 18"/>
                <a:gd name="T73" fmla="*/ 5 h 74"/>
                <a:gd name="T74" fmla="*/ 15 w 18"/>
                <a:gd name="T75" fmla="*/ 7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
                <a:gd name="T115" fmla="*/ 0 h 74"/>
                <a:gd name="T116" fmla="*/ 18 w 1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 h="74">
                  <a:moveTo>
                    <a:pt x="15" y="7"/>
                  </a:moveTo>
                  <a:lnTo>
                    <a:pt x="14" y="14"/>
                  </a:lnTo>
                  <a:lnTo>
                    <a:pt x="13" y="24"/>
                  </a:lnTo>
                  <a:lnTo>
                    <a:pt x="14" y="35"/>
                  </a:lnTo>
                  <a:lnTo>
                    <a:pt x="16" y="44"/>
                  </a:lnTo>
                  <a:lnTo>
                    <a:pt x="18" y="49"/>
                  </a:lnTo>
                  <a:lnTo>
                    <a:pt x="18" y="52"/>
                  </a:lnTo>
                  <a:lnTo>
                    <a:pt x="16" y="55"/>
                  </a:lnTo>
                  <a:lnTo>
                    <a:pt x="14" y="58"/>
                  </a:lnTo>
                  <a:lnTo>
                    <a:pt x="14" y="60"/>
                  </a:lnTo>
                  <a:lnTo>
                    <a:pt x="15" y="63"/>
                  </a:lnTo>
                  <a:lnTo>
                    <a:pt x="16" y="64"/>
                  </a:lnTo>
                  <a:lnTo>
                    <a:pt x="17" y="65"/>
                  </a:lnTo>
                  <a:lnTo>
                    <a:pt x="18" y="72"/>
                  </a:lnTo>
                  <a:lnTo>
                    <a:pt x="13" y="73"/>
                  </a:lnTo>
                  <a:lnTo>
                    <a:pt x="8" y="74"/>
                  </a:lnTo>
                  <a:lnTo>
                    <a:pt x="4" y="73"/>
                  </a:lnTo>
                  <a:lnTo>
                    <a:pt x="3" y="73"/>
                  </a:lnTo>
                  <a:lnTo>
                    <a:pt x="2" y="71"/>
                  </a:lnTo>
                  <a:lnTo>
                    <a:pt x="2" y="69"/>
                  </a:lnTo>
                  <a:lnTo>
                    <a:pt x="2" y="68"/>
                  </a:lnTo>
                  <a:lnTo>
                    <a:pt x="5" y="65"/>
                  </a:lnTo>
                  <a:lnTo>
                    <a:pt x="6" y="60"/>
                  </a:lnTo>
                  <a:lnTo>
                    <a:pt x="4" y="53"/>
                  </a:lnTo>
                  <a:lnTo>
                    <a:pt x="0" y="51"/>
                  </a:lnTo>
                  <a:lnTo>
                    <a:pt x="0" y="46"/>
                  </a:lnTo>
                  <a:lnTo>
                    <a:pt x="1" y="40"/>
                  </a:lnTo>
                  <a:lnTo>
                    <a:pt x="3" y="34"/>
                  </a:lnTo>
                  <a:lnTo>
                    <a:pt x="6" y="29"/>
                  </a:lnTo>
                  <a:lnTo>
                    <a:pt x="7" y="23"/>
                  </a:lnTo>
                  <a:lnTo>
                    <a:pt x="7" y="14"/>
                  </a:lnTo>
                  <a:lnTo>
                    <a:pt x="7" y="7"/>
                  </a:lnTo>
                  <a:lnTo>
                    <a:pt x="9" y="0"/>
                  </a:lnTo>
                  <a:lnTo>
                    <a:pt x="11" y="2"/>
                  </a:lnTo>
                  <a:lnTo>
                    <a:pt x="13" y="4"/>
                  </a:lnTo>
                  <a:lnTo>
                    <a:pt x="14" y="5"/>
                  </a:lnTo>
                  <a:lnTo>
                    <a:pt x="15" y="7"/>
                  </a:lnTo>
                  <a:close/>
                </a:path>
              </a:pathLst>
            </a:custGeom>
            <a:solidFill>
              <a:srgbClr val="4C3300"/>
            </a:solidFill>
            <a:ln w="3175" cmpd="sng">
              <a:solidFill>
                <a:srgbClr val="000000"/>
              </a:solidFill>
              <a:round/>
              <a:headEnd/>
              <a:tailEnd/>
            </a:ln>
          </p:spPr>
          <p:txBody>
            <a:bodyPr/>
            <a:lstStyle/>
            <a:p>
              <a:endParaRPr lang="en-US">
                <a:solidFill>
                  <a:srgbClr val="FFFFFF"/>
                </a:solidFill>
              </a:endParaRPr>
            </a:p>
          </p:txBody>
        </p:sp>
        <p:sp>
          <p:nvSpPr>
            <p:cNvPr id="1048" name="Freeform 20"/>
            <p:cNvSpPr>
              <a:spLocks/>
            </p:cNvSpPr>
            <p:nvPr/>
          </p:nvSpPr>
          <p:spPr bwMode="auto">
            <a:xfrm rot="1228347">
              <a:off x="2166" y="1601"/>
              <a:ext cx="6" cy="9"/>
            </a:xfrm>
            <a:custGeom>
              <a:avLst/>
              <a:gdLst>
                <a:gd name="T0" fmla="*/ 20 w 28"/>
                <a:gd name="T1" fmla="*/ 43 h 43"/>
                <a:gd name="T2" fmla="*/ 17 w 28"/>
                <a:gd name="T3" fmla="*/ 34 h 43"/>
                <a:gd name="T4" fmla="*/ 17 w 28"/>
                <a:gd name="T5" fmla="*/ 23 h 43"/>
                <a:gd name="T6" fmla="*/ 18 w 28"/>
                <a:gd name="T7" fmla="*/ 14 h 43"/>
                <a:gd name="T8" fmla="*/ 22 w 28"/>
                <a:gd name="T9" fmla="*/ 7 h 43"/>
                <a:gd name="T10" fmla="*/ 25 w 28"/>
                <a:gd name="T11" fmla="*/ 4 h 43"/>
                <a:gd name="T12" fmla="*/ 27 w 28"/>
                <a:gd name="T13" fmla="*/ 3 h 43"/>
                <a:gd name="T14" fmla="*/ 28 w 28"/>
                <a:gd name="T15" fmla="*/ 2 h 43"/>
                <a:gd name="T16" fmla="*/ 27 w 28"/>
                <a:gd name="T17" fmla="*/ 0 h 43"/>
                <a:gd name="T18" fmla="*/ 20 w 28"/>
                <a:gd name="T19" fmla="*/ 4 h 43"/>
                <a:gd name="T20" fmla="*/ 15 w 28"/>
                <a:gd name="T21" fmla="*/ 12 h 43"/>
                <a:gd name="T22" fmla="*/ 13 w 28"/>
                <a:gd name="T23" fmla="*/ 23 h 43"/>
                <a:gd name="T24" fmla="*/ 12 w 28"/>
                <a:gd name="T25" fmla="*/ 33 h 43"/>
                <a:gd name="T26" fmla="*/ 6 w 28"/>
                <a:gd name="T27" fmla="*/ 23 h 43"/>
                <a:gd name="T28" fmla="*/ 4 w 28"/>
                <a:gd name="T29" fmla="*/ 14 h 43"/>
                <a:gd name="T30" fmla="*/ 3 w 28"/>
                <a:gd name="T31" fmla="*/ 5 h 43"/>
                <a:gd name="T32" fmla="*/ 4 w 28"/>
                <a:gd name="T33" fmla="*/ 0 h 43"/>
                <a:gd name="T34" fmla="*/ 0 w 28"/>
                <a:gd name="T35" fmla="*/ 7 h 43"/>
                <a:gd name="T36" fmla="*/ 0 w 28"/>
                <a:gd name="T37" fmla="*/ 19 h 43"/>
                <a:gd name="T38" fmla="*/ 6 w 28"/>
                <a:gd name="T39" fmla="*/ 33 h 43"/>
                <a:gd name="T40" fmla="*/ 20 w 28"/>
                <a:gd name="T41" fmla="*/ 43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3"/>
                <a:gd name="T65" fmla="*/ 28 w 28"/>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3">
                  <a:moveTo>
                    <a:pt x="20" y="43"/>
                  </a:moveTo>
                  <a:lnTo>
                    <a:pt x="17" y="34"/>
                  </a:lnTo>
                  <a:lnTo>
                    <a:pt x="17" y="23"/>
                  </a:lnTo>
                  <a:lnTo>
                    <a:pt x="18" y="14"/>
                  </a:lnTo>
                  <a:lnTo>
                    <a:pt x="22" y="7"/>
                  </a:lnTo>
                  <a:lnTo>
                    <a:pt x="25" y="4"/>
                  </a:lnTo>
                  <a:lnTo>
                    <a:pt x="27" y="3"/>
                  </a:lnTo>
                  <a:lnTo>
                    <a:pt x="28" y="2"/>
                  </a:lnTo>
                  <a:lnTo>
                    <a:pt x="27" y="0"/>
                  </a:lnTo>
                  <a:lnTo>
                    <a:pt x="20" y="4"/>
                  </a:lnTo>
                  <a:lnTo>
                    <a:pt x="15" y="12"/>
                  </a:lnTo>
                  <a:lnTo>
                    <a:pt x="13" y="23"/>
                  </a:lnTo>
                  <a:lnTo>
                    <a:pt x="12" y="33"/>
                  </a:lnTo>
                  <a:lnTo>
                    <a:pt x="6" y="23"/>
                  </a:lnTo>
                  <a:lnTo>
                    <a:pt x="4" y="14"/>
                  </a:lnTo>
                  <a:lnTo>
                    <a:pt x="3" y="5"/>
                  </a:lnTo>
                  <a:lnTo>
                    <a:pt x="4" y="0"/>
                  </a:lnTo>
                  <a:lnTo>
                    <a:pt x="0" y="7"/>
                  </a:lnTo>
                  <a:lnTo>
                    <a:pt x="0" y="19"/>
                  </a:lnTo>
                  <a:lnTo>
                    <a:pt x="6" y="33"/>
                  </a:lnTo>
                  <a:lnTo>
                    <a:pt x="20" y="43"/>
                  </a:lnTo>
                  <a:close/>
                </a:path>
              </a:pathLst>
            </a:custGeom>
            <a:solidFill>
              <a:srgbClr val="E0C187"/>
            </a:solidFill>
            <a:ln w="3175" cmpd="sng">
              <a:solidFill>
                <a:srgbClr val="000000"/>
              </a:solidFill>
              <a:round/>
              <a:headEnd/>
              <a:tailEnd/>
            </a:ln>
          </p:spPr>
          <p:txBody>
            <a:bodyPr/>
            <a:lstStyle/>
            <a:p>
              <a:endParaRPr lang="en-US">
                <a:solidFill>
                  <a:srgbClr val="FFFFFF"/>
                </a:solidFill>
              </a:endParaRPr>
            </a:p>
          </p:txBody>
        </p:sp>
        <p:sp>
          <p:nvSpPr>
            <p:cNvPr id="1049" name="Freeform 21"/>
            <p:cNvSpPr>
              <a:spLocks/>
            </p:cNvSpPr>
            <p:nvPr/>
          </p:nvSpPr>
          <p:spPr bwMode="auto">
            <a:xfrm rot="1228347">
              <a:off x="2181" y="1622"/>
              <a:ext cx="2" cy="3"/>
            </a:xfrm>
            <a:custGeom>
              <a:avLst/>
              <a:gdLst>
                <a:gd name="T0" fmla="*/ 0 w 11"/>
                <a:gd name="T1" fmla="*/ 16 h 16"/>
                <a:gd name="T2" fmla="*/ 4 w 11"/>
                <a:gd name="T3" fmla="*/ 16 h 16"/>
                <a:gd name="T4" fmla="*/ 7 w 11"/>
                <a:gd name="T5" fmla="*/ 16 h 16"/>
                <a:gd name="T6" fmla="*/ 9 w 11"/>
                <a:gd name="T7" fmla="*/ 16 h 16"/>
                <a:gd name="T8" fmla="*/ 11 w 11"/>
                <a:gd name="T9" fmla="*/ 15 h 16"/>
                <a:gd name="T10" fmla="*/ 8 w 11"/>
                <a:gd name="T11" fmla="*/ 12 h 16"/>
                <a:gd name="T12" fmla="*/ 6 w 11"/>
                <a:gd name="T13" fmla="*/ 9 h 16"/>
                <a:gd name="T14" fmla="*/ 4 w 11"/>
                <a:gd name="T15" fmla="*/ 4 h 16"/>
                <a:gd name="T16" fmla="*/ 2 w 11"/>
                <a:gd name="T17" fmla="*/ 0 h 16"/>
                <a:gd name="T18" fmla="*/ 3 w 11"/>
                <a:gd name="T19" fmla="*/ 4 h 16"/>
                <a:gd name="T20" fmla="*/ 4 w 11"/>
                <a:gd name="T21" fmla="*/ 10 h 16"/>
                <a:gd name="T22" fmla="*/ 3 w 11"/>
                <a:gd name="T23" fmla="*/ 13 h 16"/>
                <a:gd name="T24" fmla="*/ 0 w 11"/>
                <a:gd name="T25" fmla="*/ 16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0" y="16"/>
                  </a:moveTo>
                  <a:lnTo>
                    <a:pt x="4" y="16"/>
                  </a:lnTo>
                  <a:lnTo>
                    <a:pt x="7" y="16"/>
                  </a:lnTo>
                  <a:lnTo>
                    <a:pt x="9" y="16"/>
                  </a:lnTo>
                  <a:lnTo>
                    <a:pt x="11" y="15"/>
                  </a:lnTo>
                  <a:lnTo>
                    <a:pt x="8" y="12"/>
                  </a:lnTo>
                  <a:lnTo>
                    <a:pt x="6" y="9"/>
                  </a:lnTo>
                  <a:lnTo>
                    <a:pt x="4" y="4"/>
                  </a:lnTo>
                  <a:lnTo>
                    <a:pt x="2" y="0"/>
                  </a:lnTo>
                  <a:lnTo>
                    <a:pt x="3" y="4"/>
                  </a:lnTo>
                  <a:lnTo>
                    <a:pt x="4" y="10"/>
                  </a:lnTo>
                  <a:lnTo>
                    <a:pt x="3" y="13"/>
                  </a:lnTo>
                  <a:lnTo>
                    <a:pt x="0" y="16"/>
                  </a:lnTo>
                  <a:close/>
                </a:path>
              </a:pathLst>
            </a:custGeom>
            <a:solidFill>
              <a:srgbClr val="E0C187"/>
            </a:solidFill>
            <a:ln w="3175" cmpd="sng">
              <a:solidFill>
                <a:srgbClr val="000000"/>
              </a:solidFill>
              <a:round/>
              <a:headEnd/>
              <a:tailEnd/>
            </a:ln>
          </p:spPr>
          <p:txBody>
            <a:bodyPr/>
            <a:lstStyle/>
            <a:p>
              <a:endParaRPr lang="en-US">
                <a:solidFill>
                  <a:srgbClr val="FFFFFF"/>
                </a:solidFill>
              </a:endParaRPr>
            </a:p>
          </p:txBody>
        </p:sp>
        <p:sp>
          <p:nvSpPr>
            <p:cNvPr id="1050" name="Freeform 22"/>
            <p:cNvSpPr>
              <a:spLocks/>
            </p:cNvSpPr>
            <p:nvPr/>
          </p:nvSpPr>
          <p:spPr bwMode="auto">
            <a:xfrm rot="1228347">
              <a:off x="2195" y="1590"/>
              <a:ext cx="10" cy="14"/>
            </a:xfrm>
            <a:custGeom>
              <a:avLst/>
              <a:gdLst>
                <a:gd name="T0" fmla="*/ 37 w 46"/>
                <a:gd name="T1" fmla="*/ 0 h 64"/>
                <a:gd name="T2" fmla="*/ 32 w 46"/>
                <a:gd name="T3" fmla="*/ 4 h 64"/>
                <a:gd name="T4" fmla="*/ 27 w 46"/>
                <a:gd name="T5" fmla="*/ 8 h 64"/>
                <a:gd name="T6" fmla="*/ 21 w 46"/>
                <a:gd name="T7" fmla="*/ 12 h 64"/>
                <a:gd name="T8" fmla="*/ 15 w 46"/>
                <a:gd name="T9" fmla="*/ 13 h 64"/>
                <a:gd name="T10" fmla="*/ 11 w 46"/>
                <a:gd name="T11" fmla="*/ 14 h 64"/>
                <a:gd name="T12" fmla="*/ 7 w 46"/>
                <a:gd name="T13" fmla="*/ 16 h 64"/>
                <a:gd name="T14" fmla="*/ 3 w 46"/>
                <a:gd name="T15" fmla="*/ 20 h 64"/>
                <a:gd name="T16" fmla="*/ 1 w 46"/>
                <a:gd name="T17" fmla="*/ 25 h 64"/>
                <a:gd name="T18" fmla="*/ 0 w 46"/>
                <a:gd name="T19" fmla="*/ 35 h 64"/>
                <a:gd name="T20" fmla="*/ 0 w 46"/>
                <a:gd name="T21" fmla="*/ 46 h 64"/>
                <a:gd name="T22" fmla="*/ 1 w 46"/>
                <a:gd name="T23" fmla="*/ 55 h 64"/>
                <a:gd name="T24" fmla="*/ 0 w 46"/>
                <a:gd name="T25" fmla="*/ 64 h 64"/>
                <a:gd name="T26" fmla="*/ 3 w 46"/>
                <a:gd name="T27" fmla="*/ 64 h 64"/>
                <a:gd name="T28" fmla="*/ 6 w 46"/>
                <a:gd name="T29" fmla="*/ 64 h 64"/>
                <a:gd name="T30" fmla="*/ 10 w 46"/>
                <a:gd name="T31" fmla="*/ 63 h 64"/>
                <a:gd name="T32" fmla="*/ 14 w 46"/>
                <a:gd name="T33" fmla="*/ 63 h 64"/>
                <a:gd name="T34" fmla="*/ 19 w 46"/>
                <a:gd name="T35" fmla="*/ 63 h 64"/>
                <a:gd name="T36" fmla="*/ 24 w 46"/>
                <a:gd name="T37" fmla="*/ 62 h 64"/>
                <a:gd name="T38" fmla="*/ 27 w 46"/>
                <a:gd name="T39" fmla="*/ 62 h 64"/>
                <a:gd name="T40" fmla="*/ 31 w 46"/>
                <a:gd name="T41" fmla="*/ 62 h 64"/>
                <a:gd name="T42" fmla="*/ 38 w 46"/>
                <a:gd name="T43" fmla="*/ 60 h 64"/>
                <a:gd name="T44" fmla="*/ 43 w 46"/>
                <a:gd name="T45" fmla="*/ 53 h 64"/>
                <a:gd name="T46" fmla="*/ 46 w 46"/>
                <a:gd name="T47" fmla="*/ 47 h 64"/>
                <a:gd name="T48" fmla="*/ 46 w 46"/>
                <a:gd name="T49" fmla="*/ 43 h 64"/>
                <a:gd name="T50" fmla="*/ 45 w 46"/>
                <a:gd name="T51" fmla="*/ 37 h 64"/>
                <a:gd name="T52" fmla="*/ 45 w 46"/>
                <a:gd name="T53" fmla="*/ 29 h 64"/>
                <a:gd name="T54" fmla="*/ 44 w 46"/>
                <a:gd name="T55" fmla="*/ 19 h 64"/>
                <a:gd name="T56" fmla="*/ 43 w 46"/>
                <a:gd name="T57" fmla="*/ 15 h 64"/>
                <a:gd name="T58" fmla="*/ 40 w 46"/>
                <a:gd name="T59" fmla="*/ 13 h 64"/>
                <a:gd name="T60" fmla="*/ 39 w 46"/>
                <a:gd name="T61" fmla="*/ 9 h 64"/>
                <a:gd name="T62" fmla="*/ 37 w 46"/>
                <a:gd name="T63" fmla="*/ 5 h 64"/>
                <a:gd name="T64" fmla="*/ 37 w 46"/>
                <a:gd name="T65" fmla="*/ 0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64"/>
                <a:gd name="T101" fmla="*/ 46 w 46"/>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64">
                  <a:moveTo>
                    <a:pt x="37" y="0"/>
                  </a:moveTo>
                  <a:lnTo>
                    <a:pt x="32" y="4"/>
                  </a:lnTo>
                  <a:lnTo>
                    <a:pt x="27" y="8"/>
                  </a:lnTo>
                  <a:lnTo>
                    <a:pt x="21" y="12"/>
                  </a:lnTo>
                  <a:lnTo>
                    <a:pt x="15" y="13"/>
                  </a:lnTo>
                  <a:lnTo>
                    <a:pt x="11" y="14"/>
                  </a:lnTo>
                  <a:lnTo>
                    <a:pt x="7" y="16"/>
                  </a:lnTo>
                  <a:lnTo>
                    <a:pt x="3" y="20"/>
                  </a:lnTo>
                  <a:lnTo>
                    <a:pt x="1" y="25"/>
                  </a:lnTo>
                  <a:lnTo>
                    <a:pt x="0" y="35"/>
                  </a:lnTo>
                  <a:lnTo>
                    <a:pt x="0" y="46"/>
                  </a:lnTo>
                  <a:lnTo>
                    <a:pt x="1" y="55"/>
                  </a:lnTo>
                  <a:lnTo>
                    <a:pt x="0" y="64"/>
                  </a:lnTo>
                  <a:lnTo>
                    <a:pt x="3" y="64"/>
                  </a:lnTo>
                  <a:lnTo>
                    <a:pt x="6" y="64"/>
                  </a:lnTo>
                  <a:lnTo>
                    <a:pt x="10" y="63"/>
                  </a:lnTo>
                  <a:lnTo>
                    <a:pt x="14" y="63"/>
                  </a:lnTo>
                  <a:lnTo>
                    <a:pt x="19" y="63"/>
                  </a:lnTo>
                  <a:lnTo>
                    <a:pt x="24" y="62"/>
                  </a:lnTo>
                  <a:lnTo>
                    <a:pt x="27" y="62"/>
                  </a:lnTo>
                  <a:lnTo>
                    <a:pt x="31" y="62"/>
                  </a:lnTo>
                  <a:lnTo>
                    <a:pt x="38" y="60"/>
                  </a:lnTo>
                  <a:lnTo>
                    <a:pt x="43" y="53"/>
                  </a:lnTo>
                  <a:lnTo>
                    <a:pt x="46" y="47"/>
                  </a:lnTo>
                  <a:lnTo>
                    <a:pt x="46" y="43"/>
                  </a:lnTo>
                  <a:lnTo>
                    <a:pt x="45" y="37"/>
                  </a:lnTo>
                  <a:lnTo>
                    <a:pt x="45" y="29"/>
                  </a:lnTo>
                  <a:lnTo>
                    <a:pt x="44" y="19"/>
                  </a:lnTo>
                  <a:lnTo>
                    <a:pt x="43" y="15"/>
                  </a:lnTo>
                  <a:lnTo>
                    <a:pt x="40" y="13"/>
                  </a:lnTo>
                  <a:lnTo>
                    <a:pt x="39" y="9"/>
                  </a:lnTo>
                  <a:lnTo>
                    <a:pt x="37" y="5"/>
                  </a:lnTo>
                  <a:lnTo>
                    <a:pt x="37" y="0"/>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51" name="Freeform 23"/>
            <p:cNvSpPr>
              <a:spLocks/>
            </p:cNvSpPr>
            <p:nvPr/>
          </p:nvSpPr>
          <p:spPr bwMode="auto">
            <a:xfrm rot="1228347">
              <a:off x="2196" y="1593"/>
              <a:ext cx="7" cy="8"/>
            </a:xfrm>
            <a:custGeom>
              <a:avLst/>
              <a:gdLst>
                <a:gd name="T0" fmla="*/ 17 w 32"/>
                <a:gd name="T1" fmla="*/ 4 h 39"/>
                <a:gd name="T2" fmla="*/ 13 w 32"/>
                <a:gd name="T3" fmla="*/ 6 h 39"/>
                <a:gd name="T4" fmla="*/ 6 w 32"/>
                <a:gd name="T5" fmla="*/ 10 h 39"/>
                <a:gd name="T6" fmla="*/ 2 w 32"/>
                <a:gd name="T7" fmla="*/ 15 h 39"/>
                <a:gd name="T8" fmla="*/ 0 w 32"/>
                <a:gd name="T9" fmla="*/ 22 h 39"/>
                <a:gd name="T10" fmla="*/ 2 w 32"/>
                <a:gd name="T11" fmla="*/ 30 h 39"/>
                <a:gd name="T12" fmla="*/ 6 w 32"/>
                <a:gd name="T13" fmla="*/ 34 h 39"/>
                <a:gd name="T14" fmla="*/ 10 w 32"/>
                <a:gd name="T15" fmla="*/ 37 h 39"/>
                <a:gd name="T16" fmla="*/ 15 w 32"/>
                <a:gd name="T17" fmla="*/ 39 h 39"/>
                <a:gd name="T18" fmla="*/ 20 w 32"/>
                <a:gd name="T19" fmla="*/ 39 h 39"/>
                <a:gd name="T20" fmla="*/ 26 w 32"/>
                <a:gd name="T21" fmla="*/ 36 h 39"/>
                <a:gd name="T22" fmla="*/ 31 w 32"/>
                <a:gd name="T23" fmla="*/ 32 h 39"/>
                <a:gd name="T24" fmla="*/ 32 w 32"/>
                <a:gd name="T25" fmla="*/ 24 h 39"/>
                <a:gd name="T26" fmla="*/ 29 w 32"/>
                <a:gd name="T27" fmla="*/ 17 h 39"/>
                <a:gd name="T28" fmla="*/ 25 w 32"/>
                <a:gd name="T29" fmla="*/ 13 h 39"/>
                <a:gd name="T30" fmla="*/ 23 w 32"/>
                <a:gd name="T31" fmla="*/ 10 h 39"/>
                <a:gd name="T32" fmla="*/ 22 w 32"/>
                <a:gd name="T33" fmla="*/ 9 h 39"/>
                <a:gd name="T34" fmla="*/ 23 w 32"/>
                <a:gd name="T35" fmla="*/ 6 h 39"/>
                <a:gd name="T36" fmla="*/ 23 w 32"/>
                <a:gd name="T37" fmla="*/ 4 h 39"/>
                <a:gd name="T38" fmla="*/ 23 w 32"/>
                <a:gd name="T39" fmla="*/ 2 h 39"/>
                <a:gd name="T40" fmla="*/ 23 w 32"/>
                <a:gd name="T41" fmla="*/ 0 h 39"/>
                <a:gd name="T42" fmla="*/ 21 w 32"/>
                <a:gd name="T43" fmla="*/ 2 h 39"/>
                <a:gd name="T44" fmla="*/ 20 w 32"/>
                <a:gd name="T45" fmla="*/ 2 h 39"/>
                <a:gd name="T46" fmla="*/ 18 w 32"/>
                <a:gd name="T47" fmla="*/ 3 h 39"/>
                <a:gd name="T48" fmla="*/ 17 w 32"/>
                <a:gd name="T49" fmla="*/ 4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39"/>
                <a:gd name="T77" fmla="*/ 32 w 32"/>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39">
                  <a:moveTo>
                    <a:pt x="17" y="4"/>
                  </a:moveTo>
                  <a:lnTo>
                    <a:pt x="13" y="6"/>
                  </a:lnTo>
                  <a:lnTo>
                    <a:pt x="6" y="10"/>
                  </a:lnTo>
                  <a:lnTo>
                    <a:pt x="2" y="15"/>
                  </a:lnTo>
                  <a:lnTo>
                    <a:pt x="0" y="22"/>
                  </a:lnTo>
                  <a:lnTo>
                    <a:pt x="2" y="30"/>
                  </a:lnTo>
                  <a:lnTo>
                    <a:pt x="6" y="34"/>
                  </a:lnTo>
                  <a:lnTo>
                    <a:pt x="10" y="37"/>
                  </a:lnTo>
                  <a:lnTo>
                    <a:pt x="15" y="39"/>
                  </a:lnTo>
                  <a:lnTo>
                    <a:pt x="20" y="39"/>
                  </a:lnTo>
                  <a:lnTo>
                    <a:pt x="26" y="36"/>
                  </a:lnTo>
                  <a:lnTo>
                    <a:pt x="31" y="32"/>
                  </a:lnTo>
                  <a:lnTo>
                    <a:pt x="32" y="24"/>
                  </a:lnTo>
                  <a:lnTo>
                    <a:pt x="29" y="17"/>
                  </a:lnTo>
                  <a:lnTo>
                    <a:pt x="25" y="13"/>
                  </a:lnTo>
                  <a:lnTo>
                    <a:pt x="23" y="10"/>
                  </a:lnTo>
                  <a:lnTo>
                    <a:pt x="22" y="9"/>
                  </a:lnTo>
                  <a:lnTo>
                    <a:pt x="23" y="6"/>
                  </a:lnTo>
                  <a:lnTo>
                    <a:pt x="23" y="4"/>
                  </a:lnTo>
                  <a:lnTo>
                    <a:pt x="23" y="2"/>
                  </a:lnTo>
                  <a:lnTo>
                    <a:pt x="23" y="0"/>
                  </a:lnTo>
                  <a:lnTo>
                    <a:pt x="21" y="2"/>
                  </a:lnTo>
                  <a:lnTo>
                    <a:pt x="20" y="2"/>
                  </a:lnTo>
                  <a:lnTo>
                    <a:pt x="18" y="3"/>
                  </a:lnTo>
                  <a:lnTo>
                    <a:pt x="17" y="4"/>
                  </a:lnTo>
                  <a:close/>
                </a:path>
              </a:pathLst>
            </a:custGeom>
            <a:solidFill>
              <a:srgbClr val="000000"/>
            </a:solidFill>
            <a:ln w="3175" cmpd="sng">
              <a:solidFill>
                <a:srgbClr val="000000"/>
              </a:solidFill>
              <a:round/>
              <a:headEnd/>
              <a:tailEnd/>
            </a:ln>
          </p:spPr>
          <p:txBody>
            <a:bodyPr/>
            <a:lstStyle/>
            <a:p>
              <a:endParaRPr lang="en-US">
                <a:solidFill>
                  <a:srgbClr val="FFFFFF"/>
                </a:solidFill>
              </a:endParaRPr>
            </a:p>
          </p:txBody>
        </p:sp>
        <p:sp>
          <p:nvSpPr>
            <p:cNvPr id="1052" name="Freeform 24"/>
            <p:cNvSpPr>
              <a:spLocks/>
            </p:cNvSpPr>
            <p:nvPr/>
          </p:nvSpPr>
          <p:spPr bwMode="auto">
            <a:xfrm rot="1228347">
              <a:off x="2208" y="1596"/>
              <a:ext cx="3" cy="2"/>
            </a:xfrm>
            <a:custGeom>
              <a:avLst/>
              <a:gdLst>
                <a:gd name="T0" fmla="*/ 4 w 10"/>
                <a:gd name="T1" fmla="*/ 11 h 11"/>
                <a:gd name="T2" fmla="*/ 7 w 10"/>
                <a:gd name="T3" fmla="*/ 10 h 11"/>
                <a:gd name="T4" fmla="*/ 8 w 10"/>
                <a:gd name="T5" fmla="*/ 9 h 11"/>
                <a:gd name="T6" fmla="*/ 10 w 10"/>
                <a:gd name="T7" fmla="*/ 8 h 11"/>
                <a:gd name="T8" fmla="*/ 10 w 10"/>
                <a:gd name="T9" fmla="*/ 5 h 11"/>
                <a:gd name="T10" fmla="*/ 10 w 10"/>
                <a:gd name="T11" fmla="*/ 3 h 11"/>
                <a:gd name="T12" fmla="*/ 8 w 10"/>
                <a:gd name="T13" fmla="*/ 1 h 11"/>
                <a:gd name="T14" fmla="*/ 7 w 10"/>
                <a:gd name="T15" fmla="*/ 0 h 11"/>
                <a:gd name="T16" fmla="*/ 4 w 10"/>
                <a:gd name="T17" fmla="*/ 0 h 11"/>
                <a:gd name="T18" fmla="*/ 2 w 10"/>
                <a:gd name="T19" fmla="*/ 1 h 11"/>
                <a:gd name="T20" fmla="*/ 1 w 10"/>
                <a:gd name="T21" fmla="*/ 3 h 11"/>
                <a:gd name="T22" fmla="*/ 0 w 10"/>
                <a:gd name="T23" fmla="*/ 5 h 11"/>
                <a:gd name="T24" fmla="*/ 0 w 10"/>
                <a:gd name="T25" fmla="*/ 8 h 11"/>
                <a:gd name="T26" fmla="*/ 1 w 10"/>
                <a:gd name="T27" fmla="*/ 10 h 11"/>
                <a:gd name="T28" fmla="*/ 2 w 10"/>
                <a:gd name="T29" fmla="*/ 11 h 11"/>
                <a:gd name="T30" fmla="*/ 2 w 10"/>
                <a:gd name="T31" fmla="*/ 11 h 11"/>
                <a:gd name="T32" fmla="*/ 4 w 10"/>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1"/>
                <a:gd name="T53" fmla="*/ 10 w 1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1">
                  <a:moveTo>
                    <a:pt x="4" y="11"/>
                  </a:moveTo>
                  <a:lnTo>
                    <a:pt x="7" y="10"/>
                  </a:lnTo>
                  <a:lnTo>
                    <a:pt x="8" y="9"/>
                  </a:lnTo>
                  <a:lnTo>
                    <a:pt x="10" y="8"/>
                  </a:lnTo>
                  <a:lnTo>
                    <a:pt x="10" y="5"/>
                  </a:lnTo>
                  <a:lnTo>
                    <a:pt x="10" y="3"/>
                  </a:lnTo>
                  <a:lnTo>
                    <a:pt x="8" y="1"/>
                  </a:lnTo>
                  <a:lnTo>
                    <a:pt x="7" y="0"/>
                  </a:lnTo>
                  <a:lnTo>
                    <a:pt x="4" y="0"/>
                  </a:lnTo>
                  <a:lnTo>
                    <a:pt x="2" y="1"/>
                  </a:lnTo>
                  <a:lnTo>
                    <a:pt x="1" y="3"/>
                  </a:lnTo>
                  <a:lnTo>
                    <a:pt x="0" y="5"/>
                  </a:lnTo>
                  <a:lnTo>
                    <a:pt x="0" y="8"/>
                  </a:lnTo>
                  <a:lnTo>
                    <a:pt x="1" y="10"/>
                  </a:lnTo>
                  <a:lnTo>
                    <a:pt x="2" y="11"/>
                  </a:lnTo>
                  <a:lnTo>
                    <a:pt x="4" y="11"/>
                  </a:lnTo>
                  <a:close/>
                </a:path>
              </a:pathLst>
            </a:custGeom>
            <a:solidFill>
              <a:srgbClr val="FFFFFF"/>
            </a:solidFill>
            <a:ln w="3175" cmpd="sng">
              <a:solidFill>
                <a:srgbClr val="000000"/>
              </a:solidFill>
              <a:round/>
              <a:headEnd/>
              <a:tailEnd/>
            </a:ln>
          </p:spPr>
          <p:txBody>
            <a:bodyPr/>
            <a:lstStyle/>
            <a:p>
              <a:endParaRPr lang="en-US">
                <a:solidFill>
                  <a:srgbClr val="FFFFFF"/>
                </a:solidFill>
              </a:endParaRPr>
            </a:p>
          </p:txBody>
        </p:sp>
        <p:sp>
          <p:nvSpPr>
            <p:cNvPr id="1053" name="Freeform 25"/>
            <p:cNvSpPr>
              <a:spLocks/>
            </p:cNvSpPr>
            <p:nvPr/>
          </p:nvSpPr>
          <p:spPr bwMode="auto">
            <a:xfrm rot="1228347">
              <a:off x="2131" y="1630"/>
              <a:ext cx="16" cy="69"/>
            </a:xfrm>
            <a:custGeom>
              <a:avLst/>
              <a:gdLst>
                <a:gd name="T0" fmla="*/ 13 w 76"/>
                <a:gd name="T1" fmla="*/ 333 h 333"/>
                <a:gd name="T2" fmla="*/ 16 w 76"/>
                <a:gd name="T3" fmla="*/ 313 h 333"/>
                <a:gd name="T4" fmla="*/ 17 w 76"/>
                <a:gd name="T5" fmla="*/ 287 h 333"/>
                <a:gd name="T6" fmla="*/ 17 w 76"/>
                <a:gd name="T7" fmla="*/ 264 h 333"/>
                <a:gd name="T8" fmla="*/ 15 w 76"/>
                <a:gd name="T9" fmla="*/ 249 h 333"/>
                <a:gd name="T10" fmla="*/ 14 w 76"/>
                <a:gd name="T11" fmla="*/ 229 h 333"/>
                <a:gd name="T12" fmla="*/ 15 w 76"/>
                <a:gd name="T13" fmla="*/ 192 h 333"/>
                <a:gd name="T14" fmla="*/ 18 w 76"/>
                <a:gd name="T15" fmla="*/ 154 h 333"/>
                <a:gd name="T16" fmla="*/ 21 w 76"/>
                <a:gd name="T17" fmla="*/ 129 h 333"/>
                <a:gd name="T18" fmla="*/ 23 w 76"/>
                <a:gd name="T19" fmla="*/ 119 h 333"/>
                <a:gd name="T20" fmla="*/ 27 w 76"/>
                <a:gd name="T21" fmla="*/ 106 h 333"/>
                <a:gd name="T22" fmla="*/ 31 w 76"/>
                <a:gd name="T23" fmla="*/ 92 h 333"/>
                <a:gd name="T24" fmla="*/ 36 w 76"/>
                <a:gd name="T25" fmla="*/ 76 h 333"/>
                <a:gd name="T26" fmla="*/ 41 w 76"/>
                <a:gd name="T27" fmla="*/ 61 h 333"/>
                <a:gd name="T28" fmla="*/ 47 w 76"/>
                <a:gd name="T29" fmla="*/ 47 h 333"/>
                <a:gd name="T30" fmla="*/ 52 w 76"/>
                <a:gd name="T31" fmla="*/ 36 h 333"/>
                <a:gd name="T32" fmla="*/ 56 w 76"/>
                <a:gd name="T33" fmla="*/ 29 h 333"/>
                <a:gd name="T34" fmla="*/ 63 w 76"/>
                <a:gd name="T35" fmla="*/ 24 h 333"/>
                <a:gd name="T36" fmla="*/ 69 w 76"/>
                <a:gd name="T37" fmla="*/ 18 h 333"/>
                <a:gd name="T38" fmla="*/ 74 w 76"/>
                <a:gd name="T39" fmla="*/ 12 h 333"/>
                <a:gd name="T40" fmla="*/ 76 w 76"/>
                <a:gd name="T41" fmla="*/ 8 h 333"/>
                <a:gd name="T42" fmla="*/ 75 w 76"/>
                <a:gd name="T43" fmla="*/ 5 h 333"/>
                <a:gd name="T44" fmla="*/ 74 w 76"/>
                <a:gd name="T45" fmla="*/ 1 h 333"/>
                <a:gd name="T46" fmla="*/ 71 w 76"/>
                <a:gd name="T47" fmla="*/ 0 h 333"/>
                <a:gd name="T48" fmla="*/ 66 w 76"/>
                <a:gd name="T49" fmla="*/ 1 h 333"/>
                <a:gd name="T50" fmla="*/ 62 w 76"/>
                <a:gd name="T51" fmla="*/ 5 h 333"/>
                <a:gd name="T52" fmla="*/ 55 w 76"/>
                <a:gd name="T53" fmla="*/ 12 h 333"/>
                <a:gd name="T54" fmla="*/ 47 w 76"/>
                <a:gd name="T55" fmla="*/ 22 h 333"/>
                <a:gd name="T56" fmla="*/ 39 w 76"/>
                <a:gd name="T57" fmla="*/ 35 h 333"/>
                <a:gd name="T58" fmla="*/ 32 w 76"/>
                <a:gd name="T59" fmla="*/ 48 h 333"/>
                <a:gd name="T60" fmla="*/ 24 w 76"/>
                <a:gd name="T61" fmla="*/ 63 h 333"/>
                <a:gd name="T62" fmla="*/ 19 w 76"/>
                <a:gd name="T63" fmla="*/ 79 h 333"/>
                <a:gd name="T64" fmla="*/ 16 w 76"/>
                <a:gd name="T65" fmla="*/ 94 h 333"/>
                <a:gd name="T66" fmla="*/ 3 w 76"/>
                <a:gd name="T67" fmla="*/ 138 h 333"/>
                <a:gd name="T68" fmla="*/ 0 w 76"/>
                <a:gd name="T69" fmla="*/ 194 h 333"/>
                <a:gd name="T70" fmla="*/ 4 w 76"/>
                <a:gd name="T71" fmla="*/ 260 h 333"/>
                <a:gd name="T72" fmla="*/ 13 w 76"/>
                <a:gd name="T73" fmla="*/ 333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333"/>
                <a:gd name="T113" fmla="*/ 76 w 76"/>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333">
                  <a:moveTo>
                    <a:pt x="13" y="333"/>
                  </a:moveTo>
                  <a:lnTo>
                    <a:pt x="16" y="313"/>
                  </a:lnTo>
                  <a:lnTo>
                    <a:pt x="17" y="287"/>
                  </a:lnTo>
                  <a:lnTo>
                    <a:pt x="17" y="264"/>
                  </a:lnTo>
                  <a:lnTo>
                    <a:pt x="15" y="249"/>
                  </a:lnTo>
                  <a:lnTo>
                    <a:pt x="14" y="229"/>
                  </a:lnTo>
                  <a:lnTo>
                    <a:pt x="15" y="192"/>
                  </a:lnTo>
                  <a:lnTo>
                    <a:pt x="18" y="154"/>
                  </a:lnTo>
                  <a:lnTo>
                    <a:pt x="21" y="129"/>
                  </a:lnTo>
                  <a:lnTo>
                    <a:pt x="23" y="119"/>
                  </a:lnTo>
                  <a:lnTo>
                    <a:pt x="27" y="106"/>
                  </a:lnTo>
                  <a:lnTo>
                    <a:pt x="31" y="92"/>
                  </a:lnTo>
                  <a:lnTo>
                    <a:pt x="36" y="76"/>
                  </a:lnTo>
                  <a:lnTo>
                    <a:pt x="41" y="61"/>
                  </a:lnTo>
                  <a:lnTo>
                    <a:pt x="47" y="47"/>
                  </a:lnTo>
                  <a:lnTo>
                    <a:pt x="52" y="36"/>
                  </a:lnTo>
                  <a:lnTo>
                    <a:pt x="56" y="29"/>
                  </a:lnTo>
                  <a:lnTo>
                    <a:pt x="63" y="24"/>
                  </a:lnTo>
                  <a:lnTo>
                    <a:pt x="69" y="18"/>
                  </a:lnTo>
                  <a:lnTo>
                    <a:pt x="74" y="12"/>
                  </a:lnTo>
                  <a:lnTo>
                    <a:pt x="76" y="8"/>
                  </a:lnTo>
                  <a:lnTo>
                    <a:pt x="75" y="5"/>
                  </a:lnTo>
                  <a:lnTo>
                    <a:pt x="74" y="1"/>
                  </a:lnTo>
                  <a:lnTo>
                    <a:pt x="71" y="0"/>
                  </a:lnTo>
                  <a:lnTo>
                    <a:pt x="66" y="1"/>
                  </a:lnTo>
                  <a:lnTo>
                    <a:pt x="62" y="5"/>
                  </a:lnTo>
                  <a:lnTo>
                    <a:pt x="55" y="12"/>
                  </a:lnTo>
                  <a:lnTo>
                    <a:pt x="47" y="22"/>
                  </a:lnTo>
                  <a:lnTo>
                    <a:pt x="39" y="35"/>
                  </a:lnTo>
                  <a:lnTo>
                    <a:pt x="32" y="48"/>
                  </a:lnTo>
                  <a:lnTo>
                    <a:pt x="24" y="63"/>
                  </a:lnTo>
                  <a:lnTo>
                    <a:pt x="19" y="79"/>
                  </a:lnTo>
                  <a:lnTo>
                    <a:pt x="16" y="94"/>
                  </a:lnTo>
                  <a:lnTo>
                    <a:pt x="3" y="138"/>
                  </a:lnTo>
                  <a:lnTo>
                    <a:pt x="0" y="194"/>
                  </a:lnTo>
                  <a:lnTo>
                    <a:pt x="4" y="260"/>
                  </a:lnTo>
                  <a:lnTo>
                    <a:pt x="13" y="333"/>
                  </a:lnTo>
                  <a:close/>
                </a:path>
              </a:pathLst>
            </a:custGeom>
            <a:solidFill>
              <a:srgbClr val="006D00"/>
            </a:solidFill>
            <a:ln w="3175" cmpd="sng">
              <a:solidFill>
                <a:srgbClr val="000000"/>
              </a:solidFill>
              <a:round/>
              <a:headEnd/>
              <a:tailEnd/>
            </a:ln>
          </p:spPr>
          <p:txBody>
            <a:bodyPr/>
            <a:lstStyle/>
            <a:p>
              <a:endParaRPr lang="en-US">
                <a:solidFill>
                  <a:srgbClr val="FFFFFF"/>
                </a:solidFill>
              </a:endParaRPr>
            </a:p>
          </p:txBody>
        </p:sp>
        <p:sp>
          <p:nvSpPr>
            <p:cNvPr id="1054" name="Freeform 26"/>
            <p:cNvSpPr>
              <a:spLocks/>
            </p:cNvSpPr>
            <p:nvPr/>
          </p:nvSpPr>
          <p:spPr bwMode="auto">
            <a:xfrm rot="1228347">
              <a:off x="2204" y="1638"/>
              <a:ext cx="10" cy="46"/>
            </a:xfrm>
            <a:custGeom>
              <a:avLst/>
              <a:gdLst>
                <a:gd name="T0" fmla="*/ 0 w 41"/>
                <a:gd name="T1" fmla="*/ 225 h 225"/>
                <a:gd name="T2" fmla="*/ 4 w 41"/>
                <a:gd name="T3" fmla="*/ 219 h 225"/>
                <a:gd name="T4" fmla="*/ 9 w 41"/>
                <a:gd name="T5" fmla="*/ 205 h 225"/>
                <a:gd name="T6" fmla="*/ 15 w 41"/>
                <a:gd name="T7" fmla="*/ 187 h 225"/>
                <a:gd name="T8" fmla="*/ 20 w 41"/>
                <a:gd name="T9" fmla="*/ 167 h 225"/>
                <a:gd name="T10" fmla="*/ 24 w 41"/>
                <a:gd name="T11" fmla="*/ 136 h 225"/>
                <a:gd name="T12" fmla="*/ 26 w 41"/>
                <a:gd name="T13" fmla="*/ 91 h 225"/>
                <a:gd name="T14" fmla="*/ 26 w 41"/>
                <a:gd name="T15" fmla="*/ 51 h 225"/>
                <a:gd name="T16" fmla="*/ 26 w 41"/>
                <a:gd name="T17" fmla="*/ 30 h 225"/>
                <a:gd name="T18" fmla="*/ 24 w 41"/>
                <a:gd name="T19" fmla="*/ 23 h 225"/>
                <a:gd name="T20" fmla="*/ 21 w 41"/>
                <a:gd name="T21" fmla="*/ 18 h 225"/>
                <a:gd name="T22" fmla="*/ 17 w 41"/>
                <a:gd name="T23" fmla="*/ 14 h 225"/>
                <a:gd name="T24" fmla="*/ 15 w 41"/>
                <a:gd name="T25" fmla="*/ 10 h 225"/>
                <a:gd name="T26" fmla="*/ 18 w 41"/>
                <a:gd name="T27" fmla="*/ 10 h 225"/>
                <a:gd name="T28" fmla="*/ 21 w 41"/>
                <a:gd name="T29" fmla="*/ 11 h 225"/>
                <a:gd name="T30" fmla="*/ 23 w 41"/>
                <a:gd name="T31" fmla="*/ 13 h 225"/>
                <a:gd name="T32" fmla="*/ 26 w 41"/>
                <a:gd name="T33" fmla="*/ 14 h 225"/>
                <a:gd name="T34" fmla="*/ 27 w 41"/>
                <a:gd name="T35" fmla="*/ 12 h 225"/>
                <a:gd name="T36" fmla="*/ 27 w 41"/>
                <a:gd name="T37" fmla="*/ 9 h 225"/>
                <a:gd name="T38" fmla="*/ 26 w 41"/>
                <a:gd name="T39" fmla="*/ 6 h 225"/>
                <a:gd name="T40" fmla="*/ 25 w 41"/>
                <a:gd name="T41" fmla="*/ 0 h 225"/>
                <a:gd name="T42" fmla="*/ 25 w 41"/>
                <a:gd name="T43" fmla="*/ 0 h 225"/>
                <a:gd name="T44" fmla="*/ 27 w 41"/>
                <a:gd name="T45" fmla="*/ 0 h 225"/>
                <a:gd name="T46" fmla="*/ 29 w 41"/>
                <a:gd name="T47" fmla="*/ 0 h 225"/>
                <a:gd name="T48" fmla="*/ 33 w 41"/>
                <a:gd name="T49" fmla="*/ 2 h 225"/>
                <a:gd name="T50" fmla="*/ 38 w 41"/>
                <a:gd name="T51" fmla="*/ 15 h 225"/>
                <a:gd name="T52" fmla="*/ 40 w 41"/>
                <a:gd name="T53" fmla="*/ 36 h 225"/>
                <a:gd name="T54" fmla="*/ 41 w 41"/>
                <a:gd name="T55" fmla="*/ 64 h 225"/>
                <a:gd name="T56" fmla="*/ 38 w 41"/>
                <a:gd name="T57" fmla="*/ 89 h 225"/>
                <a:gd name="T58" fmla="*/ 36 w 41"/>
                <a:gd name="T59" fmla="*/ 103 h 225"/>
                <a:gd name="T60" fmla="*/ 35 w 41"/>
                <a:gd name="T61" fmla="*/ 122 h 225"/>
                <a:gd name="T62" fmla="*/ 33 w 41"/>
                <a:gd name="T63" fmla="*/ 142 h 225"/>
                <a:gd name="T64" fmla="*/ 29 w 41"/>
                <a:gd name="T65" fmla="*/ 163 h 225"/>
                <a:gd name="T66" fmla="*/ 25 w 41"/>
                <a:gd name="T67" fmla="*/ 183 h 225"/>
                <a:gd name="T68" fmla="*/ 19 w 41"/>
                <a:gd name="T69" fmla="*/ 201 h 225"/>
                <a:gd name="T70" fmla="*/ 10 w 41"/>
                <a:gd name="T71" fmla="*/ 216 h 225"/>
                <a:gd name="T72" fmla="*/ 0 w 41"/>
                <a:gd name="T73" fmla="*/ 225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
                <a:gd name="T112" fmla="*/ 0 h 225"/>
                <a:gd name="T113" fmla="*/ 41 w 41"/>
                <a:gd name="T114" fmla="*/ 225 h 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 h="225">
                  <a:moveTo>
                    <a:pt x="0" y="225"/>
                  </a:moveTo>
                  <a:lnTo>
                    <a:pt x="4" y="219"/>
                  </a:lnTo>
                  <a:lnTo>
                    <a:pt x="9" y="205"/>
                  </a:lnTo>
                  <a:lnTo>
                    <a:pt x="15" y="187"/>
                  </a:lnTo>
                  <a:lnTo>
                    <a:pt x="20" y="167"/>
                  </a:lnTo>
                  <a:lnTo>
                    <a:pt x="24" y="136"/>
                  </a:lnTo>
                  <a:lnTo>
                    <a:pt x="26" y="91"/>
                  </a:lnTo>
                  <a:lnTo>
                    <a:pt x="26" y="51"/>
                  </a:lnTo>
                  <a:lnTo>
                    <a:pt x="26" y="30"/>
                  </a:lnTo>
                  <a:lnTo>
                    <a:pt x="24" y="23"/>
                  </a:lnTo>
                  <a:lnTo>
                    <a:pt x="21" y="18"/>
                  </a:lnTo>
                  <a:lnTo>
                    <a:pt x="17" y="14"/>
                  </a:lnTo>
                  <a:lnTo>
                    <a:pt x="15" y="10"/>
                  </a:lnTo>
                  <a:lnTo>
                    <a:pt x="18" y="10"/>
                  </a:lnTo>
                  <a:lnTo>
                    <a:pt x="21" y="11"/>
                  </a:lnTo>
                  <a:lnTo>
                    <a:pt x="23" y="13"/>
                  </a:lnTo>
                  <a:lnTo>
                    <a:pt x="26" y="14"/>
                  </a:lnTo>
                  <a:lnTo>
                    <a:pt x="27" y="12"/>
                  </a:lnTo>
                  <a:lnTo>
                    <a:pt x="27" y="9"/>
                  </a:lnTo>
                  <a:lnTo>
                    <a:pt x="26" y="6"/>
                  </a:lnTo>
                  <a:lnTo>
                    <a:pt x="25" y="0"/>
                  </a:lnTo>
                  <a:lnTo>
                    <a:pt x="27" y="0"/>
                  </a:lnTo>
                  <a:lnTo>
                    <a:pt x="29" y="0"/>
                  </a:lnTo>
                  <a:lnTo>
                    <a:pt x="33" y="2"/>
                  </a:lnTo>
                  <a:lnTo>
                    <a:pt x="38" y="15"/>
                  </a:lnTo>
                  <a:lnTo>
                    <a:pt x="40" y="36"/>
                  </a:lnTo>
                  <a:lnTo>
                    <a:pt x="41" y="64"/>
                  </a:lnTo>
                  <a:lnTo>
                    <a:pt x="38" y="89"/>
                  </a:lnTo>
                  <a:lnTo>
                    <a:pt x="36" y="103"/>
                  </a:lnTo>
                  <a:lnTo>
                    <a:pt x="35" y="122"/>
                  </a:lnTo>
                  <a:lnTo>
                    <a:pt x="33" y="142"/>
                  </a:lnTo>
                  <a:lnTo>
                    <a:pt x="29" y="163"/>
                  </a:lnTo>
                  <a:lnTo>
                    <a:pt x="25" y="183"/>
                  </a:lnTo>
                  <a:lnTo>
                    <a:pt x="19" y="201"/>
                  </a:lnTo>
                  <a:lnTo>
                    <a:pt x="10" y="216"/>
                  </a:lnTo>
                  <a:lnTo>
                    <a:pt x="0" y="225"/>
                  </a:lnTo>
                  <a:close/>
                </a:path>
              </a:pathLst>
            </a:custGeom>
            <a:solidFill>
              <a:srgbClr val="006D00"/>
            </a:solidFill>
            <a:ln w="3175" cmpd="sng">
              <a:solidFill>
                <a:srgbClr val="000000"/>
              </a:solidFill>
              <a:round/>
              <a:headEnd/>
              <a:tailEnd/>
            </a:ln>
          </p:spPr>
          <p:txBody>
            <a:bodyPr/>
            <a:lstStyle/>
            <a:p>
              <a:endParaRPr lang="en-US">
                <a:solidFill>
                  <a:srgbClr val="FFFFFF"/>
                </a:solidFill>
              </a:endParaRPr>
            </a:p>
          </p:txBody>
        </p:sp>
        <p:sp>
          <p:nvSpPr>
            <p:cNvPr id="1055" name="Freeform 27"/>
            <p:cNvSpPr>
              <a:spLocks/>
            </p:cNvSpPr>
            <p:nvPr/>
          </p:nvSpPr>
          <p:spPr bwMode="auto">
            <a:xfrm rot="1228347">
              <a:off x="2147" y="1606"/>
              <a:ext cx="16" cy="31"/>
            </a:xfrm>
            <a:custGeom>
              <a:avLst/>
              <a:gdLst>
                <a:gd name="T0" fmla="*/ 1 w 75"/>
                <a:gd name="T1" fmla="*/ 153 h 155"/>
                <a:gd name="T2" fmla="*/ 9 w 75"/>
                <a:gd name="T3" fmla="*/ 131 h 155"/>
                <a:gd name="T4" fmla="*/ 18 w 75"/>
                <a:gd name="T5" fmla="*/ 113 h 155"/>
                <a:gd name="T6" fmla="*/ 27 w 75"/>
                <a:gd name="T7" fmla="*/ 99 h 155"/>
                <a:gd name="T8" fmla="*/ 36 w 75"/>
                <a:gd name="T9" fmla="*/ 86 h 155"/>
                <a:gd name="T10" fmla="*/ 44 w 75"/>
                <a:gd name="T11" fmla="*/ 75 h 155"/>
                <a:gd name="T12" fmla="*/ 52 w 75"/>
                <a:gd name="T13" fmla="*/ 66 h 155"/>
                <a:gd name="T14" fmla="*/ 57 w 75"/>
                <a:gd name="T15" fmla="*/ 56 h 155"/>
                <a:gd name="T16" fmla="*/ 60 w 75"/>
                <a:gd name="T17" fmla="*/ 47 h 155"/>
                <a:gd name="T18" fmla="*/ 64 w 75"/>
                <a:gd name="T19" fmla="*/ 35 h 155"/>
                <a:gd name="T20" fmla="*/ 67 w 75"/>
                <a:gd name="T21" fmla="*/ 24 h 155"/>
                <a:gd name="T22" fmla="*/ 68 w 75"/>
                <a:gd name="T23" fmla="*/ 12 h 155"/>
                <a:gd name="T24" fmla="*/ 66 w 75"/>
                <a:gd name="T25" fmla="*/ 0 h 155"/>
                <a:gd name="T26" fmla="*/ 71 w 75"/>
                <a:gd name="T27" fmla="*/ 10 h 155"/>
                <a:gd name="T28" fmla="*/ 74 w 75"/>
                <a:gd name="T29" fmla="*/ 26 h 155"/>
                <a:gd name="T30" fmla="*/ 75 w 75"/>
                <a:gd name="T31" fmla="*/ 43 h 155"/>
                <a:gd name="T32" fmla="*/ 73 w 75"/>
                <a:gd name="T33" fmla="*/ 51 h 155"/>
                <a:gd name="T34" fmla="*/ 69 w 75"/>
                <a:gd name="T35" fmla="*/ 55 h 155"/>
                <a:gd name="T36" fmla="*/ 66 w 75"/>
                <a:gd name="T37" fmla="*/ 62 h 155"/>
                <a:gd name="T38" fmla="*/ 64 w 75"/>
                <a:gd name="T39" fmla="*/ 70 h 155"/>
                <a:gd name="T40" fmla="*/ 64 w 75"/>
                <a:gd name="T41" fmla="*/ 79 h 155"/>
                <a:gd name="T42" fmla="*/ 59 w 75"/>
                <a:gd name="T43" fmla="*/ 83 h 155"/>
                <a:gd name="T44" fmla="*/ 53 w 75"/>
                <a:gd name="T45" fmla="*/ 87 h 155"/>
                <a:gd name="T46" fmla="*/ 46 w 75"/>
                <a:gd name="T47" fmla="*/ 93 h 155"/>
                <a:gd name="T48" fmla="*/ 38 w 75"/>
                <a:gd name="T49" fmla="*/ 101 h 155"/>
                <a:gd name="T50" fmla="*/ 29 w 75"/>
                <a:gd name="T51" fmla="*/ 109 h 155"/>
                <a:gd name="T52" fmla="*/ 19 w 75"/>
                <a:gd name="T53" fmla="*/ 122 h 155"/>
                <a:gd name="T54" fmla="*/ 9 w 75"/>
                <a:gd name="T55" fmla="*/ 137 h 155"/>
                <a:gd name="T56" fmla="*/ 0 w 75"/>
                <a:gd name="T57" fmla="*/ 155 h 155"/>
                <a:gd name="T58" fmla="*/ 1 w 75"/>
                <a:gd name="T59" fmla="*/ 153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5"/>
                <a:gd name="T91" fmla="*/ 0 h 155"/>
                <a:gd name="T92" fmla="*/ 75 w 75"/>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5" h="155">
                  <a:moveTo>
                    <a:pt x="1" y="153"/>
                  </a:moveTo>
                  <a:lnTo>
                    <a:pt x="9" y="131"/>
                  </a:lnTo>
                  <a:lnTo>
                    <a:pt x="18" y="113"/>
                  </a:lnTo>
                  <a:lnTo>
                    <a:pt x="27" y="99"/>
                  </a:lnTo>
                  <a:lnTo>
                    <a:pt x="36" y="86"/>
                  </a:lnTo>
                  <a:lnTo>
                    <a:pt x="44" y="75"/>
                  </a:lnTo>
                  <a:lnTo>
                    <a:pt x="52" y="66"/>
                  </a:lnTo>
                  <a:lnTo>
                    <a:pt x="57" y="56"/>
                  </a:lnTo>
                  <a:lnTo>
                    <a:pt x="60" y="47"/>
                  </a:lnTo>
                  <a:lnTo>
                    <a:pt x="64" y="35"/>
                  </a:lnTo>
                  <a:lnTo>
                    <a:pt x="67" y="24"/>
                  </a:lnTo>
                  <a:lnTo>
                    <a:pt x="68" y="12"/>
                  </a:lnTo>
                  <a:lnTo>
                    <a:pt x="66" y="0"/>
                  </a:lnTo>
                  <a:lnTo>
                    <a:pt x="71" y="10"/>
                  </a:lnTo>
                  <a:lnTo>
                    <a:pt x="74" y="26"/>
                  </a:lnTo>
                  <a:lnTo>
                    <a:pt x="75" y="43"/>
                  </a:lnTo>
                  <a:lnTo>
                    <a:pt x="73" y="51"/>
                  </a:lnTo>
                  <a:lnTo>
                    <a:pt x="69" y="55"/>
                  </a:lnTo>
                  <a:lnTo>
                    <a:pt x="66" y="62"/>
                  </a:lnTo>
                  <a:lnTo>
                    <a:pt x="64" y="70"/>
                  </a:lnTo>
                  <a:lnTo>
                    <a:pt x="64" y="79"/>
                  </a:lnTo>
                  <a:lnTo>
                    <a:pt x="59" y="83"/>
                  </a:lnTo>
                  <a:lnTo>
                    <a:pt x="53" y="87"/>
                  </a:lnTo>
                  <a:lnTo>
                    <a:pt x="46" y="93"/>
                  </a:lnTo>
                  <a:lnTo>
                    <a:pt x="38" y="101"/>
                  </a:lnTo>
                  <a:lnTo>
                    <a:pt x="29" y="109"/>
                  </a:lnTo>
                  <a:lnTo>
                    <a:pt x="19" y="122"/>
                  </a:lnTo>
                  <a:lnTo>
                    <a:pt x="9" y="137"/>
                  </a:lnTo>
                  <a:lnTo>
                    <a:pt x="0" y="155"/>
                  </a:lnTo>
                  <a:lnTo>
                    <a:pt x="1" y="153"/>
                  </a:lnTo>
                  <a:close/>
                </a:path>
              </a:pathLst>
            </a:custGeom>
            <a:solidFill>
              <a:srgbClr val="006D00"/>
            </a:solidFill>
            <a:ln w="3175" cmpd="sng">
              <a:solidFill>
                <a:srgbClr val="000000"/>
              </a:solidFill>
              <a:round/>
              <a:headEnd/>
              <a:tailEnd/>
            </a:ln>
          </p:spPr>
          <p:txBody>
            <a:bodyPr/>
            <a:lstStyle/>
            <a:p>
              <a:endParaRPr lang="en-US">
                <a:solidFill>
                  <a:srgbClr val="FFFFFF"/>
                </a:solidFill>
              </a:endParaRPr>
            </a:p>
          </p:txBody>
        </p:sp>
        <p:sp>
          <p:nvSpPr>
            <p:cNvPr id="1056" name="Freeform 28"/>
            <p:cNvSpPr>
              <a:spLocks/>
            </p:cNvSpPr>
            <p:nvPr/>
          </p:nvSpPr>
          <p:spPr bwMode="auto">
            <a:xfrm rot="1228347">
              <a:off x="2158" y="1597"/>
              <a:ext cx="13" cy="11"/>
            </a:xfrm>
            <a:custGeom>
              <a:avLst/>
              <a:gdLst>
                <a:gd name="T0" fmla="*/ 59 w 59"/>
                <a:gd name="T1" fmla="*/ 53 h 56"/>
                <a:gd name="T2" fmla="*/ 53 w 59"/>
                <a:gd name="T3" fmla="*/ 52 h 56"/>
                <a:gd name="T4" fmla="*/ 48 w 59"/>
                <a:gd name="T5" fmla="*/ 51 h 56"/>
                <a:gd name="T6" fmla="*/ 44 w 59"/>
                <a:gd name="T7" fmla="*/ 53 h 56"/>
                <a:gd name="T8" fmla="*/ 43 w 59"/>
                <a:gd name="T9" fmla="*/ 56 h 56"/>
                <a:gd name="T10" fmla="*/ 41 w 59"/>
                <a:gd name="T11" fmla="*/ 51 h 56"/>
                <a:gd name="T12" fmla="*/ 37 w 59"/>
                <a:gd name="T13" fmla="*/ 46 h 56"/>
                <a:gd name="T14" fmla="*/ 33 w 59"/>
                <a:gd name="T15" fmla="*/ 41 h 56"/>
                <a:gd name="T16" fmla="*/ 27 w 59"/>
                <a:gd name="T17" fmla="*/ 38 h 56"/>
                <a:gd name="T18" fmla="*/ 16 w 59"/>
                <a:gd name="T19" fmla="*/ 31 h 56"/>
                <a:gd name="T20" fmla="*/ 8 w 59"/>
                <a:gd name="T21" fmla="*/ 22 h 56"/>
                <a:gd name="T22" fmla="*/ 3 w 59"/>
                <a:gd name="T23" fmla="*/ 12 h 56"/>
                <a:gd name="T24" fmla="*/ 0 w 59"/>
                <a:gd name="T25" fmla="*/ 0 h 56"/>
                <a:gd name="T26" fmla="*/ 3 w 59"/>
                <a:gd name="T27" fmla="*/ 3 h 56"/>
                <a:gd name="T28" fmla="*/ 8 w 59"/>
                <a:gd name="T29" fmla="*/ 7 h 56"/>
                <a:gd name="T30" fmla="*/ 13 w 59"/>
                <a:gd name="T31" fmla="*/ 10 h 56"/>
                <a:gd name="T32" fmla="*/ 19 w 59"/>
                <a:gd name="T33" fmla="*/ 12 h 56"/>
                <a:gd name="T34" fmla="*/ 25 w 59"/>
                <a:gd name="T35" fmla="*/ 14 h 56"/>
                <a:gd name="T36" fmla="*/ 31 w 59"/>
                <a:gd name="T37" fmla="*/ 14 h 56"/>
                <a:gd name="T38" fmla="*/ 37 w 59"/>
                <a:gd name="T39" fmla="*/ 13 h 56"/>
                <a:gd name="T40" fmla="*/ 43 w 59"/>
                <a:gd name="T41" fmla="*/ 10 h 56"/>
                <a:gd name="T42" fmla="*/ 39 w 59"/>
                <a:gd name="T43" fmla="*/ 17 h 56"/>
                <a:gd name="T44" fmla="*/ 39 w 59"/>
                <a:gd name="T45" fmla="*/ 29 h 56"/>
                <a:gd name="T46" fmla="*/ 45 w 59"/>
                <a:gd name="T47" fmla="*/ 43 h 56"/>
                <a:gd name="T48" fmla="*/ 59 w 59"/>
                <a:gd name="T49" fmla="*/ 5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56"/>
                <a:gd name="T77" fmla="*/ 59 w 59"/>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56">
                  <a:moveTo>
                    <a:pt x="59" y="53"/>
                  </a:moveTo>
                  <a:lnTo>
                    <a:pt x="53" y="52"/>
                  </a:lnTo>
                  <a:lnTo>
                    <a:pt x="48" y="51"/>
                  </a:lnTo>
                  <a:lnTo>
                    <a:pt x="44" y="53"/>
                  </a:lnTo>
                  <a:lnTo>
                    <a:pt x="43" y="56"/>
                  </a:lnTo>
                  <a:lnTo>
                    <a:pt x="41" y="51"/>
                  </a:lnTo>
                  <a:lnTo>
                    <a:pt x="37" y="46"/>
                  </a:lnTo>
                  <a:lnTo>
                    <a:pt x="33" y="41"/>
                  </a:lnTo>
                  <a:lnTo>
                    <a:pt x="27" y="38"/>
                  </a:lnTo>
                  <a:lnTo>
                    <a:pt x="16" y="31"/>
                  </a:lnTo>
                  <a:lnTo>
                    <a:pt x="8" y="22"/>
                  </a:lnTo>
                  <a:lnTo>
                    <a:pt x="3" y="12"/>
                  </a:lnTo>
                  <a:lnTo>
                    <a:pt x="0" y="0"/>
                  </a:lnTo>
                  <a:lnTo>
                    <a:pt x="3" y="3"/>
                  </a:lnTo>
                  <a:lnTo>
                    <a:pt x="8" y="7"/>
                  </a:lnTo>
                  <a:lnTo>
                    <a:pt x="13" y="10"/>
                  </a:lnTo>
                  <a:lnTo>
                    <a:pt x="19" y="12"/>
                  </a:lnTo>
                  <a:lnTo>
                    <a:pt x="25" y="14"/>
                  </a:lnTo>
                  <a:lnTo>
                    <a:pt x="31" y="14"/>
                  </a:lnTo>
                  <a:lnTo>
                    <a:pt x="37" y="13"/>
                  </a:lnTo>
                  <a:lnTo>
                    <a:pt x="43" y="10"/>
                  </a:lnTo>
                  <a:lnTo>
                    <a:pt x="39" y="17"/>
                  </a:lnTo>
                  <a:lnTo>
                    <a:pt x="39" y="29"/>
                  </a:lnTo>
                  <a:lnTo>
                    <a:pt x="45" y="43"/>
                  </a:lnTo>
                  <a:lnTo>
                    <a:pt x="59" y="53"/>
                  </a:lnTo>
                  <a:close/>
                </a:path>
              </a:pathLst>
            </a:custGeom>
            <a:solidFill>
              <a:srgbClr val="E54C3F"/>
            </a:solidFill>
            <a:ln w="3175" cmpd="sng">
              <a:solidFill>
                <a:srgbClr val="000000"/>
              </a:solidFill>
              <a:round/>
              <a:headEnd/>
              <a:tailEnd/>
            </a:ln>
          </p:spPr>
          <p:txBody>
            <a:bodyPr/>
            <a:lstStyle/>
            <a:p>
              <a:endParaRPr lang="en-US">
                <a:solidFill>
                  <a:srgbClr val="FFFFFF"/>
                </a:solidFill>
              </a:endParaRPr>
            </a:p>
          </p:txBody>
        </p:sp>
        <p:sp>
          <p:nvSpPr>
            <p:cNvPr id="1057" name="Freeform 29"/>
            <p:cNvSpPr>
              <a:spLocks/>
            </p:cNvSpPr>
            <p:nvPr/>
          </p:nvSpPr>
          <p:spPr bwMode="auto">
            <a:xfrm rot="1228347">
              <a:off x="2185" y="1608"/>
              <a:ext cx="5" cy="13"/>
            </a:xfrm>
            <a:custGeom>
              <a:avLst/>
              <a:gdLst>
                <a:gd name="T0" fmla="*/ 0 w 25"/>
                <a:gd name="T1" fmla="*/ 0 h 65"/>
                <a:gd name="T2" fmla="*/ 10 w 25"/>
                <a:gd name="T3" fmla="*/ 10 h 65"/>
                <a:gd name="T4" fmla="*/ 17 w 25"/>
                <a:gd name="T5" fmla="*/ 21 h 65"/>
                <a:gd name="T6" fmla="*/ 21 w 25"/>
                <a:gd name="T7" fmla="*/ 30 h 65"/>
                <a:gd name="T8" fmla="*/ 24 w 25"/>
                <a:gd name="T9" fmla="*/ 39 h 65"/>
                <a:gd name="T10" fmla="*/ 25 w 25"/>
                <a:gd name="T11" fmla="*/ 47 h 65"/>
                <a:gd name="T12" fmla="*/ 25 w 25"/>
                <a:gd name="T13" fmla="*/ 54 h 65"/>
                <a:gd name="T14" fmla="*/ 24 w 25"/>
                <a:gd name="T15" fmla="*/ 59 h 65"/>
                <a:gd name="T16" fmla="*/ 21 w 25"/>
                <a:gd name="T17" fmla="*/ 62 h 65"/>
                <a:gd name="T18" fmla="*/ 16 w 25"/>
                <a:gd name="T19" fmla="*/ 64 h 65"/>
                <a:gd name="T20" fmla="*/ 11 w 25"/>
                <a:gd name="T21" fmla="*/ 65 h 65"/>
                <a:gd name="T22" fmla="*/ 7 w 25"/>
                <a:gd name="T23" fmla="*/ 65 h 65"/>
                <a:gd name="T24" fmla="*/ 3 w 25"/>
                <a:gd name="T25" fmla="*/ 65 h 65"/>
                <a:gd name="T26" fmla="*/ 2 w 25"/>
                <a:gd name="T27" fmla="*/ 58 h 65"/>
                <a:gd name="T28" fmla="*/ 5 w 25"/>
                <a:gd name="T29" fmla="*/ 57 h 65"/>
                <a:gd name="T30" fmla="*/ 10 w 25"/>
                <a:gd name="T31" fmla="*/ 54 h 65"/>
                <a:gd name="T32" fmla="*/ 17 w 25"/>
                <a:gd name="T33" fmla="*/ 50 h 65"/>
                <a:gd name="T34" fmla="*/ 20 w 25"/>
                <a:gd name="T35" fmla="*/ 41 h 65"/>
                <a:gd name="T36" fmla="*/ 18 w 25"/>
                <a:gd name="T37" fmla="*/ 33 h 65"/>
                <a:gd name="T38" fmla="*/ 14 w 25"/>
                <a:gd name="T39" fmla="*/ 23 h 65"/>
                <a:gd name="T40" fmla="*/ 8 w 25"/>
                <a:gd name="T41" fmla="*/ 11 h 65"/>
                <a:gd name="T42" fmla="*/ 0 w 25"/>
                <a:gd name="T43" fmla="*/ 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65"/>
                <a:gd name="T68" fmla="*/ 25 w 25"/>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65">
                  <a:moveTo>
                    <a:pt x="0" y="0"/>
                  </a:moveTo>
                  <a:lnTo>
                    <a:pt x="10" y="10"/>
                  </a:lnTo>
                  <a:lnTo>
                    <a:pt x="17" y="21"/>
                  </a:lnTo>
                  <a:lnTo>
                    <a:pt x="21" y="30"/>
                  </a:lnTo>
                  <a:lnTo>
                    <a:pt x="24" y="39"/>
                  </a:lnTo>
                  <a:lnTo>
                    <a:pt x="25" y="47"/>
                  </a:lnTo>
                  <a:lnTo>
                    <a:pt x="25" y="54"/>
                  </a:lnTo>
                  <a:lnTo>
                    <a:pt x="24" y="59"/>
                  </a:lnTo>
                  <a:lnTo>
                    <a:pt x="21" y="62"/>
                  </a:lnTo>
                  <a:lnTo>
                    <a:pt x="16" y="64"/>
                  </a:lnTo>
                  <a:lnTo>
                    <a:pt x="11" y="65"/>
                  </a:lnTo>
                  <a:lnTo>
                    <a:pt x="7" y="65"/>
                  </a:lnTo>
                  <a:lnTo>
                    <a:pt x="3" y="65"/>
                  </a:lnTo>
                  <a:lnTo>
                    <a:pt x="2" y="58"/>
                  </a:lnTo>
                  <a:lnTo>
                    <a:pt x="5" y="57"/>
                  </a:lnTo>
                  <a:lnTo>
                    <a:pt x="10" y="54"/>
                  </a:lnTo>
                  <a:lnTo>
                    <a:pt x="17" y="50"/>
                  </a:lnTo>
                  <a:lnTo>
                    <a:pt x="20" y="41"/>
                  </a:lnTo>
                  <a:lnTo>
                    <a:pt x="18" y="33"/>
                  </a:lnTo>
                  <a:lnTo>
                    <a:pt x="14" y="23"/>
                  </a:lnTo>
                  <a:lnTo>
                    <a:pt x="8" y="11"/>
                  </a:lnTo>
                  <a:lnTo>
                    <a:pt x="0" y="0"/>
                  </a:lnTo>
                  <a:close/>
                </a:path>
              </a:pathLst>
            </a:custGeom>
            <a:solidFill>
              <a:srgbClr val="E54C3F"/>
            </a:solidFill>
            <a:ln w="3175" cmpd="sng">
              <a:solidFill>
                <a:srgbClr val="000000"/>
              </a:solidFill>
              <a:round/>
              <a:headEnd/>
              <a:tailEnd/>
            </a:ln>
          </p:spPr>
          <p:txBody>
            <a:bodyPr/>
            <a:lstStyle/>
            <a:p>
              <a:endParaRPr lang="en-US">
                <a:solidFill>
                  <a:srgbClr val="FFFFFF"/>
                </a:solidFill>
              </a:endParaRPr>
            </a:p>
          </p:txBody>
        </p:sp>
        <p:sp>
          <p:nvSpPr>
            <p:cNvPr id="1058" name="Freeform 30"/>
            <p:cNvSpPr>
              <a:spLocks/>
            </p:cNvSpPr>
            <p:nvPr/>
          </p:nvSpPr>
          <p:spPr bwMode="auto">
            <a:xfrm rot="1228347">
              <a:off x="2175" y="1598"/>
              <a:ext cx="4" cy="1"/>
            </a:xfrm>
            <a:custGeom>
              <a:avLst/>
              <a:gdLst>
                <a:gd name="T0" fmla="*/ 0 w 15"/>
                <a:gd name="T1" fmla="*/ 6 h 7"/>
                <a:gd name="T2" fmla="*/ 2 w 15"/>
                <a:gd name="T3" fmla="*/ 3 h 7"/>
                <a:gd name="T4" fmla="*/ 6 w 15"/>
                <a:gd name="T5" fmla="*/ 1 h 7"/>
                <a:gd name="T6" fmla="*/ 10 w 15"/>
                <a:gd name="T7" fmla="*/ 0 h 7"/>
                <a:gd name="T8" fmla="*/ 13 w 15"/>
                <a:gd name="T9" fmla="*/ 1 h 7"/>
                <a:gd name="T10" fmla="*/ 15 w 15"/>
                <a:gd name="T11" fmla="*/ 3 h 7"/>
                <a:gd name="T12" fmla="*/ 15 w 15"/>
                <a:gd name="T13" fmla="*/ 4 h 7"/>
                <a:gd name="T14" fmla="*/ 15 w 15"/>
                <a:gd name="T15" fmla="*/ 6 h 7"/>
                <a:gd name="T16" fmla="*/ 14 w 15"/>
                <a:gd name="T17" fmla="*/ 7 h 7"/>
                <a:gd name="T18" fmla="*/ 12 w 15"/>
                <a:gd name="T19" fmla="*/ 7 h 7"/>
                <a:gd name="T20" fmla="*/ 9 w 15"/>
                <a:gd name="T21" fmla="*/ 7 h 7"/>
                <a:gd name="T22" fmla="*/ 4 w 15"/>
                <a:gd name="T23" fmla="*/ 7 h 7"/>
                <a:gd name="T24" fmla="*/ 0 w 15"/>
                <a:gd name="T25" fmla="*/ 6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7"/>
                <a:gd name="T41" fmla="*/ 15 w 1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7">
                  <a:moveTo>
                    <a:pt x="0" y="6"/>
                  </a:moveTo>
                  <a:lnTo>
                    <a:pt x="2" y="3"/>
                  </a:lnTo>
                  <a:lnTo>
                    <a:pt x="6" y="1"/>
                  </a:lnTo>
                  <a:lnTo>
                    <a:pt x="10" y="0"/>
                  </a:lnTo>
                  <a:lnTo>
                    <a:pt x="13" y="1"/>
                  </a:lnTo>
                  <a:lnTo>
                    <a:pt x="15" y="3"/>
                  </a:lnTo>
                  <a:lnTo>
                    <a:pt x="15" y="4"/>
                  </a:lnTo>
                  <a:lnTo>
                    <a:pt x="15" y="6"/>
                  </a:lnTo>
                  <a:lnTo>
                    <a:pt x="14" y="7"/>
                  </a:lnTo>
                  <a:lnTo>
                    <a:pt x="12" y="7"/>
                  </a:lnTo>
                  <a:lnTo>
                    <a:pt x="9" y="7"/>
                  </a:lnTo>
                  <a:lnTo>
                    <a:pt x="4" y="7"/>
                  </a:lnTo>
                  <a:lnTo>
                    <a:pt x="0" y="6"/>
                  </a:lnTo>
                  <a:close/>
                </a:path>
              </a:pathLst>
            </a:custGeom>
            <a:solidFill>
              <a:srgbClr val="E54C3F"/>
            </a:solidFill>
            <a:ln w="3175" cmpd="sng">
              <a:solidFill>
                <a:srgbClr val="000000"/>
              </a:solidFill>
              <a:round/>
              <a:headEnd/>
              <a:tailEnd/>
            </a:ln>
          </p:spPr>
          <p:txBody>
            <a:bodyPr/>
            <a:lstStyle/>
            <a:p>
              <a:endParaRPr lang="en-US">
                <a:solidFill>
                  <a:srgbClr val="FFFFFF"/>
                </a:solidFill>
              </a:endParaRPr>
            </a:p>
          </p:txBody>
        </p:sp>
        <p:sp>
          <p:nvSpPr>
            <p:cNvPr id="1059" name="Freeform 31"/>
            <p:cNvSpPr>
              <a:spLocks/>
            </p:cNvSpPr>
            <p:nvPr/>
          </p:nvSpPr>
          <p:spPr bwMode="auto">
            <a:xfrm rot="1228347">
              <a:off x="2039" y="1562"/>
              <a:ext cx="102" cy="176"/>
            </a:xfrm>
            <a:custGeom>
              <a:avLst/>
              <a:gdLst>
                <a:gd name="T0" fmla="*/ 463 w 464"/>
                <a:gd name="T1" fmla="*/ 88 h 860"/>
                <a:gd name="T2" fmla="*/ 453 w 464"/>
                <a:gd name="T3" fmla="*/ 58 h 860"/>
                <a:gd name="T4" fmla="*/ 438 w 464"/>
                <a:gd name="T5" fmla="*/ 42 h 860"/>
                <a:gd name="T6" fmla="*/ 421 w 464"/>
                <a:gd name="T7" fmla="*/ 14 h 860"/>
                <a:gd name="T8" fmla="*/ 398 w 464"/>
                <a:gd name="T9" fmla="*/ 5 h 860"/>
                <a:gd name="T10" fmla="*/ 380 w 464"/>
                <a:gd name="T11" fmla="*/ 2 h 860"/>
                <a:gd name="T12" fmla="*/ 361 w 464"/>
                <a:gd name="T13" fmla="*/ 0 h 860"/>
                <a:gd name="T14" fmla="*/ 319 w 464"/>
                <a:gd name="T15" fmla="*/ 5 h 860"/>
                <a:gd name="T16" fmla="*/ 280 w 464"/>
                <a:gd name="T17" fmla="*/ 24 h 860"/>
                <a:gd name="T18" fmla="*/ 250 w 464"/>
                <a:gd name="T19" fmla="*/ 46 h 860"/>
                <a:gd name="T20" fmla="*/ 235 w 464"/>
                <a:gd name="T21" fmla="*/ 60 h 860"/>
                <a:gd name="T22" fmla="*/ 214 w 464"/>
                <a:gd name="T23" fmla="*/ 90 h 860"/>
                <a:gd name="T24" fmla="*/ 199 w 464"/>
                <a:gd name="T25" fmla="*/ 116 h 860"/>
                <a:gd name="T26" fmla="*/ 193 w 464"/>
                <a:gd name="T27" fmla="*/ 138 h 860"/>
                <a:gd name="T28" fmla="*/ 179 w 464"/>
                <a:gd name="T29" fmla="*/ 160 h 860"/>
                <a:gd name="T30" fmla="*/ 160 w 464"/>
                <a:gd name="T31" fmla="*/ 177 h 860"/>
                <a:gd name="T32" fmla="*/ 141 w 464"/>
                <a:gd name="T33" fmla="*/ 183 h 860"/>
                <a:gd name="T34" fmla="*/ 126 w 464"/>
                <a:gd name="T35" fmla="*/ 197 h 860"/>
                <a:gd name="T36" fmla="*/ 113 w 464"/>
                <a:gd name="T37" fmla="*/ 215 h 860"/>
                <a:gd name="T38" fmla="*/ 75 w 464"/>
                <a:gd name="T39" fmla="*/ 288 h 860"/>
                <a:gd name="T40" fmla="*/ 38 w 464"/>
                <a:gd name="T41" fmla="*/ 388 h 860"/>
                <a:gd name="T42" fmla="*/ 14 w 464"/>
                <a:gd name="T43" fmla="*/ 470 h 860"/>
                <a:gd name="T44" fmla="*/ 1 w 464"/>
                <a:gd name="T45" fmla="*/ 581 h 860"/>
                <a:gd name="T46" fmla="*/ 3 w 464"/>
                <a:gd name="T47" fmla="*/ 699 h 860"/>
                <a:gd name="T48" fmla="*/ 14 w 464"/>
                <a:gd name="T49" fmla="*/ 736 h 860"/>
                <a:gd name="T50" fmla="*/ 24 w 464"/>
                <a:gd name="T51" fmla="*/ 761 h 860"/>
                <a:gd name="T52" fmla="*/ 22 w 464"/>
                <a:gd name="T53" fmla="*/ 801 h 860"/>
                <a:gd name="T54" fmla="*/ 22 w 464"/>
                <a:gd name="T55" fmla="*/ 848 h 860"/>
                <a:gd name="T56" fmla="*/ 28 w 464"/>
                <a:gd name="T57" fmla="*/ 856 h 860"/>
                <a:gd name="T58" fmla="*/ 34 w 464"/>
                <a:gd name="T59" fmla="*/ 853 h 860"/>
                <a:gd name="T60" fmla="*/ 37 w 464"/>
                <a:gd name="T61" fmla="*/ 860 h 860"/>
                <a:gd name="T62" fmla="*/ 58 w 464"/>
                <a:gd name="T63" fmla="*/ 836 h 860"/>
                <a:gd name="T64" fmla="*/ 86 w 464"/>
                <a:gd name="T65" fmla="*/ 794 h 860"/>
                <a:gd name="T66" fmla="*/ 100 w 464"/>
                <a:gd name="T67" fmla="*/ 779 h 860"/>
                <a:gd name="T68" fmla="*/ 124 w 464"/>
                <a:gd name="T69" fmla="*/ 766 h 860"/>
                <a:gd name="T70" fmla="*/ 147 w 464"/>
                <a:gd name="T71" fmla="*/ 739 h 860"/>
                <a:gd name="T72" fmla="*/ 184 w 464"/>
                <a:gd name="T73" fmla="*/ 699 h 860"/>
                <a:gd name="T74" fmla="*/ 215 w 464"/>
                <a:gd name="T75" fmla="*/ 664 h 860"/>
                <a:gd name="T76" fmla="*/ 230 w 464"/>
                <a:gd name="T77" fmla="*/ 647 h 860"/>
                <a:gd name="T78" fmla="*/ 251 w 464"/>
                <a:gd name="T79" fmla="*/ 621 h 860"/>
                <a:gd name="T80" fmla="*/ 267 w 464"/>
                <a:gd name="T81" fmla="*/ 600 h 860"/>
                <a:gd name="T82" fmla="*/ 277 w 464"/>
                <a:gd name="T83" fmla="*/ 581 h 860"/>
                <a:gd name="T84" fmla="*/ 284 w 464"/>
                <a:gd name="T85" fmla="*/ 571 h 860"/>
                <a:gd name="T86" fmla="*/ 299 w 464"/>
                <a:gd name="T87" fmla="*/ 565 h 860"/>
                <a:gd name="T88" fmla="*/ 314 w 464"/>
                <a:gd name="T89" fmla="*/ 557 h 860"/>
                <a:gd name="T90" fmla="*/ 326 w 464"/>
                <a:gd name="T91" fmla="*/ 551 h 860"/>
                <a:gd name="T92" fmla="*/ 326 w 464"/>
                <a:gd name="T93" fmla="*/ 529 h 860"/>
                <a:gd name="T94" fmla="*/ 339 w 464"/>
                <a:gd name="T95" fmla="*/ 510 h 860"/>
                <a:gd name="T96" fmla="*/ 360 w 464"/>
                <a:gd name="T97" fmla="*/ 492 h 860"/>
                <a:gd name="T98" fmla="*/ 378 w 464"/>
                <a:gd name="T99" fmla="*/ 476 h 860"/>
                <a:gd name="T100" fmla="*/ 392 w 464"/>
                <a:gd name="T101" fmla="*/ 456 h 860"/>
                <a:gd name="T102" fmla="*/ 409 w 464"/>
                <a:gd name="T103" fmla="*/ 423 h 860"/>
                <a:gd name="T104" fmla="*/ 425 w 464"/>
                <a:gd name="T105" fmla="*/ 337 h 860"/>
                <a:gd name="T106" fmla="*/ 420 w 464"/>
                <a:gd name="T107" fmla="*/ 260 h 860"/>
                <a:gd name="T108" fmla="*/ 416 w 464"/>
                <a:gd name="T109" fmla="*/ 201 h 860"/>
                <a:gd name="T110" fmla="*/ 424 w 464"/>
                <a:gd name="T111" fmla="*/ 178 h 860"/>
                <a:gd name="T112" fmla="*/ 433 w 464"/>
                <a:gd name="T113" fmla="*/ 169 h 860"/>
                <a:gd name="T114" fmla="*/ 442 w 464"/>
                <a:gd name="T115" fmla="*/ 166 h 860"/>
                <a:gd name="T116" fmla="*/ 439 w 464"/>
                <a:gd name="T117" fmla="*/ 183 h 860"/>
                <a:gd name="T118" fmla="*/ 444 w 464"/>
                <a:gd name="T119" fmla="*/ 179 h 860"/>
                <a:gd name="T120" fmla="*/ 456 w 464"/>
                <a:gd name="T121" fmla="*/ 156 h 8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4"/>
                <a:gd name="T184" fmla="*/ 0 h 860"/>
                <a:gd name="T185" fmla="*/ 464 w 464"/>
                <a:gd name="T186" fmla="*/ 860 h 8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4" h="860">
                  <a:moveTo>
                    <a:pt x="463" y="122"/>
                  </a:moveTo>
                  <a:lnTo>
                    <a:pt x="464" y="104"/>
                  </a:lnTo>
                  <a:lnTo>
                    <a:pt x="463" y="88"/>
                  </a:lnTo>
                  <a:lnTo>
                    <a:pt x="461" y="76"/>
                  </a:lnTo>
                  <a:lnTo>
                    <a:pt x="457" y="66"/>
                  </a:lnTo>
                  <a:lnTo>
                    <a:pt x="453" y="58"/>
                  </a:lnTo>
                  <a:lnTo>
                    <a:pt x="447" y="52"/>
                  </a:lnTo>
                  <a:lnTo>
                    <a:pt x="442" y="47"/>
                  </a:lnTo>
                  <a:lnTo>
                    <a:pt x="438" y="42"/>
                  </a:lnTo>
                  <a:lnTo>
                    <a:pt x="436" y="31"/>
                  </a:lnTo>
                  <a:lnTo>
                    <a:pt x="430" y="20"/>
                  </a:lnTo>
                  <a:lnTo>
                    <a:pt x="421" y="14"/>
                  </a:lnTo>
                  <a:lnTo>
                    <a:pt x="409" y="9"/>
                  </a:lnTo>
                  <a:lnTo>
                    <a:pt x="404" y="6"/>
                  </a:lnTo>
                  <a:lnTo>
                    <a:pt x="398" y="5"/>
                  </a:lnTo>
                  <a:lnTo>
                    <a:pt x="392" y="4"/>
                  </a:lnTo>
                  <a:lnTo>
                    <a:pt x="387" y="2"/>
                  </a:lnTo>
                  <a:lnTo>
                    <a:pt x="380" y="2"/>
                  </a:lnTo>
                  <a:lnTo>
                    <a:pt x="374" y="1"/>
                  </a:lnTo>
                  <a:lnTo>
                    <a:pt x="368" y="0"/>
                  </a:lnTo>
                  <a:lnTo>
                    <a:pt x="361" y="0"/>
                  </a:lnTo>
                  <a:lnTo>
                    <a:pt x="347" y="0"/>
                  </a:lnTo>
                  <a:lnTo>
                    <a:pt x="333" y="2"/>
                  </a:lnTo>
                  <a:lnTo>
                    <a:pt x="319" y="5"/>
                  </a:lnTo>
                  <a:lnTo>
                    <a:pt x="305" y="11"/>
                  </a:lnTo>
                  <a:lnTo>
                    <a:pt x="292" y="17"/>
                  </a:lnTo>
                  <a:lnTo>
                    <a:pt x="280" y="24"/>
                  </a:lnTo>
                  <a:lnTo>
                    <a:pt x="267" y="32"/>
                  </a:lnTo>
                  <a:lnTo>
                    <a:pt x="255" y="40"/>
                  </a:lnTo>
                  <a:lnTo>
                    <a:pt x="250" y="46"/>
                  </a:lnTo>
                  <a:lnTo>
                    <a:pt x="246" y="50"/>
                  </a:lnTo>
                  <a:lnTo>
                    <a:pt x="240" y="55"/>
                  </a:lnTo>
                  <a:lnTo>
                    <a:pt x="235" y="60"/>
                  </a:lnTo>
                  <a:lnTo>
                    <a:pt x="228" y="70"/>
                  </a:lnTo>
                  <a:lnTo>
                    <a:pt x="220" y="79"/>
                  </a:lnTo>
                  <a:lnTo>
                    <a:pt x="214" y="90"/>
                  </a:lnTo>
                  <a:lnTo>
                    <a:pt x="209" y="100"/>
                  </a:lnTo>
                  <a:lnTo>
                    <a:pt x="203" y="108"/>
                  </a:lnTo>
                  <a:lnTo>
                    <a:pt x="199" y="116"/>
                  </a:lnTo>
                  <a:lnTo>
                    <a:pt x="197" y="124"/>
                  </a:lnTo>
                  <a:lnTo>
                    <a:pt x="195" y="130"/>
                  </a:lnTo>
                  <a:lnTo>
                    <a:pt x="193" y="138"/>
                  </a:lnTo>
                  <a:lnTo>
                    <a:pt x="190" y="145"/>
                  </a:lnTo>
                  <a:lnTo>
                    <a:pt x="184" y="152"/>
                  </a:lnTo>
                  <a:lnTo>
                    <a:pt x="179" y="160"/>
                  </a:lnTo>
                  <a:lnTo>
                    <a:pt x="174" y="166"/>
                  </a:lnTo>
                  <a:lnTo>
                    <a:pt x="166" y="173"/>
                  </a:lnTo>
                  <a:lnTo>
                    <a:pt x="160" y="177"/>
                  </a:lnTo>
                  <a:lnTo>
                    <a:pt x="152" y="179"/>
                  </a:lnTo>
                  <a:lnTo>
                    <a:pt x="146" y="181"/>
                  </a:lnTo>
                  <a:lnTo>
                    <a:pt x="141" y="183"/>
                  </a:lnTo>
                  <a:lnTo>
                    <a:pt x="135" y="187"/>
                  </a:lnTo>
                  <a:lnTo>
                    <a:pt x="130" y="192"/>
                  </a:lnTo>
                  <a:lnTo>
                    <a:pt x="126" y="197"/>
                  </a:lnTo>
                  <a:lnTo>
                    <a:pt x="122" y="202"/>
                  </a:lnTo>
                  <a:lnTo>
                    <a:pt x="117" y="208"/>
                  </a:lnTo>
                  <a:lnTo>
                    <a:pt x="113" y="215"/>
                  </a:lnTo>
                  <a:lnTo>
                    <a:pt x="102" y="232"/>
                  </a:lnTo>
                  <a:lnTo>
                    <a:pt x="89" y="257"/>
                  </a:lnTo>
                  <a:lnTo>
                    <a:pt x="75" y="288"/>
                  </a:lnTo>
                  <a:lnTo>
                    <a:pt x="62" y="322"/>
                  </a:lnTo>
                  <a:lnTo>
                    <a:pt x="50" y="357"/>
                  </a:lnTo>
                  <a:lnTo>
                    <a:pt x="38" y="388"/>
                  </a:lnTo>
                  <a:lnTo>
                    <a:pt x="28" y="415"/>
                  </a:lnTo>
                  <a:lnTo>
                    <a:pt x="22" y="434"/>
                  </a:lnTo>
                  <a:lnTo>
                    <a:pt x="14" y="470"/>
                  </a:lnTo>
                  <a:lnTo>
                    <a:pt x="7" y="513"/>
                  </a:lnTo>
                  <a:lnTo>
                    <a:pt x="4" y="553"/>
                  </a:lnTo>
                  <a:lnTo>
                    <a:pt x="1" y="581"/>
                  </a:lnTo>
                  <a:lnTo>
                    <a:pt x="0" y="611"/>
                  </a:lnTo>
                  <a:lnTo>
                    <a:pt x="1" y="657"/>
                  </a:lnTo>
                  <a:lnTo>
                    <a:pt x="3" y="699"/>
                  </a:lnTo>
                  <a:lnTo>
                    <a:pt x="5" y="722"/>
                  </a:lnTo>
                  <a:lnTo>
                    <a:pt x="8" y="729"/>
                  </a:lnTo>
                  <a:lnTo>
                    <a:pt x="14" y="736"/>
                  </a:lnTo>
                  <a:lnTo>
                    <a:pt x="19" y="744"/>
                  </a:lnTo>
                  <a:lnTo>
                    <a:pt x="24" y="752"/>
                  </a:lnTo>
                  <a:lnTo>
                    <a:pt x="24" y="761"/>
                  </a:lnTo>
                  <a:lnTo>
                    <a:pt x="23" y="772"/>
                  </a:lnTo>
                  <a:lnTo>
                    <a:pt x="23" y="786"/>
                  </a:lnTo>
                  <a:lnTo>
                    <a:pt x="22" y="801"/>
                  </a:lnTo>
                  <a:lnTo>
                    <a:pt x="22" y="820"/>
                  </a:lnTo>
                  <a:lnTo>
                    <a:pt x="22" y="836"/>
                  </a:lnTo>
                  <a:lnTo>
                    <a:pt x="22" y="848"/>
                  </a:lnTo>
                  <a:lnTo>
                    <a:pt x="23" y="854"/>
                  </a:lnTo>
                  <a:lnTo>
                    <a:pt x="25" y="856"/>
                  </a:lnTo>
                  <a:lnTo>
                    <a:pt x="28" y="856"/>
                  </a:lnTo>
                  <a:lnTo>
                    <a:pt x="32" y="855"/>
                  </a:lnTo>
                  <a:lnTo>
                    <a:pt x="34" y="851"/>
                  </a:lnTo>
                  <a:lnTo>
                    <a:pt x="34" y="853"/>
                  </a:lnTo>
                  <a:lnTo>
                    <a:pt x="33" y="856"/>
                  </a:lnTo>
                  <a:lnTo>
                    <a:pt x="34" y="859"/>
                  </a:lnTo>
                  <a:lnTo>
                    <a:pt x="37" y="860"/>
                  </a:lnTo>
                  <a:lnTo>
                    <a:pt x="42" y="856"/>
                  </a:lnTo>
                  <a:lnTo>
                    <a:pt x="50" y="847"/>
                  </a:lnTo>
                  <a:lnTo>
                    <a:pt x="58" y="836"/>
                  </a:lnTo>
                  <a:lnTo>
                    <a:pt x="68" y="822"/>
                  </a:lnTo>
                  <a:lnTo>
                    <a:pt x="77" y="807"/>
                  </a:lnTo>
                  <a:lnTo>
                    <a:pt x="86" y="794"/>
                  </a:lnTo>
                  <a:lnTo>
                    <a:pt x="92" y="784"/>
                  </a:lnTo>
                  <a:lnTo>
                    <a:pt x="95" y="777"/>
                  </a:lnTo>
                  <a:lnTo>
                    <a:pt x="100" y="779"/>
                  </a:lnTo>
                  <a:lnTo>
                    <a:pt x="107" y="777"/>
                  </a:lnTo>
                  <a:lnTo>
                    <a:pt x="114" y="774"/>
                  </a:lnTo>
                  <a:lnTo>
                    <a:pt x="124" y="766"/>
                  </a:lnTo>
                  <a:lnTo>
                    <a:pt x="129" y="759"/>
                  </a:lnTo>
                  <a:lnTo>
                    <a:pt x="138" y="751"/>
                  </a:lnTo>
                  <a:lnTo>
                    <a:pt x="147" y="739"/>
                  </a:lnTo>
                  <a:lnTo>
                    <a:pt x="159" y="727"/>
                  </a:lnTo>
                  <a:lnTo>
                    <a:pt x="172" y="713"/>
                  </a:lnTo>
                  <a:lnTo>
                    <a:pt x="184" y="699"/>
                  </a:lnTo>
                  <a:lnTo>
                    <a:pt x="197" y="685"/>
                  </a:lnTo>
                  <a:lnTo>
                    <a:pt x="209" y="672"/>
                  </a:lnTo>
                  <a:lnTo>
                    <a:pt x="215" y="664"/>
                  </a:lnTo>
                  <a:lnTo>
                    <a:pt x="220" y="658"/>
                  </a:lnTo>
                  <a:lnTo>
                    <a:pt x="226" y="652"/>
                  </a:lnTo>
                  <a:lnTo>
                    <a:pt x="230" y="647"/>
                  </a:lnTo>
                  <a:lnTo>
                    <a:pt x="238" y="638"/>
                  </a:lnTo>
                  <a:lnTo>
                    <a:pt x="245" y="628"/>
                  </a:lnTo>
                  <a:lnTo>
                    <a:pt x="251" y="621"/>
                  </a:lnTo>
                  <a:lnTo>
                    <a:pt x="257" y="614"/>
                  </a:lnTo>
                  <a:lnTo>
                    <a:pt x="262" y="606"/>
                  </a:lnTo>
                  <a:lnTo>
                    <a:pt x="267" y="600"/>
                  </a:lnTo>
                  <a:lnTo>
                    <a:pt x="271" y="593"/>
                  </a:lnTo>
                  <a:lnTo>
                    <a:pt x="275" y="586"/>
                  </a:lnTo>
                  <a:lnTo>
                    <a:pt x="277" y="581"/>
                  </a:lnTo>
                  <a:lnTo>
                    <a:pt x="278" y="577"/>
                  </a:lnTo>
                  <a:lnTo>
                    <a:pt x="280" y="573"/>
                  </a:lnTo>
                  <a:lnTo>
                    <a:pt x="284" y="571"/>
                  </a:lnTo>
                  <a:lnTo>
                    <a:pt x="289" y="569"/>
                  </a:lnTo>
                  <a:lnTo>
                    <a:pt x="293" y="567"/>
                  </a:lnTo>
                  <a:lnTo>
                    <a:pt x="299" y="565"/>
                  </a:lnTo>
                  <a:lnTo>
                    <a:pt x="305" y="566"/>
                  </a:lnTo>
                  <a:lnTo>
                    <a:pt x="307" y="562"/>
                  </a:lnTo>
                  <a:lnTo>
                    <a:pt x="314" y="557"/>
                  </a:lnTo>
                  <a:lnTo>
                    <a:pt x="320" y="555"/>
                  </a:lnTo>
                  <a:lnTo>
                    <a:pt x="327" y="559"/>
                  </a:lnTo>
                  <a:lnTo>
                    <a:pt x="326" y="551"/>
                  </a:lnTo>
                  <a:lnTo>
                    <a:pt x="326" y="544"/>
                  </a:lnTo>
                  <a:lnTo>
                    <a:pt x="326" y="536"/>
                  </a:lnTo>
                  <a:lnTo>
                    <a:pt x="326" y="529"/>
                  </a:lnTo>
                  <a:lnTo>
                    <a:pt x="332" y="525"/>
                  </a:lnTo>
                  <a:lnTo>
                    <a:pt x="335" y="518"/>
                  </a:lnTo>
                  <a:lnTo>
                    <a:pt x="339" y="510"/>
                  </a:lnTo>
                  <a:lnTo>
                    <a:pt x="347" y="500"/>
                  </a:lnTo>
                  <a:lnTo>
                    <a:pt x="354" y="496"/>
                  </a:lnTo>
                  <a:lnTo>
                    <a:pt x="360" y="492"/>
                  </a:lnTo>
                  <a:lnTo>
                    <a:pt x="367" y="488"/>
                  </a:lnTo>
                  <a:lnTo>
                    <a:pt x="373" y="481"/>
                  </a:lnTo>
                  <a:lnTo>
                    <a:pt x="378" y="476"/>
                  </a:lnTo>
                  <a:lnTo>
                    <a:pt x="383" y="470"/>
                  </a:lnTo>
                  <a:lnTo>
                    <a:pt x="388" y="463"/>
                  </a:lnTo>
                  <a:lnTo>
                    <a:pt x="392" y="456"/>
                  </a:lnTo>
                  <a:lnTo>
                    <a:pt x="398" y="445"/>
                  </a:lnTo>
                  <a:lnTo>
                    <a:pt x="404" y="434"/>
                  </a:lnTo>
                  <a:lnTo>
                    <a:pt x="409" y="423"/>
                  </a:lnTo>
                  <a:lnTo>
                    <a:pt x="414" y="412"/>
                  </a:lnTo>
                  <a:lnTo>
                    <a:pt x="423" y="378"/>
                  </a:lnTo>
                  <a:lnTo>
                    <a:pt x="425" y="337"/>
                  </a:lnTo>
                  <a:lnTo>
                    <a:pt x="424" y="299"/>
                  </a:lnTo>
                  <a:lnTo>
                    <a:pt x="422" y="276"/>
                  </a:lnTo>
                  <a:lnTo>
                    <a:pt x="420" y="260"/>
                  </a:lnTo>
                  <a:lnTo>
                    <a:pt x="416" y="241"/>
                  </a:lnTo>
                  <a:lnTo>
                    <a:pt x="415" y="221"/>
                  </a:lnTo>
                  <a:lnTo>
                    <a:pt x="416" y="201"/>
                  </a:lnTo>
                  <a:lnTo>
                    <a:pt x="419" y="190"/>
                  </a:lnTo>
                  <a:lnTo>
                    <a:pt x="421" y="183"/>
                  </a:lnTo>
                  <a:lnTo>
                    <a:pt x="424" y="178"/>
                  </a:lnTo>
                  <a:lnTo>
                    <a:pt x="427" y="174"/>
                  </a:lnTo>
                  <a:lnTo>
                    <a:pt x="430" y="171"/>
                  </a:lnTo>
                  <a:lnTo>
                    <a:pt x="433" y="169"/>
                  </a:lnTo>
                  <a:lnTo>
                    <a:pt x="438" y="167"/>
                  </a:lnTo>
                  <a:lnTo>
                    <a:pt x="442" y="165"/>
                  </a:lnTo>
                  <a:lnTo>
                    <a:pt x="442" y="166"/>
                  </a:lnTo>
                  <a:lnTo>
                    <a:pt x="441" y="168"/>
                  </a:lnTo>
                  <a:lnTo>
                    <a:pt x="439" y="174"/>
                  </a:lnTo>
                  <a:lnTo>
                    <a:pt x="439" y="183"/>
                  </a:lnTo>
                  <a:lnTo>
                    <a:pt x="440" y="183"/>
                  </a:lnTo>
                  <a:lnTo>
                    <a:pt x="441" y="182"/>
                  </a:lnTo>
                  <a:lnTo>
                    <a:pt x="444" y="179"/>
                  </a:lnTo>
                  <a:lnTo>
                    <a:pt x="447" y="175"/>
                  </a:lnTo>
                  <a:lnTo>
                    <a:pt x="451" y="167"/>
                  </a:lnTo>
                  <a:lnTo>
                    <a:pt x="456" y="156"/>
                  </a:lnTo>
                  <a:lnTo>
                    <a:pt x="460" y="141"/>
                  </a:lnTo>
                  <a:lnTo>
                    <a:pt x="463" y="122"/>
                  </a:lnTo>
                  <a:close/>
                </a:path>
              </a:pathLst>
            </a:custGeom>
            <a:solidFill>
              <a:srgbClr val="D8EF93"/>
            </a:solidFill>
            <a:ln w="3175" cmpd="sng">
              <a:solidFill>
                <a:srgbClr val="000000"/>
              </a:solidFill>
              <a:round/>
              <a:headEnd/>
              <a:tailEnd/>
            </a:ln>
          </p:spPr>
          <p:txBody>
            <a:bodyPr/>
            <a:lstStyle/>
            <a:p>
              <a:endParaRPr lang="en-US">
                <a:solidFill>
                  <a:srgbClr val="FFFFFF"/>
                </a:solidFill>
              </a:endParaRPr>
            </a:p>
          </p:txBody>
        </p:sp>
        <p:sp>
          <p:nvSpPr>
            <p:cNvPr id="1060" name="Freeform 32"/>
            <p:cNvSpPr>
              <a:spLocks/>
            </p:cNvSpPr>
            <p:nvPr/>
          </p:nvSpPr>
          <p:spPr bwMode="auto">
            <a:xfrm rot="1228347">
              <a:off x="2106" y="1575"/>
              <a:ext cx="51" cy="69"/>
            </a:xfrm>
            <a:custGeom>
              <a:avLst/>
              <a:gdLst>
                <a:gd name="T0" fmla="*/ 234 w 235"/>
                <a:gd name="T1" fmla="*/ 82 h 336"/>
                <a:gd name="T2" fmla="*/ 224 w 235"/>
                <a:gd name="T3" fmla="*/ 52 h 336"/>
                <a:gd name="T4" fmla="*/ 209 w 235"/>
                <a:gd name="T5" fmla="*/ 36 h 336"/>
                <a:gd name="T6" fmla="*/ 192 w 235"/>
                <a:gd name="T7" fmla="*/ 8 h 336"/>
                <a:gd name="T8" fmla="*/ 167 w 235"/>
                <a:gd name="T9" fmla="*/ 0 h 336"/>
                <a:gd name="T10" fmla="*/ 144 w 235"/>
                <a:gd name="T11" fmla="*/ 3 h 336"/>
                <a:gd name="T12" fmla="*/ 126 w 235"/>
                <a:gd name="T13" fmla="*/ 12 h 336"/>
                <a:gd name="T14" fmla="*/ 94 w 235"/>
                <a:gd name="T15" fmla="*/ 14 h 336"/>
                <a:gd name="T16" fmla="*/ 60 w 235"/>
                <a:gd name="T17" fmla="*/ 35 h 336"/>
                <a:gd name="T18" fmla="*/ 46 w 235"/>
                <a:gd name="T19" fmla="*/ 62 h 336"/>
                <a:gd name="T20" fmla="*/ 57 w 235"/>
                <a:gd name="T21" fmla="*/ 67 h 336"/>
                <a:gd name="T22" fmla="*/ 38 w 235"/>
                <a:gd name="T23" fmla="*/ 80 h 336"/>
                <a:gd name="T24" fmla="*/ 36 w 235"/>
                <a:gd name="T25" fmla="*/ 105 h 336"/>
                <a:gd name="T26" fmla="*/ 51 w 235"/>
                <a:gd name="T27" fmla="*/ 120 h 336"/>
                <a:gd name="T28" fmla="*/ 44 w 235"/>
                <a:gd name="T29" fmla="*/ 124 h 336"/>
                <a:gd name="T30" fmla="*/ 55 w 235"/>
                <a:gd name="T31" fmla="*/ 126 h 336"/>
                <a:gd name="T32" fmla="*/ 50 w 235"/>
                <a:gd name="T33" fmla="*/ 136 h 336"/>
                <a:gd name="T34" fmla="*/ 26 w 235"/>
                <a:gd name="T35" fmla="*/ 156 h 336"/>
                <a:gd name="T36" fmla="*/ 0 w 235"/>
                <a:gd name="T37" fmla="*/ 170 h 336"/>
                <a:gd name="T38" fmla="*/ 5 w 235"/>
                <a:gd name="T39" fmla="*/ 180 h 336"/>
                <a:gd name="T40" fmla="*/ 6 w 235"/>
                <a:gd name="T41" fmla="*/ 188 h 336"/>
                <a:gd name="T42" fmla="*/ 11 w 235"/>
                <a:gd name="T43" fmla="*/ 192 h 336"/>
                <a:gd name="T44" fmla="*/ 22 w 235"/>
                <a:gd name="T45" fmla="*/ 192 h 336"/>
                <a:gd name="T46" fmla="*/ 20 w 235"/>
                <a:gd name="T47" fmla="*/ 201 h 336"/>
                <a:gd name="T48" fmla="*/ 26 w 235"/>
                <a:gd name="T49" fmla="*/ 200 h 336"/>
                <a:gd name="T50" fmla="*/ 31 w 235"/>
                <a:gd name="T51" fmla="*/ 202 h 336"/>
                <a:gd name="T52" fmla="*/ 38 w 235"/>
                <a:gd name="T53" fmla="*/ 213 h 336"/>
                <a:gd name="T54" fmla="*/ 60 w 235"/>
                <a:gd name="T55" fmla="*/ 224 h 336"/>
                <a:gd name="T56" fmla="*/ 72 w 235"/>
                <a:gd name="T57" fmla="*/ 237 h 336"/>
                <a:gd name="T58" fmla="*/ 60 w 235"/>
                <a:gd name="T59" fmla="*/ 242 h 336"/>
                <a:gd name="T60" fmla="*/ 50 w 235"/>
                <a:gd name="T61" fmla="*/ 237 h 336"/>
                <a:gd name="T62" fmla="*/ 37 w 235"/>
                <a:gd name="T63" fmla="*/ 244 h 336"/>
                <a:gd name="T64" fmla="*/ 31 w 235"/>
                <a:gd name="T65" fmla="*/ 235 h 336"/>
                <a:gd name="T66" fmla="*/ 28 w 235"/>
                <a:gd name="T67" fmla="*/ 228 h 336"/>
                <a:gd name="T68" fmla="*/ 15 w 235"/>
                <a:gd name="T69" fmla="*/ 239 h 336"/>
                <a:gd name="T70" fmla="*/ 22 w 235"/>
                <a:gd name="T71" fmla="*/ 252 h 336"/>
                <a:gd name="T72" fmla="*/ 39 w 235"/>
                <a:gd name="T73" fmla="*/ 266 h 336"/>
                <a:gd name="T74" fmla="*/ 55 w 235"/>
                <a:gd name="T75" fmla="*/ 274 h 336"/>
                <a:gd name="T76" fmla="*/ 70 w 235"/>
                <a:gd name="T77" fmla="*/ 282 h 336"/>
                <a:gd name="T78" fmla="*/ 74 w 235"/>
                <a:gd name="T79" fmla="*/ 297 h 336"/>
                <a:gd name="T80" fmla="*/ 83 w 235"/>
                <a:gd name="T81" fmla="*/ 296 h 336"/>
                <a:gd name="T82" fmla="*/ 89 w 235"/>
                <a:gd name="T83" fmla="*/ 299 h 336"/>
                <a:gd name="T84" fmla="*/ 102 w 235"/>
                <a:gd name="T85" fmla="*/ 316 h 336"/>
                <a:gd name="T86" fmla="*/ 118 w 235"/>
                <a:gd name="T87" fmla="*/ 331 h 336"/>
                <a:gd name="T88" fmla="*/ 133 w 235"/>
                <a:gd name="T89" fmla="*/ 336 h 336"/>
                <a:gd name="T90" fmla="*/ 145 w 235"/>
                <a:gd name="T91" fmla="*/ 330 h 336"/>
                <a:gd name="T92" fmla="*/ 158 w 235"/>
                <a:gd name="T93" fmla="*/ 314 h 336"/>
                <a:gd name="T94" fmla="*/ 182 w 235"/>
                <a:gd name="T95" fmla="*/ 293 h 336"/>
                <a:gd name="T96" fmla="*/ 189 w 235"/>
                <a:gd name="T97" fmla="*/ 274 h 336"/>
                <a:gd name="T98" fmla="*/ 191 w 235"/>
                <a:gd name="T99" fmla="*/ 254 h 336"/>
                <a:gd name="T100" fmla="*/ 187 w 235"/>
                <a:gd name="T101" fmla="*/ 195 h 336"/>
                <a:gd name="T102" fmla="*/ 195 w 235"/>
                <a:gd name="T103" fmla="*/ 172 h 336"/>
                <a:gd name="T104" fmla="*/ 204 w 235"/>
                <a:gd name="T105" fmla="*/ 163 h 336"/>
                <a:gd name="T106" fmla="*/ 213 w 235"/>
                <a:gd name="T107" fmla="*/ 160 h 336"/>
                <a:gd name="T108" fmla="*/ 210 w 235"/>
                <a:gd name="T109" fmla="*/ 177 h 336"/>
                <a:gd name="T110" fmla="*/ 215 w 235"/>
                <a:gd name="T111" fmla="*/ 173 h 336"/>
                <a:gd name="T112" fmla="*/ 227 w 235"/>
                <a:gd name="T113" fmla="*/ 150 h 3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5"/>
                <a:gd name="T172" fmla="*/ 0 h 336"/>
                <a:gd name="T173" fmla="*/ 235 w 235"/>
                <a:gd name="T174" fmla="*/ 336 h 3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5" h="336">
                  <a:moveTo>
                    <a:pt x="234" y="116"/>
                  </a:moveTo>
                  <a:lnTo>
                    <a:pt x="235" y="98"/>
                  </a:lnTo>
                  <a:lnTo>
                    <a:pt x="234" y="82"/>
                  </a:lnTo>
                  <a:lnTo>
                    <a:pt x="232" y="70"/>
                  </a:lnTo>
                  <a:lnTo>
                    <a:pt x="228" y="60"/>
                  </a:lnTo>
                  <a:lnTo>
                    <a:pt x="224" y="52"/>
                  </a:lnTo>
                  <a:lnTo>
                    <a:pt x="218" y="46"/>
                  </a:lnTo>
                  <a:lnTo>
                    <a:pt x="213" y="41"/>
                  </a:lnTo>
                  <a:lnTo>
                    <a:pt x="209" y="36"/>
                  </a:lnTo>
                  <a:lnTo>
                    <a:pt x="207" y="25"/>
                  </a:lnTo>
                  <a:lnTo>
                    <a:pt x="201" y="14"/>
                  </a:lnTo>
                  <a:lnTo>
                    <a:pt x="192" y="8"/>
                  </a:lnTo>
                  <a:lnTo>
                    <a:pt x="180" y="3"/>
                  </a:lnTo>
                  <a:lnTo>
                    <a:pt x="174" y="2"/>
                  </a:lnTo>
                  <a:lnTo>
                    <a:pt x="167" y="0"/>
                  </a:lnTo>
                  <a:lnTo>
                    <a:pt x="159" y="0"/>
                  </a:lnTo>
                  <a:lnTo>
                    <a:pt x="151" y="2"/>
                  </a:lnTo>
                  <a:lnTo>
                    <a:pt x="144" y="3"/>
                  </a:lnTo>
                  <a:lnTo>
                    <a:pt x="137" y="5"/>
                  </a:lnTo>
                  <a:lnTo>
                    <a:pt x="130" y="8"/>
                  </a:lnTo>
                  <a:lnTo>
                    <a:pt x="126" y="12"/>
                  </a:lnTo>
                  <a:lnTo>
                    <a:pt x="116" y="10"/>
                  </a:lnTo>
                  <a:lnTo>
                    <a:pt x="106" y="11"/>
                  </a:lnTo>
                  <a:lnTo>
                    <a:pt x="94" y="14"/>
                  </a:lnTo>
                  <a:lnTo>
                    <a:pt x="83" y="20"/>
                  </a:lnTo>
                  <a:lnTo>
                    <a:pt x="71" y="27"/>
                  </a:lnTo>
                  <a:lnTo>
                    <a:pt x="60" y="35"/>
                  </a:lnTo>
                  <a:lnTo>
                    <a:pt x="50" y="45"/>
                  </a:lnTo>
                  <a:lnTo>
                    <a:pt x="41" y="55"/>
                  </a:lnTo>
                  <a:lnTo>
                    <a:pt x="46" y="62"/>
                  </a:lnTo>
                  <a:lnTo>
                    <a:pt x="51" y="65"/>
                  </a:lnTo>
                  <a:lnTo>
                    <a:pt x="53" y="67"/>
                  </a:lnTo>
                  <a:lnTo>
                    <a:pt x="57" y="67"/>
                  </a:lnTo>
                  <a:lnTo>
                    <a:pt x="52" y="75"/>
                  </a:lnTo>
                  <a:lnTo>
                    <a:pt x="45" y="78"/>
                  </a:lnTo>
                  <a:lnTo>
                    <a:pt x="38" y="80"/>
                  </a:lnTo>
                  <a:lnTo>
                    <a:pt x="32" y="80"/>
                  </a:lnTo>
                  <a:lnTo>
                    <a:pt x="33" y="92"/>
                  </a:lnTo>
                  <a:lnTo>
                    <a:pt x="36" y="105"/>
                  </a:lnTo>
                  <a:lnTo>
                    <a:pt x="41" y="114"/>
                  </a:lnTo>
                  <a:lnTo>
                    <a:pt x="52" y="117"/>
                  </a:lnTo>
                  <a:lnTo>
                    <a:pt x="51" y="120"/>
                  </a:lnTo>
                  <a:lnTo>
                    <a:pt x="49" y="122"/>
                  </a:lnTo>
                  <a:lnTo>
                    <a:pt x="46" y="123"/>
                  </a:lnTo>
                  <a:lnTo>
                    <a:pt x="44" y="124"/>
                  </a:lnTo>
                  <a:lnTo>
                    <a:pt x="49" y="125"/>
                  </a:lnTo>
                  <a:lnTo>
                    <a:pt x="52" y="126"/>
                  </a:lnTo>
                  <a:lnTo>
                    <a:pt x="55" y="126"/>
                  </a:lnTo>
                  <a:lnTo>
                    <a:pt x="57" y="126"/>
                  </a:lnTo>
                  <a:lnTo>
                    <a:pt x="54" y="131"/>
                  </a:lnTo>
                  <a:lnTo>
                    <a:pt x="50" y="136"/>
                  </a:lnTo>
                  <a:lnTo>
                    <a:pt x="43" y="142"/>
                  </a:lnTo>
                  <a:lnTo>
                    <a:pt x="35" y="149"/>
                  </a:lnTo>
                  <a:lnTo>
                    <a:pt x="26" y="156"/>
                  </a:lnTo>
                  <a:lnTo>
                    <a:pt x="18" y="161"/>
                  </a:lnTo>
                  <a:lnTo>
                    <a:pt x="8" y="167"/>
                  </a:lnTo>
                  <a:lnTo>
                    <a:pt x="0" y="170"/>
                  </a:lnTo>
                  <a:lnTo>
                    <a:pt x="1" y="174"/>
                  </a:lnTo>
                  <a:lnTo>
                    <a:pt x="2" y="178"/>
                  </a:lnTo>
                  <a:lnTo>
                    <a:pt x="5" y="180"/>
                  </a:lnTo>
                  <a:lnTo>
                    <a:pt x="8" y="181"/>
                  </a:lnTo>
                  <a:lnTo>
                    <a:pt x="7" y="184"/>
                  </a:lnTo>
                  <a:lnTo>
                    <a:pt x="6" y="188"/>
                  </a:lnTo>
                  <a:lnTo>
                    <a:pt x="6" y="191"/>
                  </a:lnTo>
                  <a:lnTo>
                    <a:pt x="6" y="193"/>
                  </a:lnTo>
                  <a:lnTo>
                    <a:pt x="11" y="192"/>
                  </a:lnTo>
                  <a:lnTo>
                    <a:pt x="16" y="192"/>
                  </a:lnTo>
                  <a:lnTo>
                    <a:pt x="19" y="192"/>
                  </a:lnTo>
                  <a:lnTo>
                    <a:pt x="22" y="192"/>
                  </a:lnTo>
                  <a:lnTo>
                    <a:pt x="21" y="196"/>
                  </a:lnTo>
                  <a:lnTo>
                    <a:pt x="20" y="199"/>
                  </a:lnTo>
                  <a:lnTo>
                    <a:pt x="20" y="201"/>
                  </a:lnTo>
                  <a:lnTo>
                    <a:pt x="21" y="205"/>
                  </a:lnTo>
                  <a:lnTo>
                    <a:pt x="24" y="202"/>
                  </a:lnTo>
                  <a:lnTo>
                    <a:pt x="26" y="200"/>
                  </a:lnTo>
                  <a:lnTo>
                    <a:pt x="27" y="199"/>
                  </a:lnTo>
                  <a:lnTo>
                    <a:pt x="29" y="199"/>
                  </a:lnTo>
                  <a:lnTo>
                    <a:pt x="31" y="202"/>
                  </a:lnTo>
                  <a:lnTo>
                    <a:pt x="33" y="206"/>
                  </a:lnTo>
                  <a:lnTo>
                    <a:pt x="35" y="210"/>
                  </a:lnTo>
                  <a:lnTo>
                    <a:pt x="38" y="213"/>
                  </a:lnTo>
                  <a:lnTo>
                    <a:pt x="43" y="217"/>
                  </a:lnTo>
                  <a:lnTo>
                    <a:pt x="51" y="220"/>
                  </a:lnTo>
                  <a:lnTo>
                    <a:pt x="60" y="224"/>
                  </a:lnTo>
                  <a:lnTo>
                    <a:pt x="73" y="227"/>
                  </a:lnTo>
                  <a:lnTo>
                    <a:pt x="73" y="232"/>
                  </a:lnTo>
                  <a:lnTo>
                    <a:pt x="72" y="237"/>
                  </a:lnTo>
                  <a:lnTo>
                    <a:pt x="70" y="242"/>
                  </a:lnTo>
                  <a:lnTo>
                    <a:pt x="66" y="243"/>
                  </a:lnTo>
                  <a:lnTo>
                    <a:pt x="60" y="242"/>
                  </a:lnTo>
                  <a:lnTo>
                    <a:pt x="56" y="241"/>
                  </a:lnTo>
                  <a:lnTo>
                    <a:pt x="52" y="239"/>
                  </a:lnTo>
                  <a:lnTo>
                    <a:pt x="50" y="237"/>
                  </a:lnTo>
                  <a:lnTo>
                    <a:pt x="45" y="238"/>
                  </a:lnTo>
                  <a:lnTo>
                    <a:pt x="41" y="241"/>
                  </a:lnTo>
                  <a:lnTo>
                    <a:pt x="37" y="244"/>
                  </a:lnTo>
                  <a:lnTo>
                    <a:pt x="35" y="250"/>
                  </a:lnTo>
                  <a:lnTo>
                    <a:pt x="31" y="243"/>
                  </a:lnTo>
                  <a:lnTo>
                    <a:pt x="31" y="235"/>
                  </a:lnTo>
                  <a:lnTo>
                    <a:pt x="34" y="231"/>
                  </a:lnTo>
                  <a:lnTo>
                    <a:pt x="36" y="229"/>
                  </a:lnTo>
                  <a:lnTo>
                    <a:pt x="28" y="228"/>
                  </a:lnTo>
                  <a:lnTo>
                    <a:pt x="23" y="229"/>
                  </a:lnTo>
                  <a:lnTo>
                    <a:pt x="19" y="232"/>
                  </a:lnTo>
                  <a:lnTo>
                    <a:pt x="15" y="239"/>
                  </a:lnTo>
                  <a:lnTo>
                    <a:pt x="15" y="244"/>
                  </a:lnTo>
                  <a:lnTo>
                    <a:pt x="18" y="248"/>
                  </a:lnTo>
                  <a:lnTo>
                    <a:pt x="22" y="252"/>
                  </a:lnTo>
                  <a:lnTo>
                    <a:pt x="27" y="256"/>
                  </a:lnTo>
                  <a:lnTo>
                    <a:pt x="33" y="262"/>
                  </a:lnTo>
                  <a:lnTo>
                    <a:pt x="39" y="266"/>
                  </a:lnTo>
                  <a:lnTo>
                    <a:pt x="44" y="270"/>
                  </a:lnTo>
                  <a:lnTo>
                    <a:pt x="48" y="274"/>
                  </a:lnTo>
                  <a:lnTo>
                    <a:pt x="55" y="274"/>
                  </a:lnTo>
                  <a:lnTo>
                    <a:pt x="61" y="274"/>
                  </a:lnTo>
                  <a:lnTo>
                    <a:pt x="67" y="278"/>
                  </a:lnTo>
                  <a:lnTo>
                    <a:pt x="70" y="282"/>
                  </a:lnTo>
                  <a:lnTo>
                    <a:pt x="71" y="287"/>
                  </a:lnTo>
                  <a:lnTo>
                    <a:pt x="72" y="292"/>
                  </a:lnTo>
                  <a:lnTo>
                    <a:pt x="74" y="297"/>
                  </a:lnTo>
                  <a:lnTo>
                    <a:pt x="77" y="301"/>
                  </a:lnTo>
                  <a:lnTo>
                    <a:pt x="79" y="298"/>
                  </a:lnTo>
                  <a:lnTo>
                    <a:pt x="83" y="296"/>
                  </a:lnTo>
                  <a:lnTo>
                    <a:pt x="85" y="294"/>
                  </a:lnTo>
                  <a:lnTo>
                    <a:pt x="86" y="294"/>
                  </a:lnTo>
                  <a:lnTo>
                    <a:pt x="89" y="299"/>
                  </a:lnTo>
                  <a:lnTo>
                    <a:pt x="93" y="304"/>
                  </a:lnTo>
                  <a:lnTo>
                    <a:pt x="97" y="309"/>
                  </a:lnTo>
                  <a:lnTo>
                    <a:pt x="102" y="316"/>
                  </a:lnTo>
                  <a:lnTo>
                    <a:pt x="107" y="321"/>
                  </a:lnTo>
                  <a:lnTo>
                    <a:pt x="112" y="326"/>
                  </a:lnTo>
                  <a:lnTo>
                    <a:pt x="118" y="331"/>
                  </a:lnTo>
                  <a:lnTo>
                    <a:pt x="124" y="335"/>
                  </a:lnTo>
                  <a:lnTo>
                    <a:pt x="129" y="336"/>
                  </a:lnTo>
                  <a:lnTo>
                    <a:pt x="133" y="336"/>
                  </a:lnTo>
                  <a:lnTo>
                    <a:pt x="137" y="335"/>
                  </a:lnTo>
                  <a:lnTo>
                    <a:pt x="141" y="334"/>
                  </a:lnTo>
                  <a:lnTo>
                    <a:pt x="145" y="330"/>
                  </a:lnTo>
                  <a:lnTo>
                    <a:pt x="148" y="326"/>
                  </a:lnTo>
                  <a:lnTo>
                    <a:pt x="152" y="321"/>
                  </a:lnTo>
                  <a:lnTo>
                    <a:pt x="158" y="314"/>
                  </a:lnTo>
                  <a:lnTo>
                    <a:pt x="167" y="316"/>
                  </a:lnTo>
                  <a:lnTo>
                    <a:pt x="176" y="307"/>
                  </a:lnTo>
                  <a:lnTo>
                    <a:pt x="182" y="293"/>
                  </a:lnTo>
                  <a:lnTo>
                    <a:pt x="185" y="281"/>
                  </a:lnTo>
                  <a:lnTo>
                    <a:pt x="187" y="278"/>
                  </a:lnTo>
                  <a:lnTo>
                    <a:pt x="189" y="274"/>
                  </a:lnTo>
                  <a:lnTo>
                    <a:pt x="191" y="272"/>
                  </a:lnTo>
                  <a:lnTo>
                    <a:pt x="193" y="270"/>
                  </a:lnTo>
                  <a:lnTo>
                    <a:pt x="191" y="254"/>
                  </a:lnTo>
                  <a:lnTo>
                    <a:pt x="187" y="235"/>
                  </a:lnTo>
                  <a:lnTo>
                    <a:pt x="186" y="215"/>
                  </a:lnTo>
                  <a:lnTo>
                    <a:pt x="187" y="195"/>
                  </a:lnTo>
                  <a:lnTo>
                    <a:pt x="190" y="184"/>
                  </a:lnTo>
                  <a:lnTo>
                    <a:pt x="192" y="177"/>
                  </a:lnTo>
                  <a:lnTo>
                    <a:pt x="195" y="172"/>
                  </a:lnTo>
                  <a:lnTo>
                    <a:pt x="198" y="168"/>
                  </a:lnTo>
                  <a:lnTo>
                    <a:pt x="201" y="165"/>
                  </a:lnTo>
                  <a:lnTo>
                    <a:pt x="204" y="163"/>
                  </a:lnTo>
                  <a:lnTo>
                    <a:pt x="209" y="161"/>
                  </a:lnTo>
                  <a:lnTo>
                    <a:pt x="213" y="159"/>
                  </a:lnTo>
                  <a:lnTo>
                    <a:pt x="213" y="160"/>
                  </a:lnTo>
                  <a:lnTo>
                    <a:pt x="212" y="162"/>
                  </a:lnTo>
                  <a:lnTo>
                    <a:pt x="210" y="168"/>
                  </a:lnTo>
                  <a:lnTo>
                    <a:pt x="210" y="177"/>
                  </a:lnTo>
                  <a:lnTo>
                    <a:pt x="211" y="177"/>
                  </a:lnTo>
                  <a:lnTo>
                    <a:pt x="212" y="176"/>
                  </a:lnTo>
                  <a:lnTo>
                    <a:pt x="215" y="173"/>
                  </a:lnTo>
                  <a:lnTo>
                    <a:pt x="218" y="169"/>
                  </a:lnTo>
                  <a:lnTo>
                    <a:pt x="222" y="161"/>
                  </a:lnTo>
                  <a:lnTo>
                    <a:pt x="227" y="150"/>
                  </a:lnTo>
                  <a:lnTo>
                    <a:pt x="231" y="135"/>
                  </a:lnTo>
                  <a:lnTo>
                    <a:pt x="234" y="116"/>
                  </a:lnTo>
                  <a:close/>
                </a:path>
              </a:pathLst>
            </a:custGeom>
            <a:solidFill>
              <a:srgbClr val="F27272"/>
            </a:solidFill>
            <a:ln w="3175" cmpd="sng">
              <a:solidFill>
                <a:srgbClr val="000000"/>
              </a:solidFill>
              <a:round/>
              <a:headEnd/>
              <a:tailEnd/>
            </a:ln>
          </p:spPr>
          <p:txBody>
            <a:bodyPr/>
            <a:lstStyle/>
            <a:p>
              <a:endParaRPr lang="en-US">
                <a:solidFill>
                  <a:srgbClr val="FFFFFF"/>
                </a:solidFill>
              </a:endParaRPr>
            </a:p>
          </p:txBody>
        </p:sp>
        <p:sp>
          <p:nvSpPr>
            <p:cNvPr id="1061" name="Freeform 33"/>
            <p:cNvSpPr>
              <a:spLocks/>
            </p:cNvSpPr>
            <p:nvPr/>
          </p:nvSpPr>
          <p:spPr bwMode="auto">
            <a:xfrm rot="1228347">
              <a:off x="2144" y="1589"/>
              <a:ext cx="16" cy="28"/>
            </a:xfrm>
            <a:custGeom>
              <a:avLst/>
              <a:gdLst>
                <a:gd name="T0" fmla="*/ 57 w 78"/>
                <a:gd name="T1" fmla="*/ 124 h 142"/>
                <a:gd name="T2" fmla="*/ 57 w 78"/>
                <a:gd name="T3" fmla="*/ 125 h 142"/>
                <a:gd name="T4" fmla="*/ 56 w 78"/>
                <a:gd name="T5" fmla="*/ 127 h 142"/>
                <a:gd name="T6" fmla="*/ 54 w 78"/>
                <a:gd name="T7" fmla="*/ 133 h 142"/>
                <a:gd name="T8" fmla="*/ 54 w 78"/>
                <a:gd name="T9" fmla="*/ 142 h 142"/>
                <a:gd name="T10" fmla="*/ 55 w 78"/>
                <a:gd name="T11" fmla="*/ 142 h 142"/>
                <a:gd name="T12" fmla="*/ 56 w 78"/>
                <a:gd name="T13" fmla="*/ 141 h 142"/>
                <a:gd name="T14" fmla="*/ 59 w 78"/>
                <a:gd name="T15" fmla="*/ 138 h 142"/>
                <a:gd name="T16" fmla="*/ 62 w 78"/>
                <a:gd name="T17" fmla="*/ 134 h 142"/>
                <a:gd name="T18" fmla="*/ 66 w 78"/>
                <a:gd name="T19" fmla="*/ 126 h 142"/>
                <a:gd name="T20" fmla="*/ 71 w 78"/>
                <a:gd name="T21" fmla="*/ 115 h 142"/>
                <a:gd name="T22" fmla="*/ 75 w 78"/>
                <a:gd name="T23" fmla="*/ 100 h 142"/>
                <a:gd name="T24" fmla="*/ 78 w 78"/>
                <a:gd name="T25" fmla="*/ 81 h 142"/>
                <a:gd name="T26" fmla="*/ 77 w 78"/>
                <a:gd name="T27" fmla="*/ 72 h 142"/>
                <a:gd name="T28" fmla="*/ 76 w 78"/>
                <a:gd name="T29" fmla="*/ 63 h 142"/>
                <a:gd name="T30" fmla="*/ 74 w 78"/>
                <a:gd name="T31" fmla="*/ 52 h 142"/>
                <a:gd name="T32" fmla="*/ 71 w 78"/>
                <a:gd name="T33" fmla="*/ 42 h 142"/>
                <a:gd name="T34" fmla="*/ 65 w 78"/>
                <a:gd name="T35" fmla="*/ 31 h 142"/>
                <a:gd name="T36" fmla="*/ 60 w 78"/>
                <a:gd name="T37" fmla="*/ 22 h 142"/>
                <a:gd name="T38" fmla="*/ 53 w 78"/>
                <a:gd name="T39" fmla="*/ 13 h 142"/>
                <a:gd name="T40" fmla="*/ 43 w 78"/>
                <a:gd name="T41" fmla="*/ 6 h 142"/>
                <a:gd name="T42" fmla="*/ 36 w 78"/>
                <a:gd name="T43" fmla="*/ 2 h 142"/>
                <a:gd name="T44" fmla="*/ 28 w 78"/>
                <a:gd name="T45" fmla="*/ 0 h 142"/>
                <a:gd name="T46" fmla="*/ 22 w 78"/>
                <a:gd name="T47" fmla="*/ 2 h 142"/>
                <a:gd name="T48" fmla="*/ 17 w 78"/>
                <a:gd name="T49" fmla="*/ 9 h 142"/>
                <a:gd name="T50" fmla="*/ 12 w 78"/>
                <a:gd name="T51" fmla="*/ 15 h 142"/>
                <a:gd name="T52" fmla="*/ 7 w 78"/>
                <a:gd name="T53" fmla="*/ 25 h 142"/>
                <a:gd name="T54" fmla="*/ 3 w 78"/>
                <a:gd name="T55" fmla="*/ 40 h 142"/>
                <a:gd name="T56" fmla="*/ 0 w 78"/>
                <a:gd name="T57" fmla="*/ 64 h 142"/>
                <a:gd name="T58" fmla="*/ 4 w 78"/>
                <a:gd name="T59" fmla="*/ 69 h 142"/>
                <a:gd name="T60" fmla="*/ 9 w 78"/>
                <a:gd name="T61" fmla="*/ 73 h 142"/>
                <a:gd name="T62" fmla="*/ 15 w 78"/>
                <a:gd name="T63" fmla="*/ 79 h 142"/>
                <a:gd name="T64" fmla="*/ 20 w 78"/>
                <a:gd name="T65" fmla="*/ 83 h 142"/>
                <a:gd name="T66" fmla="*/ 24 w 78"/>
                <a:gd name="T67" fmla="*/ 88 h 142"/>
                <a:gd name="T68" fmla="*/ 28 w 78"/>
                <a:gd name="T69" fmla="*/ 92 h 142"/>
                <a:gd name="T70" fmla="*/ 31 w 78"/>
                <a:gd name="T71" fmla="*/ 96 h 142"/>
                <a:gd name="T72" fmla="*/ 33 w 78"/>
                <a:gd name="T73" fmla="*/ 99 h 142"/>
                <a:gd name="T74" fmla="*/ 37 w 78"/>
                <a:gd name="T75" fmla="*/ 96 h 142"/>
                <a:gd name="T76" fmla="*/ 44 w 78"/>
                <a:gd name="T77" fmla="*/ 93 h 142"/>
                <a:gd name="T78" fmla="*/ 51 w 78"/>
                <a:gd name="T79" fmla="*/ 93 h 142"/>
                <a:gd name="T80" fmla="*/ 55 w 78"/>
                <a:gd name="T81" fmla="*/ 98 h 142"/>
                <a:gd name="T82" fmla="*/ 57 w 78"/>
                <a:gd name="T83" fmla="*/ 103 h 142"/>
                <a:gd name="T84" fmla="*/ 58 w 78"/>
                <a:gd name="T85" fmla="*/ 109 h 142"/>
                <a:gd name="T86" fmla="*/ 58 w 78"/>
                <a:gd name="T87" fmla="*/ 117 h 142"/>
                <a:gd name="T88" fmla="*/ 57 w 78"/>
                <a:gd name="T89" fmla="*/ 124 h 1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
                <a:gd name="T136" fmla="*/ 0 h 142"/>
                <a:gd name="T137" fmla="*/ 78 w 78"/>
                <a:gd name="T138" fmla="*/ 142 h 1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 h="142">
                  <a:moveTo>
                    <a:pt x="57" y="124"/>
                  </a:moveTo>
                  <a:lnTo>
                    <a:pt x="57" y="125"/>
                  </a:lnTo>
                  <a:lnTo>
                    <a:pt x="56" y="127"/>
                  </a:lnTo>
                  <a:lnTo>
                    <a:pt x="54" y="133"/>
                  </a:lnTo>
                  <a:lnTo>
                    <a:pt x="54" y="142"/>
                  </a:lnTo>
                  <a:lnTo>
                    <a:pt x="55" y="142"/>
                  </a:lnTo>
                  <a:lnTo>
                    <a:pt x="56" y="141"/>
                  </a:lnTo>
                  <a:lnTo>
                    <a:pt x="59" y="138"/>
                  </a:lnTo>
                  <a:lnTo>
                    <a:pt x="62" y="134"/>
                  </a:lnTo>
                  <a:lnTo>
                    <a:pt x="66" y="126"/>
                  </a:lnTo>
                  <a:lnTo>
                    <a:pt x="71" y="115"/>
                  </a:lnTo>
                  <a:lnTo>
                    <a:pt x="75" y="100"/>
                  </a:lnTo>
                  <a:lnTo>
                    <a:pt x="78" y="81"/>
                  </a:lnTo>
                  <a:lnTo>
                    <a:pt x="77" y="72"/>
                  </a:lnTo>
                  <a:lnTo>
                    <a:pt x="76" y="63"/>
                  </a:lnTo>
                  <a:lnTo>
                    <a:pt x="74" y="52"/>
                  </a:lnTo>
                  <a:lnTo>
                    <a:pt x="71" y="42"/>
                  </a:lnTo>
                  <a:lnTo>
                    <a:pt x="65" y="31"/>
                  </a:lnTo>
                  <a:lnTo>
                    <a:pt x="60" y="22"/>
                  </a:lnTo>
                  <a:lnTo>
                    <a:pt x="53" y="13"/>
                  </a:lnTo>
                  <a:lnTo>
                    <a:pt x="43" y="6"/>
                  </a:lnTo>
                  <a:lnTo>
                    <a:pt x="36" y="2"/>
                  </a:lnTo>
                  <a:lnTo>
                    <a:pt x="28" y="0"/>
                  </a:lnTo>
                  <a:lnTo>
                    <a:pt x="22" y="2"/>
                  </a:lnTo>
                  <a:lnTo>
                    <a:pt x="17" y="9"/>
                  </a:lnTo>
                  <a:lnTo>
                    <a:pt x="12" y="15"/>
                  </a:lnTo>
                  <a:lnTo>
                    <a:pt x="7" y="25"/>
                  </a:lnTo>
                  <a:lnTo>
                    <a:pt x="3" y="40"/>
                  </a:lnTo>
                  <a:lnTo>
                    <a:pt x="0" y="64"/>
                  </a:lnTo>
                  <a:lnTo>
                    <a:pt x="4" y="69"/>
                  </a:lnTo>
                  <a:lnTo>
                    <a:pt x="9" y="73"/>
                  </a:lnTo>
                  <a:lnTo>
                    <a:pt x="15" y="79"/>
                  </a:lnTo>
                  <a:lnTo>
                    <a:pt x="20" y="83"/>
                  </a:lnTo>
                  <a:lnTo>
                    <a:pt x="24" y="88"/>
                  </a:lnTo>
                  <a:lnTo>
                    <a:pt x="28" y="92"/>
                  </a:lnTo>
                  <a:lnTo>
                    <a:pt x="31" y="96"/>
                  </a:lnTo>
                  <a:lnTo>
                    <a:pt x="33" y="99"/>
                  </a:lnTo>
                  <a:lnTo>
                    <a:pt x="37" y="96"/>
                  </a:lnTo>
                  <a:lnTo>
                    <a:pt x="44" y="93"/>
                  </a:lnTo>
                  <a:lnTo>
                    <a:pt x="51" y="93"/>
                  </a:lnTo>
                  <a:lnTo>
                    <a:pt x="55" y="98"/>
                  </a:lnTo>
                  <a:lnTo>
                    <a:pt x="57" y="103"/>
                  </a:lnTo>
                  <a:lnTo>
                    <a:pt x="58" y="109"/>
                  </a:lnTo>
                  <a:lnTo>
                    <a:pt x="58" y="117"/>
                  </a:lnTo>
                  <a:lnTo>
                    <a:pt x="57" y="124"/>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62" name="Freeform 34"/>
            <p:cNvSpPr>
              <a:spLocks/>
            </p:cNvSpPr>
            <p:nvPr/>
          </p:nvSpPr>
          <p:spPr bwMode="auto">
            <a:xfrm rot="1228347">
              <a:off x="2134" y="1603"/>
              <a:ext cx="20" cy="12"/>
            </a:xfrm>
            <a:custGeom>
              <a:avLst/>
              <a:gdLst>
                <a:gd name="T0" fmla="*/ 74 w 89"/>
                <a:gd name="T1" fmla="*/ 55 h 61"/>
                <a:gd name="T2" fmla="*/ 77 w 89"/>
                <a:gd name="T3" fmla="*/ 52 h 61"/>
                <a:gd name="T4" fmla="*/ 80 w 89"/>
                <a:gd name="T5" fmla="*/ 50 h 61"/>
                <a:gd name="T6" fmla="*/ 85 w 89"/>
                <a:gd name="T7" fmla="*/ 48 h 61"/>
                <a:gd name="T8" fmla="*/ 89 w 89"/>
                <a:gd name="T9" fmla="*/ 46 h 61"/>
                <a:gd name="T10" fmla="*/ 88 w 89"/>
                <a:gd name="T11" fmla="*/ 40 h 61"/>
                <a:gd name="T12" fmla="*/ 86 w 89"/>
                <a:gd name="T13" fmla="*/ 34 h 61"/>
                <a:gd name="T14" fmla="*/ 83 w 89"/>
                <a:gd name="T15" fmla="*/ 30 h 61"/>
                <a:gd name="T16" fmla="*/ 78 w 89"/>
                <a:gd name="T17" fmla="*/ 28 h 61"/>
                <a:gd name="T18" fmla="*/ 70 w 89"/>
                <a:gd name="T19" fmla="*/ 30 h 61"/>
                <a:gd name="T20" fmla="*/ 60 w 89"/>
                <a:gd name="T21" fmla="*/ 30 h 61"/>
                <a:gd name="T22" fmla="*/ 54 w 89"/>
                <a:gd name="T23" fmla="*/ 28 h 61"/>
                <a:gd name="T24" fmla="*/ 53 w 89"/>
                <a:gd name="T25" fmla="*/ 20 h 61"/>
                <a:gd name="T26" fmla="*/ 51 w 89"/>
                <a:gd name="T27" fmla="*/ 16 h 61"/>
                <a:gd name="T28" fmla="*/ 48 w 89"/>
                <a:gd name="T29" fmla="*/ 13 h 61"/>
                <a:gd name="T30" fmla="*/ 44 w 89"/>
                <a:gd name="T31" fmla="*/ 10 h 61"/>
                <a:gd name="T32" fmla="*/ 40 w 89"/>
                <a:gd name="T33" fmla="*/ 8 h 61"/>
                <a:gd name="T34" fmla="*/ 36 w 89"/>
                <a:gd name="T35" fmla="*/ 5 h 61"/>
                <a:gd name="T36" fmla="*/ 31 w 89"/>
                <a:gd name="T37" fmla="*/ 3 h 61"/>
                <a:gd name="T38" fmla="*/ 25 w 89"/>
                <a:gd name="T39" fmla="*/ 1 h 61"/>
                <a:gd name="T40" fmla="*/ 19 w 89"/>
                <a:gd name="T41" fmla="*/ 0 h 61"/>
                <a:gd name="T42" fmla="*/ 13 w 89"/>
                <a:gd name="T43" fmla="*/ 2 h 61"/>
                <a:gd name="T44" fmla="*/ 8 w 89"/>
                <a:gd name="T45" fmla="*/ 6 h 61"/>
                <a:gd name="T46" fmla="*/ 3 w 89"/>
                <a:gd name="T47" fmla="*/ 12 h 61"/>
                <a:gd name="T48" fmla="*/ 0 w 89"/>
                <a:gd name="T49" fmla="*/ 19 h 61"/>
                <a:gd name="T50" fmla="*/ 3 w 89"/>
                <a:gd name="T51" fmla="*/ 20 h 61"/>
                <a:gd name="T52" fmla="*/ 6 w 89"/>
                <a:gd name="T53" fmla="*/ 19 h 61"/>
                <a:gd name="T54" fmla="*/ 10 w 89"/>
                <a:gd name="T55" fmla="*/ 18 h 61"/>
                <a:gd name="T56" fmla="*/ 17 w 89"/>
                <a:gd name="T57" fmla="*/ 19 h 61"/>
                <a:gd name="T58" fmla="*/ 21 w 89"/>
                <a:gd name="T59" fmla="*/ 22 h 61"/>
                <a:gd name="T60" fmla="*/ 25 w 89"/>
                <a:gd name="T61" fmla="*/ 28 h 61"/>
                <a:gd name="T62" fmla="*/ 30 w 89"/>
                <a:gd name="T63" fmla="*/ 37 h 61"/>
                <a:gd name="T64" fmla="*/ 33 w 89"/>
                <a:gd name="T65" fmla="*/ 45 h 61"/>
                <a:gd name="T66" fmla="*/ 34 w 89"/>
                <a:gd name="T67" fmla="*/ 51 h 61"/>
                <a:gd name="T68" fmla="*/ 36 w 89"/>
                <a:gd name="T69" fmla="*/ 57 h 61"/>
                <a:gd name="T70" fmla="*/ 39 w 89"/>
                <a:gd name="T71" fmla="*/ 59 h 61"/>
                <a:gd name="T72" fmla="*/ 43 w 89"/>
                <a:gd name="T73" fmla="*/ 61 h 61"/>
                <a:gd name="T74" fmla="*/ 49 w 89"/>
                <a:gd name="T75" fmla="*/ 61 h 61"/>
                <a:gd name="T76" fmla="*/ 55 w 89"/>
                <a:gd name="T77" fmla="*/ 60 h 61"/>
                <a:gd name="T78" fmla="*/ 63 w 89"/>
                <a:gd name="T79" fmla="*/ 58 h 61"/>
                <a:gd name="T80" fmla="*/ 74 w 89"/>
                <a:gd name="T81" fmla="*/ 55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
                <a:gd name="T124" fmla="*/ 0 h 61"/>
                <a:gd name="T125" fmla="*/ 89 w 89"/>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 h="61">
                  <a:moveTo>
                    <a:pt x="74" y="55"/>
                  </a:moveTo>
                  <a:lnTo>
                    <a:pt x="77" y="52"/>
                  </a:lnTo>
                  <a:lnTo>
                    <a:pt x="80" y="50"/>
                  </a:lnTo>
                  <a:lnTo>
                    <a:pt x="85" y="48"/>
                  </a:lnTo>
                  <a:lnTo>
                    <a:pt x="89" y="46"/>
                  </a:lnTo>
                  <a:lnTo>
                    <a:pt x="88" y="40"/>
                  </a:lnTo>
                  <a:lnTo>
                    <a:pt x="86" y="34"/>
                  </a:lnTo>
                  <a:lnTo>
                    <a:pt x="83" y="30"/>
                  </a:lnTo>
                  <a:lnTo>
                    <a:pt x="78" y="28"/>
                  </a:lnTo>
                  <a:lnTo>
                    <a:pt x="70" y="30"/>
                  </a:lnTo>
                  <a:lnTo>
                    <a:pt x="60" y="30"/>
                  </a:lnTo>
                  <a:lnTo>
                    <a:pt x="54" y="28"/>
                  </a:lnTo>
                  <a:lnTo>
                    <a:pt x="53" y="20"/>
                  </a:lnTo>
                  <a:lnTo>
                    <a:pt x="51" y="16"/>
                  </a:lnTo>
                  <a:lnTo>
                    <a:pt x="48" y="13"/>
                  </a:lnTo>
                  <a:lnTo>
                    <a:pt x="44" y="10"/>
                  </a:lnTo>
                  <a:lnTo>
                    <a:pt x="40" y="8"/>
                  </a:lnTo>
                  <a:lnTo>
                    <a:pt x="36" y="5"/>
                  </a:lnTo>
                  <a:lnTo>
                    <a:pt x="31" y="3"/>
                  </a:lnTo>
                  <a:lnTo>
                    <a:pt x="25" y="1"/>
                  </a:lnTo>
                  <a:lnTo>
                    <a:pt x="19" y="0"/>
                  </a:lnTo>
                  <a:lnTo>
                    <a:pt x="13" y="2"/>
                  </a:lnTo>
                  <a:lnTo>
                    <a:pt x="8" y="6"/>
                  </a:lnTo>
                  <a:lnTo>
                    <a:pt x="3" y="12"/>
                  </a:lnTo>
                  <a:lnTo>
                    <a:pt x="0" y="19"/>
                  </a:lnTo>
                  <a:lnTo>
                    <a:pt x="3" y="20"/>
                  </a:lnTo>
                  <a:lnTo>
                    <a:pt x="6" y="19"/>
                  </a:lnTo>
                  <a:lnTo>
                    <a:pt x="10" y="18"/>
                  </a:lnTo>
                  <a:lnTo>
                    <a:pt x="17" y="19"/>
                  </a:lnTo>
                  <a:lnTo>
                    <a:pt x="21" y="22"/>
                  </a:lnTo>
                  <a:lnTo>
                    <a:pt x="25" y="28"/>
                  </a:lnTo>
                  <a:lnTo>
                    <a:pt x="30" y="37"/>
                  </a:lnTo>
                  <a:lnTo>
                    <a:pt x="33" y="45"/>
                  </a:lnTo>
                  <a:lnTo>
                    <a:pt x="34" y="51"/>
                  </a:lnTo>
                  <a:lnTo>
                    <a:pt x="36" y="57"/>
                  </a:lnTo>
                  <a:lnTo>
                    <a:pt x="39" y="59"/>
                  </a:lnTo>
                  <a:lnTo>
                    <a:pt x="43" y="61"/>
                  </a:lnTo>
                  <a:lnTo>
                    <a:pt x="49" y="61"/>
                  </a:lnTo>
                  <a:lnTo>
                    <a:pt x="55" y="60"/>
                  </a:lnTo>
                  <a:lnTo>
                    <a:pt x="63" y="58"/>
                  </a:lnTo>
                  <a:lnTo>
                    <a:pt x="74" y="55"/>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63" name="Freeform 35"/>
            <p:cNvSpPr>
              <a:spLocks/>
            </p:cNvSpPr>
            <p:nvPr/>
          </p:nvSpPr>
          <p:spPr bwMode="auto">
            <a:xfrm rot="1228347">
              <a:off x="2130" y="1582"/>
              <a:ext cx="12" cy="11"/>
            </a:xfrm>
            <a:custGeom>
              <a:avLst/>
              <a:gdLst>
                <a:gd name="T0" fmla="*/ 27 w 58"/>
                <a:gd name="T1" fmla="*/ 0 h 55"/>
                <a:gd name="T2" fmla="*/ 21 w 58"/>
                <a:gd name="T3" fmla="*/ 3 h 55"/>
                <a:gd name="T4" fmla="*/ 14 w 58"/>
                <a:gd name="T5" fmla="*/ 8 h 55"/>
                <a:gd name="T6" fmla="*/ 6 w 58"/>
                <a:gd name="T7" fmla="*/ 15 h 55"/>
                <a:gd name="T8" fmla="*/ 1 w 58"/>
                <a:gd name="T9" fmla="*/ 21 h 55"/>
                <a:gd name="T10" fmla="*/ 0 w 58"/>
                <a:gd name="T11" fmla="*/ 26 h 55"/>
                <a:gd name="T12" fmla="*/ 0 w 58"/>
                <a:gd name="T13" fmla="*/ 31 h 55"/>
                <a:gd name="T14" fmla="*/ 0 w 58"/>
                <a:gd name="T15" fmla="*/ 35 h 55"/>
                <a:gd name="T16" fmla="*/ 1 w 58"/>
                <a:gd name="T17" fmla="*/ 38 h 55"/>
                <a:gd name="T18" fmla="*/ 2 w 58"/>
                <a:gd name="T19" fmla="*/ 41 h 55"/>
                <a:gd name="T20" fmla="*/ 4 w 58"/>
                <a:gd name="T21" fmla="*/ 46 h 55"/>
                <a:gd name="T22" fmla="*/ 6 w 58"/>
                <a:gd name="T23" fmla="*/ 50 h 55"/>
                <a:gd name="T24" fmla="*/ 9 w 58"/>
                <a:gd name="T25" fmla="*/ 53 h 55"/>
                <a:gd name="T26" fmla="*/ 12 w 58"/>
                <a:gd name="T27" fmla="*/ 54 h 55"/>
                <a:gd name="T28" fmla="*/ 17 w 58"/>
                <a:gd name="T29" fmla="*/ 55 h 55"/>
                <a:gd name="T30" fmla="*/ 22 w 58"/>
                <a:gd name="T31" fmla="*/ 55 h 55"/>
                <a:gd name="T32" fmla="*/ 28 w 58"/>
                <a:gd name="T33" fmla="*/ 52 h 55"/>
                <a:gd name="T34" fmla="*/ 34 w 58"/>
                <a:gd name="T35" fmla="*/ 51 h 55"/>
                <a:gd name="T36" fmla="*/ 39 w 58"/>
                <a:gd name="T37" fmla="*/ 50 h 55"/>
                <a:gd name="T38" fmla="*/ 44 w 58"/>
                <a:gd name="T39" fmla="*/ 51 h 55"/>
                <a:gd name="T40" fmla="*/ 48 w 58"/>
                <a:gd name="T41" fmla="*/ 52 h 55"/>
                <a:gd name="T42" fmla="*/ 49 w 58"/>
                <a:gd name="T43" fmla="*/ 48 h 55"/>
                <a:gd name="T44" fmla="*/ 50 w 58"/>
                <a:gd name="T45" fmla="*/ 43 h 55"/>
                <a:gd name="T46" fmla="*/ 51 w 58"/>
                <a:gd name="T47" fmla="*/ 39 h 55"/>
                <a:gd name="T48" fmla="*/ 54 w 58"/>
                <a:gd name="T49" fmla="*/ 38 h 55"/>
                <a:gd name="T50" fmla="*/ 57 w 58"/>
                <a:gd name="T51" fmla="*/ 35 h 55"/>
                <a:gd name="T52" fmla="*/ 58 w 58"/>
                <a:gd name="T53" fmla="*/ 31 h 55"/>
                <a:gd name="T54" fmla="*/ 58 w 58"/>
                <a:gd name="T55" fmla="*/ 26 h 55"/>
                <a:gd name="T56" fmla="*/ 56 w 58"/>
                <a:gd name="T57" fmla="*/ 23 h 55"/>
                <a:gd name="T58" fmla="*/ 53 w 58"/>
                <a:gd name="T59" fmla="*/ 17 h 55"/>
                <a:gd name="T60" fmla="*/ 50 w 58"/>
                <a:gd name="T61" fmla="*/ 8 h 55"/>
                <a:gd name="T62" fmla="*/ 41 w 58"/>
                <a:gd name="T63" fmla="*/ 2 h 55"/>
                <a:gd name="T64" fmla="*/ 27 w 58"/>
                <a:gd name="T65" fmla="*/ 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55"/>
                <a:gd name="T101" fmla="*/ 58 w 58"/>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55">
                  <a:moveTo>
                    <a:pt x="27" y="0"/>
                  </a:moveTo>
                  <a:lnTo>
                    <a:pt x="21" y="3"/>
                  </a:lnTo>
                  <a:lnTo>
                    <a:pt x="14" y="8"/>
                  </a:lnTo>
                  <a:lnTo>
                    <a:pt x="6" y="15"/>
                  </a:lnTo>
                  <a:lnTo>
                    <a:pt x="1" y="21"/>
                  </a:lnTo>
                  <a:lnTo>
                    <a:pt x="0" y="26"/>
                  </a:lnTo>
                  <a:lnTo>
                    <a:pt x="0" y="31"/>
                  </a:lnTo>
                  <a:lnTo>
                    <a:pt x="0" y="35"/>
                  </a:lnTo>
                  <a:lnTo>
                    <a:pt x="1" y="38"/>
                  </a:lnTo>
                  <a:lnTo>
                    <a:pt x="2" y="41"/>
                  </a:lnTo>
                  <a:lnTo>
                    <a:pt x="4" y="46"/>
                  </a:lnTo>
                  <a:lnTo>
                    <a:pt x="6" y="50"/>
                  </a:lnTo>
                  <a:lnTo>
                    <a:pt x="9" y="53"/>
                  </a:lnTo>
                  <a:lnTo>
                    <a:pt x="12" y="54"/>
                  </a:lnTo>
                  <a:lnTo>
                    <a:pt x="17" y="55"/>
                  </a:lnTo>
                  <a:lnTo>
                    <a:pt x="22" y="55"/>
                  </a:lnTo>
                  <a:lnTo>
                    <a:pt x="28" y="52"/>
                  </a:lnTo>
                  <a:lnTo>
                    <a:pt x="34" y="51"/>
                  </a:lnTo>
                  <a:lnTo>
                    <a:pt x="39" y="50"/>
                  </a:lnTo>
                  <a:lnTo>
                    <a:pt x="44" y="51"/>
                  </a:lnTo>
                  <a:lnTo>
                    <a:pt x="48" y="52"/>
                  </a:lnTo>
                  <a:lnTo>
                    <a:pt x="49" y="48"/>
                  </a:lnTo>
                  <a:lnTo>
                    <a:pt x="50" y="43"/>
                  </a:lnTo>
                  <a:lnTo>
                    <a:pt x="51" y="39"/>
                  </a:lnTo>
                  <a:lnTo>
                    <a:pt x="54" y="38"/>
                  </a:lnTo>
                  <a:lnTo>
                    <a:pt x="57" y="35"/>
                  </a:lnTo>
                  <a:lnTo>
                    <a:pt x="58" y="31"/>
                  </a:lnTo>
                  <a:lnTo>
                    <a:pt x="58" y="26"/>
                  </a:lnTo>
                  <a:lnTo>
                    <a:pt x="56" y="23"/>
                  </a:lnTo>
                  <a:lnTo>
                    <a:pt x="53" y="17"/>
                  </a:lnTo>
                  <a:lnTo>
                    <a:pt x="50" y="8"/>
                  </a:lnTo>
                  <a:lnTo>
                    <a:pt x="41" y="2"/>
                  </a:lnTo>
                  <a:lnTo>
                    <a:pt x="27" y="0"/>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64" name="Freeform 36"/>
            <p:cNvSpPr>
              <a:spLocks/>
            </p:cNvSpPr>
            <p:nvPr/>
          </p:nvSpPr>
          <p:spPr bwMode="auto">
            <a:xfrm rot="1228347">
              <a:off x="2132" y="1584"/>
              <a:ext cx="8" cy="7"/>
            </a:xfrm>
            <a:custGeom>
              <a:avLst/>
              <a:gdLst>
                <a:gd name="T0" fmla="*/ 4 w 36"/>
                <a:gd name="T1" fmla="*/ 1 h 36"/>
                <a:gd name="T2" fmla="*/ 9 w 36"/>
                <a:gd name="T3" fmla="*/ 0 h 36"/>
                <a:gd name="T4" fmla="*/ 19 w 36"/>
                <a:gd name="T5" fmla="*/ 1 h 36"/>
                <a:gd name="T6" fmla="*/ 28 w 36"/>
                <a:gd name="T7" fmla="*/ 5 h 36"/>
                <a:gd name="T8" fmla="*/ 35 w 36"/>
                <a:gd name="T9" fmla="*/ 13 h 36"/>
                <a:gd name="T10" fmla="*/ 36 w 36"/>
                <a:gd name="T11" fmla="*/ 20 h 36"/>
                <a:gd name="T12" fmla="*/ 35 w 36"/>
                <a:gd name="T13" fmla="*/ 24 h 36"/>
                <a:gd name="T14" fmla="*/ 33 w 36"/>
                <a:gd name="T15" fmla="*/ 26 h 36"/>
                <a:gd name="T16" fmla="*/ 32 w 36"/>
                <a:gd name="T17" fmla="*/ 28 h 36"/>
                <a:gd name="T18" fmla="*/ 28 w 36"/>
                <a:gd name="T19" fmla="*/ 30 h 36"/>
                <a:gd name="T20" fmla="*/ 24 w 36"/>
                <a:gd name="T21" fmla="*/ 33 h 36"/>
                <a:gd name="T22" fmla="*/ 18 w 36"/>
                <a:gd name="T23" fmla="*/ 36 h 36"/>
                <a:gd name="T24" fmla="*/ 12 w 36"/>
                <a:gd name="T25" fmla="*/ 34 h 36"/>
                <a:gd name="T26" fmla="*/ 6 w 36"/>
                <a:gd name="T27" fmla="*/ 30 h 36"/>
                <a:gd name="T28" fmla="*/ 2 w 36"/>
                <a:gd name="T29" fmla="*/ 25 h 36"/>
                <a:gd name="T30" fmla="*/ 0 w 36"/>
                <a:gd name="T31" fmla="*/ 18 h 36"/>
                <a:gd name="T32" fmla="*/ 1 w 36"/>
                <a:gd name="T33" fmla="*/ 11 h 36"/>
                <a:gd name="T34" fmla="*/ 3 w 36"/>
                <a:gd name="T35" fmla="*/ 8 h 36"/>
                <a:gd name="T36" fmla="*/ 5 w 36"/>
                <a:gd name="T37" fmla="*/ 6 h 36"/>
                <a:gd name="T38" fmla="*/ 7 w 36"/>
                <a:gd name="T39" fmla="*/ 5 h 36"/>
                <a:gd name="T40" fmla="*/ 8 w 36"/>
                <a:gd name="T41" fmla="*/ 5 h 36"/>
                <a:gd name="T42" fmla="*/ 8 w 36"/>
                <a:gd name="T43" fmla="*/ 5 h 36"/>
                <a:gd name="T44" fmla="*/ 8 w 36"/>
                <a:gd name="T45" fmla="*/ 3 h 36"/>
                <a:gd name="T46" fmla="*/ 6 w 36"/>
                <a:gd name="T47" fmla="*/ 2 h 36"/>
                <a:gd name="T48" fmla="*/ 4 w 36"/>
                <a:gd name="T49" fmla="*/ 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36"/>
                <a:gd name="T77" fmla="*/ 36 w 36"/>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36">
                  <a:moveTo>
                    <a:pt x="4" y="1"/>
                  </a:moveTo>
                  <a:lnTo>
                    <a:pt x="9" y="0"/>
                  </a:lnTo>
                  <a:lnTo>
                    <a:pt x="19" y="1"/>
                  </a:lnTo>
                  <a:lnTo>
                    <a:pt x="28" y="5"/>
                  </a:lnTo>
                  <a:lnTo>
                    <a:pt x="35" y="13"/>
                  </a:lnTo>
                  <a:lnTo>
                    <a:pt x="36" y="20"/>
                  </a:lnTo>
                  <a:lnTo>
                    <a:pt x="35" y="24"/>
                  </a:lnTo>
                  <a:lnTo>
                    <a:pt x="33" y="26"/>
                  </a:lnTo>
                  <a:lnTo>
                    <a:pt x="32" y="28"/>
                  </a:lnTo>
                  <a:lnTo>
                    <a:pt x="28" y="30"/>
                  </a:lnTo>
                  <a:lnTo>
                    <a:pt x="24" y="33"/>
                  </a:lnTo>
                  <a:lnTo>
                    <a:pt x="18" y="36"/>
                  </a:lnTo>
                  <a:lnTo>
                    <a:pt x="12" y="34"/>
                  </a:lnTo>
                  <a:lnTo>
                    <a:pt x="6" y="30"/>
                  </a:lnTo>
                  <a:lnTo>
                    <a:pt x="2" y="25"/>
                  </a:lnTo>
                  <a:lnTo>
                    <a:pt x="0" y="18"/>
                  </a:lnTo>
                  <a:lnTo>
                    <a:pt x="1" y="11"/>
                  </a:lnTo>
                  <a:lnTo>
                    <a:pt x="3" y="8"/>
                  </a:lnTo>
                  <a:lnTo>
                    <a:pt x="5" y="6"/>
                  </a:lnTo>
                  <a:lnTo>
                    <a:pt x="7" y="5"/>
                  </a:lnTo>
                  <a:lnTo>
                    <a:pt x="8" y="5"/>
                  </a:lnTo>
                  <a:lnTo>
                    <a:pt x="8" y="3"/>
                  </a:lnTo>
                  <a:lnTo>
                    <a:pt x="6" y="2"/>
                  </a:lnTo>
                  <a:lnTo>
                    <a:pt x="4" y="1"/>
                  </a:lnTo>
                  <a:close/>
                </a:path>
              </a:pathLst>
            </a:custGeom>
            <a:solidFill>
              <a:srgbClr val="000000"/>
            </a:solidFill>
            <a:ln w="3175" cmpd="sng">
              <a:solidFill>
                <a:srgbClr val="000000"/>
              </a:solidFill>
              <a:round/>
              <a:headEnd/>
              <a:tailEnd/>
            </a:ln>
          </p:spPr>
          <p:txBody>
            <a:bodyPr/>
            <a:lstStyle/>
            <a:p>
              <a:endParaRPr lang="en-US">
                <a:solidFill>
                  <a:srgbClr val="FFFFFF"/>
                </a:solidFill>
              </a:endParaRPr>
            </a:p>
          </p:txBody>
        </p:sp>
        <p:sp>
          <p:nvSpPr>
            <p:cNvPr id="1065" name="Freeform 37"/>
            <p:cNvSpPr>
              <a:spLocks/>
            </p:cNvSpPr>
            <p:nvPr/>
          </p:nvSpPr>
          <p:spPr bwMode="auto">
            <a:xfrm rot="1228347">
              <a:off x="2137" y="1585"/>
              <a:ext cx="2" cy="3"/>
            </a:xfrm>
            <a:custGeom>
              <a:avLst/>
              <a:gdLst>
                <a:gd name="T0" fmla="*/ 2 w 11"/>
                <a:gd name="T1" fmla="*/ 0 h 11"/>
                <a:gd name="T2" fmla="*/ 4 w 11"/>
                <a:gd name="T3" fmla="*/ 0 h 11"/>
                <a:gd name="T4" fmla="*/ 7 w 11"/>
                <a:gd name="T5" fmla="*/ 1 h 11"/>
                <a:gd name="T6" fmla="*/ 10 w 11"/>
                <a:gd name="T7" fmla="*/ 4 h 11"/>
                <a:gd name="T8" fmla="*/ 11 w 11"/>
                <a:gd name="T9" fmla="*/ 10 h 11"/>
                <a:gd name="T10" fmla="*/ 7 w 11"/>
                <a:gd name="T11" fmla="*/ 11 h 11"/>
                <a:gd name="T12" fmla="*/ 2 w 11"/>
                <a:gd name="T13" fmla="*/ 10 h 11"/>
                <a:gd name="T14" fmla="*/ 0 w 11"/>
                <a:gd name="T15" fmla="*/ 6 h 11"/>
                <a:gd name="T16" fmla="*/ 2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2" y="0"/>
                  </a:moveTo>
                  <a:lnTo>
                    <a:pt x="4" y="0"/>
                  </a:lnTo>
                  <a:lnTo>
                    <a:pt x="7" y="1"/>
                  </a:lnTo>
                  <a:lnTo>
                    <a:pt x="10" y="4"/>
                  </a:lnTo>
                  <a:lnTo>
                    <a:pt x="11" y="10"/>
                  </a:lnTo>
                  <a:lnTo>
                    <a:pt x="7" y="11"/>
                  </a:lnTo>
                  <a:lnTo>
                    <a:pt x="2" y="10"/>
                  </a:lnTo>
                  <a:lnTo>
                    <a:pt x="0" y="6"/>
                  </a:lnTo>
                  <a:lnTo>
                    <a:pt x="2" y="0"/>
                  </a:lnTo>
                  <a:close/>
                </a:path>
              </a:pathLst>
            </a:custGeom>
            <a:solidFill>
              <a:srgbClr val="FFFFFF"/>
            </a:solidFill>
            <a:ln w="3175" cmpd="sng">
              <a:solidFill>
                <a:srgbClr val="000000"/>
              </a:solidFill>
              <a:round/>
              <a:headEnd/>
              <a:tailEnd/>
            </a:ln>
          </p:spPr>
          <p:txBody>
            <a:bodyPr/>
            <a:lstStyle/>
            <a:p>
              <a:endParaRPr lang="en-US">
                <a:solidFill>
                  <a:srgbClr val="FFFFFF"/>
                </a:solidFill>
              </a:endParaRPr>
            </a:p>
          </p:txBody>
        </p:sp>
        <p:sp>
          <p:nvSpPr>
            <p:cNvPr id="1066" name="Freeform 38"/>
            <p:cNvSpPr>
              <a:spLocks/>
            </p:cNvSpPr>
            <p:nvPr/>
          </p:nvSpPr>
          <p:spPr bwMode="auto">
            <a:xfrm rot="1228347">
              <a:off x="2083" y="1636"/>
              <a:ext cx="13" cy="14"/>
            </a:xfrm>
            <a:custGeom>
              <a:avLst/>
              <a:gdLst>
                <a:gd name="T0" fmla="*/ 61 w 61"/>
                <a:gd name="T1" fmla="*/ 31 h 70"/>
                <a:gd name="T2" fmla="*/ 58 w 61"/>
                <a:gd name="T3" fmla="*/ 35 h 70"/>
                <a:gd name="T4" fmla="*/ 52 w 61"/>
                <a:gd name="T5" fmla="*/ 41 h 70"/>
                <a:gd name="T6" fmla="*/ 44 w 61"/>
                <a:gd name="T7" fmla="*/ 49 h 70"/>
                <a:gd name="T8" fmla="*/ 38 w 61"/>
                <a:gd name="T9" fmla="*/ 53 h 70"/>
                <a:gd name="T10" fmla="*/ 39 w 61"/>
                <a:gd name="T11" fmla="*/ 50 h 70"/>
                <a:gd name="T12" fmla="*/ 38 w 61"/>
                <a:gd name="T13" fmla="*/ 48 h 70"/>
                <a:gd name="T14" fmla="*/ 35 w 61"/>
                <a:gd name="T15" fmla="*/ 48 h 70"/>
                <a:gd name="T16" fmla="*/ 30 w 61"/>
                <a:gd name="T17" fmla="*/ 50 h 70"/>
                <a:gd name="T18" fmla="*/ 24 w 61"/>
                <a:gd name="T19" fmla="*/ 53 h 70"/>
                <a:gd name="T20" fmla="*/ 17 w 61"/>
                <a:gd name="T21" fmla="*/ 58 h 70"/>
                <a:gd name="T22" fmla="*/ 11 w 61"/>
                <a:gd name="T23" fmla="*/ 63 h 70"/>
                <a:gd name="T24" fmla="*/ 8 w 61"/>
                <a:gd name="T25" fmla="*/ 70 h 70"/>
                <a:gd name="T26" fmla="*/ 3 w 61"/>
                <a:gd name="T27" fmla="*/ 57 h 70"/>
                <a:gd name="T28" fmla="*/ 0 w 61"/>
                <a:gd name="T29" fmla="*/ 43 h 70"/>
                <a:gd name="T30" fmla="*/ 2 w 61"/>
                <a:gd name="T31" fmla="*/ 31 h 70"/>
                <a:gd name="T32" fmla="*/ 12 w 61"/>
                <a:gd name="T33" fmla="*/ 21 h 70"/>
                <a:gd name="T34" fmla="*/ 10 w 61"/>
                <a:gd name="T35" fmla="*/ 19 h 70"/>
                <a:gd name="T36" fmla="*/ 8 w 61"/>
                <a:gd name="T37" fmla="*/ 17 h 70"/>
                <a:gd name="T38" fmla="*/ 7 w 61"/>
                <a:gd name="T39" fmla="*/ 16 h 70"/>
                <a:gd name="T40" fmla="*/ 7 w 61"/>
                <a:gd name="T41" fmla="*/ 16 h 70"/>
                <a:gd name="T42" fmla="*/ 12 w 61"/>
                <a:gd name="T43" fmla="*/ 12 h 70"/>
                <a:gd name="T44" fmla="*/ 18 w 61"/>
                <a:gd name="T45" fmla="*/ 7 h 70"/>
                <a:gd name="T46" fmla="*/ 23 w 61"/>
                <a:gd name="T47" fmla="*/ 3 h 70"/>
                <a:gd name="T48" fmla="*/ 25 w 61"/>
                <a:gd name="T49" fmla="*/ 0 h 70"/>
                <a:gd name="T50" fmla="*/ 27 w 61"/>
                <a:gd name="T51" fmla="*/ 3 h 70"/>
                <a:gd name="T52" fmla="*/ 28 w 61"/>
                <a:gd name="T53" fmla="*/ 7 h 70"/>
                <a:gd name="T54" fmla="*/ 31 w 61"/>
                <a:gd name="T55" fmla="*/ 12 h 70"/>
                <a:gd name="T56" fmla="*/ 38 w 61"/>
                <a:gd name="T57" fmla="*/ 14 h 70"/>
                <a:gd name="T58" fmla="*/ 37 w 61"/>
                <a:gd name="T59" fmla="*/ 19 h 70"/>
                <a:gd name="T60" fmla="*/ 36 w 61"/>
                <a:gd name="T61" fmla="*/ 26 h 70"/>
                <a:gd name="T62" fmla="*/ 34 w 61"/>
                <a:gd name="T63" fmla="*/ 33 h 70"/>
                <a:gd name="T64" fmla="*/ 30 w 61"/>
                <a:gd name="T65" fmla="*/ 36 h 70"/>
                <a:gd name="T66" fmla="*/ 39 w 61"/>
                <a:gd name="T67" fmla="*/ 35 h 70"/>
                <a:gd name="T68" fmla="*/ 47 w 61"/>
                <a:gd name="T69" fmla="*/ 32 h 70"/>
                <a:gd name="T70" fmla="*/ 55 w 61"/>
                <a:gd name="T71" fmla="*/ 28 h 70"/>
                <a:gd name="T72" fmla="*/ 58 w 61"/>
                <a:gd name="T73" fmla="*/ 24 h 70"/>
                <a:gd name="T74" fmla="*/ 59 w 61"/>
                <a:gd name="T75" fmla="*/ 23 h 70"/>
                <a:gd name="T76" fmla="*/ 60 w 61"/>
                <a:gd name="T77" fmla="*/ 25 h 70"/>
                <a:gd name="T78" fmla="*/ 61 w 61"/>
                <a:gd name="T79" fmla="*/ 28 h 70"/>
                <a:gd name="T80" fmla="*/ 61 w 61"/>
                <a:gd name="T81" fmla="*/ 31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70"/>
                <a:gd name="T125" fmla="*/ 61 w 61"/>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70">
                  <a:moveTo>
                    <a:pt x="61" y="31"/>
                  </a:moveTo>
                  <a:lnTo>
                    <a:pt x="58" y="35"/>
                  </a:lnTo>
                  <a:lnTo>
                    <a:pt x="52" y="41"/>
                  </a:lnTo>
                  <a:lnTo>
                    <a:pt x="44" y="49"/>
                  </a:lnTo>
                  <a:lnTo>
                    <a:pt x="38" y="53"/>
                  </a:lnTo>
                  <a:lnTo>
                    <a:pt x="39" y="50"/>
                  </a:lnTo>
                  <a:lnTo>
                    <a:pt x="38" y="48"/>
                  </a:lnTo>
                  <a:lnTo>
                    <a:pt x="35" y="48"/>
                  </a:lnTo>
                  <a:lnTo>
                    <a:pt x="30" y="50"/>
                  </a:lnTo>
                  <a:lnTo>
                    <a:pt x="24" y="53"/>
                  </a:lnTo>
                  <a:lnTo>
                    <a:pt x="17" y="58"/>
                  </a:lnTo>
                  <a:lnTo>
                    <a:pt x="11" y="63"/>
                  </a:lnTo>
                  <a:lnTo>
                    <a:pt x="8" y="70"/>
                  </a:lnTo>
                  <a:lnTo>
                    <a:pt x="3" y="57"/>
                  </a:lnTo>
                  <a:lnTo>
                    <a:pt x="0" y="43"/>
                  </a:lnTo>
                  <a:lnTo>
                    <a:pt x="2" y="31"/>
                  </a:lnTo>
                  <a:lnTo>
                    <a:pt x="12" y="21"/>
                  </a:lnTo>
                  <a:lnTo>
                    <a:pt x="10" y="19"/>
                  </a:lnTo>
                  <a:lnTo>
                    <a:pt x="8" y="17"/>
                  </a:lnTo>
                  <a:lnTo>
                    <a:pt x="7" y="16"/>
                  </a:lnTo>
                  <a:lnTo>
                    <a:pt x="12" y="12"/>
                  </a:lnTo>
                  <a:lnTo>
                    <a:pt x="18" y="7"/>
                  </a:lnTo>
                  <a:lnTo>
                    <a:pt x="23" y="3"/>
                  </a:lnTo>
                  <a:lnTo>
                    <a:pt x="25" y="0"/>
                  </a:lnTo>
                  <a:lnTo>
                    <a:pt x="27" y="3"/>
                  </a:lnTo>
                  <a:lnTo>
                    <a:pt x="28" y="7"/>
                  </a:lnTo>
                  <a:lnTo>
                    <a:pt x="31" y="12"/>
                  </a:lnTo>
                  <a:lnTo>
                    <a:pt x="38" y="14"/>
                  </a:lnTo>
                  <a:lnTo>
                    <a:pt x="37" y="19"/>
                  </a:lnTo>
                  <a:lnTo>
                    <a:pt x="36" y="26"/>
                  </a:lnTo>
                  <a:lnTo>
                    <a:pt x="34" y="33"/>
                  </a:lnTo>
                  <a:lnTo>
                    <a:pt x="30" y="36"/>
                  </a:lnTo>
                  <a:lnTo>
                    <a:pt x="39" y="35"/>
                  </a:lnTo>
                  <a:lnTo>
                    <a:pt x="47" y="32"/>
                  </a:lnTo>
                  <a:lnTo>
                    <a:pt x="55" y="28"/>
                  </a:lnTo>
                  <a:lnTo>
                    <a:pt x="58" y="24"/>
                  </a:lnTo>
                  <a:lnTo>
                    <a:pt x="59" y="23"/>
                  </a:lnTo>
                  <a:lnTo>
                    <a:pt x="60" y="25"/>
                  </a:lnTo>
                  <a:lnTo>
                    <a:pt x="61" y="28"/>
                  </a:lnTo>
                  <a:lnTo>
                    <a:pt x="61" y="31"/>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67" name="Freeform 39"/>
            <p:cNvSpPr>
              <a:spLocks/>
            </p:cNvSpPr>
            <p:nvPr/>
          </p:nvSpPr>
          <p:spPr bwMode="auto">
            <a:xfrm rot="1228347">
              <a:off x="2020" y="1687"/>
              <a:ext cx="38" cy="35"/>
            </a:xfrm>
            <a:custGeom>
              <a:avLst/>
              <a:gdLst>
                <a:gd name="T0" fmla="*/ 10 w 167"/>
                <a:gd name="T1" fmla="*/ 167 h 168"/>
                <a:gd name="T2" fmla="*/ 3 w 167"/>
                <a:gd name="T3" fmla="*/ 168 h 168"/>
                <a:gd name="T4" fmla="*/ 0 w 167"/>
                <a:gd name="T5" fmla="*/ 160 h 168"/>
                <a:gd name="T6" fmla="*/ 0 w 167"/>
                <a:gd name="T7" fmla="*/ 132 h 168"/>
                <a:gd name="T8" fmla="*/ 3 w 167"/>
                <a:gd name="T9" fmla="*/ 107 h 168"/>
                <a:gd name="T10" fmla="*/ 11 w 167"/>
                <a:gd name="T11" fmla="*/ 97 h 168"/>
                <a:gd name="T12" fmla="*/ 20 w 167"/>
                <a:gd name="T13" fmla="*/ 86 h 168"/>
                <a:gd name="T14" fmla="*/ 30 w 167"/>
                <a:gd name="T15" fmla="*/ 79 h 168"/>
                <a:gd name="T16" fmla="*/ 39 w 167"/>
                <a:gd name="T17" fmla="*/ 77 h 168"/>
                <a:gd name="T18" fmla="*/ 43 w 167"/>
                <a:gd name="T19" fmla="*/ 77 h 168"/>
                <a:gd name="T20" fmla="*/ 49 w 167"/>
                <a:gd name="T21" fmla="*/ 67 h 168"/>
                <a:gd name="T22" fmla="*/ 54 w 167"/>
                <a:gd name="T23" fmla="*/ 58 h 168"/>
                <a:gd name="T24" fmla="*/ 58 w 167"/>
                <a:gd name="T25" fmla="*/ 62 h 168"/>
                <a:gd name="T26" fmla="*/ 60 w 167"/>
                <a:gd name="T27" fmla="*/ 73 h 168"/>
                <a:gd name="T28" fmla="*/ 68 w 167"/>
                <a:gd name="T29" fmla="*/ 71 h 168"/>
                <a:gd name="T30" fmla="*/ 77 w 167"/>
                <a:gd name="T31" fmla="*/ 61 h 168"/>
                <a:gd name="T32" fmla="*/ 88 w 167"/>
                <a:gd name="T33" fmla="*/ 47 h 168"/>
                <a:gd name="T34" fmla="*/ 93 w 167"/>
                <a:gd name="T35" fmla="*/ 32 h 168"/>
                <a:gd name="T36" fmla="*/ 88 w 167"/>
                <a:gd name="T37" fmla="*/ 30 h 168"/>
                <a:gd name="T38" fmla="*/ 77 w 167"/>
                <a:gd name="T39" fmla="*/ 37 h 168"/>
                <a:gd name="T40" fmla="*/ 67 w 167"/>
                <a:gd name="T41" fmla="*/ 39 h 168"/>
                <a:gd name="T42" fmla="*/ 59 w 167"/>
                <a:gd name="T43" fmla="*/ 40 h 168"/>
                <a:gd name="T44" fmla="*/ 59 w 167"/>
                <a:gd name="T45" fmla="*/ 36 h 168"/>
                <a:gd name="T46" fmla="*/ 59 w 167"/>
                <a:gd name="T47" fmla="*/ 31 h 168"/>
                <a:gd name="T48" fmla="*/ 52 w 167"/>
                <a:gd name="T49" fmla="*/ 30 h 168"/>
                <a:gd name="T50" fmla="*/ 43 w 167"/>
                <a:gd name="T51" fmla="*/ 30 h 168"/>
                <a:gd name="T52" fmla="*/ 43 w 167"/>
                <a:gd name="T53" fmla="*/ 23 h 168"/>
                <a:gd name="T54" fmla="*/ 53 w 167"/>
                <a:gd name="T55" fmla="*/ 8 h 168"/>
                <a:gd name="T56" fmla="*/ 58 w 167"/>
                <a:gd name="T57" fmla="*/ 11 h 168"/>
                <a:gd name="T58" fmla="*/ 62 w 167"/>
                <a:gd name="T59" fmla="*/ 21 h 168"/>
                <a:gd name="T60" fmla="*/ 71 w 167"/>
                <a:gd name="T61" fmla="*/ 19 h 168"/>
                <a:gd name="T62" fmla="*/ 85 w 167"/>
                <a:gd name="T63" fmla="*/ 8 h 168"/>
                <a:gd name="T64" fmla="*/ 92 w 167"/>
                <a:gd name="T65" fmla="*/ 12 h 168"/>
                <a:gd name="T66" fmla="*/ 100 w 167"/>
                <a:gd name="T67" fmla="*/ 22 h 168"/>
                <a:gd name="T68" fmla="*/ 111 w 167"/>
                <a:gd name="T69" fmla="*/ 25 h 168"/>
                <a:gd name="T70" fmla="*/ 127 w 167"/>
                <a:gd name="T71" fmla="*/ 19 h 168"/>
                <a:gd name="T72" fmla="*/ 146 w 167"/>
                <a:gd name="T73" fmla="*/ 10 h 168"/>
                <a:gd name="T74" fmla="*/ 162 w 167"/>
                <a:gd name="T75" fmla="*/ 3 h 168"/>
                <a:gd name="T76" fmla="*/ 161 w 167"/>
                <a:gd name="T77" fmla="*/ 5 h 168"/>
                <a:gd name="T78" fmla="*/ 140 w 167"/>
                <a:gd name="T79" fmla="*/ 27 h 168"/>
                <a:gd name="T80" fmla="*/ 115 w 167"/>
                <a:gd name="T81" fmla="*/ 53 h 168"/>
                <a:gd name="T82" fmla="*/ 94 w 167"/>
                <a:gd name="T83" fmla="*/ 74 h 168"/>
                <a:gd name="T84" fmla="*/ 85 w 167"/>
                <a:gd name="T85" fmla="*/ 78 h 168"/>
                <a:gd name="T86" fmla="*/ 78 w 167"/>
                <a:gd name="T87" fmla="*/ 78 h 168"/>
                <a:gd name="T88" fmla="*/ 72 w 167"/>
                <a:gd name="T89" fmla="*/ 81 h 168"/>
                <a:gd name="T90" fmla="*/ 56 w 167"/>
                <a:gd name="T91" fmla="*/ 105 h 168"/>
                <a:gd name="T92" fmla="*/ 37 w 167"/>
                <a:gd name="T93" fmla="*/ 135 h 168"/>
                <a:gd name="T94" fmla="*/ 18 w 167"/>
                <a:gd name="T95" fmla="*/ 158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7"/>
                <a:gd name="T145" fmla="*/ 0 h 168"/>
                <a:gd name="T146" fmla="*/ 167 w 167"/>
                <a:gd name="T147" fmla="*/ 168 h 1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7" h="168">
                  <a:moveTo>
                    <a:pt x="12" y="163"/>
                  </a:moveTo>
                  <a:lnTo>
                    <a:pt x="10" y="167"/>
                  </a:lnTo>
                  <a:lnTo>
                    <a:pt x="6" y="168"/>
                  </a:lnTo>
                  <a:lnTo>
                    <a:pt x="3" y="168"/>
                  </a:lnTo>
                  <a:lnTo>
                    <a:pt x="1" y="166"/>
                  </a:lnTo>
                  <a:lnTo>
                    <a:pt x="0" y="160"/>
                  </a:lnTo>
                  <a:lnTo>
                    <a:pt x="0" y="148"/>
                  </a:lnTo>
                  <a:lnTo>
                    <a:pt x="0" y="132"/>
                  </a:lnTo>
                  <a:lnTo>
                    <a:pt x="0" y="113"/>
                  </a:lnTo>
                  <a:lnTo>
                    <a:pt x="3" y="107"/>
                  </a:lnTo>
                  <a:lnTo>
                    <a:pt x="6" y="102"/>
                  </a:lnTo>
                  <a:lnTo>
                    <a:pt x="11" y="97"/>
                  </a:lnTo>
                  <a:lnTo>
                    <a:pt x="15" y="92"/>
                  </a:lnTo>
                  <a:lnTo>
                    <a:pt x="20" y="86"/>
                  </a:lnTo>
                  <a:lnTo>
                    <a:pt x="24" y="82"/>
                  </a:lnTo>
                  <a:lnTo>
                    <a:pt x="30" y="79"/>
                  </a:lnTo>
                  <a:lnTo>
                    <a:pt x="35" y="76"/>
                  </a:lnTo>
                  <a:lnTo>
                    <a:pt x="39" y="77"/>
                  </a:lnTo>
                  <a:lnTo>
                    <a:pt x="42" y="77"/>
                  </a:lnTo>
                  <a:lnTo>
                    <a:pt x="43" y="77"/>
                  </a:lnTo>
                  <a:lnTo>
                    <a:pt x="46" y="75"/>
                  </a:lnTo>
                  <a:lnTo>
                    <a:pt x="49" y="67"/>
                  </a:lnTo>
                  <a:lnTo>
                    <a:pt x="52" y="61"/>
                  </a:lnTo>
                  <a:lnTo>
                    <a:pt x="54" y="58"/>
                  </a:lnTo>
                  <a:lnTo>
                    <a:pt x="56" y="58"/>
                  </a:lnTo>
                  <a:lnTo>
                    <a:pt x="58" y="62"/>
                  </a:lnTo>
                  <a:lnTo>
                    <a:pt x="59" y="67"/>
                  </a:lnTo>
                  <a:lnTo>
                    <a:pt x="60" y="73"/>
                  </a:lnTo>
                  <a:lnTo>
                    <a:pt x="64" y="75"/>
                  </a:lnTo>
                  <a:lnTo>
                    <a:pt x="68" y="71"/>
                  </a:lnTo>
                  <a:lnTo>
                    <a:pt x="72" y="66"/>
                  </a:lnTo>
                  <a:lnTo>
                    <a:pt x="77" y="61"/>
                  </a:lnTo>
                  <a:lnTo>
                    <a:pt x="83" y="53"/>
                  </a:lnTo>
                  <a:lnTo>
                    <a:pt x="88" y="47"/>
                  </a:lnTo>
                  <a:lnTo>
                    <a:pt x="91" y="40"/>
                  </a:lnTo>
                  <a:lnTo>
                    <a:pt x="93" y="32"/>
                  </a:lnTo>
                  <a:lnTo>
                    <a:pt x="92" y="26"/>
                  </a:lnTo>
                  <a:lnTo>
                    <a:pt x="88" y="30"/>
                  </a:lnTo>
                  <a:lnTo>
                    <a:pt x="83" y="34"/>
                  </a:lnTo>
                  <a:lnTo>
                    <a:pt x="77" y="37"/>
                  </a:lnTo>
                  <a:lnTo>
                    <a:pt x="72" y="38"/>
                  </a:lnTo>
                  <a:lnTo>
                    <a:pt x="67" y="39"/>
                  </a:lnTo>
                  <a:lnTo>
                    <a:pt x="63" y="40"/>
                  </a:lnTo>
                  <a:lnTo>
                    <a:pt x="59" y="40"/>
                  </a:lnTo>
                  <a:lnTo>
                    <a:pt x="58" y="40"/>
                  </a:lnTo>
                  <a:lnTo>
                    <a:pt x="59" y="36"/>
                  </a:lnTo>
                  <a:lnTo>
                    <a:pt x="59" y="32"/>
                  </a:lnTo>
                  <a:lnTo>
                    <a:pt x="59" y="31"/>
                  </a:lnTo>
                  <a:lnTo>
                    <a:pt x="56" y="30"/>
                  </a:lnTo>
                  <a:lnTo>
                    <a:pt x="52" y="30"/>
                  </a:lnTo>
                  <a:lnTo>
                    <a:pt x="48" y="30"/>
                  </a:lnTo>
                  <a:lnTo>
                    <a:pt x="43" y="30"/>
                  </a:lnTo>
                  <a:lnTo>
                    <a:pt x="41" y="31"/>
                  </a:lnTo>
                  <a:lnTo>
                    <a:pt x="43" y="23"/>
                  </a:lnTo>
                  <a:lnTo>
                    <a:pt x="48" y="14"/>
                  </a:lnTo>
                  <a:lnTo>
                    <a:pt x="53" y="8"/>
                  </a:lnTo>
                  <a:lnTo>
                    <a:pt x="58" y="7"/>
                  </a:lnTo>
                  <a:lnTo>
                    <a:pt x="58" y="11"/>
                  </a:lnTo>
                  <a:lnTo>
                    <a:pt x="59" y="16"/>
                  </a:lnTo>
                  <a:lnTo>
                    <a:pt x="62" y="21"/>
                  </a:lnTo>
                  <a:lnTo>
                    <a:pt x="64" y="23"/>
                  </a:lnTo>
                  <a:lnTo>
                    <a:pt x="71" y="19"/>
                  </a:lnTo>
                  <a:lnTo>
                    <a:pt x="78" y="12"/>
                  </a:lnTo>
                  <a:lnTo>
                    <a:pt x="85" y="8"/>
                  </a:lnTo>
                  <a:lnTo>
                    <a:pt x="91" y="8"/>
                  </a:lnTo>
                  <a:lnTo>
                    <a:pt x="92" y="12"/>
                  </a:lnTo>
                  <a:lnTo>
                    <a:pt x="95" y="18"/>
                  </a:lnTo>
                  <a:lnTo>
                    <a:pt x="100" y="22"/>
                  </a:lnTo>
                  <a:lnTo>
                    <a:pt x="106" y="25"/>
                  </a:lnTo>
                  <a:lnTo>
                    <a:pt x="111" y="25"/>
                  </a:lnTo>
                  <a:lnTo>
                    <a:pt x="119" y="23"/>
                  </a:lnTo>
                  <a:lnTo>
                    <a:pt x="127" y="19"/>
                  </a:lnTo>
                  <a:lnTo>
                    <a:pt x="137" y="15"/>
                  </a:lnTo>
                  <a:lnTo>
                    <a:pt x="146" y="10"/>
                  </a:lnTo>
                  <a:lnTo>
                    <a:pt x="155" y="6"/>
                  </a:lnTo>
                  <a:lnTo>
                    <a:pt x="162" y="3"/>
                  </a:lnTo>
                  <a:lnTo>
                    <a:pt x="167" y="0"/>
                  </a:lnTo>
                  <a:lnTo>
                    <a:pt x="161" y="5"/>
                  </a:lnTo>
                  <a:lnTo>
                    <a:pt x="152" y="14"/>
                  </a:lnTo>
                  <a:lnTo>
                    <a:pt x="140" y="27"/>
                  </a:lnTo>
                  <a:lnTo>
                    <a:pt x="127" y="40"/>
                  </a:lnTo>
                  <a:lnTo>
                    <a:pt x="115" y="53"/>
                  </a:lnTo>
                  <a:lnTo>
                    <a:pt x="103" y="65"/>
                  </a:lnTo>
                  <a:lnTo>
                    <a:pt x="94" y="74"/>
                  </a:lnTo>
                  <a:lnTo>
                    <a:pt x="89" y="77"/>
                  </a:lnTo>
                  <a:lnTo>
                    <a:pt x="85" y="78"/>
                  </a:lnTo>
                  <a:lnTo>
                    <a:pt x="82" y="79"/>
                  </a:lnTo>
                  <a:lnTo>
                    <a:pt x="78" y="78"/>
                  </a:lnTo>
                  <a:lnTo>
                    <a:pt x="76" y="75"/>
                  </a:lnTo>
                  <a:lnTo>
                    <a:pt x="72" y="81"/>
                  </a:lnTo>
                  <a:lnTo>
                    <a:pt x="65" y="92"/>
                  </a:lnTo>
                  <a:lnTo>
                    <a:pt x="56" y="105"/>
                  </a:lnTo>
                  <a:lnTo>
                    <a:pt x="47" y="120"/>
                  </a:lnTo>
                  <a:lnTo>
                    <a:pt x="37" y="135"/>
                  </a:lnTo>
                  <a:lnTo>
                    <a:pt x="27" y="148"/>
                  </a:lnTo>
                  <a:lnTo>
                    <a:pt x="18" y="158"/>
                  </a:lnTo>
                  <a:lnTo>
                    <a:pt x="12" y="163"/>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68" name="Freeform 40"/>
            <p:cNvSpPr>
              <a:spLocks/>
            </p:cNvSpPr>
            <p:nvPr/>
          </p:nvSpPr>
          <p:spPr bwMode="auto">
            <a:xfrm rot="1228347">
              <a:off x="2042" y="1566"/>
              <a:ext cx="52" cy="141"/>
            </a:xfrm>
            <a:custGeom>
              <a:avLst/>
              <a:gdLst>
                <a:gd name="T0" fmla="*/ 129 w 235"/>
                <a:gd name="T1" fmla="*/ 352 h 692"/>
                <a:gd name="T2" fmla="*/ 150 w 235"/>
                <a:gd name="T3" fmla="*/ 307 h 692"/>
                <a:gd name="T4" fmla="*/ 165 w 235"/>
                <a:gd name="T5" fmla="*/ 277 h 692"/>
                <a:gd name="T6" fmla="*/ 185 w 235"/>
                <a:gd name="T7" fmla="*/ 233 h 692"/>
                <a:gd name="T8" fmla="*/ 196 w 235"/>
                <a:gd name="T9" fmla="*/ 188 h 692"/>
                <a:gd name="T10" fmla="*/ 191 w 235"/>
                <a:gd name="T11" fmla="*/ 165 h 692"/>
                <a:gd name="T12" fmla="*/ 178 w 235"/>
                <a:gd name="T13" fmla="*/ 170 h 692"/>
                <a:gd name="T14" fmla="*/ 163 w 235"/>
                <a:gd name="T15" fmla="*/ 184 h 692"/>
                <a:gd name="T16" fmla="*/ 149 w 235"/>
                <a:gd name="T17" fmla="*/ 182 h 692"/>
                <a:gd name="T18" fmla="*/ 132 w 235"/>
                <a:gd name="T19" fmla="*/ 184 h 692"/>
                <a:gd name="T20" fmla="*/ 155 w 235"/>
                <a:gd name="T21" fmla="*/ 146 h 692"/>
                <a:gd name="T22" fmla="*/ 184 w 235"/>
                <a:gd name="T23" fmla="*/ 108 h 692"/>
                <a:gd name="T24" fmla="*/ 198 w 235"/>
                <a:gd name="T25" fmla="*/ 73 h 692"/>
                <a:gd name="T26" fmla="*/ 210 w 235"/>
                <a:gd name="T27" fmla="*/ 50 h 692"/>
                <a:gd name="T28" fmla="*/ 226 w 235"/>
                <a:gd name="T29" fmla="*/ 35 h 692"/>
                <a:gd name="T30" fmla="*/ 232 w 235"/>
                <a:gd name="T31" fmla="*/ 10 h 692"/>
                <a:gd name="T32" fmla="*/ 220 w 235"/>
                <a:gd name="T33" fmla="*/ 19 h 692"/>
                <a:gd name="T34" fmla="*/ 203 w 235"/>
                <a:gd name="T35" fmla="*/ 48 h 692"/>
                <a:gd name="T36" fmla="*/ 195 w 235"/>
                <a:gd name="T37" fmla="*/ 70 h 692"/>
                <a:gd name="T38" fmla="*/ 184 w 235"/>
                <a:gd name="T39" fmla="*/ 92 h 692"/>
                <a:gd name="T40" fmla="*/ 166 w 235"/>
                <a:gd name="T41" fmla="*/ 113 h 692"/>
                <a:gd name="T42" fmla="*/ 146 w 235"/>
                <a:gd name="T43" fmla="*/ 121 h 692"/>
                <a:gd name="T44" fmla="*/ 130 w 235"/>
                <a:gd name="T45" fmla="*/ 132 h 692"/>
                <a:gd name="T46" fmla="*/ 117 w 235"/>
                <a:gd name="T47" fmla="*/ 148 h 692"/>
                <a:gd name="T48" fmla="*/ 89 w 235"/>
                <a:gd name="T49" fmla="*/ 197 h 692"/>
                <a:gd name="T50" fmla="*/ 50 w 235"/>
                <a:gd name="T51" fmla="*/ 297 h 692"/>
                <a:gd name="T52" fmla="*/ 22 w 235"/>
                <a:gd name="T53" fmla="*/ 374 h 692"/>
                <a:gd name="T54" fmla="*/ 4 w 235"/>
                <a:gd name="T55" fmla="*/ 493 h 692"/>
                <a:gd name="T56" fmla="*/ 1 w 235"/>
                <a:gd name="T57" fmla="*/ 597 h 692"/>
                <a:gd name="T58" fmla="*/ 8 w 235"/>
                <a:gd name="T59" fmla="*/ 669 h 692"/>
                <a:gd name="T60" fmla="*/ 24 w 235"/>
                <a:gd name="T61" fmla="*/ 692 h 692"/>
                <a:gd name="T62" fmla="*/ 16 w 235"/>
                <a:gd name="T63" fmla="*/ 623 h 692"/>
                <a:gd name="T64" fmla="*/ 16 w 235"/>
                <a:gd name="T65" fmla="*/ 540 h 692"/>
                <a:gd name="T66" fmla="*/ 28 w 235"/>
                <a:gd name="T67" fmla="*/ 464 h 692"/>
                <a:gd name="T68" fmla="*/ 29 w 235"/>
                <a:gd name="T69" fmla="*/ 450 h 692"/>
                <a:gd name="T70" fmla="*/ 32 w 235"/>
                <a:gd name="T71" fmla="*/ 460 h 692"/>
                <a:gd name="T72" fmla="*/ 46 w 235"/>
                <a:gd name="T73" fmla="*/ 451 h 692"/>
                <a:gd name="T74" fmla="*/ 53 w 235"/>
                <a:gd name="T75" fmla="*/ 420 h 692"/>
                <a:gd name="T76" fmla="*/ 60 w 235"/>
                <a:gd name="T77" fmla="*/ 362 h 692"/>
                <a:gd name="T78" fmla="*/ 58 w 235"/>
                <a:gd name="T79" fmla="*/ 417 h 692"/>
                <a:gd name="T80" fmla="*/ 78 w 235"/>
                <a:gd name="T81" fmla="*/ 415 h 692"/>
                <a:gd name="T82" fmla="*/ 87 w 235"/>
                <a:gd name="T83" fmla="*/ 389 h 692"/>
                <a:gd name="T84" fmla="*/ 91 w 235"/>
                <a:gd name="T85" fmla="*/ 367 h 692"/>
                <a:gd name="T86" fmla="*/ 92 w 235"/>
                <a:gd name="T87" fmla="*/ 384 h 692"/>
                <a:gd name="T88" fmla="*/ 104 w 235"/>
                <a:gd name="T89" fmla="*/ 385 h 6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5"/>
                <a:gd name="T136" fmla="*/ 0 h 692"/>
                <a:gd name="T137" fmla="*/ 235 w 235"/>
                <a:gd name="T138" fmla="*/ 692 h 6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5" h="692">
                  <a:moveTo>
                    <a:pt x="116" y="372"/>
                  </a:moveTo>
                  <a:lnTo>
                    <a:pt x="123" y="364"/>
                  </a:lnTo>
                  <a:lnTo>
                    <a:pt x="129" y="352"/>
                  </a:lnTo>
                  <a:lnTo>
                    <a:pt x="137" y="336"/>
                  </a:lnTo>
                  <a:lnTo>
                    <a:pt x="145" y="318"/>
                  </a:lnTo>
                  <a:lnTo>
                    <a:pt x="150" y="307"/>
                  </a:lnTo>
                  <a:lnTo>
                    <a:pt x="155" y="297"/>
                  </a:lnTo>
                  <a:lnTo>
                    <a:pt x="160" y="287"/>
                  </a:lnTo>
                  <a:lnTo>
                    <a:pt x="165" y="277"/>
                  </a:lnTo>
                  <a:lnTo>
                    <a:pt x="173" y="264"/>
                  </a:lnTo>
                  <a:lnTo>
                    <a:pt x="180" y="249"/>
                  </a:lnTo>
                  <a:lnTo>
                    <a:pt x="185" y="233"/>
                  </a:lnTo>
                  <a:lnTo>
                    <a:pt x="191" y="216"/>
                  </a:lnTo>
                  <a:lnTo>
                    <a:pt x="194" y="201"/>
                  </a:lnTo>
                  <a:lnTo>
                    <a:pt x="196" y="188"/>
                  </a:lnTo>
                  <a:lnTo>
                    <a:pt x="196" y="176"/>
                  </a:lnTo>
                  <a:lnTo>
                    <a:pt x="194" y="168"/>
                  </a:lnTo>
                  <a:lnTo>
                    <a:pt x="191" y="165"/>
                  </a:lnTo>
                  <a:lnTo>
                    <a:pt x="186" y="164"/>
                  </a:lnTo>
                  <a:lnTo>
                    <a:pt x="182" y="166"/>
                  </a:lnTo>
                  <a:lnTo>
                    <a:pt x="178" y="170"/>
                  </a:lnTo>
                  <a:lnTo>
                    <a:pt x="173" y="174"/>
                  </a:lnTo>
                  <a:lnTo>
                    <a:pt x="168" y="179"/>
                  </a:lnTo>
                  <a:lnTo>
                    <a:pt x="163" y="184"/>
                  </a:lnTo>
                  <a:lnTo>
                    <a:pt x="159" y="189"/>
                  </a:lnTo>
                  <a:lnTo>
                    <a:pt x="155" y="183"/>
                  </a:lnTo>
                  <a:lnTo>
                    <a:pt x="149" y="182"/>
                  </a:lnTo>
                  <a:lnTo>
                    <a:pt x="143" y="185"/>
                  </a:lnTo>
                  <a:lnTo>
                    <a:pt x="135" y="192"/>
                  </a:lnTo>
                  <a:lnTo>
                    <a:pt x="132" y="184"/>
                  </a:lnTo>
                  <a:lnTo>
                    <a:pt x="135" y="174"/>
                  </a:lnTo>
                  <a:lnTo>
                    <a:pt x="144" y="160"/>
                  </a:lnTo>
                  <a:lnTo>
                    <a:pt x="155" y="146"/>
                  </a:lnTo>
                  <a:lnTo>
                    <a:pt x="165" y="132"/>
                  </a:lnTo>
                  <a:lnTo>
                    <a:pt x="177" y="119"/>
                  </a:lnTo>
                  <a:lnTo>
                    <a:pt x="184" y="108"/>
                  </a:lnTo>
                  <a:lnTo>
                    <a:pt x="189" y="102"/>
                  </a:lnTo>
                  <a:lnTo>
                    <a:pt x="191" y="88"/>
                  </a:lnTo>
                  <a:lnTo>
                    <a:pt x="198" y="73"/>
                  </a:lnTo>
                  <a:lnTo>
                    <a:pt x="205" y="61"/>
                  </a:lnTo>
                  <a:lnTo>
                    <a:pt x="211" y="54"/>
                  </a:lnTo>
                  <a:lnTo>
                    <a:pt x="210" y="50"/>
                  </a:lnTo>
                  <a:lnTo>
                    <a:pt x="213" y="45"/>
                  </a:lnTo>
                  <a:lnTo>
                    <a:pt x="218" y="40"/>
                  </a:lnTo>
                  <a:lnTo>
                    <a:pt x="226" y="35"/>
                  </a:lnTo>
                  <a:lnTo>
                    <a:pt x="226" y="28"/>
                  </a:lnTo>
                  <a:lnTo>
                    <a:pt x="229" y="19"/>
                  </a:lnTo>
                  <a:lnTo>
                    <a:pt x="232" y="10"/>
                  </a:lnTo>
                  <a:lnTo>
                    <a:pt x="235" y="0"/>
                  </a:lnTo>
                  <a:lnTo>
                    <a:pt x="228" y="10"/>
                  </a:lnTo>
                  <a:lnTo>
                    <a:pt x="220" y="19"/>
                  </a:lnTo>
                  <a:lnTo>
                    <a:pt x="214" y="30"/>
                  </a:lnTo>
                  <a:lnTo>
                    <a:pt x="209" y="40"/>
                  </a:lnTo>
                  <a:lnTo>
                    <a:pt x="203" y="48"/>
                  </a:lnTo>
                  <a:lnTo>
                    <a:pt x="199" y="56"/>
                  </a:lnTo>
                  <a:lnTo>
                    <a:pt x="197" y="64"/>
                  </a:lnTo>
                  <a:lnTo>
                    <a:pt x="195" y="70"/>
                  </a:lnTo>
                  <a:lnTo>
                    <a:pt x="193" y="78"/>
                  </a:lnTo>
                  <a:lnTo>
                    <a:pt x="190" y="85"/>
                  </a:lnTo>
                  <a:lnTo>
                    <a:pt x="184" y="92"/>
                  </a:lnTo>
                  <a:lnTo>
                    <a:pt x="179" y="100"/>
                  </a:lnTo>
                  <a:lnTo>
                    <a:pt x="174" y="106"/>
                  </a:lnTo>
                  <a:lnTo>
                    <a:pt x="166" y="113"/>
                  </a:lnTo>
                  <a:lnTo>
                    <a:pt x="160" y="117"/>
                  </a:lnTo>
                  <a:lnTo>
                    <a:pt x="152" y="119"/>
                  </a:lnTo>
                  <a:lnTo>
                    <a:pt x="146" y="121"/>
                  </a:lnTo>
                  <a:lnTo>
                    <a:pt x="141" y="123"/>
                  </a:lnTo>
                  <a:lnTo>
                    <a:pt x="135" y="127"/>
                  </a:lnTo>
                  <a:lnTo>
                    <a:pt x="130" y="132"/>
                  </a:lnTo>
                  <a:lnTo>
                    <a:pt x="126" y="137"/>
                  </a:lnTo>
                  <a:lnTo>
                    <a:pt x="122" y="142"/>
                  </a:lnTo>
                  <a:lnTo>
                    <a:pt x="117" y="148"/>
                  </a:lnTo>
                  <a:lnTo>
                    <a:pt x="113" y="155"/>
                  </a:lnTo>
                  <a:lnTo>
                    <a:pt x="102" y="172"/>
                  </a:lnTo>
                  <a:lnTo>
                    <a:pt x="89" y="197"/>
                  </a:lnTo>
                  <a:lnTo>
                    <a:pt x="75" y="228"/>
                  </a:lnTo>
                  <a:lnTo>
                    <a:pt x="62" y="262"/>
                  </a:lnTo>
                  <a:lnTo>
                    <a:pt x="50" y="297"/>
                  </a:lnTo>
                  <a:lnTo>
                    <a:pt x="38" y="328"/>
                  </a:lnTo>
                  <a:lnTo>
                    <a:pt x="28" y="355"/>
                  </a:lnTo>
                  <a:lnTo>
                    <a:pt x="22" y="374"/>
                  </a:lnTo>
                  <a:lnTo>
                    <a:pt x="14" y="410"/>
                  </a:lnTo>
                  <a:lnTo>
                    <a:pt x="7" y="453"/>
                  </a:lnTo>
                  <a:lnTo>
                    <a:pt x="4" y="493"/>
                  </a:lnTo>
                  <a:lnTo>
                    <a:pt x="1" y="521"/>
                  </a:lnTo>
                  <a:lnTo>
                    <a:pt x="0" y="551"/>
                  </a:lnTo>
                  <a:lnTo>
                    <a:pt x="1" y="597"/>
                  </a:lnTo>
                  <a:lnTo>
                    <a:pt x="3" y="639"/>
                  </a:lnTo>
                  <a:lnTo>
                    <a:pt x="5" y="662"/>
                  </a:lnTo>
                  <a:lnTo>
                    <a:pt x="8" y="669"/>
                  </a:lnTo>
                  <a:lnTo>
                    <a:pt x="14" y="676"/>
                  </a:lnTo>
                  <a:lnTo>
                    <a:pt x="19" y="684"/>
                  </a:lnTo>
                  <a:lnTo>
                    <a:pt x="24" y="692"/>
                  </a:lnTo>
                  <a:lnTo>
                    <a:pt x="19" y="670"/>
                  </a:lnTo>
                  <a:lnTo>
                    <a:pt x="17" y="647"/>
                  </a:lnTo>
                  <a:lnTo>
                    <a:pt x="16" y="623"/>
                  </a:lnTo>
                  <a:lnTo>
                    <a:pt x="14" y="602"/>
                  </a:lnTo>
                  <a:lnTo>
                    <a:pt x="12" y="576"/>
                  </a:lnTo>
                  <a:lnTo>
                    <a:pt x="16" y="540"/>
                  </a:lnTo>
                  <a:lnTo>
                    <a:pt x="21" y="502"/>
                  </a:lnTo>
                  <a:lnTo>
                    <a:pt x="29" y="471"/>
                  </a:lnTo>
                  <a:lnTo>
                    <a:pt x="28" y="464"/>
                  </a:lnTo>
                  <a:lnTo>
                    <a:pt x="28" y="457"/>
                  </a:lnTo>
                  <a:lnTo>
                    <a:pt x="29" y="452"/>
                  </a:lnTo>
                  <a:lnTo>
                    <a:pt x="29" y="450"/>
                  </a:lnTo>
                  <a:lnTo>
                    <a:pt x="29" y="452"/>
                  </a:lnTo>
                  <a:lnTo>
                    <a:pt x="31" y="456"/>
                  </a:lnTo>
                  <a:lnTo>
                    <a:pt x="32" y="460"/>
                  </a:lnTo>
                  <a:lnTo>
                    <a:pt x="34" y="463"/>
                  </a:lnTo>
                  <a:lnTo>
                    <a:pt x="41" y="457"/>
                  </a:lnTo>
                  <a:lnTo>
                    <a:pt x="46" y="451"/>
                  </a:lnTo>
                  <a:lnTo>
                    <a:pt x="51" y="442"/>
                  </a:lnTo>
                  <a:lnTo>
                    <a:pt x="53" y="433"/>
                  </a:lnTo>
                  <a:lnTo>
                    <a:pt x="53" y="420"/>
                  </a:lnTo>
                  <a:lnTo>
                    <a:pt x="55" y="398"/>
                  </a:lnTo>
                  <a:lnTo>
                    <a:pt x="58" y="377"/>
                  </a:lnTo>
                  <a:lnTo>
                    <a:pt x="60" y="362"/>
                  </a:lnTo>
                  <a:lnTo>
                    <a:pt x="59" y="378"/>
                  </a:lnTo>
                  <a:lnTo>
                    <a:pt x="59" y="398"/>
                  </a:lnTo>
                  <a:lnTo>
                    <a:pt x="58" y="417"/>
                  </a:lnTo>
                  <a:lnTo>
                    <a:pt x="60" y="427"/>
                  </a:lnTo>
                  <a:lnTo>
                    <a:pt x="70" y="421"/>
                  </a:lnTo>
                  <a:lnTo>
                    <a:pt x="78" y="415"/>
                  </a:lnTo>
                  <a:lnTo>
                    <a:pt x="85" y="407"/>
                  </a:lnTo>
                  <a:lnTo>
                    <a:pt x="87" y="398"/>
                  </a:lnTo>
                  <a:lnTo>
                    <a:pt x="87" y="389"/>
                  </a:lnTo>
                  <a:lnTo>
                    <a:pt x="89" y="378"/>
                  </a:lnTo>
                  <a:lnTo>
                    <a:pt x="90" y="371"/>
                  </a:lnTo>
                  <a:lnTo>
                    <a:pt x="91" y="367"/>
                  </a:lnTo>
                  <a:lnTo>
                    <a:pt x="91" y="370"/>
                  </a:lnTo>
                  <a:lnTo>
                    <a:pt x="92" y="376"/>
                  </a:lnTo>
                  <a:lnTo>
                    <a:pt x="92" y="384"/>
                  </a:lnTo>
                  <a:lnTo>
                    <a:pt x="91" y="393"/>
                  </a:lnTo>
                  <a:lnTo>
                    <a:pt x="97" y="390"/>
                  </a:lnTo>
                  <a:lnTo>
                    <a:pt x="104" y="385"/>
                  </a:lnTo>
                  <a:lnTo>
                    <a:pt x="110" y="379"/>
                  </a:lnTo>
                  <a:lnTo>
                    <a:pt x="116" y="372"/>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69" name="Freeform 41"/>
            <p:cNvSpPr>
              <a:spLocks/>
            </p:cNvSpPr>
            <p:nvPr/>
          </p:nvSpPr>
          <p:spPr bwMode="auto">
            <a:xfrm rot="1228347">
              <a:off x="2057" y="1621"/>
              <a:ext cx="69" cy="79"/>
            </a:xfrm>
            <a:custGeom>
              <a:avLst/>
              <a:gdLst>
                <a:gd name="T0" fmla="*/ 239 w 315"/>
                <a:gd name="T1" fmla="*/ 230 h 392"/>
                <a:gd name="T2" fmla="*/ 267 w 315"/>
                <a:gd name="T3" fmla="*/ 208 h 392"/>
                <a:gd name="T4" fmla="*/ 288 w 315"/>
                <a:gd name="T5" fmla="*/ 183 h 392"/>
                <a:gd name="T6" fmla="*/ 315 w 315"/>
                <a:gd name="T7" fmla="*/ 27 h 392"/>
                <a:gd name="T8" fmla="*/ 296 w 315"/>
                <a:gd name="T9" fmla="*/ 42 h 392"/>
                <a:gd name="T10" fmla="*/ 274 w 315"/>
                <a:gd name="T11" fmla="*/ 56 h 392"/>
                <a:gd name="T12" fmla="*/ 258 w 315"/>
                <a:gd name="T13" fmla="*/ 62 h 392"/>
                <a:gd name="T14" fmla="*/ 236 w 315"/>
                <a:gd name="T15" fmla="*/ 47 h 392"/>
                <a:gd name="T16" fmla="*/ 218 w 315"/>
                <a:gd name="T17" fmla="*/ 25 h 392"/>
                <a:gd name="T18" fmla="*/ 208 w 315"/>
                <a:gd name="T19" fmla="*/ 24 h 392"/>
                <a:gd name="T20" fmla="*/ 200 w 315"/>
                <a:gd name="T21" fmla="*/ 13 h 392"/>
                <a:gd name="T22" fmla="*/ 184 w 315"/>
                <a:gd name="T23" fmla="*/ 0 h 392"/>
                <a:gd name="T24" fmla="*/ 189 w 315"/>
                <a:gd name="T25" fmla="*/ 28 h 392"/>
                <a:gd name="T26" fmla="*/ 199 w 315"/>
                <a:gd name="T27" fmla="*/ 50 h 392"/>
                <a:gd name="T28" fmla="*/ 196 w 315"/>
                <a:gd name="T29" fmla="*/ 68 h 392"/>
                <a:gd name="T30" fmla="*/ 195 w 315"/>
                <a:gd name="T31" fmla="*/ 93 h 392"/>
                <a:gd name="T32" fmla="*/ 174 w 315"/>
                <a:gd name="T33" fmla="*/ 132 h 392"/>
                <a:gd name="T34" fmla="*/ 167 w 315"/>
                <a:gd name="T35" fmla="*/ 128 h 392"/>
                <a:gd name="T36" fmla="*/ 139 w 315"/>
                <a:gd name="T37" fmla="*/ 151 h 392"/>
                <a:gd name="T38" fmla="*/ 95 w 315"/>
                <a:gd name="T39" fmla="*/ 182 h 392"/>
                <a:gd name="T40" fmla="*/ 104 w 315"/>
                <a:gd name="T41" fmla="*/ 194 h 392"/>
                <a:gd name="T42" fmla="*/ 130 w 315"/>
                <a:gd name="T43" fmla="*/ 195 h 392"/>
                <a:gd name="T44" fmla="*/ 128 w 315"/>
                <a:gd name="T45" fmla="*/ 214 h 392"/>
                <a:gd name="T46" fmla="*/ 145 w 315"/>
                <a:gd name="T47" fmla="*/ 213 h 392"/>
                <a:gd name="T48" fmla="*/ 142 w 315"/>
                <a:gd name="T49" fmla="*/ 228 h 392"/>
                <a:gd name="T50" fmla="*/ 130 w 315"/>
                <a:gd name="T51" fmla="*/ 249 h 392"/>
                <a:gd name="T52" fmla="*/ 123 w 315"/>
                <a:gd name="T53" fmla="*/ 250 h 392"/>
                <a:gd name="T54" fmla="*/ 116 w 315"/>
                <a:gd name="T55" fmla="*/ 264 h 392"/>
                <a:gd name="T56" fmla="*/ 105 w 315"/>
                <a:gd name="T57" fmla="*/ 254 h 392"/>
                <a:gd name="T58" fmla="*/ 101 w 315"/>
                <a:gd name="T59" fmla="*/ 273 h 392"/>
                <a:gd name="T60" fmla="*/ 91 w 315"/>
                <a:gd name="T61" fmla="*/ 291 h 392"/>
                <a:gd name="T62" fmla="*/ 82 w 315"/>
                <a:gd name="T63" fmla="*/ 286 h 392"/>
                <a:gd name="T64" fmla="*/ 69 w 315"/>
                <a:gd name="T65" fmla="*/ 294 h 392"/>
                <a:gd name="T66" fmla="*/ 61 w 315"/>
                <a:gd name="T67" fmla="*/ 281 h 392"/>
                <a:gd name="T68" fmla="*/ 48 w 315"/>
                <a:gd name="T69" fmla="*/ 275 h 392"/>
                <a:gd name="T70" fmla="*/ 40 w 315"/>
                <a:gd name="T71" fmla="*/ 267 h 392"/>
                <a:gd name="T72" fmla="*/ 26 w 315"/>
                <a:gd name="T73" fmla="*/ 279 h 392"/>
                <a:gd name="T74" fmla="*/ 4 w 315"/>
                <a:gd name="T75" fmla="*/ 321 h 392"/>
                <a:gd name="T76" fmla="*/ 4 w 315"/>
                <a:gd name="T77" fmla="*/ 362 h 392"/>
                <a:gd name="T78" fmla="*/ 14 w 315"/>
                <a:gd name="T79" fmla="*/ 382 h 392"/>
                <a:gd name="T80" fmla="*/ 49 w 315"/>
                <a:gd name="T81" fmla="*/ 383 h 392"/>
                <a:gd name="T82" fmla="*/ 87 w 315"/>
                <a:gd name="T83" fmla="*/ 356 h 392"/>
                <a:gd name="T84" fmla="*/ 113 w 315"/>
                <a:gd name="T85" fmla="*/ 345 h 392"/>
                <a:gd name="T86" fmla="*/ 143 w 315"/>
                <a:gd name="T87" fmla="*/ 334 h 392"/>
                <a:gd name="T88" fmla="*/ 137 w 315"/>
                <a:gd name="T89" fmla="*/ 346 h 392"/>
                <a:gd name="T90" fmla="*/ 148 w 315"/>
                <a:gd name="T91" fmla="*/ 338 h 392"/>
                <a:gd name="T92" fmla="*/ 170 w 315"/>
                <a:gd name="T93" fmla="*/ 311 h 392"/>
                <a:gd name="T94" fmla="*/ 180 w 315"/>
                <a:gd name="T95" fmla="*/ 293 h 392"/>
                <a:gd name="T96" fmla="*/ 199 w 315"/>
                <a:gd name="T97" fmla="*/ 285 h 392"/>
                <a:gd name="T98" fmla="*/ 220 w 315"/>
                <a:gd name="T99" fmla="*/ 275 h 392"/>
                <a:gd name="T100" fmla="*/ 226 w 315"/>
                <a:gd name="T101" fmla="*/ 256 h 3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5"/>
                <a:gd name="T154" fmla="*/ 0 h 392"/>
                <a:gd name="T155" fmla="*/ 315 w 315"/>
                <a:gd name="T156" fmla="*/ 392 h 3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5" h="392">
                  <a:moveTo>
                    <a:pt x="226" y="249"/>
                  </a:moveTo>
                  <a:lnTo>
                    <a:pt x="232" y="245"/>
                  </a:lnTo>
                  <a:lnTo>
                    <a:pt x="235" y="238"/>
                  </a:lnTo>
                  <a:lnTo>
                    <a:pt x="239" y="230"/>
                  </a:lnTo>
                  <a:lnTo>
                    <a:pt x="247" y="220"/>
                  </a:lnTo>
                  <a:lnTo>
                    <a:pt x="254" y="216"/>
                  </a:lnTo>
                  <a:lnTo>
                    <a:pt x="260" y="212"/>
                  </a:lnTo>
                  <a:lnTo>
                    <a:pt x="267" y="208"/>
                  </a:lnTo>
                  <a:lnTo>
                    <a:pt x="273" y="201"/>
                  </a:lnTo>
                  <a:lnTo>
                    <a:pt x="278" y="196"/>
                  </a:lnTo>
                  <a:lnTo>
                    <a:pt x="283" y="190"/>
                  </a:lnTo>
                  <a:lnTo>
                    <a:pt x="288" y="183"/>
                  </a:lnTo>
                  <a:lnTo>
                    <a:pt x="292" y="176"/>
                  </a:lnTo>
                  <a:lnTo>
                    <a:pt x="308" y="125"/>
                  </a:lnTo>
                  <a:lnTo>
                    <a:pt x="314" y="70"/>
                  </a:lnTo>
                  <a:lnTo>
                    <a:pt x="315" y="27"/>
                  </a:lnTo>
                  <a:lnTo>
                    <a:pt x="314" y="7"/>
                  </a:lnTo>
                  <a:lnTo>
                    <a:pt x="311" y="19"/>
                  </a:lnTo>
                  <a:lnTo>
                    <a:pt x="305" y="33"/>
                  </a:lnTo>
                  <a:lnTo>
                    <a:pt x="296" y="42"/>
                  </a:lnTo>
                  <a:lnTo>
                    <a:pt x="287" y="40"/>
                  </a:lnTo>
                  <a:lnTo>
                    <a:pt x="281" y="47"/>
                  </a:lnTo>
                  <a:lnTo>
                    <a:pt x="277" y="52"/>
                  </a:lnTo>
                  <a:lnTo>
                    <a:pt x="274" y="56"/>
                  </a:lnTo>
                  <a:lnTo>
                    <a:pt x="270" y="60"/>
                  </a:lnTo>
                  <a:lnTo>
                    <a:pt x="266" y="61"/>
                  </a:lnTo>
                  <a:lnTo>
                    <a:pt x="262" y="62"/>
                  </a:lnTo>
                  <a:lnTo>
                    <a:pt x="258" y="62"/>
                  </a:lnTo>
                  <a:lnTo>
                    <a:pt x="253" y="61"/>
                  </a:lnTo>
                  <a:lnTo>
                    <a:pt x="247" y="57"/>
                  </a:lnTo>
                  <a:lnTo>
                    <a:pt x="241" y="52"/>
                  </a:lnTo>
                  <a:lnTo>
                    <a:pt x="236" y="47"/>
                  </a:lnTo>
                  <a:lnTo>
                    <a:pt x="231" y="42"/>
                  </a:lnTo>
                  <a:lnTo>
                    <a:pt x="226" y="35"/>
                  </a:lnTo>
                  <a:lnTo>
                    <a:pt x="222" y="30"/>
                  </a:lnTo>
                  <a:lnTo>
                    <a:pt x="218" y="25"/>
                  </a:lnTo>
                  <a:lnTo>
                    <a:pt x="215" y="20"/>
                  </a:lnTo>
                  <a:lnTo>
                    <a:pt x="214" y="20"/>
                  </a:lnTo>
                  <a:lnTo>
                    <a:pt x="212" y="22"/>
                  </a:lnTo>
                  <a:lnTo>
                    <a:pt x="208" y="24"/>
                  </a:lnTo>
                  <a:lnTo>
                    <a:pt x="206" y="27"/>
                  </a:lnTo>
                  <a:lnTo>
                    <a:pt x="203" y="23"/>
                  </a:lnTo>
                  <a:lnTo>
                    <a:pt x="201" y="18"/>
                  </a:lnTo>
                  <a:lnTo>
                    <a:pt x="200" y="13"/>
                  </a:lnTo>
                  <a:lnTo>
                    <a:pt x="199" y="8"/>
                  </a:lnTo>
                  <a:lnTo>
                    <a:pt x="196" y="4"/>
                  </a:lnTo>
                  <a:lnTo>
                    <a:pt x="190" y="0"/>
                  </a:lnTo>
                  <a:lnTo>
                    <a:pt x="184" y="0"/>
                  </a:lnTo>
                  <a:lnTo>
                    <a:pt x="177" y="0"/>
                  </a:lnTo>
                  <a:lnTo>
                    <a:pt x="181" y="9"/>
                  </a:lnTo>
                  <a:lnTo>
                    <a:pt x="185" y="18"/>
                  </a:lnTo>
                  <a:lnTo>
                    <a:pt x="189" y="28"/>
                  </a:lnTo>
                  <a:lnTo>
                    <a:pt x="198" y="34"/>
                  </a:lnTo>
                  <a:lnTo>
                    <a:pt x="199" y="41"/>
                  </a:lnTo>
                  <a:lnTo>
                    <a:pt x="200" y="46"/>
                  </a:lnTo>
                  <a:lnTo>
                    <a:pt x="199" y="50"/>
                  </a:lnTo>
                  <a:lnTo>
                    <a:pt x="196" y="52"/>
                  </a:lnTo>
                  <a:lnTo>
                    <a:pt x="193" y="55"/>
                  </a:lnTo>
                  <a:lnTo>
                    <a:pt x="193" y="62"/>
                  </a:lnTo>
                  <a:lnTo>
                    <a:pt x="196" y="68"/>
                  </a:lnTo>
                  <a:lnTo>
                    <a:pt x="198" y="73"/>
                  </a:lnTo>
                  <a:lnTo>
                    <a:pt x="198" y="78"/>
                  </a:lnTo>
                  <a:lnTo>
                    <a:pt x="197" y="84"/>
                  </a:lnTo>
                  <a:lnTo>
                    <a:pt x="195" y="93"/>
                  </a:lnTo>
                  <a:lnTo>
                    <a:pt x="191" y="103"/>
                  </a:lnTo>
                  <a:lnTo>
                    <a:pt x="186" y="114"/>
                  </a:lnTo>
                  <a:lnTo>
                    <a:pt x="181" y="123"/>
                  </a:lnTo>
                  <a:lnTo>
                    <a:pt x="174" y="132"/>
                  </a:lnTo>
                  <a:lnTo>
                    <a:pt x="168" y="138"/>
                  </a:lnTo>
                  <a:lnTo>
                    <a:pt x="169" y="134"/>
                  </a:lnTo>
                  <a:lnTo>
                    <a:pt x="168" y="130"/>
                  </a:lnTo>
                  <a:lnTo>
                    <a:pt x="167" y="128"/>
                  </a:lnTo>
                  <a:lnTo>
                    <a:pt x="166" y="128"/>
                  </a:lnTo>
                  <a:lnTo>
                    <a:pt x="158" y="135"/>
                  </a:lnTo>
                  <a:lnTo>
                    <a:pt x="150" y="142"/>
                  </a:lnTo>
                  <a:lnTo>
                    <a:pt x="139" y="151"/>
                  </a:lnTo>
                  <a:lnTo>
                    <a:pt x="128" y="160"/>
                  </a:lnTo>
                  <a:lnTo>
                    <a:pt x="116" y="169"/>
                  </a:lnTo>
                  <a:lnTo>
                    <a:pt x="104" y="177"/>
                  </a:lnTo>
                  <a:lnTo>
                    <a:pt x="95" y="182"/>
                  </a:lnTo>
                  <a:lnTo>
                    <a:pt x="87" y="185"/>
                  </a:lnTo>
                  <a:lnTo>
                    <a:pt x="93" y="189"/>
                  </a:lnTo>
                  <a:lnTo>
                    <a:pt x="98" y="192"/>
                  </a:lnTo>
                  <a:lnTo>
                    <a:pt x="104" y="194"/>
                  </a:lnTo>
                  <a:lnTo>
                    <a:pt x="111" y="195"/>
                  </a:lnTo>
                  <a:lnTo>
                    <a:pt x="117" y="196"/>
                  </a:lnTo>
                  <a:lnTo>
                    <a:pt x="125" y="196"/>
                  </a:lnTo>
                  <a:lnTo>
                    <a:pt x="130" y="195"/>
                  </a:lnTo>
                  <a:lnTo>
                    <a:pt x="136" y="193"/>
                  </a:lnTo>
                  <a:lnTo>
                    <a:pt x="135" y="201"/>
                  </a:lnTo>
                  <a:lnTo>
                    <a:pt x="132" y="209"/>
                  </a:lnTo>
                  <a:lnTo>
                    <a:pt x="128" y="214"/>
                  </a:lnTo>
                  <a:lnTo>
                    <a:pt x="123" y="217"/>
                  </a:lnTo>
                  <a:lnTo>
                    <a:pt x="131" y="217"/>
                  </a:lnTo>
                  <a:lnTo>
                    <a:pt x="138" y="215"/>
                  </a:lnTo>
                  <a:lnTo>
                    <a:pt x="145" y="213"/>
                  </a:lnTo>
                  <a:lnTo>
                    <a:pt x="150" y="211"/>
                  </a:lnTo>
                  <a:lnTo>
                    <a:pt x="149" y="216"/>
                  </a:lnTo>
                  <a:lnTo>
                    <a:pt x="146" y="222"/>
                  </a:lnTo>
                  <a:lnTo>
                    <a:pt x="142" y="228"/>
                  </a:lnTo>
                  <a:lnTo>
                    <a:pt x="135" y="232"/>
                  </a:lnTo>
                  <a:lnTo>
                    <a:pt x="131" y="237"/>
                  </a:lnTo>
                  <a:lnTo>
                    <a:pt x="130" y="244"/>
                  </a:lnTo>
                  <a:lnTo>
                    <a:pt x="130" y="249"/>
                  </a:lnTo>
                  <a:lnTo>
                    <a:pt x="130" y="253"/>
                  </a:lnTo>
                  <a:lnTo>
                    <a:pt x="128" y="252"/>
                  </a:lnTo>
                  <a:lnTo>
                    <a:pt x="126" y="250"/>
                  </a:lnTo>
                  <a:lnTo>
                    <a:pt x="123" y="250"/>
                  </a:lnTo>
                  <a:lnTo>
                    <a:pt x="120" y="251"/>
                  </a:lnTo>
                  <a:lnTo>
                    <a:pt x="117" y="254"/>
                  </a:lnTo>
                  <a:lnTo>
                    <a:pt x="116" y="258"/>
                  </a:lnTo>
                  <a:lnTo>
                    <a:pt x="116" y="264"/>
                  </a:lnTo>
                  <a:lnTo>
                    <a:pt x="114" y="267"/>
                  </a:lnTo>
                  <a:lnTo>
                    <a:pt x="110" y="263"/>
                  </a:lnTo>
                  <a:lnTo>
                    <a:pt x="108" y="258"/>
                  </a:lnTo>
                  <a:lnTo>
                    <a:pt x="105" y="254"/>
                  </a:lnTo>
                  <a:lnTo>
                    <a:pt x="104" y="250"/>
                  </a:lnTo>
                  <a:lnTo>
                    <a:pt x="102" y="258"/>
                  </a:lnTo>
                  <a:lnTo>
                    <a:pt x="101" y="266"/>
                  </a:lnTo>
                  <a:lnTo>
                    <a:pt x="101" y="273"/>
                  </a:lnTo>
                  <a:lnTo>
                    <a:pt x="102" y="281"/>
                  </a:lnTo>
                  <a:lnTo>
                    <a:pt x="98" y="283"/>
                  </a:lnTo>
                  <a:lnTo>
                    <a:pt x="94" y="286"/>
                  </a:lnTo>
                  <a:lnTo>
                    <a:pt x="91" y="291"/>
                  </a:lnTo>
                  <a:lnTo>
                    <a:pt x="89" y="298"/>
                  </a:lnTo>
                  <a:lnTo>
                    <a:pt x="83" y="294"/>
                  </a:lnTo>
                  <a:lnTo>
                    <a:pt x="81" y="290"/>
                  </a:lnTo>
                  <a:lnTo>
                    <a:pt x="82" y="286"/>
                  </a:lnTo>
                  <a:lnTo>
                    <a:pt x="83" y="283"/>
                  </a:lnTo>
                  <a:lnTo>
                    <a:pt x="78" y="286"/>
                  </a:lnTo>
                  <a:lnTo>
                    <a:pt x="73" y="290"/>
                  </a:lnTo>
                  <a:lnTo>
                    <a:pt x="69" y="294"/>
                  </a:lnTo>
                  <a:lnTo>
                    <a:pt x="65" y="297"/>
                  </a:lnTo>
                  <a:lnTo>
                    <a:pt x="62" y="294"/>
                  </a:lnTo>
                  <a:lnTo>
                    <a:pt x="60" y="287"/>
                  </a:lnTo>
                  <a:lnTo>
                    <a:pt x="61" y="281"/>
                  </a:lnTo>
                  <a:lnTo>
                    <a:pt x="64" y="275"/>
                  </a:lnTo>
                  <a:lnTo>
                    <a:pt x="60" y="273"/>
                  </a:lnTo>
                  <a:lnTo>
                    <a:pt x="55" y="273"/>
                  </a:lnTo>
                  <a:lnTo>
                    <a:pt x="48" y="275"/>
                  </a:lnTo>
                  <a:lnTo>
                    <a:pt x="44" y="281"/>
                  </a:lnTo>
                  <a:lnTo>
                    <a:pt x="41" y="277"/>
                  </a:lnTo>
                  <a:lnTo>
                    <a:pt x="39" y="272"/>
                  </a:lnTo>
                  <a:lnTo>
                    <a:pt x="40" y="267"/>
                  </a:lnTo>
                  <a:lnTo>
                    <a:pt x="42" y="264"/>
                  </a:lnTo>
                  <a:lnTo>
                    <a:pt x="38" y="267"/>
                  </a:lnTo>
                  <a:lnTo>
                    <a:pt x="31" y="272"/>
                  </a:lnTo>
                  <a:lnTo>
                    <a:pt x="26" y="279"/>
                  </a:lnTo>
                  <a:lnTo>
                    <a:pt x="20" y="287"/>
                  </a:lnTo>
                  <a:lnTo>
                    <a:pt x="13" y="297"/>
                  </a:lnTo>
                  <a:lnTo>
                    <a:pt x="8" y="308"/>
                  </a:lnTo>
                  <a:lnTo>
                    <a:pt x="4" y="321"/>
                  </a:lnTo>
                  <a:lnTo>
                    <a:pt x="2" y="336"/>
                  </a:lnTo>
                  <a:lnTo>
                    <a:pt x="0" y="347"/>
                  </a:lnTo>
                  <a:lnTo>
                    <a:pt x="2" y="356"/>
                  </a:lnTo>
                  <a:lnTo>
                    <a:pt x="4" y="362"/>
                  </a:lnTo>
                  <a:lnTo>
                    <a:pt x="6" y="366"/>
                  </a:lnTo>
                  <a:lnTo>
                    <a:pt x="10" y="372"/>
                  </a:lnTo>
                  <a:lnTo>
                    <a:pt x="13" y="377"/>
                  </a:lnTo>
                  <a:lnTo>
                    <a:pt x="14" y="382"/>
                  </a:lnTo>
                  <a:lnTo>
                    <a:pt x="13" y="391"/>
                  </a:lnTo>
                  <a:lnTo>
                    <a:pt x="25" y="392"/>
                  </a:lnTo>
                  <a:lnTo>
                    <a:pt x="37" y="389"/>
                  </a:lnTo>
                  <a:lnTo>
                    <a:pt x="49" y="383"/>
                  </a:lnTo>
                  <a:lnTo>
                    <a:pt x="61" y="376"/>
                  </a:lnTo>
                  <a:lnTo>
                    <a:pt x="72" y="368"/>
                  </a:lnTo>
                  <a:lnTo>
                    <a:pt x="80" y="362"/>
                  </a:lnTo>
                  <a:lnTo>
                    <a:pt x="87" y="356"/>
                  </a:lnTo>
                  <a:lnTo>
                    <a:pt x="93" y="353"/>
                  </a:lnTo>
                  <a:lnTo>
                    <a:pt x="98" y="350"/>
                  </a:lnTo>
                  <a:lnTo>
                    <a:pt x="105" y="347"/>
                  </a:lnTo>
                  <a:lnTo>
                    <a:pt x="113" y="345"/>
                  </a:lnTo>
                  <a:lnTo>
                    <a:pt x="121" y="342"/>
                  </a:lnTo>
                  <a:lnTo>
                    <a:pt x="130" y="340"/>
                  </a:lnTo>
                  <a:lnTo>
                    <a:pt x="137" y="337"/>
                  </a:lnTo>
                  <a:lnTo>
                    <a:pt x="143" y="334"/>
                  </a:lnTo>
                  <a:lnTo>
                    <a:pt x="146" y="330"/>
                  </a:lnTo>
                  <a:lnTo>
                    <a:pt x="143" y="337"/>
                  </a:lnTo>
                  <a:lnTo>
                    <a:pt x="139" y="342"/>
                  </a:lnTo>
                  <a:lnTo>
                    <a:pt x="137" y="346"/>
                  </a:lnTo>
                  <a:lnTo>
                    <a:pt x="133" y="349"/>
                  </a:lnTo>
                  <a:lnTo>
                    <a:pt x="137" y="347"/>
                  </a:lnTo>
                  <a:lnTo>
                    <a:pt x="143" y="343"/>
                  </a:lnTo>
                  <a:lnTo>
                    <a:pt x="148" y="338"/>
                  </a:lnTo>
                  <a:lnTo>
                    <a:pt x="153" y="331"/>
                  </a:lnTo>
                  <a:lnTo>
                    <a:pt x="158" y="324"/>
                  </a:lnTo>
                  <a:lnTo>
                    <a:pt x="164" y="318"/>
                  </a:lnTo>
                  <a:lnTo>
                    <a:pt x="170" y="311"/>
                  </a:lnTo>
                  <a:lnTo>
                    <a:pt x="175" y="306"/>
                  </a:lnTo>
                  <a:lnTo>
                    <a:pt x="177" y="301"/>
                  </a:lnTo>
                  <a:lnTo>
                    <a:pt x="178" y="297"/>
                  </a:lnTo>
                  <a:lnTo>
                    <a:pt x="180" y="293"/>
                  </a:lnTo>
                  <a:lnTo>
                    <a:pt x="184" y="291"/>
                  </a:lnTo>
                  <a:lnTo>
                    <a:pt x="189" y="289"/>
                  </a:lnTo>
                  <a:lnTo>
                    <a:pt x="193" y="287"/>
                  </a:lnTo>
                  <a:lnTo>
                    <a:pt x="199" y="285"/>
                  </a:lnTo>
                  <a:lnTo>
                    <a:pt x="205" y="286"/>
                  </a:lnTo>
                  <a:lnTo>
                    <a:pt x="207" y="282"/>
                  </a:lnTo>
                  <a:lnTo>
                    <a:pt x="214" y="277"/>
                  </a:lnTo>
                  <a:lnTo>
                    <a:pt x="220" y="275"/>
                  </a:lnTo>
                  <a:lnTo>
                    <a:pt x="227" y="279"/>
                  </a:lnTo>
                  <a:lnTo>
                    <a:pt x="226" y="271"/>
                  </a:lnTo>
                  <a:lnTo>
                    <a:pt x="226" y="264"/>
                  </a:lnTo>
                  <a:lnTo>
                    <a:pt x="226" y="256"/>
                  </a:lnTo>
                  <a:lnTo>
                    <a:pt x="226" y="249"/>
                  </a:lnTo>
                  <a:close/>
                </a:path>
              </a:pathLst>
            </a:custGeom>
            <a:solidFill>
              <a:srgbClr val="A5E24C"/>
            </a:solidFill>
            <a:ln w="3175" cmpd="sng">
              <a:solidFill>
                <a:srgbClr val="000000"/>
              </a:solidFill>
              <a:round/>
              <a:headEnd/>
              <a:tailEnd/>
            </a:ln>
          </p:spPr>
          <p:txBody>
            <a:bodyPr/>
            <a:lstStyle/>
            <a:p>
              <a:endParaRPr lang="en-US">
                <a:solidFill>
                  <a:srgbClr val="FFFFFF"/>
                </a:solidFill>
              </a:endParaRPr>
            </a:p>
          </p:txBody>
        </p:sp>
        <p:sp>
          <p:nvSpPr>
            <p:cNvPr id="1070" name="Freeform 42"/>
            <p:cNvSpPr>
              <a:spLocks/>
            </p:cNvSpPr>
            <p:nvPr/>
          </p:nvSpPr>
          <p:spPr bwMode="auto">
            <a:xfrm rot="1228347">
              <a:off x="2051" y="1663"/>
              <a:ext cx="49" cy="32"/>
            </a:xfrm>
            <a:custGeom>
              <a:avLst/>
              <a:gdLst>
                <a:gd name="T0" fmla="*/ 214 w 221"/>
                <a:gd name="T1" fmla="*/ 43 h 160"/>
                <a:gd name="T2" fmla="*/ 201 w 221"/>
                <a:gd name="T3" fmla="*/ 50 h 160"/>
                <a:gd name="T4" fmla="*/ 193 w 221"/>
                <a:gd name="T5" fmla="*/ 53 h 160"/>
                <a:gd name="T6" fmla="*/ 183 w 221"/>
                <a:gd name="T7" fmla="*/ 57 h 160"/>
                <a:gd name="T8" fmla="*/ 174 w 221"/>
                <a:gd name="T9" fmla="*/ 61 h 160"/>
                <a:gd name="T10" fmla="*/ 171 w 221"/>
                <a:gd name="T11" fmla="*/ 69 h 160"/>
                <a:gd name="T12" fmla="*/ 164 w 221"/>
                <a:gd name="T13" fmla="*/ 79 h 160"/>
                <a:gd name="T14" fmla="*/ 152 w 221"/>
                <a:gd name="T15" fmla="*/ 92 h 160"/>
                <a:gd name="T16" fmla="*/ 142 w 221"/>
                <a:gd name="T17" fmla="*/ 106 h 160"/>
                <a:gd name="T18" fmla="*/ 131 w 221"/>
                <a:gd name="T19" fmla="*/ 115 h 160"/>
                <a:gd name="T20" fmla="*/ 131 w 221"/>
                <a:gd name="T21" fmla="*/ 114 h 160"/>
                <a:gd name="T22" fmla="*/ 137 w 221"/>
                <a:gd name="T23" fmla="*/ 105 h 160"/>
                <a:gd name="T24" fmla="*/ 137 w 221"/>
                <a:gd name="T25" fmla="*/ 102 h 160"/>
                <a:gd name="T26" fmla="*/ 124 w 221"/>
                <a:gd name="T27" fmla="*/ 108 h 160"/>
                <a:gd name="T28" fmla="*/ 107 w 221"/>
                <a:gd name="T29" fmla="*/ 113 h 160"/>
                <a:gd name="T30" fmla="*/ 92 w 221"/>
                <a:gd name="T31" fmla="*/ 118 h 160"/>
                <a:gd name="T32" fmla="*/ 81 w 221"/>
                <a:gd name="T33" fmla="*/ 124 h 160"/>
                <a:gd name="T34" fmla="*/ 66 w 221"/>
                <a:gd name="T35" fmla="*/ 136 h 160"/>
                <a:gd name="T36" fmla="*/ 43 w 221"/>
                <a:gd name="T37" fmla="*/ 151 h 160"/>
                <a:gd name="T38" fmla="*/ 19 w 221"/>
                <a:gd name="T39" fmla="*/ 160 h 160"/>
                <a:gd name="T40" fmla="*/ 8 w 221"/>
                <a:gd name="T41" fmla="*/ 150 h 160"/>
                <a:gd name="T42" fmla="*/ 4 w 221"/>
                <a:gd name="T43" fmla="*/ 140 h 160"/>
                <a:gd name="T44" fmla="*/ 1 w 221"/>
                <a:gd name="T45" fmla="*/ 126 h 160"/>
                <a:gd name="T46" fmla="*/ 11 w 221"/>
                <a:gd name="T47" fmla="*/ 105 h 160"/>
                <a:gd name="T48" fmla="*/ 28 w 221"/>
                <a:gd name="T49" fmla="*/ 94 h 160"/>
                <a:gd name="T50" fmla="*/ 39 w 221"/>
                <a:gd name="T51" fmla="*/ 78 h 160"/>
                <a:gd name="T52" fmla="*/ 45 w 221"/>
                <a:gd name="T53" fmla="*/ 79 h 160"/>
                <a:gd name="T54" fmla="*/ 51 w 221"/>
                <a:gd name="T55" fmla="*/ 93 h 160"/>
                <a:gd name="T56" fmla="*/ 56 w 221"/>
                <a:gd name="T57" fmla="*/ 98 h 160"/>
                <a:gd name="T58" fmla="*/ 70 w 221"/>
                <a:gd name="T59" fmla="*/ 97 h 160"/>
                <a:gd name="T60" fmla="*/ 87 w 221"/>
                <a:gd name="T61" fmla="*/ 91 h 160"/>
                <a:gd name="T62" fmla="*/ 102 w 221"/>
                <a:gd name="T63" fmla="*/ 79 h 160"/>
                <a:gd name="T64" fmla="*/ 111 w 221"/>
                <a:gd name="T65" fmla="*/ 76 h 160"/>
                <a:gd name="T66" fmla="*/ 114 w 221"/>
                <a:gd name="T67" fmla="*/ 84 h 160"/>
                <a:gd name="T68" fmla="*/ 121 w 221"/>
                <a:gd name="T69" fmla="*/ 81 h 160"/>
                <a:gd name="T70" fmla="*/ 143 w 221"/>
                <a:gd name="T71" fmla="*/ 62 h 160"/>
                <a:gd name="T72" fmla="*/ 167 w 221"/>
                <a:gd name="T73" fmla="*/ 37 h 160"/>
                <a:gd name="T74" fmla="*/ 184 w 221"/>
                <a:gd name="T75" fmla="*/ 12 h 160"/>
                <a:gd name="T76" fmla="*/ 191 w 221"/>
                <a:gd name="T77" fmla="*/ 6 h 160"/>
                <a:gd name="T78" fmla="*/ 191 w 221"/>
                <a:gd name="T79" fmla="*/ 21 h 160"/>
                <a:gd name="T80" fmla="*/ 196 w 221"/>
                <a:gd name="T81" fmla="*/ 22 h 160"/>
                <a:gd name="T82" fmla="*/ 206 w 221"/>
                <a:gd name="T83" fmla="*/ 10 h 160"/>
                <a:gd name="T84" fmla="*/ 208 w 221"/>
                <a:gd name="T85" fmla="*/ 11 h 160"/>
                <a:gd name="T86" fmla="*/ 209 w 221"/>
                <a:gd name="T87" fmla="*/ 24 h 160"/>
                <a:gd name="T88" fmla="*/ 208 w 221"/>
                <a:gd name="T89" fmla="*/ 30 h 160"/>
                <a:gd name="T90" fmla="*/ 218 w 221"/>
                <a:gd name="T91" fmla="*/ 20 h 160"/>
                <a:gd name="T92" fmla="*/ 220 w 221"/>
                <a:gd name="T93" fmla="*/ 24 h 160"/>
                <a:gd name="T94" fmla="*/ 220 w 221"/>
                <a:gd name="T95" fmla="*/ 39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1"/>
                <a:gd name="T145" fmla="*/ 0 h 160"/>
                <a:gd name="T146" fmla="*/ 221 w 221"/>
                <a:gd name="T147" fmla="*/ 160 h 1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1" h="160">
                  <a:moveTo>
                    <a:pt x="221" y="47"/>
                  </a:moveTo>
                  <a:lnTo>
                    <a:pt x="214" y="43"/>
                  </a:lnTo>
                  <a:lnTo>
                    <a:pt x="208" y="45"/>
                  </a:lnTo>
                  <a:lnTo>
                    <a:pt x="201" y="50"/>
                  </a:lnTo>
                  <a:lnTo>
                    <a:pt x="199" y="54"/>
                  </a:lnTo>
                  <a:lnTo>
                    <a:pt x="193" y="53"/>
                  </a:lnTo>
                  <a:lnTo>
                    <a:pt x="187" y="55"/>
                  </a:lnTo>
                  <a:lnTo>
                    <a:pt x="183" y="57"/>
                  </a:lnTo>
                  <a:lnTo>
                    <a:pt x="178" y="59"/>
                  </a:lnTo>
                  <a:lnTo>
                    <a:pt x="174" y="61"/>
                  </a:lnTo>
                  <a:lnTo>
                    <a:pt x="172" y="65"/>
                  </a:lnTo>
                  <a:lnTo>
                    <a:pt x="171" y="69"/>
                  </a:lnTo>
                  <a:lnTo>
                    <a:pt x="169" y="74"/>
                  </a:lnTo>
                  <a:lnTo>
                    <a:pt x="164" y="79"/>
                  </a:lnTo>
                  <a:lnTo>
                    <a:pt x="158" y="86"/>
                  </a:lnTo>
                  <a:lnTo>
                    <a:pt x="152" y="92"/>
                  </a:lnTo>
                  <a:lnTo>
                    <a:pt x="147" y="99"/>
                  </a:lnTo>
                  <a:lnTo>
                    <a:pt x="142" y="106"/>
                  </a:lnTo>
                  <a:lnTo>
                    <a:pt x="137" y="111"/>
                  </a:lnTo>
                  <a:lnTo>
                    <a:pt x="131" y="115"/>
                  </a:lnTo>
                  <a:lnTo>
                    <a:pt x="127" y="117"/>
                  </a:lnTo>
                  <a:lnTo>
                    <a:pt x="131" y="114"/>
                  </a:lnTo>
                  <a:lnTo>
                    <a:pt x="133" y="110"/>
                  </a:lnTo>
                  <a:lnTo>
                    <a:pt x="137" y="105"/>
                  </a:lnTo>
                  <a:lnTo>
                    <a:pt x="140" y="98"/>
                  </a:lnTo>
                  <a:lnTo>
                    <a:pt x="137" y="102"/>
                  </a:lnTo>
                  <a:lnTo>
                    <a:pt x="131" y="105"/>
                  </a:lnTo>
                  <a:lnTo>
                    <a:pt x="124" y="108"/>
                  </a:lnTo>
                  <a:lnTo>
                    <a:pt x="115" y="110"/>
                  </a:lnTo>
                  <a:lnTo>
                    <a:pt x="107" y="113"/>
                  </a:lnTo>
                  <a:lnTo>
                    <a:pt x="99" y="115"/>
                  </a:lnTo>
                  <a:lnTo>
                    <a:pt x="92" y="118"/>
                  </a:lnTo>
                  <a:lnTo>
                    <a:pt x="87" y="121"/>
                  </a:lnTo>
                  <a:lnTo>
                    <a:pt x="81" y="124"/>
                  </a:lnTo>
                  <a:lnTo>
                    <a:pt x="74" y="130"/>
                  </a:lnTo>
                  <a:lnTo>
                    <a:pt x="66" y="136"/>
                  </a:lnTo>
                  <a:lnTo>
                    <a:pt x="55" y="144"/>
                  </a:lnTo>
                  <a:lnTo>
                    <a:pt x="43" y="151"/>
                  </a:lnTo>
                  <a:lnTo>
                    <a:pt x="31" y="157"/>
                  </a:lnTo>
                  <a:lnTo>
                    <a:pt x="19" y="160"/>
                  </a:lnTo>
                  <a:lnTo>
                    <a:pt x="7" y="159"/>
                  </a:lnTo>
                  <a:lnTo>
                    <a:pt x="8" y="150"/>
                  </a:lnTo>
                  <a:lnTo>
                    <a:pt x="7" y="145"/>
                  </a:lnTo>
                  <a:lnTo>
                    <a:pt x="4" y="140"/>
                  </a:lnTo>
                  <a:lnTo>
                    <a:pt x="0" y="134"/>
                  </a:lnTo>
                  <a:lnTo>
                    <a:pt x="1" y="126"/>
                  </a:lnTo>
                  <a:lnTo>
                    <a:pt x="4" y="114"/>
                  </a:lnTo>
                  <a:lnTo>
                    <a:pt x="11" y="105"/>
                  </a:lnTo>
                  <a:lnTo>
                    <a:pt x="22" y="98"/>
                  </a:lnTo>
                  <a:lnTo>
                    <a:pt x="28" y="94"/>
                  </a:lnTo>
                  <a:lnTo>
                    <a:pt x="35" y="87"/>
                  </a:lnTo>
                  <a:lnTo>
                    <a:pt x="39" y="78"/>
                  </a:lnTo>
                  <a:lnTo>
                    <a:pt x="41" y="73"/>
                  </a:lnTo>
                  <a:lnTo>
                    <a:pt x="45" y="79"/>
                  </a:lnTo>
                  <a:lnTo>
                    <a:pt x="49" y="86"/>
                  </a:lnTo>
                  <a:lnTo>
                    <a:pt x="51" y="93"/>
                  </a:lnTo>
                  <a:lnTo>
                    <a:pt x="51" y="97"/>
                  </a:lnTo>
                  <a:lnTo>
                    <a:pt x="56" y="98"/>
                  </a:lnTo>
                  <a:lnTo>
                    <a:pt x="62" y="98"/>
                  </a:lnTo>
                  <a:lnTo>
                    <a:pt x="70" y="97"/>
                  </a:lnTo>
                  <a:lnTo>
                    <a:pt x="78" y="94"/>
                  </a:lnTo>
                  <a:lnTo>
                    <a:pt x="87" y="91"/>
                  </a:lnTo>
                  <a:lnTo>
                    <a:pt x="94" y="86"/>
                  </a:lnTo>
                  <a:lnTo>
                    <a:pt x="102" y="79"/>
                  </a:lnTo>
                  <a:lnTo>
                    <a:pt x="108" y="72"/>
                  </a:lnTo>
                  <a:lnTo>
                    <a:pt x="111" y="76"/>
                  </a:lnTo>
                  <a:lnTo>
                    <a:pt x="113" y="80"/>
                  </a:lnTo>
                  <a:lnTo>
                    <a:pt x="114" y="84"/>
                  </a:lnTo>
                  <a:lnTo>
                    <a:pt x="113" y="87"/>
                  </a:lnTo>
                  <a:lnTo>
                    <a:pt x="121" y="81"/>
                  </a:lnTo>
                  <a:lnTo>
                    <a:pt x="131" y="73"/>
                  </a:lnTo>
                  <a:lnTo>
                    <a:pt x="143" y="62"/>
                  </a:lnTo>
                  <a:lnTo>
                    <a:pt x="156" y="50"/>
                  </a:lnTo>
                  <a:lnTo>
                    <a:pt x="167" y="37"/>
                  </a:lnTo>
                  <a:lnTo>
                    <a:pt x="177" y="23"/>
                  </a:lnTo>
                  <a:lnTo>
                    <a:pt x="184" y="12"/>
                  </a:lnTo>
                  <a:lnTo>
                    <a:pt x="189" y="0"/>
                  </a:lnTo>
                  <a:lnTo>
                    <a:pt x="191" y="6"/>
                  </a:lnTo>
                  <a:lnTo>
                    <a:pt x="192" y="14"/>
                  </a:lnTo>
                  <a:lnTo>
                    <a:pt x="191" y="21"/>
                  </a:lnTo>
                  <a:lnTo>
                    <a:pt x="189" y="26"/>
                  </a:lnTo>
                  <a:lnTo>
                    <a:pt x="196" y="22"/>
                  </a:lnTo>
                  <a:lnTo>
                    <a:pt x="202" y="16"/>
                  </a:lnTo>
                  <a:lnTo>
                    <a:pt x="206" y="10"/>
                  </a:lnTo>
                  <a:lnTo>
                    <a:pt x="207" y="3"/>
                  </a:lnTo>
                  <a:lnTo>
                    <a:pt x="208" y="11"/>
                  </a:lnTo>
                  <a:lnTo>
                    <a:pt x="209" y="18"/>
                  </a:lnTo>
                  <a:lnTo>
                    <a:pt x="209" y="24"/>
                  </a:lnTo>
                  <a:lnTo>
                    <a:pt x="208" y="30"/>
                  </a:lnTo>
                  <a:lnTo>
                    <a:pt x="213" y="25"/>
                  </a:lnTo>
                  <a:lnTo>
                    <a:pt x="218" y="20"/>
                  </a:lnTo>
                  <a:lnTo>
                    <a:pt x="220" y="17"/>
                  </a:lnTo>
                  <a:lnTo>
                    <a:pt x="220" y="24"/>
                  </a:lnTo>
                  <a:lnTo>
                    <a:pt x="220" y="32"/>
                  </a:lnTo>
                  <a:lnTo>
                    <a:pt x="220" y="39"/>
                  </a:lnTo>
                  <a:lnTo>
                    <a:pt x="221" y="47"/>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71" name="Freeform 43"/>
            <p:cNvSpPr>
              <a:spLocks/>
            </p:cNvSpPr>
            <p:nvPr/>
          </p:nvSpPr>
          <p:spPr bwMode="auto">
            <a:xfrm rot="1228347">
              <a:off x="2023" y="1686"/>
              <a:ext cx="39" cy="39"/>
            </a:xfrm>
            <a:custGeom>
              <a:avLst/>
              <a:gdLst>
                <a:gd name="T0" fmla="*/ 176 w 176"/>
                <a:gd name="T1" fmla="*/ 0 h 188"/>
                <a:gd name="T2" fmla="*/ 164 w 176"/>
                <a:gd name="T3" fmla="*/ 13 h 188"/>
                <a:gd name="T4" fmla="*/ 151 w 176"/>
                <a:gd name="T5" fmla="*/ 27 h 188"/>
                <a:gd name="T6" fmla="*/ 139 w 176"/>
                <a:gd name="T7" fmla="*/ 41 h 188"/>
                <a:gd name="T8" fmla="*/ 126 w 176"/>
                <a:gd name="T9" fmla="*/ 55 h 188"/>
                <a:gd name="T10" fmla="*/ 114 w 176"/>
                <a:gd name="T11" fmla="*/ 67 h 188"/>
                <a:gd name="T12" fmla="*/ 105 w 176"/>
                <a:gd name="T13" fmla="*/ 79 h 188"/>
                <a:gd name="T14" fmla="*/ 96 w 176"/>
                <a:gd name="T15" fmla="*/ 87 h 188"/>
                <a:gd name="T16" fmla="*/ 91 w 176"/>
                <a:gd name="T17" fmla="*/ 94 h 188"/>
                <a:gd name="T18" fmla="*/ 81 w 176"/>
                <a:gd name="T19" fmla="*/ 102 h 188"/>
                <a:gd name="T20" fmla="*/ 74 w 176"/>
                <a:gd name="T21" fmla="*/ 105 h 188"/>
                <a:gd name="T22" fmla="*/ 67 w 176"/>
                <a:gd name="T23" fmla="*/ 107 h 188"/>
                <a:gd name="T24" fmla="*/ 62 w 176"/>
                <a:gd name="T25" fmla="*/ 105 h 188"/>
                <a:gd name="T26" fmla="*/ 59 w 176"/>
                <a:gd name="T27" fmla="*/ 112 h 188"/>
                <a:gd name="T28" fmla="*/ 53 w 176"/>
                <a:gd name="T29" fmla="*/ 122 h 188"/>
                <a:gd name="T30" fmla="*/ 44 w 176"/>
                <a:gd name="T31" fmla="*/ 135 h 188"/>
                <a:gd name="T32" fmla="*/ 35 w 176"/>
                <a:gd name="T33" fmla="*/ 150 h 188"/>
                <a:gd name="T34" fmla="*/ 25 w 176"/>
                <a:gd name="T35" fmla="*/ 164 h 188"/>
                <a:gd name="T36" fmla="*/ 17 w 176"/>
                <a:gd name="T37" fmla="*/ 175 h 188"/>
                <a:gd name="T38" fmla="*/ 9 w 176"/>
                <a:gd name="T39" fmla="*/ 184 h 188"/>
                <a:gd name="T40" fmla="*/ 4 w 176"/>
                <a:gd name="T41" fmla="*/ 188 h 188"/>
                <a:gd name="T42" fmla="*/ 1 w 176"/>
                <a:gd name="T43" fmla="*/ 187 h 188"/>
                <a:gd name="T44" fmla="*/ 0 w 176"/>
                <a:gd name="T45" fmla="*/ 184 h 188"/>
                <a:gd name="T46" fmla="*/ 1 w 176"/>
                <a:gd name="T47" fmla="*/ 181 h 188"/>
                <a:gd name="T48" fmla="*/ 1 w 176"/>
                <a:gd name="T49" fmla="*/ 179 h 188"/>
                <a:gd name="T50" fmla="*/ 7 w 176"/>
                <a:gd name="T51" fmla="*/ 174 h 188"/>
                <a:gd name="T52" fmla="*/ 16 w 176"/>
                <a:gd name="T53" fmla="*/ 164 h 188"/>
                <a:gd name="T54" fmla="*/ 26 w 176"/>
                <a:gd name="T55" fmla="*/ 151 h 188"/>
                <a:gd name="T56" fmla="*/ 36 w 176"/>
                <a:gd name="T57" fmla="*/ 136 h 188"/>
                <a:gd name="T58" fmla="*/ 45 w 176"/>
                <a:gd name="T59" fmla="*/ 121 h 188"/>
                <a:gd name="T60" fmla="*/ 54 w 176"/>
                <a:gd name="T61" fmla="*/ 108 h 188"/>
                <a:gd name="T62" fmla="*/ 61 w 176"/>
                <a:gd name="T63" fmla="*/ 97 h 188"/>
                <a:gd name="T64" fmla="*/ 65 w 176"/>
                <a:gd name="T65" fmla="*/ 91 h 188"/>
                <a:gd name="T66" fmla="*/ 67 w 176"/>
                <a:gd name="T67" fmla="*/ 94 h 188"/>
                <a:gd name="T68" fmla="*/ 71 w 176"/>
                <a:gd name="T69" fmla="*/ 95 h 188"/>
                <a:gd name="T70" fmla="*/ 74 w 176"/>
                <a:gd name="T71" fmla="*/ 94 h 188"/>
                <a:gd name="T72" fmla="*/ 78 w 176"/>
                <a:gd name="T73" fmla="*/ 93 h 188"/>
                <a:gd name="T74" fmla="*/ 83 w 176"/>
                <a:gd name="T75" fmla="*/ 90 h 188"/>
                <a:gd name="T76" fmla="*/ 92 w 176"/>
                <a:gd name="T77" fmla="*/ 81 h 188"/>
                <a:gd name="T78" fmla="*/ 104 w 176"/>
                <a:gd name="T79" fmla="*/ 69 h 188"/>
                <a:gd name="T80" fmla="*/ 116 w 176"/>
                <a:gd name="T81" fmla="*/ 56 h 188"/>
                <a:gd name="T82" fmla="*/ 129 w 176"/>
                <a:gd name="T83" fmla="*/ 43 h 188"/>
                <a:gd name="T84" fmla="*/ 141 w 176"/>
                <a:gd name="T85" fmla="*/ 30 h 188"/>
                <a:gd name="T86" fmla="*/ 150 w 176"/>
                <a:gd name="T87" fmla="*/ 21 h 188"/>
                <a:gd name="T88" fmla="*/ 156 w 176"/>
                <a:gd name="T89" fmla="*/ 16 h 188"/>
                <a:gd name="T90" fmla="*/ 161 w 176"/>
                <a:gd name="T91" fmla="*/ 12 h 188"/>
                <a:gd name="T92" fmla="*/ 166 w 176"/>
                <a:gd name="T93" fmla="*/ 8 h 188"/>
                <a:gd name="T94" fmla="*/ 171 w 176"/>
                <a:gd name="T95" fmla="*/ 4 h 188"/>
                <a:gd name="T96" fmla="*/ 176 w 176"/>
                <a:gd name="T97" fmla="*/ 0 h 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6"/>
                <a:gd name="T148" fmla="*/ 0 h 188"/>
                <a:gd name="T149" fmla="*/ 176 w 176"/>
                <a:gd name="T150" fmla="*/ 188 h 1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6" h="188">
                  <a:moveTo>
                    <a:pt x="176" y="0"/>
                  </a:moveTo>
                  <a:lnTo>
                    <a:pt x="164" y="13"/>
                  </a:lnTo>
                  <a:lnTo>
                    <a:pt x="151" y="27"/>
                  </a:lnTo>
                  <a:lnTo>
                    <a:pt x="139" y="41"/>
                  </a:lnTo>
                  <a:lnTo>
                    <a:pt x="126" y="55"/>
                  </a:lnTo>
                  <a:lnTo>
                    <a:pt x="114" y="67"/>
                  </a:lnTo>
                  <a:lnTo>
                    <a:pt x="105" y="79"/>
                  </a:lnTo>
                  <a:lnTo>
                    <a:pt x="96" y="87"/>
                  </a:lnTo>
                  <a:lnTo>
                    <a:pt x="91" y="94"/>
                  </a:lnTo>
                  <a:lnTo>
                    <a:pt x="81" y="102"/>
                  </a:lnTo>
                  <a:lnTo>
                    <a:pt x="74" y="105"/>
                  </a:lnTo>
                  <a:lnTo>
                    <a:pt x="67" y="107"/>
                  </a:lnTo>
                  <a:lnTo>
                    <a:pt x="62" y="105"/>
                  </a:lnTo>
                  <a:lnTo>
                    <a:pt x="59" y="112"/>
                  </a:lnTo>
                  <a:lnTo>
                    <a:pt x="53" y="122"/>
                  </a:lnTo>
                  <a:lnTo>
                    <a:pt x="44" y="135"/>
                  </a:lnTo>
                  <a:lnTo>
                    <a:pt x="35" y="150"/>
                  </a:lnTo>
                  <a:lnTo>
                    <a:pt x="25" y="164"/>
                  </a:lnTo>
                  <a:lnTo>
                    <a:pt x="17" y="175"/>
                  </a:lnTo>
                  <a:lnTo>
                    <a:pt x="9" y="184"/>
                  </a:lnTo>
                  <a:lnTo>
                    <a:pt x="4" y="188"/>
                  </a:lnTo>
                  <a:lnTo>
                    <a:pt x="1" y="187"/>
                  </a:lnTo>
                  <a:lnTo>
                    <a:pt x="0" y="184"/>
                  </a:lnTo>
                  <a:lnTo>
                    <a:pt x="1" y="181"/>
                  </a:lnTo>
                  <a:lnTo>
                    <a:pt x="1" y="179"/>
                  </a:lnTo>
                  <a:lnTo>
                    <a:pt x="7" y="174"/>
                  </a:lnTo>
                  <a:lnTo>
                    <a:pt x="16" y="164"/>
                  </a:lnTo>
                  <a:lnTo>
                    <a:pt x="26" y="151"/>
                  </a:lnTo>
                  <a:lnTo>
                    <a:pt x="36" y="136"/>
                  </a:lnTo>
                  <a:lnTo>
                    <a:pt x="45" y="121"/>
                  </a:lnTo>
                  <a:lnTo>
                    <a:pt x="54" y="108"/>
                  </a:lnTo>
                  <a:lnTo>
                    <a:pt x="61" y="97"/>
                  </a:lnTo>
                  <a:lnTo>
                    <a:pt x="65" y="91"/>
                  </a:lnTo>
                  <a:lnTo>
                    <a:pt x="67" y="94"/>
                  </a:lnTo>
                  <a:lnTo>
                    <a:pt x="71" y="95"/>
                  </a:lnTo>
                  <a:lnTo>
                    <a:pt x="74" y="94"/>
                  </a:lnTo>
                  <a:lnTo>
                    <a:pt x="78" y="93"/>
                  </a:lnTo>
                  <a:lnTo>
                    <a:pt x="83" y="90"/>
                  </a:lnTo>
                  <a:lnTo>
                    <a:pt x="92" y="81"/>
                  </a:lnTo>
                  <a:lnTo>
                    <a:pt x="104" y="69"/>
                  </a:lnTo>
                  <a:lnTo>
                    <a:pt x="116" y="56"/>
                  </a:lnTo>
                  <a:lnTo>
                    <a:pt x="129" y="43"/>
                  </a:lnTo>
                  <a:lnTo>
                    <a:pt x="141" y="30"/>
                  </a:lnTo>
                  <a:lnTo>
                    <a:pt x="150" y="21"/>
                  </a:lnTo>
                  <a:lnTo>
                    <a:pt x="156" y="16"/>
                  </a:lnTo>
                  <a:lnTo>
                    <a:pt x="161" y="12"/>
                  </a:lnTo>
                  <a:lnTo>
                    <a:pt x="166" y="8"/>
                  </a:lnTo>
                  <a:lnTo>
                    <a:pt x="171" y="4"/>
                  </a:lnTo>
                  <a:lnTo>
                    <a:pt x="176" y="0"/>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72" name="Freeform 44"/>
            <p:cNvSpPr>
              <a:spLocks/>
            </p:cNvSpPr>
            <p:nvPr/>
          </p:nvSpPr>
          <p:spPr bwMode="auto">
            <a:xfrm rot="1228347">
              <a:off x="2057" y="1602"/>
              <a:ext cx="40" cy="63"/>
            </a:xfrm>
            <a:custGeom>
              <a:avLst/>
              <a:gdLst>
                <a:gd name="T0" fmla="*/ 150 w 177"/>
                <a:gd name="T1" fmla="*/ 43 h 309"/>
                <a:gd name="T2" fmla="*/ 153 w 177"/>
                <a:gd name="T3" fmla="*/ 12 h 309"/>
                <a:gd name="T4" fmla="*/ 155 w 177"/>
                <a:gd name="T5" fmla="*/ 0 h 309"/>
                <a:gd name="T6" fmla="*/ 160 w 177"/>
                <a:gd name="T7" fmla="*/ 0 h 309"/>
                <a:gd name="T8" fmla="*/ 165 w 177"/>
                <a:gd name="T9" fmla="*/ 5 h 309"/>
                <a:gd name="T10" fmla="*/ 165 w 177"/>
                <a:gd name="T11" fmla="*/ 12 h 309"/>
                <a:gd name="T12" fmla="*/ 169 w 177"/>
                <a:gd name="T13" fmla="*/ 15 h 309"/>
                <a:gd name="T14" fmla="*/ 174 w 177"/>
                <a:gd name="T15" fmla="*/ 11 h 309"/>
                <a:gd name="T16" fmla="*/ 177 w 177"/>
                <a:gd name="T17" fmla="*/ 12 h 309"/>
                <a:gd name="T18" fmla="*/ 173 w 177"/>
                <a:gd name="T19" fmla="*/ 23 h 309"/>
                <a:gd name="T20" fmla="*/ 166 w 177"/>
                <a:gd name="T21" fmla="*/ 34 h 309"/>
                <a:gd name="T22" fmla="*/ 172 w 177"/>
                <a:gd name="T23" fmla="*/ 50 h 309"/>
                <a:gd name="T24" fmla="*/ 167 w 177"/>
                <a:gd name="T25" fmla="*/ 65 h 309"/>
                <a:gd name="T26" fmla="*/ 152 w 177"/>
                <a:gd name="T27" fmla="*/ 79 h 309"/>
                <a:gd name="T28" fmla="*/ 148 w 177"/>
                <a:gd name="T29" fmla="*/ 93 h 309"/>
                <a:gd name="T30" fmla="*/ 149 w 177"/>
                <a:gd name="T31" fmla="*/ 105 h 309"/>
                <a:gd name="T32" fmla="*/ 142 w 177"/>
                <a:gd name="T33" fmla="*/ 125 h 309"/>
                <a:gd name="T34" fmla="*/ 119 w 177"/>
                <a:gd name="T35" fmla="*/ 157 h 309"/>
                <a:gd name="T36" fmla="*/ 83 w 177"/>
                <a:gd name="T37" fmla="*/ 196 h 309"/>
                <a:gd name="T38" fmla="*/ 51 w 177"/>
                <a:gd name="T39" fmla="*/ 243 h 309"/>
                <a:gd name="T40" fmla="*/ 38 w 177"/>
                <a:gd name="T41" fmla="*/ 272 h 309"/>
                <a:gd name="T42" fmla="*/ 29 w 177"/>
                <a:gd name="T43" fmla="*/ 282 h 309"/>
                <a:gd name="T44" fmla="*/ 18 w 177"/>
                <a:gd name="T45" fmla="*/ 294 h 309"/>
                <a:gd name="T46" fmla="*/ 7 w 177"/>
                <a:gd name="T47" fmla="*/ 305 h 309"/>
                <a:gd name="T48" fmla="*/ 8 w 177"/>
                <a:gd name="T49" fmla="*/ 303 h 309"/>
                <a:gd name="T50" fmla="*/ 27 w 177"/>
                <a:gd name="T51" fmla="*/ 273 h 309"/>
                <a:gd name="T52" fmla="*/ 47 w 177"/>
                <a:gd name="T53" fmla="*/ 235 h 309"/>
                <a:gd name="T54" fmla="*/ 64 w 177"/>
                <a:gd name="T55" fmla="*/ 204 h 309"/>
                <a:gd name="T56" fmla="*/ 75 w 177"/>
                <a:gd name="T57" fmla="*/ 192 h 309"/>
                <a:gd name="T58" fmla="*/ 86 w 177"/>
                <a:gd name="T59" fmla="*/ 174 h 309"/>
                <a:gd name="T60" fmla="*/ 100 w 177"/>
                <a:gd name="T61" fmla="*/ 149 h 309"/>
                <a:gd name="T62" fmla="*/ 114 w 177"/>
                <a:gd name="T63" fmla="*/ 126 h 309"/>
                <a:gd name="T64" fmla="*/ 130 w 177"/>
                <a:gd name="T65" fmla="*/ 102 h 309"/>
                <a:gd name="T66" fmla="*/ 141 w 177"/>
                <a:gd name="T67" fmla="*/ 69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309"/>
                <a:gd name="T104" fmla="*/ 177 w 177"/>
                <a:gd name="T105" fmla="*/ 309 h 3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309">
                  <a:moveTo>
                    <a:pt x="141" y="60"/>
                  </a:moveTo>
                  <a:lnTo>
                    <a:pt x="150" y="43"/>
                  </a:lnTo>
                  <a:lnTo>
                    <a:pt x="153" y="27"/>
                  </a:lnTo>
                  <a:lnTo>
                    <a:pt x="153" y="12"/>
                  </a:lnTo>
                  <a:lnTo>
                    <a:pt x="154" y="1"/>
                  </a:lnTo>
                  <a:lnTo>
                    <a:pt x="155" y="0"/>
                  </a:lnTo>
                  <a:lnTo>
                    <a:pt x="157" y="0"/>
                  </a:lnTo>
                  <a:lnTo>
                    <a:pt x="160" y="0"/>
                  </a:lnTo>
                  <a:lnTo>
                    <a:pt x="166" y="2"/>
                  </a:lnTo>
                  <a:lnTo>
                    <a:pt x="165" y="5"/>
                  </a:lnTo>
                  <a:lnTo>
                    <a:pt x="165" y="8"/>
                  </a:lnTo>
                  <a:lnTo>
                    <a:pt x="165" y="12"/>
                  </a:lnTo>
                  <a:lnTo>
                    <a:pt x="167" y="14"/>
                  </a:lnTo>
                  <a:lnTo>
                    <a:pt x="169" y="15"/>
                  </a:lnTo>
                  <a:lnTo>
                    <a:pt x="172" y="14"/>
                  </a:lnTo>
                  <a:lnTo>
                    <a:pt x="174" y="11"/>
                  </a:lnTo>
                  <a:lnTo>
                    <a:pt x="176" y="8"/>
                  </a:lnTo>
                  <a:lnTo>
                    <a:pt x="177" y="12"/>
                  </a:lnTo>
                  <a:lnTo>
                    <a:pt x="176" y="17"/>
                  </a:lnTo>
                  <a:lnTo>
                    <a:pt x="173" y="23"/>
                  </a:lnTo>
                  <a:lnTo>
                    <a:pt x="168" y="28"/>
                  </a:lnTo>
                  <a:lnTo>
                    <a:pt x="166" y="34"/>
                  </a:lnTo>
                  <a:lnTo>
                    <a:pt x="169" y="42"/>
                  </a:lnTo>
                  <a:lnTo>
                    <a:pt x="172" y="50"/>
                  </a:lnTo>
                  <a:lnTo>
                    <a:pt x="171" y="60"/>
                  </a:lnTo>
                  <a:lnTo>
                    <a:pt x="167" y="65"/>
                  </a:lnTo>
                  <a:lnTo>
                    <a:pt x="159" y="71"/>
                  </a:lnTo>
                  <a:lnTo>
                    <a:pt x="152" y="79"/>
                  </a:lnTo>
                  <a:lnTo>
                    <a:pt x="148" y="87"/>
                  </a:lnTo>
                  <a:lnTo>
                    <a:pt x="148" y="93"/>
                  </a:lnTo>
                  <a:lnTo>
                    <a:pt x="149" y="100"/>
                  </a:lnTo>
                  <a:lnTo>
                    <a:pt x="149" y="105"/>
                  </a:lnTo>
                  <a:lnTo>
                    <a:pt x="146" y="111"/>
                  </a:lnTo>
                  <a:lnTo>
                    <a:pt x="142" y="125"/>
                  </a:lnTo>
                  <a:lnTo>
                    <a:pt x="133" y="140"/>
                  </a:lnTo>
                  <a:lnTo>
                    <a:pt x="119" y="157"/>
                  </a:lnTo>
                  <a:lnTo>
                    <a:pt x="102" y="175"/>
                  </a:lnTo>
                  <a:lnTo>
                    <a:pt x="83" y="196"/>
                  </a:lnTo>
                  <a:lnTo>
                    <a:pt x="66" y="218"/>
                  </a:lnTo>
                  <a:lnTo>
                    <a:pt x="51" y="243"/>
                  </a:lnTo>
                  <a:lnTo>
                    <a:pt x="42" y="270"/>
                  </a:lnTo>
                  <a:lnTo>
                    <a:pt x="38" y="272"/>
                  </a:lnTo>
                  <a:lnTo>
                    <a:pt x="34" y="276"/>
                  </a:lnTo>
                  <a:lnTo>
                    <a:pt x="29" y="282"/>
                  </a:lnTo>
                  <a:lnTo>
                    <a:pt x="25" y="288"/>
                  </a:lnTo>
                  <a:lnTo>
                    <a:pt x="18" y="294"/>
                  </a:lnTo>
                  <a:lnTo>
                    <a:pt x="13" y="300"/>
                  </a:lnTo>
                  <a:lnTo>
                    <a:pt x="7" y="305"/>
                  </a:lnTo>
                  <a:lnTo>
                    <a:pt x="0" y="309"/>
                  </a:lnTo>
                  <a:lnTo>
                    <a:pt x="8" y="303"/>
                  </a:lnTo>
                  <a:lnTo>
                    <a:pt x="17" y="289"/>
                  </a:lnTo>
                  <a:lnTo>
                    <a:pt x="27" y="273"/>
                  </a:lnTo>
                  <a:lnTo>
                    <a:pt x="37" y="254"/>
                  </a:lnTo>
                  <a:lnTo>
                    <a:pt x="47" y="235"/>
                  </a:lnTo>
                  <a:lnTo>
                    <a:pt x="57" y="218"/>
                  </a:lnTo>
                  <a:lnTo>
                    <a:pt x="64" y="204"/>
                  </a:lnTo>
                  <a:lnTo>
                    <a:pt x="69" y="197"/>
                  </a:lnTo>
                  <a:lnTo>
                    <a:pt x="75" y="192"/>
                  </a:lnTo>
                  <a:lnTo>
                    <a:pt x="80" y="183"/>
                  </a:lnTo>
                  <a:lnTo>
                    <a:pt x="86" y="174"/>
                  </a:lnTo>
                  <a:lnTo>
                    <a:pt x="93" y="161"/>
                  </a:lnTo>
                  <a:lnTo>
                    <a:pt x="100" y="149"/>
                  </a:lnTo>
                  <a:lnTo>
                    <a:pt x="106" y="137"/>
                  </a:lnTo>
                  <a:lnTo>
                    <a:pt x="114" y="126"/>
                  </a:lnTo>
                  <a:lnTo>
                    <a:pt x="120" y="117"/>
                  </a:lnTo>
                  <a:lnTo>
                    <a:pt x="130" y="102"/>
                  </a:lnTo>
                  <a:lnTo>
                    <a:pt x="137" y="84"/>
                  </a:lnTo>
                  <a:lnTo>
                    <a:pt x="141" y="69"/>
                  </a:lnTo>
                  <a:lnTo>
                    <a:pt x="141" y="60"/>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73" name="Freeform 45"/>
            <p:cNvSpPr>
              <a:spLocks/>
            </p:cNvSpPr>
            <p:nvPr/>
          </p:nvSpPr>
          <p:spPr bwMode="auto">
            <a:xfrm rot="1228347">
              <a:off x="2105" y="1638"/>
              <a:ext cx="15" cy="20"/>
            </a:xfrm>
            <a:custGeom>
              <a:avLst/>
              <a:gdLst>
                <a:gd name="T0" fmla="*/ 5 w 67"/>
                <a:gd name="T1" fmla="*/ 21 h 98"/>
                <a:gd name="T2" fmla="*/ 3 w 67"/>
                <a:gd name="T3" fmla="*/ 16 h 98"/>
                <a:gd name="T4" fmla="*/ 0 w 67"/>
                <a:gd name="T5" fmla="*/ 10 h 98"/>
                <a:gd name="T6" fmla="*/ 0 w 67"/>
                <a:gd name="T7" fmla="*/ 3 h 98"/>
                <a:gd name="T8" fmla="*/ 3 w 67"/>
                <a:gd name="T9" fmla="*/ 0 h 98"/>
                <a:gd name="T10" fmla="*/ 9 w 67"/>
                <a:gd name="T11" fmla="*/ 1 h 98"/>
                <a:gd name="T12" fmla="*/ 15 w 67"/>
                <a:gd name="T13" fmla="*/ 4 h 98"/>
                <a:gd name="T14" fmla="*/ 22 w 67"/>
                <a:gd name="T15" fmla="*/ 9 h 98"/>
                <a:gd name="T16" fmla="*/ 26 w 67"/>
                <a:gd name="T17" fmla="*/ 14 h 98"/>
                <a:gd name="T18" fmla="*/ 30 w 67"/>
                <a:gd name="T19" fmla="*/ 18 h 98"/>
                <a:gd name="T20" fmla="*/ 35 w 67"/>
                <a:gd name="T21" fmla="*/ 21 h 98"/>
                <a:gd name="T22" fmla="*/ 41 w 67"/>
                <a:gd name="T23" fmla="*/ 23 h 98"/>
                <a:gd name="T24" fmla="*/ 44 w 67"/>
                <a:gd name="T25" fmla="*/ 23 h 98"/>
                <a:gd name="T26" fmla="*/ 47 w 67"/>
                <a:gd name="T27" fmla="*/ 21 h 98"/>
                <a:gd name="T28" fmla="*/ 52 w 67"/>
                <a:gd name="T29" fmla="*/ 20 h 98"/>
                <a:gd name="T30" fmla="*/ 57 w 67"/>
                <a:gd name="T31" fmla="*/ 19 h 98"/>
                <a:gd name="T32" fmla="*/ 60 w 67"/>
                <a:gd name="T33" fmla="*/ 19 h 98"/>
                <a:gd name="T34" fmla="*/ 62 w 67"/>
                <a:gd name="T35" fmla="*/ 21 h 98"/>
                <a:gd name="T36" fmla="*/ 64 w 67"/>
                <a:gd name="T37" fmla="*/ 25 h 98"/>
                <a:gd name="T38" fmla="*/ 65 w 67"/>
                <a:gd name="T39" fmla="*/ 26 h 98"/>
                <a:gd name="T40" fmla="*/ 67 w 67"/>
                <a:gd name="T41" fmla="*/ 27 h 98"/>
                <a:gd name="T42" fmla="*/ 65 w 67"/>
                <a:gd name="T43" fmla="*/ 31 h 98"/>
                <a:gd name="T44" fmla="*/ 63 w 67"/>
                <a:gd name="T45" fmla="*/ 38 h 98"/>
                <a:gd name="T46" fmla="*/ 60 w 67"/>
                <a:gd name="T47" fmla="*/ 48 h 98"/>
                <a:gd name="T48" fmla="*/ 56 w 67"/>
                <a:gd name="T49" fmla="*/ 58 h 98"/>
                <a:gd name="T50" fmla="*/ 50 w 67"/>
                <a:gd name="T51" fmla="*/ 70 h 98"/>
                <a:gd name="T52" fmla="*/ 43 w 67"/>
                <a:gd name="T53" fmla="*/ 81 h 98"/>
                <a:gd name="T54" fmla="*/ 33 w 67"/>
                <a:gd name="T55" fmla="*/ 90 h 98"/>
                <a:gd name="T56" fmla="*/ 22 w 67"/>
                <a:gd name="T57" fmla="*/ 98 h 98"/>
                <a:gd name="T58" fmla="*/ 24 w 67"/>
                <a:gd name="T59" fmla="*/ 93 h 98"/>
                <a:gd name="T60" fmla="*/ 29 w 67"/>
                <a:gd name="T61" fmla="*/ 88 h 98"/>
                <a:gd name="T62" fmla="*/ 33 w 67"/>
                <a:gd name="T63" fmla="*/ 84 h 98"/>
                <a:gd name="T64" fmla="*/ 35 w 67"/>
                <a:gd name="T65" fmla="*/ 80 h 98"/>
                <a:gd name="T66" fmla="*/ 37 w 67"/>
                <a:gd name="T67" fmla="*/ 76 h 98"/>
                <a:gd name="T68" fmla="*/ 37 w 67"/>
                <a:gd name="T69" fmla="*/ 73 h 98"/>
                <a:gd name="T70" fmla="*/ 38 w 67"/>
                <a:gd name="T71" fmla="*/ 71 h 98"/>
                <a:gd name="T72" fmla="*/ 38 w 67"/>
                <a:gd name="T73" fmla="*/ 70 h 98"/>
                <a:gd name="T74" fmla="*/ 43 w 67"/>
                <a:gd name="T75" fmla="*/ 66 h 98"/>
                <a:gd name="T76" fmla="*/ 47 w 67"/>
                <a:gd name="T77" fmla="*/ 62 h 98"/>
                <a:gd name="T78" fmla="*/ 49 w 67"/>
                <a:gd name="T79" fmla="*/ 57 h 98"/>
                <a:gd name="T80" fmla="*/ 49 w 67"/>
                <a:gd name="T81" fmla="*/ 54 h 98"/>
                <a:gd name="T82" fmla="*/ 47 w 67"/>
                <a:gd name="T83" fmla="*/ 55 h 98"/>
                <a:gd name="T84" fmla="*/ 45 w 67"/>
                <a:gd name="T85" fmla="*/ 56 h 98"/>
                <a:gd name="T86" fmla="*/ 44 w 67"/>
                <a:gd name="T87" fmla="*/ 56 h 98"/>
                <a:gd name="T88" fmla="*/ 42 w 67"/>
                <a:gd name="T89" fmla="*/ 57 h 98"/>
                <a:gd name="T90" fmla="*/ 44 w 67"/>
                <a:gd name="T91" fmla="*/ 52 h 98"/>
                <a:gd name="T92" fmla="*/ 45 w 67"/>
                <a:gd name="T93" fmla="*/ 47 h 98"/>
                <a:gd name="T94" fmla="*/ 45 w 67"/>
                <a:gd name="T95" fmla="*/ 43 h 98"/>
                <a:gd name="T96" fmla="*/ 44 w 67"/>
                <a:gd name="T97" fmla="*/ 39 h 98"/>
                <a:gd name="T98" fmla="*/ 38 w 67"/>
                <a:gd name="T99" fmla="*/ 40 h 98"/>
                <a:gd name="T100" fmla="*/ 28 w 67"/>
                <a:gd name="T101" fmla="*/ 38 h 98"/>
                <a:gd name="T102" fmla="*/ 20 w 67"/>
                <a:gd name="T103" fmla="*/ 34 h 98"/>
                <a:gd name="T104" fmla="*/ 15 w 67"/>
                <a:gd name="T105" fmla="*/ 26 h 98"/>
                <a:gd name="T106" fmla="*/ 13 w 67"/>
                <a:gd name="T107" fmla="*/ 21 h 98"/>
                <a:gd name="T108" fmla="*/ 10 w 67"/>
                <a:gd name="T109" fmla="*/ 20 h 98"/>
                <a:gd name="T110" fmla="*/ 6 w 67"/>
                <a:gd name="T111" fmla="*/ 20 h 98"/>
                <a:gd name="T112" fmla="*/ 5 w 67"/>
                <a:gd name="T113" fmla="*/ 21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98"/>
                <a:gd name="T173" fmla="*/ 67 w 67"/>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98">
                  <a:moveTo>
                    <a:pt x="5" y="21"/>
                  </a:moveTo>
                  <a:lnTo>
                    <a:pt x="3" y="16"/>
                  </a:lnTo>
                  <a:lnTo>
                    <a:pt x="0" y="10"/>
                  </a:lnTo>
                  <a:lnTo>
                    <a:pt x="0" y="3"/>
                  </a:lnTo>
                  <a:lnTo>
                    <a:pt x="3" y="0"/>
                  </a:lnTo>
                  <a:lnTo>
                    <a:pt x="9" y="1"/>
                  </a:lnTo>
                  <a:lnTo>
                    <a:pt x="15" y="4"/>
                  </a:lnTo>
                  <a:lnTo>
                    <a:pt x="22" y="9"/>
                  </a:lnTo>
                  <a:lnTo>
                    <a:pt x="26" y="14"/>
                  </a:lnTo>
                  <a:lnTo>
                    <a:pt x="30" y="18"/>
                  </a:lnTo>
                  <a:lnTo>
                    <a:pt x="35" y="21"/>
                  </a:lnTo>
                  <a:lnTo>
                    <a:pt x="41" y="23"/>
                  </a:lnTo>
                  <a:lnTo>
                    <a:pt x="44" y="23"/>
                  </a:lnTo>
                  <a:lnTo>
                    <a:pt x="47" y="21"/>
                  </a:lnTo>
                  <a:lnTo>
                    <a:pt x="52" y="20"/>
                  </a:lnTo>
                  <a:lnTo>
                    <a:pt x="57" y="19"/>
                  </a:lnTo>
                  <a:lnTo>
                    <a:pt x="60" y="19"/>
                  </a:lnTo>
                  <a:lnTo>
                    <a:pt x="62" y="21"/>
                  </a:lnTo>
                  <a:lnTo>
                    <a:pt x="64" y="25"/>
                  </a:lnTo>
                  <a:lnTo>
                    <a:pt x="65" y="26"/>
                  </a:lnTo>
                  <a:lnTo>
                    <a:pt x="67" y="27"/>
                  </a:lnTo>
                  <a:lnTo>
                    <a:pt x="65" y="31"/>
                  </a:lnTo>
                  <a:lnTo>
                    <a:pt x="63" y="38"/>
                  </a:lnTo>
                  <a:lnTo>
                    <a:pt x="60" y="48"/>
                  </a:lnTo>
                  <a:lnTo>
                    <a:pt x="56" y="58"/>
                  </a:lnTo>
                  <a:lnTo>
                    <a:pt x="50" y="70"/>
                  </a:lnTo>
                  <a:lnTo>
                    <a:pt x="43" y="81"/>
                  </a:lnTo>
                  <a:lnTo>
                    <a:pt x="33" y="90"/>
                  </a:lnTo>
                  <a:lnTo>
                    <a:pt x="22" y="98"/>
                  </a:lnTo>
                  <a:lnTo>
                    <a:pt x="24" y="93"/>
                  </a:lnTo>
                  <a:lnTo>
                    <a:pt x="29" y="88"/>
                  </a:lnTo>
                  <a:lnTo>
                    <a:pt x="33" y="84"/>
                  </a:lnTo>
                  <a:lnTo>
                    <a:pt x="35" y="80"/>
                  </a:lnTo>
                  <a:lnTo>
                    <a:pt x="37" y="76"/>
                  </a:lnTo>
                  <a:lnTo>
                    <a:pt x="37" y="73"/>
                  </a:lnTo>
                  <a:lnTo>
                    <a:pt x="38" y="71"/>
                  </a:lnTo>
                  <a:lnTo>
                    <a:pt x="38" y="70"/>
                  </a:lnTo>
                  <a:lnTo>
                    <a:pt x="43" y="66"/>
                  </a:lnTo>
                  <a:lnTo>
                    <a:pt x="47" y="62"/>
                  </a:lnTo>
                  <a:lnTo>
                    <a:pt x="49" y="57"/>
                  </a:lnTo>
                  <a:lnTo>
                    <a:pt x="49" y="54"/>
                  </a:lnTo>
                  <a:lnTo>
                    <a:pt x="47" y="55"/>
                  </a:lnTo>
                  <a:lnTo>
                    <a:pt x="45" y="56"/>
                  </a:lnTo>
                  <a:lnTo>
                    <a:pt x="44" y="56"/>
                  </a:lnTo>
                  <a:lnTo>
                    <a:pt x="42" y="57"/>
                  </a:lnTo>
                  <a:lnTo>
                    <a:pt x="44" y="52"/>
                  </a:lnTo>
                  <a:lnTo>
                    <a:pt x="45" y="47"/>
                  </a:lnTo>
                  <a:lnTo>
                    <a:pt x="45" y="43"/>
                  </a:lnTo>
                  <a:lnTo>
                    <a:pt x="44" y="39"/>
                  </a:lnTo>
                  <a:lnTo>
                    <a:pt x="38" y="40"/>
                  </a:lnTo>
                  <a:lnTo>
                    <a:pt x="28" y="38"/>
                  </a:lnTo>
                  <a:lnTo>
                    <a:pt x="20" y="34"/>
                  </a:lnTo>
                  <a:lnTo>
                    <a:pt x="15" y="26"/>
                  </a:lnTo>
                  <a:lnTo>
                    <a:pt x="13" y="21"/>
                  </a:lnTo>
                  <a:lnTo>
                    <a:pt x="10" y="20"/>
                  </a:lnTo>
                  <a:lnTo>
                    <a:pt x="6" y="20"/>
                  </a:lnTo>
                  <a:lnTo>
                    <a:pt x="5" y="21"/>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74" name="Freeform 46"/>
            <p:cNvSpPr>
              <a:spLocks/>
            </p:cNvSpPr>
            <p:nvPr/>
          </p:nvSpPr>
          <p:spPr bwMode="auto">
            <a:xfrm rot="1228347">
              <a:off x="2115" y="1633"/>
              <a:ext cx="15" cy="43"/>
            </a:xfrm>
            <a:custGeom>
              <a:avLst/>
              <a:gdLst>
                <a:gd name="T0" fmla="*/ 45 w 68"/>
                <a:gd name="T1" fmla="*/ 169 h 213"/>
                <a:gd name="T2" fmla="*/ 41 w 68"/>
                <a:gd name="T3" fmla="*/ 176 h 213"/>
                <a:gd name="T4" fmla="*/ 36 w 68"/>
                <a:gd name="T5" fmla="*/ 183 h 213"/>
                <a:gd name="T6" fmla="*/ 31 w 68"/>
                <a:gd name="T7" fmla="*/ 189 h 213"/>
                <a:gd name="T8" fmla="*/ 26 w 68"/>
                <a:gd name="T9" fmla="*/ 194 h 213"/>
                <a:gd name="T10" fmla="*/ 20 w 68"/>
                <a:gd name="T11" fmla="*/ 201 h 213"/>
                <a:gd name="T12" fmla="*/ 13 w 68"/>
                <a:gd name="T13" fmla="*/ 205 h 213"/>
                <a:gd name="T14" fmla="*/ 7 w 68"/>
                <a:gd name="T15" fmla="*/ 209 h 213"/>
                <a:gd name="T16" fmla="*/ 0 w 68"/>
                <a:gd name="T17" fmla="*/ 213 h 213"/>
                <a:gd name="T18" fmla="*/ 8 w 68"/>
                <a:gd name="T19" fmla="*/ 200 h 213"/>
                <a:gd name="T20" fmla="*/ 18 w 68"/>
                <a:gd name="T21" fmla="*/ 177 h 213"/>
                <a:gd name="T22" fmla="*/ 25 w 68"/>
                <a:gd name="T23" fmla="*/ 153 h 213"/>
                <a:gd name="T24" fmla="*/ 29 w 68"/>
                <a:gd name="T25" fmla="*/ 133 h 213"/>
                <a:gd name="T26" fmla="*/ 32 w 68"/>
                <a:gd name="T27" fmla="*/ 139 h 213"/>
                <a:gd name="T28" fmla="*/ 34 w 68"/>
                <a:gd name="T29" fmla="*/ 144 h 213"/>
                <a:gd name="T30" fmla="*/ 37 w 68"/>
                <a:gd name="T31" fmla="*/ 146 h 213"/>
                <a:gd name="T32" fmla="*/ 38 w 68"/>
                <a:gd name="T33" fmla="*/ 147 h 213"/>
                <a:gd name="T34" fmla="*/ 45 w 68"/>
                <a:gd name="T35" fmla="*/ 123 h 213"/>
                <a:gd name="T36" fmla="*/ 50 w 68"/>
                <a:gd name="T37" fmla="*/ 93 h 213"/>
                <a:gd name="T38" fmla="*/ 53 w 68"/>
                <a:gd name="T39" fmla="*/ 63 h 213"/>
                <a:gd name="T40" fmla="*/ 51 w 68"/>
                <a:gd name="T41" fmla="*/ 47 h 213"/>
                <a:gd name="T42" fmla="*/ 48 w 68"/>
                <a:gd name="T43" fmla="*/ 49 h 213"/>
                <a:gd name="T44" fmla="*/ 45 w 68"/>
                <a:gd name="T45" fmla="*/ 49 h 213"/>
                <a:gd name="T46" fmla="*/ 41 w 68"/>
                <a:gd name="T47" fmla="*/ 47 h 213"/>
                <a:gd name="T48" fmla="*/ 37 w 68"/>
                <a:gd name="T49" fmla="*/ 41 h 213"/>
                <a:gd name="T50" fmla="*/ 33 w 68"/>
                <a:gd name="T51" fmla="*/ 47 h 213"/>
                <a:gd name="T52" fmla="*/ 29 w 68"/>
                <a:gd name="T53" fmla="*/ 55 h 213"/>
                <a:gd name="T54" fmla="*/ 25 w 68"/>
                <a:gd name="T55" fmla="*/ 60 h 213"/>
                <a:gd name="T56" fmla="*/ 21 w 68"/>
                <a:gd name="T57" fmla="*/ 61 h 213"/>
                <a:gd name="T58" fmla="*/ 16 w 68"/>
                <a:gd name="T59" fmla="*/ 59 h 213"/>
                <a:gd name="T60" fmla="*/ 12 w 68"/>
                <a:gd name="T61" fmla="*/ 57 h 213"/>
                <a:gd name="T62" fmla="*/ 8 w 68"/>
                <a:gd name="T63" fmla="*/ 56 h 213"/>
                <a:gd name="T64" fmla="*/ 6 w 68"/>
                <a:gd name="T65" fmla="*/ 54 h 213"/>
                <a:gd name="T66" fmla="*/ 11 w 68"/>
                <a:gd name="T67" fmla="*/ 55 h 213"/>
                <a:gd name="T68" fmla="*/ 15 w 68"/>
                <a:gd name="T69" fmla="*/ 55 h 213"/>
                <a:gd name="T70" fmla="*/ 19 w 68"/>
                <a:gd name="T71" fmla="*/ 54 h 213"/>
                <a:gd name="T72" fmla="*/ 23 w 68"/>
                <a:gd name="T73" fmla="*/ 53 h 213"/>
                <a:gd name="T74" fmla="*/ 27 w 68"/>
                <a:gd name="T75" fmla="*/ 49 h 213"/>
                <a:gd name="T76" fmla="*/ 30 w 68"/>
                <a:gd name="T77" fmla="*/ 45 h 213"/>
                <a:gd name="T78" fmla="*/ 34 w 68"/>
                <a:gd name="T79" fmla="*/ 40 h 213"/>
                <a:gd name="T80" fmla="*/ 40 w 68"/>
                <a:gd name="T81" fmla="*/ 33 h 213"/>
                <a:gd name="T82" fmla="*/ 49 w 68"/>
                <a:gd name="T83" fmla="*/ 35 h 213"/>
                <a:gd name="T84" fmla="*/ 58 w 68"/>
                <a:gd name="T85" fmla="*/ 26 h 213"/>
                <a:gd name="T86" fmla="*/ 64 w 68"/>
                <a:gd name="T87" fmla="*/ 12 h 213"/>
                <a:gd name="T88" fmla="*/ 67 w 68"/>
                <a:gd name="T89" fmla="*/ 0 h 213"/>
                <a:gd name="T90" fmla="*/ 68 w 68"/>
                <a:gd name="T91" fmla="*/ 20 h 213"/>
                <a:gd name="T92" fmla="*/ 67 w 68"/>
                <a:gd name="T93" fmla="*/ 63 h 213"/>
                <a:gd name="T94" fmla="*/ 61 w 68"/>
                <a:gd name="T95" fmla="*/ 118 h 213"/>
                <a:gd name="T96" fmla="*/ 45 w 68"/>
                <a:gd name="T97" fmla="*/ 169 h 2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
                <a:gd name="T148" fmla="*/ 0 h 213"/>
                <a:gd name="T149" fmla="*/ 68 w 68"/>
                <a:gd name="T150" fmla="*/ 213 h 2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 h="213">
                  <a:moveTo>
                    <a:pt x="45" y="169"/>
                  </a:moveTo>
                  <a:lnTo>
                    <a:pt x="41" y="176"/>
                  </a:lnTo>
                  <a:lnTo>
                    <a:pt x="36" y="183"/>
                  </a:lnTo>
                  <a:lnTo>
                    <a:pt x="31" y="189"/>
                  </a:lnTo>
                  <a:lnTo>
                    <a:pt x="26" y="194"/>
                  </a:lnTo>
                  <a:lnTo>
                    <a:pt x="20" y="201"/>
                  </a:lnTo>
                  <a:lnTo>
                    <a:pt x="13" y="205"/>
                  </a:lnTo>
                  <a:lnTo>
                    <a:pt x="7" y="209"/>
                  </a:lnTo>
                  <a:lnTo>
                    <a:pt x="0" y="213"/>
                  </a:lnTo>
                  <a:lnTo>
                    <a:pt x="8" y="200"/>
                  </a:lnTo>
                  <a:lnTo>
                    <a:pt x="18" y="177"/>
                  </a:lnTo>
                  <a:lnTo>
                    <a:pt x="25" y="153"/>
                  </a:lnTo>
                  <a:lnTo>
                    <a:pt x="29" y="133"/>
                  </a:lnTo>
                  <a:lnTo>
                    <a:pt x="32" y="139"/>
                  </a:lnTo>
                  <a:lnTo>
                    <a:pt x="34" y="144"/>
                  </a:lnTo>
                  <a:lnTo>
                    <a:pt x="37" y="146"/>
                  </a:lnTo>
                  <a:lnTo>
                    <a:pt x="38" y="147"/>
                  </a:lnTo>
                  <a:lnTo>
                    <a:pt x="45" y="123"/>
                  </a:lnTo>
                  <a:lnTo>
                    <a:pt x="50" y="93"/>
                  </a:lnTo>
                  <a:lnTo>
                    <a:pt x="53" y="63"/>
                  </a:lnTo>
                  <a:lnTo>
                    <a:pt x="51" y="47"/>
                  </a:lnTo>
                  <a:lnTo>
                    <a:pt x="48" y="49"/>
                  </a:lnTo>
                  <a:lnTo>
                    <a:pt x="45" y="49"/>
                  </a:lnTo>
                  <a:lnTo>
                    <a:pt x="41" y="47"/>
                  </a:lnTo>
                  <a:lnTo>
                    <a:pt x="37" y="41"/>
                  </a:lnTo>
                  <a:lnTo>
                    <a:pt x="33" y="47"/>
                  </a:lnTo>
                  <a:lnTo>
                    <a:pt x="29" y="55"/>
                  </a:lnTo>
                  <a:lnTo>
                    <a:pt x="25" y="60"/>
                  </a:lnTo>
                  <a:lnTo>
                    <a:pt x="21" y="61"/>
                  </a:lnTo>
                  <a:lnTo>
                    <a:pt x="16" y="59"/>
                  </a:lnTo>
                  <a:lnTo>
                    <a:pt x="12" y="57"/>
                  </a:lnTo>
                  <a:lnTo>
                    <a:pt x="8" y="56"/>
                  </a:lnTo>
                  <a:lnTo>
                    <a:pt x="6" y="54"/>
                  </a:lnTo>
                  <a:lnTo>
                    <a:pt x="11" y="55"/>
                  </a:lnTo>
                  <a:lnTo>
                    <a:pt x="15" y="55"/>
                  </a:lnTo>
                  <a:lnTo>
                    <a:pt x="19" y="54"/>
                  </a:lnTo>
                  <a:lnTo>
                    <a:pt x="23" y="53"/>
                  </a:lnTo>
                  <a:lnTo>
                    <a:pt x="27" y="49"/>
                  </a:lnTo>
                  <a:lnTo>
                    <a:pt x="30" y="45"/>
                  </a:lnTo>
                  <a:lnTo>
                    <a:pt x="34" y="40"/>
                  </a:lnTo>
                  <a:lnTo>
                    <a:pt x="40" y="33"/>
                  </a:lnTo>
                  <a:lnTo>
                    <a:pt x="49" y="35"/>
                  </a:lnTo>
                  <a:lnTo>
                    <a:pt x="58" y="26"/>
                  </a:lnTo>
                  <a:lnTo>
                    <a:pt x="64" y="12"/>
                  </a:lnTo>
                  <a:lnTo>
                    <a:pt x="67" y="0"/>
                  </a:lnTo>
                  <a:lnTo>
                    <a:pt x="68" y="20"/>
                  </a:lnTo>
                  <a:lnTo>
                    <a:pt x="67" y="63"/>
                  </a:lnTo>
                  <a:lnTo>
                    <a:pt x="61" y="118"/>
                  </a:lnTo>
                  <a:lnTo>
                    <a:pt x="45" y="169"/>
                  </a:lnTo>
                  <a:close/>
                </a:path>
              </a:pathLst>
            </a:custGeom>
            <a:solidFill>
              <a:srgbClr val="59B200"/>
            </a:solidFill>
            <a:ln w="3175" cmpd="sng">
              <a:solidFill>
                <a:srgbClr val="000000"/>
              </a:solidFill>
              <a:round/>
              <a:headEnd/>
              <a:tailEnd/>
            </a:ln>
          </p:spPr>
          <p:txBody>
            <a:bodyPr/>
            <a:lstStyle/>
            <a:p>
              <a:endParaRPr lang="en-US">
                <a:solidFill>
                  <a:srgbClr val="FFFFFF"/>
                </a:solidFill>
              </a:endParaRPr>
            </a:p>
          </p:txBody>
        </p:sp>
        <p:sp>
          <p:nvSpPr>
            <p:cNvPr id="1075" name="Freeform 47"/>
            <p:cNvSpPr>
              <a:spLocks/>
            </p:cNvSpPr>
            <p:nvPr/>
          </p:nvSpPr>
          <p:spPr bwMode="auto">
            <a:xfrm rot="1228347">
              <a:off x="2036" y="1610"/>
              <a:ext cx="42" cy="95"/>
            </a:xfrm>
            <a:custGeom>
              <a:avLst/>
              <a:gdLst>
                <a:gd name="T0" fmla="*/ 98 w 191"/>
                <a:gd name="T1" fmla="*/ 155 h 468"/>
                <a:gd name="T2" fmla="*/ 85 w 191"/>
                <a:gd name="T3" fmla="*/ 166 h 468"/>
                <a:gd name="T4" fmla="*/ 80 w 191"/>
                <a:gd name="T5" fmla="*/ 160 h 468"/>
                <a:gd name="T6" fmla="*/ 79 w 191"/>
                <a:gd name="T7" fmla="*/ 146 h 468"/>
                <a:gd name="T8" fmla="*/ 78 w 191"/>
                <a:gd name="T9" fmla="*/ 147 h 468"/>
                <a:gd name="T10" fmla="*/ 75 w 191"/>
                <a:gd name="T11" fmla="*/ 165 h 468"/>
                <a:gd name="T12" fmla="*/ 73 w 191"/>
                <a:gd name="T13" fmla="*/ 183 h 468"/>
                <a:gd name="T14" fmla="*/ 58 w 191"/>
                <a:gd name="T15" fmla="*/ 197 h 468"/>
                <a:gd name="T16" fmla="*/ 46 w 191"/>
                <a:gd name="T17" fmla="*/ 193 h 468"/>
                <a:gd name="T18" fmla="*/ 47 w 191"/>
                <a:gd name="T19" fmla="*/ 154 h 468"/>
                <a:gd name="T20" fmla="*/ 46 w 191"/>
                <a:gd name="T21" fmla="*/ 153 h 468"/>
                <a:gd name="T22" fmla="*/ 41 w 191"/>
                <a:gd name="T23" fmla="*/ 196 h 468"/>
                <a:gd name="T24" fmla="*/ 39 w 191"/>
                <a:gd name="T25" fmla="*/ 218 h 468"/>
                <a:gd name="T26" fmla="*/ 29 w 191"/>
                <a:gd name="T27" fmla="*/ 233 h 468"/>
                <a:gd name="T28" fmla="*/ 20 w 191"/>
                <a:gd name="T29" fmla="*/ 236 h 468"/>
                <a:gd name="T30" fmla="*/ 17 w 191"/>
                <a:gd name="T31" fmla="*/ 228 h 468"/>
                <a:gd name="T32" fmla="*/ 17 w 191"/>
                <a:gd name="T33" fmla="*/ 228 h 468"/>
                <a:gd name="T34" fmla="*/ 16 w 191"/>
                <a:gd name="T35" fmla="*/ 240 h 468"/>
                <a:gd name="T36" fmla="*/ 9 w 191"/>
                <a:gd name="T37" fmla="*/ 278 h 468"/>
                <a:gd name="T38" fmla="*/ 0 w 191"/>
                <a:gd name="T39" fmla="*/ 352 h 468"/>
                <a:gd name="T40" fmla="*/ 4 w 191"/>
                <a:gd name="T41" fmla="*/ 399 h 468"/>
                <a:gd name="T42" fmla="*/ 7 w 191"/>
                <a:gd name="T43" fmla="*/ 446 h 468"/>
                <a:gd name="T44" fmla="*/ 13 w 191"/>
                <a:gd name="T45" fmla="*/ 455 h 468"/>
                <a:gd name="T46" fmla="*/ 19 w 191"/>
                <a:gd name="T47" fmla="*/ 399 h 468"/>
                <a:gd name="T48" fmla="*/ 28 w 191"/>
                <a:gd name="T49" fmla="*/ 325 h 468"/>
                <a:gd name="T50" fmla="*/ 42 w 191"/>
                <a:gd name="T51" fmla="*/ 265 h 468"/>
                <a:gd name="T52" fmla="*/ 58 w 191"/>
                <a:gd name="T53" fmla="*/ 243 h 468"/>
                <a:gd name="T54" fmla="*/ 77 w 191"/>
                <a:gd name="T55" fmla="*/ 213 h 468"/>
                <a:gd name="T56" fmla="*/ 97 w 191"/>
                <a:gd name="T57" fmla="*/ 175 h 468"/>
                <a:gd name="T58" fmla="*/ 114 w 191"/>
                <a:gd name="T59" fmla="*/ 144 h 468"/>
                <a:gd name="T60" fmla="*/ 125 w 191"/>
                <a:gd name="T61" fmla="*/ 132 h 468"/>
                <a:gd name="T62" fmla="*/ 136 w 191"/>
                <a:gd name="T63" fmla="*/ 114 h 468"/>
                <a:gd name="T64" fmla="*/ 150 w 191"/>
                <a:gd name="T65" fmla="*/ 89 h 468"/>
                <a:gd name="T66" fmla="*/ 164 w 191"/>
                <a:gd name="T67" fmla="*/ 66 h 468"/>
                <a:gd name="T68" fmla="*/ 180 w 191"/>
                <a:gd name="T69" fmla="*/ 42 h 468"/>
                <a:gd name="T70" fmla="*/ 191 w 191"/>
                <a:gd name="T71" fmla="*/ 9 h 468"/>
                <a:gd name="T72" fmla="*/ 188 w 191"/>
                <a:gd name="T73" fmla="*/ 6 h 468"/>
                <a:gd name="T74" fmla="*/ 183 w 191"/>
                <a:gd name="T75" fmla="*/ 18 h 468"/>
                <a:gd name="T76" fmla="*/ 181 w 191"/>
                <a:gd name="T77" fmla="*/ 26 h 468"/>
                <a:gd name="T78" fmla="*/ 172 w 191"/>
                <a:gd name="T79" fmla="*/ 42 h 468"/>
                <a:gd name="T80" fmla="*/ 158 w 191"/>
                <a:gd name="T81" fmla="*/ 63 h 468"/>
                <a:gd name="T82" fmla="*/ 143 w 191"/>
                <a:gd name="T83" fmla="*/ 85 h 468"/>
                <a:gd name="T84" fmla="*/ 125 w 191"/>
                <a:gd name="T85" fmla="*/ 112 h 468"/>
                <a:gd name="T86" fmla="*/ 111 w 191"/>
                <a:gd name="T87" fmla="*/ 140 h 4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1"/>
                <a:gd name="T133" fmla="*/ 0 h 468"/>
                <a:gd name="T134" fmla="*/ 191 w 191"/>
                <a:gd name="T135" fmla="*/ 468 h 4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1" h="468">
                  <a:moveTo>
                    <a:pt x="104" y="148"/>
                  </a:moveTo>
                  <a:lnTo>
                    <a:pt x="98" y="155"/>
                  </a:lnTo>
                  <a:lnTo>
                    <a:pt x="92" y="161"/>
                  </a:lnTo>
                  <a:lnTo>
                    <a:pt x="85" y="166"/>
                  </a:lnTo>
                  <a:lnTo>
                    <a:pt x="79" y="169"/>
                  </a:lnTo>
                  <a:lnTo>
                    <a:pt x="80" y="160"/>
                  </a:lnTo>
                  <a:lnTo>
                    <a:pt x="80" y="152"/>
                  </a:lnTo>
                  <a:lnTo>
                    <a:pt x="79" y="146"/>
                  </a:lnTo>
                  <a:lnTo>
                    <a:pt x="79" y="143"/>
                  </a:lnTo>
                  <a:lnTo>
                    <a:pt x="78" y="147"/>
                  </a:lnTo>
                  <a:lnTo>
                    <a:pt x="77" y="154"/>
                  </a:lnTo>
                  <a:lnTo>
                    <a:pt x="75" y="165"/>
                  </a:lnTo>
                  <a:lnTo>
                    <a:pt x="75" y="174"/>
                  </a:lnTo>
                  <a:lnTo>
                    <a:pt x="73" y="183"/>
                  </a:lnTo>
                  <a:lnTo>
                    <a:pt x="66" y="191"/>
                  </a:lnTo>
                  <a:lnTo>
                    <a:pt x="58" y="197"/>
                  </a:lnTo>
                  <a:lnTo>
                    <a:pt x="48" y="203"/>
                  </a:lnTo>
                  <a:lnTo>
                    <a:pt x="46" y="193"/>
                  </a:lnTo>
                  <a:lnTo>
                    <a:pt x="47" y="174"/>
                  </a:lnTo>
                  <a:lnTo>
                    <a:pt x="47" y="154"/>
                  </a:lnTo>
                  <a:lnTo>
                    <a:pt x="48" y="138"/>
                  </a:lnTo>
                  <a:lnTo>
                    <a:pt x="46" y="153"/>
                  </a:lnTo>
                  <a:lnTo>
                    <a:pt x="43" y="174"/>
                  </a:lnTo>
                  <a:lnTo>
                    <a:pt x="41" y="196"/>
                  </a:lnTo>
                  <a:lnTo>
                    <a:pt x="41" y="209"/>
                  </a:lnTo>
                  <a:lnTo>
                    <a:pt x="39" y="218"/>
                  </a:lnTo>
                  <a:lnTo>
                    <a:pt x="34" y="227"/>
                  </a:lnTo>
                  <a:lnTo>
                    <a:pt x="29" y="233"/>
                  </a:lnTo>
                  <a:lnTo>
                    <a:pt x="22" y="239"/>
                  </a:lnTo>
                  <a:lnTo>
                    <a:pt x="20" y="236"/>
                  </a:lnTo>
                  <a:lnTo>
                    <a:pt x="19" y="232"/>
                  </a:lnTo>
                  <a:lnTo>
                    <a:pt x="17" y="228"/>
                  </a:lnTo>
                  <a:lnTo>
                    <a:pt x="17" y="226"/>
                  </a:lnTo>
                  <a:lnTo>
                    <a:pt x="17" y="228"/>
                  </a:lnTo>
                  <a:lnTo>
                    <a:pt x="16" y="233"/>
                  </a:lnTo>
                  <a:lnTo>
                    <a:pt x="16" y="240"/>
                  </a:lnTo>
                  <a:lnTo>
                    <a:pt x="17" y="247"/>
                  </a:lnTo>
                  <a:lnTo>
                    <a:pt x="9" y="278"/>
                  </a:lnTo>
                  <a:lnTo>
                    <a:pt x="4" y="316"/>
                  </a:lnTo>
                  <a:lnTo>
                    <a:pt x="0" y="352"/>
                  </a:lnTo>
                  <a:lnTo>
                    <a:pt x="2" y="378"/>
                  </a:lnTo>
                  <a:lnTo>
                    <a:pt x="4" y="399"/>
                  </a:lnTo>
                  <a:lnTo>
                    <a:pt x="5" y="423"/>
                  </a:lnTo>
                  <a:lnTo>
                    <a:pt x="7" y="446"/>
                  </a:lnTo>
                  <a:lnTo>
                    <a:pt x="12" y="468"/>
                  </a:lnTo>
                  <a:lnTo>
                    <a:pt x="13" y="455"/>
                  </a:lnTo>
                  <a:lnTo>
                    <a:pt x="15" y="431"/>
                  </a:lnTo>
                  <a:lnTo>
                    <a:pt x="19" y="399"/>
                  </a:lnTo>
                  <a:lnTo>
                    <a:pt x="23" y="362"/>
                  </a:lnTo>
                  <a:lnTo>
                    <a:pt x="28" y="325"/>
                  </a:lnTo>
                  <a:lnTo>
                    <a:pt x="34" y="291"/>
                  </a:lnTo>
                  <a:lnTo>
                    <a:pt x="42" y="265"/>
                  </a:lnTo>
                  <a:lnTo>
                    <a:pt x="50" y="249"/>
                  </a:lnTo>
                  <a:lnTo>
                    <a:pt x="58" y="243"/>
                  </a:lnTo>
                  <a:lnTo>
                    <a:pt x="67" y="229"/>
                  </a:lnTo>
                  <a:lnTo>
                    <a:pt x="77" y="213"/>
                  </a:lnTo>
                  <a:lnTo>
                    <a:pt x="87" y="194"/>
                  </a:lnTo>
                  <a:lnTo>
                    <a:pt x="97" y="175"/>
                  </a:lnTo>
                  <a:lnTo>
                    <a:pt x="107" y="158"/>
                  </a:lnTo>
                  <a:lnTo>
                    <a:pt x="114" y="144"/>
                  </a:lnTo>
                  <a:lnTo>
                    <a:pt x="119" y="137"/>
                  </a:lnTo>
                  <a:lnTo>
                    <a:pt x="125" y="132"/>
                  </a:lnTo>
                  <a:lnTo>
                    <a:pt x="130" y="123"/>
                  </a:lnTo>
                  <a:lnTo>
                    <a:pt x="136" y="114"/>
                  </a:lnTo>
                  <a:lnTo>
                    <a:pt x="143" y="101"/>
                  </a:lnTo>
                  <a:lnTo>
                    <a:pt x="150" y="89"/>
                  </a:lnTo>
                  <a:lnTo>
                    <a:pt x="156" y="77"/>
                  </a:lnTo>
                  <a:lnTo>
                    <a:pt x="164" y="66"/>
                  </a:lnTo>
                  <a:lnTo>
                    <a:pt x="170" y="57"/>
                  </a:lnTo>
                  <a:lnTo>
                    <a:pt x="180" y="42"/>
                  </a:lnTo>
                  <a:lnTo>
                    <a:pt x="187" y="24"/>
                  </a:lnTo>
                  <a:lnTo>
                    <a:pt x="191" y="9"/>
                  </a:lnTo>
                  <a:lnTo>
                    <a:pt x="191" y="0"/>
                  </a:lnTo>
                  <a:lnTo>
                    <a:pt x="188" y="6"/>
                  </a:lnTo>
                  <a:lnTo>
                    <a:pt x="185" y="12"/>
                  </a:lnTo>
                  <a:lnTo>
                    <a:pt x="183" y="18"/>
                  </a:lnTo>
                  <a:lnTo>
                    <a:pt x="182" y="23"/>
                  </a:lnTo>
                  <a:lnTo>
                    <a:pt x="181" y="26"/>
                  </a:lnTo>
                  <a:lnTo>
                    <a:pt x="178" y="33"/>
                  </a:lnTo>
                  <a:lnTo>
                    <a:pt x="172" y="42"/>
                  </a:lnTo>
                  <a:lnTo>
                    <a:pt x="166" y="52"/>
                  </a:lnTo>
                  <a:lnTo>
                    <a:pt x="158" y="63"/>
                  </a:lnTo>
                  <a:lnTo>
                    <a:pt x="151" y="75"/>
                  </a:lnTo>
                  <a:lnTo>
                    <a:pt x="143" y="85"/>
                  </a:lnTo>
                  <a:lnTo>
                    <a:pt x="133" y="94"/>
                  </a:lnTo>
                  <a:lnTo>
                    <a:pt x="125" y="112"/>
                  </a:lnTo>
                  <a:lnTo>
                    <a:pt x="117" y="128"/>
                  </a:lnTo>
                  <a:lnTo>
                    <a:pt x="111" y="140"/>
                  </a:lnTo>
                  <a:lnTo>
                    <a:pt x="104" y="148"/>
                  </a:lnTo>
                  <a:close/>
                </a:path>
              </a:pathLst>
            </a:custGeom>
            <a:solidFill>
              <a:srgbClr val="006D00"/>
            </a:solidFill>
            <a:ln w="3175" cmpd="sng">
              <a:solidFill>
                <a:srgbClr val="000000"/>
              </a:solidFill>
              <a:round/>
              <a:headEnd/>
              <a:tailEnd/>
            </a:ln>
          </p:spPr>
          <p:txBody>
            <a:bodyPr/>
            <a:lstStyle/>
            <a:p>
              <a:endParaRPr lang="en-US">
                <a:solidFill>
                  <a:srgbClr val="FFFFFF"/>
                </a:solidFill>
              </a:endParaRPr>
            </a:p>
          </p:txBody>
        </p:sp>
        <p:sp>
          <p:nvSpPr>
            <p:cNvPr id="1076" name="Freeform 48"/>
            <p:cNvSpPr>
              <a:spLocks/>
            </p:cNvSpPr>
            <p:nvPr/>
          </p:nvSpPr>
          <p:spPr bwMode="auto">
            <a:xfrm rot="1228347">
              <a:off x="2114" y="1642"/>
              <a:ext cx="13" cy="33"/>
            </a:xfrm>
            <a:custGeom>
              <a:avLst/>
              <a:gdLst>
                <a:gd name="T0" fmla="*/ 0 w 57"/>
                <a:gd name="T1" fmla="*/ 166 h 166"/>
                <a:gd name="T2" fmla="*/ 8 w 57"/>
                <a:gd name="T3" fmla="*/ 153 h 166"/>
                <a:gd name="T4" fmla="*/ 18 w 57"/>
                <a:gd name="T5" fmla="*/ 130 h 166"/>
                <a:gd name="T6" fmla="*/ 25 w 57"/>
                <a:gd name="T7" fmla="*/ 106 h 166"/>
                <a:gd name="T8" fmla="*/ 29 w 57"/>
                <a:gd name="T9" fmla="*/ 86 h 166"/>
                <a:gd name="T10" fmla="*/ 32 w 57"/>
                <a:gd name="T11" fmla="*/ 92 h 166"/>
                <a:gd name="T12" fmla="*/ 34 w 57"/>
                <a:gd name="T13" fmla="*/ 97 h 166"/>
                <a:gd name="T14" fmla="*/ 37 w 57"/>
                <a:gd name="T15" fmla="*/ 99 h 166"/>
                <a:gd name="T16" fmla="*/ 38 w 57"/>
                <a:gd name="T17" fmla="*/ 100 h 166"/>
                <a:gd name="T18" fmla="*/ 45 w 57"/>
                <a:gd name="T19" fmla="*/ 76 h 166"/>
                <a:gd name="T20" fmla="*/ 50 w 57"/>
                <a:gd name="T21" fmla="*/ 46 h 166"/>
                <a:gd name="T22" fmla="*/ 53 w 57"/>
                <a:gd name="T23" fmla="*/ 16 h 166"/>
                <a:gd name="T24" fmla="*/ 51 w 57"/>
                <a:gd name="T25" fmla="*/ 0 h 166"/>
                <a:gd name="T26" fmla="*/ 55 w 57"/>
                <a:gd name="T27" fmla="*/ 10 h 166"/>
                <a:gd name="T28" fmla="*/ 57 w 57"/>
                <a:gd name="T29" fmla="*/ 25 h 166"/>
                <a:gd name="T30" fmla="*/ 57 w 57"/>
                <a:gd name="T31" fmla="*/ 44 h 166"/>
                <a:gd name="T32" fmla="*/ 55 w 57"/>
                <a:gd name="T33" fmla="*/ 67 h 166"/>
                <a:gd name="T34" fmla="*/ 48 w 57"/>
                <a:gd name="T35" fmla="*/ 92 h 166"/>
                <a:gd name="T36" fmla="*/ 38 w 57"/>
                <a:gd name="T37" fmla="*/ 118 h 166"/>
                <a:gd name="T38" fmla="*/ 22 w 57"/>
                <a:gd name="T39" fmla="*/ 143 h 166"/>
                <a:gd name="T40" fmla="*/ 0 w 57"/>
                <a:gd name="T41" fmla="*/ 166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66"/>
                <a:gd name="T65" fmla="*/ 57 w 57"/>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66">
                  <a:moveTo>
                    <a:pt x="0" y="166"/>
                  </a:moveTo>
                  <a:lnTo>
                    <a:pt x="8" y="153"/>
                  </a:lnTo>
                  <a:lnTo>
                    <a:pt x="18" y="130"/>
                  </a:lnTo>
                  <a:lnTo>
                    <a:pt x="25" y="106"/>
                  </a:lnTo>
                  <a:lnTo>
                    <a:pt x="29" y="86"/>
                  </a:lnTo>
                  <a:lnTo>
                    <a:pt x="32" y="92"/>
                  </a:lnTo>
                  <a:lnTo>
                    <a:pt x="34" y="97"/>
                  </a:lnTo>
                  <a:lnTo>
                    <a:pt x="37" y="99"/>
                  </a:lnTo>
                  <a:lnTo>
                    <a:pt x="38" y="100"/>
                  </a:lnTo>
                  <a:lnTo>
                    <a:pt x="45" y="76"/>
                  </a:lnTo>
                  <a:lnTo>
                    <a:pt x="50" y="46"/>
                  </a:lnTo>
                  <a:lnTo>
                    <a:pt x="53" y="16"/>
                  </a:lnTo>
                  <a:lnTo>
                    <a:pt x="51" y="0"/>
                  </a:lnTo>
                  <a:lnTo>
                    <a:pt x="55" y="10"/>
                  </a:lnTo>
                  <a:lnTo>
                    <a:pt x="57" y="25"/>
                  </a:lnTo>
                  <a:lnTo>
                    <a:pt x="57" y="44"/>
                  </a:lnTo>
                  <a:lnTo>
                    <a:pt x="55" y="67"/>
                  </a:lnTo>
                  <a:lnTo>
                    <a:pt x="48" y="92"/>
                  </a:lnTo>
                  <a:lnTo>
                    <a:pt x="38" y="118"/>
                  </a:lnTo>
                  <a:lnTo>
                    <a:pt x="22" y="143"/>
                  </a:lnTo>
                  <a:lnTo>
                    <a:pt x="0" y="166"/>
                  </a:lnTo>
                  <a:close/>
                </a:path>
              </a:pathLst>
            </a:custGeom>
            <a:solidFill>
              <a:srgbClr val="006D00"/>
            </a:solidFill>
            <a:ln w="3175" cmpd="sng">
              <a:solidFill>
                <a:srgbClr val="000000"/>
              </a:solidFill>
              <a:round/>
              <a:headEnd/>
              <a:tailEnd/>
            </a:ln>
          </p:spPr>
          <p:txBody>
            <a:bodyPr/>
            <a:lstStyle/>
            <a:p>
              <a:endParaRPr lang="en-US">
                <a:solidFill>
                  <a:srgbClr val="FFFFFF"/>
                </a:solidFill>
              </a:endParaRPr>
            </a:p>
          </p:txBody>
        </p:sp>
        <p:sp>
          <p:nvSpPr>
            <p:cNvPr id="1077" name="Freeform 49"/>
            <p:cNvSpPr>
              <a:spLocks/>
            </p:cNvSpPr>
            <p:nvPr/>
          </p:nvSpPr>
          <p:spPr bwMode="auto">
            <a:xfrm rot="1228347">
              <a:off x="2139" y="1601"/>
              <a:ext cx="15" cy="12"/>
            </a:xfrm>
            <a:custGeom>
              <a:avLst/>
              <a:gdLst>
                <a:gd name="T0" fmla="*/ 15 w 73"/>
                <a:gd name="T1" fmla="*/ 0 h 60"/>
                <a:gd name="T2" fmla="*/ 19 w 73"/>
                <a:gd name="T3" fmla="*/ 5 h 60"/>
                <a:gd name="T4" fmla="*/ 24 w 73"/>
                <a:gd name="T5" fmla="*/ 9 h 60"/>
                <a:gd name="T6" fmla="*/ 30 w 73"/>
                <a:gd name="T7" fmla="*/ 15 h 60"/>
                <a:gd name="T8" fmla="*/ 35 w 73"/>
                <a:gd name="T9" fmla="*/ 19 h 60"/>
                <a:gd name="T10" fmla="*/ 39 w 73"/>
                <a:gd name="T11" fmla="*/ 24 h 60"/>
                <a:gd name="T12" fmla="*/ 43 w 73"/>
                <a:gd name="T13" fmla="*/ 28 h 60"/>
                <a:gd name="T14" fmla="*/ 46 w 73"/>
                <a:gd name="T15" fmla="*/ 32 h 60"/>
                <a:gd name="T16" fmla="*/ 48 w 73"/>
                <a:gd name="T17" fmla="*/ 35 h 60"/>
                <a:gd name="T18" fmla="*/ 52 w 73"/>
                <a:gd name="T19" fmla="*/ 32 h 60"/>
                <a:gd name="T20" fmla="*/ 59 w 73"/>
                <a:gd name="T21" fmla="*/ 29 h 60"/>
                <a:gd name="T22" fmla="*/ 66 w 73"/>
                <a:gd name="T23" fmla="*/ 29 h 60"/>
                <a:gd name="T24" fmla="*/ 70 w 73"/>
                <a:gd name="T25" fmla="*/ 34 h 60"/>
                <a:gd name="T26" fmla="*/ 72 w 73"/>
                <a:gd name="T27" fmla="*/ 39 h 60"/>
                <a:gd name="T28" fmla="*/ 73 w 73"/>
                <a:gd name="T29" fmla="*/ 45 h 60"/>
                <a:gd name="T30" fmla="*/ 73 w 73"/>
                <a:gd name="T31" fmla="*/ 53 h 60"/>
                <a:gd name="T32" fmla="*/ 72 w 73"/>
                <a:gd name="T33" fmla="*/ 60 h 60"/>
                <a:gd name="T34" fmla="*/ 71 w 73"/>
                <a:gd name="T35" fmla="*/ 54 h 60"/>
                <a:gd name="T36" fmla="*/ 69 w 73"/>
                <a:gd name="T37" fmla="*/ 48 h 60"/>
                <a:gd name="T38" fmla="*/ 66 w 73"/>
                <a:gd name="T39" fmla="*/ 44 h 60"/>
                <a:gd name="T40" fmla="*/ 61 w 73"/>
                <a:gd name="T41" fmla="*/ 42 h 60"/>
                <a:gd name="T42" fmla="*/ 53 w 73"/>
                <a:gd name="T43" fmla="*/ 44 h 60"/>
                <a:gd name="T44" fmla="*/ 43 w 73"/>
                <a:gd name="T45" fmla="*/ 44 h 60"/>
                <a:gd name="T46" fmla="*/ 37 w 73"/>
                <a:gd name="T47" fmla="*/ 42 h 60"/>
                <a:gd name="T48" fmla="*/ 36 w 73"/>
                <a:gd name="T49" fmla="*/ 34 h 60"/>
                <a:gd name="T50" fmla="*/ 34 w 73"/>
                <a:gd name="T51" fmla="*/ 30 h 60"/>
                <a:gd name="T52" fmla="*/ 31 w 73"/>
                <a:gd name="T53" fmla="*/ 27 h 60"/>
                <a:gd name="T54" fmla="*/ 27 w 73"/>
                <a:gd name="T55" fmla="*/ 24 h 60"/>
                <a:gd name="T56" fmla="*/ 23 w 73"/>
                <a:gd name="T57" fmla="*/ 22 h 60"/>
                <a:gd name="T58" fmla="*/ 19 w 73"/>
                <a:gd name="T59" fmla="*/ 19 h 60"/>
                <a:gd name="T60" fmla="*/ 14 w 73"/>
                <a:gd name="T61" fmla="*/ 17 h 60"/>
                <a:gd name="T62" fmla="*/ 8 w 73"/>
                <a:gd name="T63" fmla="*/ 15 h 60"/>
                <a:gd name="T64" fmla="*/ 2 w 73"/>
                <a:gd name="T65" fmla="*/ 14 h 60"/>
                <a:gd name="T66" fmla="*/ 0 w 73"/>
                <a:gd name="T67" fmla="*/ 11 h 60"/>
                <a:gd name="T68" fmla="*/ 3 w 73"/>
                <a:gd name="T69" fmla="*/ 7 h 60"/>
                <a:gd name="T70" fmla="*/ 8 w 73"/>
                <a:gd name="T71" fmla="*/ 3 h 60"/>
                <a:gd name="T72" fmla="*/ 15 w 73"/>
                <a:gd name="T73" fmla="*/ 0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0"/>
                <a:gd name="T113" fmla="*/ 73 w 73"/>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0">
                  <a:moveTo>
                    <a:pt x="15" y="0"/>
                  </a:moveTo>
                  <a:lnTo>
                    <a:pt x="19" y="5"/>
                  </a:lnTo>
                  <a:lnTo>
                    <a:pt x="24" y="9"/>
                  </a:lnTo>
                  <a:lnTo>
                    <a:pt x="30" y="15"/>
                  </a:lnTo>
                  <a:lnTo>
                    <a:pt x="35" y="19"/>
                  </a:lnTo>
                  <a:lnTo>
                    <a:pt x="39" y="24"/>
                  </a:lnTo>
                  <a:lnTo>
                    <a:pt x="43" y="28"/>
                  </a:lnTo>
                  <a:lnTo>
                    <a:pt x="46" y="32"/>
                  </a:lnTo>
                  <a:lnTo>
                    <a:pt x="48" y="35"/>
                  </a:lnTo>
                  <a:lnTo>
                    <a:pt x="52" y="32"/>
                  </a:lnTo>
                  <a:lnTo>
                    <a:pt x="59" y="29"/>
                  </a:lnTo>
                  <a:lnTo>
                    <a:pt x="66" y="29"/>
                  </a:lnTo>
                  <a:lnTo>
                    <a:pt x="70" y="34"/>
                  </a:lnTo>
                  <a:lnTo>
                    <a:pt x="72" y="39"/>
                  </a:lnTo>
                  <a:lnTo>
                    <a:pt x="73" y="45"/>
                  </a:lnTo>
                  <a:lnTo>
                    <a:pt x="73" y="53"/>
                  </a:lnTo>
                  <a:lnTo>
                    <a:pt x="72" y="60"/>
                  </a:lnTo>
                  <a:lnTo>
                    <a:pt x="71" y="54"/>
                  </a:lnTo>
                  <a:lnTo>
                    <a:pt x="69" y="48"/>
                  </a:lnTo>
                  <a:lnTo>
                    <a:pt x="66" y="44"/>
                  </a:lnTo>
                  <a:lnTo>
                    <a:pt x="61" y="42"/>
                  </a:lnTo>
                  <a:lnTo>
                    <a:pt x="53" y="44"/>
                  </a:lnTo>
                  <a:lnTo>
                    <a:pt x="43" y="44"/>
                  </a:lnTo>
                  <a:lnTo>
                    <a:pt x="37" y="42"/>
                  </a:lnTo>
                  <a:lnTo>
                    <a:pt x="36" y="34"/>
                  </a:lnTo>
                  <a:lnTo>
                    <a:pt x="34" y="30"/>
                  </a:lnTo>
                  <a:lnTo>
                    <a:pt x="31" y="27"/>
                  </a:lnTo>
                  <a:lnTo>
                    <a:pt x="27" y="24"/>
                  </a:lnTo>
                  <a:lnTo>
                    <a:pt x="23" y="22"/>
                  </a:lnTo>
                  <a:lnTo>
                    <a:pt x="19" y="19"/>
                  </a:lnTo>
                  <a:lnTo>
                    <a:pt x="14" y="17"/>
                  </a:lnTo>
                  <a:lnTo>
                    <a:pt x="8" y="15"/>
                  </a:lnTo>
                  <a:lnTo>
                    <a:pt x="2" y="14"/>
                  </a:lnTo>
                  <a:lnTo>
                    <a:pt x="0" y="11"/>
                  </a:lnTo>
                  <a:lnTo>
                    <a:pt x="3" y="7"/>
                  </a:lnTo>
                  <a:lnTo>
                    <a:pt x="8" y="3"/>
                  </a:lnTo>
                  <a:lnTo>
                    <a:pt x="15" y="0"/>
                  </a:lnTo>
                  <a:close/>
                </a:path>
              </a:pathLst>
            </a:custGeom>
            <a:solidFill>
              <a:srgbClr val="4C3300"/>
            </a:solidFill>
            <a:ln w="3175" cmpd="sng">
              <a:solidFill>
                <a:srgbClr val="000000"/>
              </a:solidFill>
              <a:round/>
              <a:headEnd/>
              <a:tailEnd/>
            </a:ln>
          </p:spPr>
          <p:txBody>
            <a:bodyPr/>
            <a:lstStyle/>
            <a:p>
              <a:endParaRPr lang="en-US">
                <a:solidFill>
                  <a:srgbClr val="FFFFFF"/>
                </a:solidFill>
              </a:endParaRPr>
            </a:p>
          </p:txBody>
        </p:sp>
        <p:sp>
          <p:nvSpPr>
            <p:cNvPr id="1078" name="Freeform 50"/>
            <p:cNvSpPr>
              <a:spLocks/>
            </p:cNvSpPr>
            <p:nvPr/>
          </p:nvSpPr>
          <p:spPr bwMode="auto">
            <a:xfrm rot="1228347">
              <a:off x="2138" y="1612"/>
              <a:ext cx="10" cy="8"/>
            </a:xfrm>
            <a:custGeom>
              <a:avLst/>
              <a:gdLst>
                <a:gd name="T0" fmla="*/ 4 w 44"/>
                <a:gd name="T1" fmla="*/ 44 h 44"/>
                <a:gd name="T2" fmla="*/ 1 w 44"/>
                <a:gd name="T3" fmla="*/ 39 h 44"/>
                <a:gd name="T4" fmla="*/ 0 w 44"/>
                <a:gd name="T5" fmla="*/ 33 h 44"/>
                <a:gd name="T6" fmla="*/ 0 w 44"/>
                <a:gd name="T7" fmla="*/ 28 h 44"/>
                <a:gd name="T8" fmla="*/ 2 w 44"/>
                <a:gd name="T9" fmla="*/ 24 h 44"/>
                <a:gd name="T10" fmla="*/ 5 w 44"/>
                <a:gd name="T11" fmla="*/ 20 h 44"/>
                <a:gd name="T12" fmla="*/ 4 w 44"/>
                <a:gd name="T13" fmla="*/ 14 h 44"/>
                <a:gd name="T14" fmla="*/ 3 w 44"/>
                <a:gd name="T15" fmla="*/ 7 h 44"/>
                <a:gd name="T16" fmla="*/ 3 w 44"/>
                <a:gd name="T17" fmla="*/ 0 h 44"/>
                <a:gd name="T18" fmla="*/ 4 w 44"/>
                <a:gd name="T19" fmla="*/ 6 h 44"/>
                <a:gd name="T20" fmla="*/ 6 w 44"/>
                <a:gd name="T21" fmla="*/ 12 h 44"/>
                <a:gd name="T22" fmla="*/ 9 w 44"/>
                <a:gd name="T23" fmla="*/ 14 h 44"/>
                <a:gd name="T24" fmla="*/ 13 w 44"/>
                <a:gd name="T25" fmla="*/ 16 h 44"/>
                <a:gd name="T26" fmla="*/ 19 w 44"/>
                <a:gd name="T27" fmla="*/ 16 h 44"/>
                <a:gd name="T28" fmla="*/ 25 w 44"/>
                <a:gd name="T29" fmla="*/ 15 h 44"/>
                <a:gd name="T30" fmla="*/ 33 w 44"/>
                <a:gd name="T31" fmla="*/ 13 h 44"/>
                <a:gd name="T32" fmla="*/ 44 w 44"/>
                <a:gd name="T33" fmla="*/ 10 h 44"/>
                <a:gd name="T34" fmla="*/ 37 w 44"/>
                <a:gd name="T35" fmla="*/ 13 h 44"/>
                <a:gd name="T36" fmla="*/ 29 w 44"/>
                <a:gd name="T37" fmla="*/ 17 h 44"/>
                <a:gd name="T38" fmla="*/ 23 w 44"/>
                <a:gd name="T39" fmla="*/ 23 h 44"/>
                <a:gd name="T40" fmla="*/ 19 w 44"/>
                <a:gd name="T41" fmla="*/ 28 h 44"/>
                <a:gd name="T42" fmla="*/ 14 w 44"/>
                <a:gd name="T43" fmla="*/ 31 h 44"/>
                <a:gd name="T44" fmla="*/ 10 w 44"/>
                <a:gd name="T45" fmla="*/ 33 h 44"/>
                <a:gd name="T46" fmla="*/ 6 w 44"/>
                <a:gd name="T47" fmla="*/ 37 h 44"/>
                <a:gd name="T48" fmla="*/ 4 w 44"/>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44"/>
                <a:gd name="T77" fmla="*/ 44 w 44"/>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44">
                  <a:moveTo>
                    <a:pt x="4" y="44"/>
                  </a:moveTo>
                  <a:lnTo>
                    <a:pt x="1" y="39"/>
                  </a:lnTo>
                  <a:lnTo>
                    <a:pt x="0" y="33"/>
                  </a:lnTo>
                  <a:lnTo>
                    <a:pt x="0" y="28"/>
                  </a:lnTo>
                  <a:lnTo>
                    <a:pt x="2" y="24"/>
                  </a:lnTo>
                  <a:lnTo>
                    <a:pt x="5" y="20"/>
                  </a:lnTo>
                  <a:lnTo>
                    <a:pt x="4" y="14"/>
                  </a:lnTo>
                  <a:lnTo>
                    <a:pt x="3" y="7"/>
                  </a:lnTo>
                  <a:lnTo>
                    <a:pt x="3" y="0"/>
                  </a:lnTo>
                  <a:lnTo>
                    <a:pt x="4" y="6"/>
                  </a:lnTo>
                  <a:lnTo>
                    <a:pt x="6" y="12"/>
                  </a:lnTo>
                  <a:lnTo>
                    <a:pt x="9" y="14"/>
                  </a:lnTo>
                  <a:lnTo>
                    <a:pt x="13" y="16"/>
                  </a:lnTo>
                  <a:lnTo>
                    <a:pt x="19" y="16"/>
                  </a:lnTo>
                  <a:lnTo>
                    <a:pt x="25" y="15"/>
                  </a:lnTo>
                  <a:lnTo>
                    <a:pt x="33" y="13"/>
                  </a:lnTo>
                  <a:lnTo>
                    <a:pt x="44" y="10"/>
                  </a:lnTo>
                  <a:lnTo>
                    <a:pt x="37" y="13"/>
                  </a:lnTo>
                  <a:lnTo>
                    <a:pt x="29" y="17"/>
                  </a:lnTo>
                  <a:lnTo>
                    <a:pt x="23" y="23"/>
                  </a:lnTo>
                  <a:lnTo>
                    <a:pt x="19" y="28"/>
                  </a:lnTo>
                  <a:lnTo>
                    <a:pt x="14" y="31"/>
                  </a:lnTo>
                  <a:lnTo>
                    <a:pt x="10" y="33"/>
                  </a:lnTo>
                  <a:lnTo>
                    <a:pt x="6" y="37"/>
                  </a:lnTo>
                  <a:lnTo>
                    <a:pt x="4" y="44"/>
                  </a:lnTo>
                  <a:close/>
                </a:path>
              </a:pathLst>
            </a:custGeom>
            <a:solidFill>
              <a:srgbClr val="E54C3F"/>
            </a:solidFill>
            <a:ln w="3175" cmpd="sng">
              <a:solidFill>
                <a:srgbClr val="000000"/>
              </a:solidFill>
              <a:round/>
              <a:headEnd/>
              <a:tailEnd/>
            </a:ln>
          </p:spPr>
          <p:txBody>
            <a:bodyPr/>
            <a:lstStyle/>
            <a:p>
              <a:endParaRPr lang="en-US">
                <a:solidFill>
                  <a:srgbClr val="FFFFFF"/>
                </a:solidFill>
              </a:endParaRPr>
            </a:p>
          </p:txBody>
        </p:sp>
        <p:sp>
          <p:nvSpPr>
            <p:cNvPr id="1079" name="Freeform 51"/>
            <p:cNvSpPr>
              <a:spLocks/>
            </p:cNvSpPr>
            <p:nvPr/>
          </p:nvSpPr>
          <p:spPr bwMode="auto">
            <a:xfrm rot="1228347">
              <a:off x="2149" y="1590"/>
              <a:ext cx="2" cy="3"/>
            </a:xfrm>
            <a:custGeom>
              <a:avLst/>
              <a:gdLst>
                <a:gd name="T0" fmla="*/ 10 w 10"/>
                <a:gd name="T1" fmla="*/ 0 h 15"/>
                <a:gd name="T2" fmla="*/ 6 w 10"/>
                <a:gd name="T3" fmla="*/ 1 h 15"/>
                <a:gd name="T4" fmla="*/ 3 w 10"/>
                <a:gd name="T5" fmla="*/ 2 h 15"/>
                <a:gd name="T6" fmla="*/ 1 w 10"/>
                <a:gd name="T7" fmla="*/ 4 h 15"/>
                <a:gd name="T8" fmla="*/ 0 w 10"/>
                <a:gd name="T9" fmla="*/ 6 h 15"/>
                <a:gd name="T10" fmla="*/ 0 w 10"/>
                <a:gd name="T11" fmla="*/ 9 h 15"/>
                <a:gd name="T12" fmla="*/ 1 w 10"/>
                <a:gd name="T13" fmla="*/ 12 h 15"/>
                <a:gd name="T14" fmla="*/ 1 w 10"/>
                <a:gd name="T15" fmla="*/ 14 h 15"/>
                <a:gd name="T16" fmla="*/ 1 w 10"/>
                <a:gd name="T17" fmla="*/ 15 h 15"/>
                <a:gd name="T18" fmla="*/ 10 w 1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5"/>
                <a:gd name="T32" fmla="*/ 10 w 1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5">
                  <a:moveTo>
                    <a:pt x="10" y="0"/>
                  </a:moveTo>
                  <a:lnTo>
                    <a:pt x="6" y="1"/>
                  </a:lnTo>
                  <a:lnTo>
                    <a:pt x="3" y="2"/>
                  </a:lnTo>
                  <a:lnTo>
                    <a:pt x="1" y="4"/>
                  </a:lnTo>
                  <a:lnTo>
                    <a:pt x="0" y="6"/>
                  </a:lnTo>
                  <a:lnTo>
                    <a:pt x="0" y="9"/>
                  </a:lnTo>
                  <a:lnTo>
                    <a:pt x="1" y="12"/>
                  </a:lnTo>
                  <a:lnTo>
                    <a:pt x="1" y="14"/>
                  </a:lnTo>
                  <a:lnTo>
                    <a:pt x="1" y="15"/>
                  </a:lnTo>
                  <a:lnTo>
                    <a:pt x="10" y="0"/>
                  </a:lnTo>
                  <a:close/>
                </a:path>
              </a:pathLst>
            </a:custGeom>
            <a:solidFill>
              <a:srgbClr val="E54C3F"/>
            </a:solidFill>
            <a:ln w="3175" cmpd="sng">
              <a:solidFill>
                <a:srgbClr val="000000"/>
              </a:solidFill>
              <a:round/>
              <a:headEnd/>
              <a:tailEnd/>
            </a:ln>
          </p:spPr>
          <p:txBody>
            <a:bodyPr/>
            <a:lstStyle/>
            <a:p>
              <a:endParaRPr lang="en-US">
                <a:solidFill>
                  <a:srgbClr val="FFFFFF"/>
                </a:solidFill>
              </a:endParaRPr>
            </a:p>
          </p:txBody>
        </p:sp>
        <p:sp>
          <p:nvSpPr>
            <p:cNvPr id="1080" name="Freeform 52"/>
            <p:cNvSpPr>
              <a:spLocks/>
            </p:cNvSpPr>
            <p:nvPr/>
          </p:nvSpPr>
          <p:spPr bwMode="auto">
            <a:xfrm rot="1228347">
              <a:off x="2155" y="1592"/>
              <a:ext cx="8" cy="16"/>
            </a:xfrm>
            <a:custGeom>
              <a:avLst/>
              <a:gdLst>
                <a:gd name="T0" fmla="*/ 1 w 37"/>
                <a:gd name="T1" fmla="*/ 5 h 80"/>
                <a:gd name="T2" fmla="*/ 11 w 37"/>
                <a:gd name="T3" fmla="*/ 12 h 80"/>
                <a:gd name="T4" fmla="*/ 18 w 37"/>
                <a:gd name="T5" fmla="*/ 21 h 80"/>
                <a:gd name="T6" fmla="*/ 23 w 37"/>
                <a:gd name="T7" fmla="*/ 30 h 80"/>
                <a:gd name="T8" fmla="*/ 29 w 37"/>
                <a:gd name="T9" fmla="*/ 41 h 80"/>
                <a:gd name="T10" fmla="*/ 32 w 37"/>
                <a:gd name="T11" fmla="*/ 51 h 80"/>
                <a:gd name="T12" fmla="*/ 34 w 37"/>
                <a:gd name="T13" fmla="*/ 62 h 80"/>
                <a:gd name="T14" fmla="*/ 35 w 37"/>
                <a:gd name="T15" fmla="*/ 71 h 80"/>
                <a:gd name="T16" fmla="*/ 36 w 37"/>
                <a:gd name="T17" fmla="*/ 80 h 80"/>
                <a:gd name="T18" fmla="*/ 37 w 37"/>
                <a:gd name="T19" fmla="*/ 62 h 80"/>
                <a:gd name="T20" fmla="*/ 36 w 37"/>
                <a:gd name="T21" fmla="*/ 46 h 80"/>
                <a:gd name="T22" fmla="*/ 34 w 37"/>
                <a:gd name="T23" fmla="*/ 34 h 80"/>
                <a:gd name="T24" fmla="*/ 30 w 37"/>
                <a:gd name="T25" fmla="*/ 24 h 80"/>
                <a:gd name="T26" fmla="*/ 26 w 37"/>
                <a:gd name="T27" fmla="*/ 16 h 80"/>
                <a:gd name="T28" fmla="*/ 20 w 37"/>
                <a:gd name="T29" fmla="*/ 10 h 80"/>
                <a:gd name="T30" fmla="*/ 15 w 37"/>
                <a:gd name="T31" fmla="*/ 5 h 80"/>
                <a:gd name="T32" fmla="*/ 11 w 37"/>
                <a:gd name="T33" fmla="*/ 0 h 80"/>
                <a:gd name="T34" fmla="*/ 11 w 37"/>
                <a:gd name="T35" fmla="*/ 3 h 80"/>
                <a:gd name="T36" fmla="*/ 8 w 37"/>
                <a:gd name="T37" fmla="*/ 4 h 80"/>
                <a:gd name="T38" fmla="*/ 4 w 37"/>
                <a:gd name="T39" fmla="*/ 4 h 80"/>
                <a:gd name="T40" fmla="*/ 0 w 37"/>
                <a:gd name="T41" fmla="*/ 4 h 80"/>
                <a:gd name="T42" fmla="*/ 1 w 37"/>
                <a:gd name="T43" fmla="*/ 5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80"/>
                <a:gd name="T68" fmla="*/ 37 w 37"/>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80">
                  <a:moveTo>
                    <a:pt x="1" y="5"/>
                  </a:moveTo>
                  <a:lnTo>
                    <a:pt x="11" y="12"/>
                  </a:lnTo>
                  <a:lnTo>
                    <a:pt x="18" y="21"/>
                  </a:lnTo>
                  <a:lnTo>
                    <a:pt x="23" y="30"/>
                  </a:lnTo>
                  <a:lnTo>
                    <a:pt x="29" y="41"/>
                  </a:lnTo>
                  <a:lnTo>
                    <a:pt x="32" y="51"/>
                  </a:lnTo>
                  <a:lnTo>
                    <a:pt x="34" y="62"/>
                  </a:lnTo>
                  <a:lnTo>
                    <a:pt x="35" y="71"/>
                  </a:lnTo>
                  <a:lnTo>
                    <a:pt x="36" y="80"/>
                  </a:lnTo>
                  <a:lnTo>
                    <a:pt x="37" y="62"/>
                  </a:lnTo>
                  <a:lnTo>
                    <a:pt x="36" y="46"/>
                  </a:lnTo>
                  <a:lnTo>
                    <a:pt x="34" y="34"/>
                  </a:lnTo>
                  <a:lnTo>
                    <a:pt x="30" y="24"/>
                  </a:lnTo>
                  <a:lnTo>
                    <a:pt x="26" y="16"/>
                  </a:lnTo>
                  <a:lnTo>
                    <a:pt x="20" y="10"/>
                  </a:lnTo>
                  <a:lnTo>
                    <a:pt x="15" y="5"/>
                  </a:lnTo>
                  <a:lnTo>
                    <a:pt x="11" y="0"/>
                  </a:lnTo>
                  <a:lnTo>
                    <a:pt x="11" y="3"/>
                  </a:lnTo>
                  <a:lnTo>
                    <a:pt x="8" y="4"/>
                  </a:lnTo>
                  <a:lnTo>
                    <a:pt x="4" y="4"/>
                  </a:lnTo>
                  <a:lnTo>
                    <a:pt x="0" y="4"/>
                  </a:lnTo>
                  <a:lnTo>
                    <a:pt x="1" y="5"/>
                  </a:lnTo>
                  <a:close/>
                </a:path>
              </a:pathLst>
            </a:custGeom>
            <a:solidFill>
              <a:srgbClr val="E0C187"/>
            </a:solidFill>
            <a:ln w="3175" cmpd="sng">
              <a:solidFill>
                <a:srgbClr val="000000"/>
              </a:solidFill>
              <a:round/>
              <a:headEnd/>
              <a:tailEnd/>
            </a:ln>
          </p:spPr>
          <p:txBody>
            <a:bodyPr/>
            <a:lstStyle/>
            <a:p>
              <a:endParaRPr lang="en-US">
                <a:solidFill>
                  <a:srgbClr val="FFFFFF"/>
                </a:solidFill>
              </a:endParaRPr>
            </a:p>
          </p:txBody>
        </p:sp>
        <p:sp>
          <p:nvSpPr>
            <p:cNvPr id="1081" name="Freeform 53"/>
            <p:cNvSpPr>
              <a:spLocks/>
            </p:cNvSpPr>
            <p:nvPr/>
          </p:nvSpPr>
          <p:spPr bwMode="auto">
            <a:xfrm rot="1228347">
              <a:off x="2151" y="1615"/>
              <a:ext cx="1" cy="3"/>
            </a:xfrm>
            <a:custGeom>
              <a:avLst/>
              <a:gdLst>
                <a:gd name="T0" fmla="*/ 8 w 8"/>
                <a:gd name="T1" fmla="*/ 10 h 18"/>
                <a:gd name="T2" fmla="*/ 5 w 8"/>
                <a:gd name="T3" fmla="*/ 14 h 18"/>
                <a:gd name="T4" fmla="*/ 2 w 8"/>
                <a:gd name="T5" fmla="*/ 17 h 18"/>
                <a:gd name="T6" fmla="*/ 1 w 8"/>
                <a:gd name="T7" fmla="*/ 18 h 18"/>
                <a:gd name="T8" fmla="*/ 0 w 8"/>
                <a:gd name="T9" fmla="*/ 18 h 18"/>
                <a:gd name="T10" fmla="*/ 0 w 8"/>
                <a:gd name="T11" fmla="*/ 9 h 18"/>
                <a:gd name="T12" fmla="*/ 2 w 8"/>
                <a:gd name="T13" fmla="*/ 3 h 18"/>
                <a:gd name="T14" fmla="*/ 3 w 8"/>
                <a:gd name="T15" fmla="*/ 1 h 18"/>
                <a:gd name="T16" fmla="*/ 3 w 8"/>
                <a:gd name="T17" fmla="*/ 0 h 18"/>
                <a:gd name="T18" fmla="*/ 3 w 8"/>
                <a:gd name="T19" fmla="*/ 4 h 18"/>
                <a:gd name="T20" fmla="*/ 3 w 8"/>
                <a:gd name="T21" fmla="*/ 9 h 18"/>
                <a:gd name="T22" fmla="*/ 4 w 8"/>
                <a:gd name="T23" fmla="*/ 11 h 18"/>
                <a:gd name="T24" fmla="*/ 8 w 8"/>
                <a:gd name="T25" fmla="*/ 1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8"/>
                <a:gd name="T41" fmla="*/ 8 w 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8">
                  <a:moveTo>
                    <a:pt x="8" y="10"/>
                  </a:moveTo>
                  <a:lnTo>
                    <a:pt x="5" y="14"/>
                  </a:lnTo>
                  <a:lnTo>
                    <a:pt x="2" y="17"/>
                  </a:lnTo>
                  <a:lnTo>
                    <a:pt x="1" y="18"/>
                  </a:lnTo>
                  <a:lnTo>
                    <a:pt x="0" y="18"/>
                  </a:lnTo>
                  <a:lnTo>
                    <a:pt x="0" y="9"/>
                  </a:lnTo>
                  <a:lnTo>
                    <a:pt x="2" y="3"/>
                  </a:lnTo>
                  <a:lnTo>
                    <a:pt x="3" y="1"/>
                  </a:lnTo>
                  <a:lnTo>
                    <a:pt x="3" y="0"/>
                  </a:lnTo>
                  <a:lnTo>
                    <a:pt x="3" y="4"/>
                  </a:lnTo>
                  <a:lnTo>
                    <a:pt x="3" y="9"/>
                  </a:lnTo>
                  <a:lnTo>
                    <a:pt x="4" y="11"/>
                  </a:lnTo>
                  <a:lnTo>
                    <a:pt x="8" y="10"/>
                  </a:lnTo>
                  <a:close/>
                </a:path>
              </a:pathLst>
            </a:custGeom>
            <a:solidFill>
              <a:srgbClr val="E0C187"/>
            </a:solidFill>
            <a:ln w="3175" cmpd="sng">
              <a:solidFill>
                <a:srgbClr val="000000"/>
              </a:solidFill>
              <a:round/>
              <a:headEnd/>
              <a:tailEnd/>
            </a:ln>
          </p:spPr>
          <p:txBody>
            <a:bodyPr/>
            <a:lstStyle/>
            <a:p>
              <a:endParaRPr lang="en-US">
                <a:solidFill>
                  <a:srgbClr val="FFFFFF"/>
                </a:solidFill>
              </a:endParaRPr>
            </a:p>
          </p:txBody>
        </p:sp>
        <p:sp>
          <p:nvSpPr>
            <p:cNvPr id="1082" name="Freeform 54"/>
            <p:cNvSpPr>
              <a:spLocks/>
            </p:cNvSpPr>
            <p:nvPr/>
          </p:nvSpPr>
          <p:spPr bwMode="auto">
            <a:xfrm rot="1228347">
              <a:off x="2047" y="1675"/>
              <a:ext cx="16" cy="20"/>
            </a:xfrm>
            <a:custGeom>
              <a:avLst/>
              <a:gdLst>
                <a:gd name="T0" fmla="*/ 11 w 69"/>
                <a:gd name="T1" fmla="*/ 59 h 100"/>
                <a:gd name="T2" fmla="*/ 17 w 69"/>
                <a:gd name="T3" fmla="*/ 68 h 100"/>
                <a:gd name="T4" fmla="*/ 22 w 69"/>
                <a:gd name="T5" fmla="*/ 72 h 100"/>
                <a:gd name="T6" fmla="*/ 27 w 69"/>
                <a:gd name="T7" fmla="*/ 73 h 100"/>
                <a:gd name="T8" fmla="*/ 32 w 69"/>
                <a:gd name="T9" fmla="*/ 72 h 100"/>
                <a:gd name="T10" fmla="*/ 40 w 69"/>
                <a:gd name="T11" fmla="*/ 87 h 100"/>
                <a:gd name="T12" fmla="*/ 47 w 69"/>
                <a:gd name="T13" fmla="*/ 96 h 100"/>
                <a:gd name="T14" fmla="*/ 54 w 69"/>
                <a:gd name="T15" fmla="*/ 100 h 100"/>
                <a:gd name="T16" fmla="*/ 58 w 69"/>
                <a:gd name="T17" fmla="*/ 100 h 100"/>
                <a:gd name="T18" fmla="*/ 60 w 69"/>
                <a:gd name="T19" fmla="*/ 99 h 100"/>
                <a:gd name="T20" fmla="*/ 62 w 69"/>
                <a:gd name="T21" fmla="*/ 98 h 100"/>
                <a:gd name="T22" fmla="*/ 63 w 69"/>
                <a:gd name="T23" fmla="*/ 97 h 100"/>
                <a:gd name="T24" fmla="*/ 65 w 69"/>
                <a:gd name="T25" fmla="*/ 96 h 100"/>
                <a:gd name="T26" fmla="*/ 69 w 69"/>
                <a:gd name="T27" fmla="*/ 90 h 100"/>
                <a:gd name="T28" fmla="*/ 67 w 69"/>
                <a:gd name="T29" fmla="*/ 80 h 100"/>
                <a:gd name="T30" fmla="*/ 62 w 69"/>
                <a:gd name="T31" fmla="*/ 71 h 100"/>
                <a:gd name="T32" fmla="*/ 59 w 69"/>
                <a:gd name="T33" fmla="*/ 64 h 100"/>
                <a:gd name="T34" fmla="*/ 63 w 69"/>
                <a:gd name="T35" fmla="*/ 66 h 100"/>
                <a:gd name="T36" fmla="*/ 67 w 69"/>
                <a:gd name="T37" fmla="*/ 64 h 100"/>
                <a:gd name="T38" fmla="*/ 69 w 69"/>
                <a:gd name="T39" fmla="*/ 61 h 100"/>
                <a:gd name="T40" fmla="*/ 68 w 69"/>
                <a:gd name="T41" fmla="*/ 57 h 100"/>
                <a:gd name="T42" fmla="*/ 65 w 69"/>
                <a:gd name="T43" fmla="*/ 51 h 100"/>
                <a:gd name="T44" fmla="*/ 62 w 69"/>
                <a:gd name="T45" fmla="*/ 41 h 100"/>
                <a:gd name="T46" fmla="*/ 58 w 69"/>
                <a:gd name="T47" fmla="*/ 33 h 100"/>
                <a:gd name="T48" fmla="*/ 55 w 69"/>
                <a:gd name="T49" fmla="*/ 27 h 100"/>
                <a:gd name="T50" fmla="*/ 53 w 69"/>
                <a:gd name="T51" fmla="*/ 21 h 100"/>
                <a:gd name="T52" fmla="*/ 52 w 69"/>
                <a:gd name="T53" fmla="*/ 15 h 100"/>
                <a:gd name="T54" fmla="*/ 51 w 69"/>
                <a:gd name="T55" fmla="*/ 11 h 100"/>
                <a:gd name="T56" fmla="*/ 49 w 69"/>
                <a:gd name="T57" fmla="*/ 6 h 100"/>
                <a:gd name="T58" fmla="*/ 42 w 69"/>
                <a:gd name="T59" fmla="*/ 3 h 100"/>
                <a:gd name="T60" fmla="*/ 36 w 69"/>
                <a:gd name="T61" fmla="*/ 1 h 100"/>
                <a:gd name="T62" fmla="*/ 29 w 69"/>
                <a:gd name="T63" fmla="*/ 0 h 100"/>
                <a:gd name="T64" fmla="*/ 23 w 69"/>
                <a:gd name="T65" fmla="*/ 0 h 100"/>
                <a:gd name="T66" fmla="*/ 17 w 69"/>
                <a:gd name="T67" fmla="*/ 2 h 100"/>
                <a:gd name="T68" fmla="*/ 11 w 69"/>
                <a:gd name="T69" fmla="*/ 4 h 100"/>
                <a:gd name="T70" fmla="*/ 7 w 69"/>
                <a:gd name="T71" fmla="*/ 8 h 100"/>
                <a:gd name="T72" fmla="*/ 4 w 69"/>
                <a:gd name="T73" fmla="*/ 13 h 100"/>
                <a:gd name="T74" fmla="*/ 1 w 69"/>
                <a:gd name="T75" fmla="*/ 15 h 100"/>
                <a:gd name="T76" fmla="*/ 0 w 69"/>
                <a:gd name="T77" fmla="*/ 22 h 100"/>
                <a:gd name="T78" fmla="*/ 1 w 69"/>
                <a:gd name="T79" fmla="*/ 31 h 100"/>
                <a:gd name="T80" fmla="*/ 2 w 69"/>
                <a:gd name="T81" fmla="*/ 36 h 100"/>
                <a:gd name="T82" fmla="*/ 14 w 69"/>
                <a:gd name="T83" fmla="*/ 32 h 100"/>
                <a:gd name="T84" fmla="*/ 25 w 69"/>
                <a:gd name="T85" fmla="*/ 54 h 100"/>
                <a:gd name="T86" fmla="*/ 11 w 69"/>
                <a:gd name="T87" fmla="*/ 59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100"/>
                <a:gd name="T134" fmla="*/ 69 w 69"/>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100">
                  <a:moveTo>
                    <a:pt x="11" y="59"/>
                  </a:moveTo>
                  <a:lnTo>
                    <a:pt x="17" y="68"/>
                  </a:lnTo>
                  <a:lnTo>
                    <a:pt x="22" y="72"/>
                  </a:lnTo>
                  <a:lnTo>
                    <a:pt x="27" y="73"/>
                  </a:lnTo>
                  <a:lnTo>
                    <a:pt x="32" y="72"/>
                  </a:lnTo>
                  <a:lnTo>
                    <a:pt x="40" y="87"/>
                  </a:lnTo>
                  <a:lnTo>
                    <a:pt x="47" y="96"/>
                  </a:lnTo>
                  <a:lnTo>
                    <a:pt x="54" y="100"/>
                  </a:lnTo>
                  <a:lnTo>
                    <a:pt x="58" y="100"/>
                  </a:lnTo>
                  <a:lnTo>
                    <a:pt x="60" y="99"/>
                  </a:lnTo>
                  <a:lnTo>
                    <a:pt x="62" y="98"/>
                  </a:lnTo>
                  <a:lnTo>
                    <a:pt x="63" y="97"/>
                  </a:lnTo>
                  <a:lnTo>
                    <a:pt x="65" y="96"/>
                  </a:lnTo>
                  <a:lnTo>
                    <a:pt x="69" y="90"/>
                  </a:lnTo>
                  <a:lnTo>
                    <a:pt x="67" y="80"/>
                  </a:lnTo>
                  <a:lnTo>
                    <a:pt x="62" y="71"/>
                  </a:lnTo>
                  <a:lnTo>
                    <a:pt x="59" y="64"/>
                  </a:lnTo>
                  <a:lnTo>
                    <a:pt x="63" y="66"/>
                  </a:lnTo>
                  <a:lnTo>
                    <a:pt x="67" y="64"/>
                  </a:lnTo>
                  <a:lnTo>
                    <a:pt x="69" y="61"/>
                  </a:lnTo>
                  <a:lnTo>
                    <a:pt x="68" y="57"/>
                  </a:lnTo>
                  <a:lnTo>
                    <a:pt x="65" y="51"/>
                  </a:lnTo>
                  <a:lnTo>
                    <a:pt x="62" y="41"/>
                  </a:lnTo>
                  <a:lnTo>
                    <a:pt x="58" y="33"/>
                  </a:lnTo>
                  <a:lnTo>
                    <a:pt x="55" y="27"/>
                  </a:lnTo>
                  <a:lnTo>
                    <a:pt x="53" y="21"/>
                  </a:lnTo>
                  <a:lnTo>
                    <a:pt x="52" y="15"/>
                  </a:lnTo>
                  <a:lnTo>
                    <a:pt x="51" y="11"/>
                  </a:lnTo>
                  <a:lnTo>
                    <a:pt x="49" y="6"/>
                  </a:lnTo>
                  <a:lnTo>
                    <a:pt x="42" y="3"/>
                  </a:lnTo>
                  <a:lnTo>
                    <a:pt x="36" y="1"/>
                  </a:lnTo>
                  <a:lnTo>
                    <a:pt x="29" y="0"/>
                  </a:lnTo>
                  <a:lnTo>
                    <a:pt x="23" y="0"/>
                  </a:lnTo>
                  <a:lnTo>
                    <a:pt x="17" y="2"/>
                  </a:lnTo>
                  <a:lnTo>
                    <a:pt x="11" y="4"/>
                  </a:lnTo>
                  <a:lnTo>
                    <a:pt x="7" y="8"/>
                  </a:lnTo>
                  <a:lnTo>
                    <a:pt x="4" y="13"/>
                  </a:lnTo>
                  <a:lnTo>
                    <a:pt x="1" y="15"/>
                  </a:lnTo>
                  <a:lnTo>
                    <a:pt x="0" y="22"/>
                  </a:lnTo>
                  <a:lnTo>
                    <a:pt x="1" y="31"/>
                  </a:lnTo>
                  <a:lnTo>
                    <a:pt x="2" y="36"/>
                  </a:lnTo>
                  <a:lnTo>
                    <a:pt x="14" y="32"/>
                  </a:lnTo>
                  <a:lnTo>
                    <a:pt x="25" y="54"/>
                  </a:lnTo>
                  <a:lnTo>
                    <a:pt x="11" y="59"/>
                  </a:lnTo>
                  <a:close/>
                </a:path>
              </a:pathLst>
            </a:custGeom>
            <a:solidFill>
              <a:srgbClr val="E0C187"/>
            </a:solidFill>
            <a:ln w="3175" cmpd="sng">
              <a:solidFill>
                <a:srgbClr val="000000"/>
              </a:solidFill>
              <a:round/>
              <a:headEnd/>
              <a:tailEnd/>
            </a:ln>
          </p:spPr>
          <p:txBody>
            <a:bodyPr/>
            <a:lstStyle/>
            <a:p>
              <a:endParaRPr lang="en-US">
                <a:solidFill>
                  <a:srgbClr val="FFFFFF"/>
                </a:solidFill>
              </a:endParaRPr>
            </a:p>
          </p:txBody>
        </p:sp>
        <p:sp>
          <p:nvSpPr>
            <p:cNvPr id="1083" name="Freeform 55"/>
            <p:cNvSpPr>
              <a:spLocks/>
            </p:cNvSpPr>
            <p:nvPr/>
          </p:nvSpPr>
          <p:spPr bwMode="auto">
            <a:xfrm rot="1228347">
              <a:off x="2087" y="1680"/>
              <a:ext cx="18" cy="13"/>
            </a:xfrm>
            <a:custGeom>
              <a:avLst/>
              <a:gdLst>
                <a:gd name="T0" fmla="*/ 0 w 88"/>
                <a:gd name="T1" fmla="*/ 31 h 68"/>
                <a:gd name="T2" fmla="*/ 9 w 88"/>
                <a:gd name="T3" fmla="*/ 28 h 68"/>
                <a:gd name="T4" fmla="*/ 16 w 88"/>
                <a:gd name="T5" fmla="*/ 26 h 68"/>
                <a:gd name="T6" fmla="*/ 25 w 88"/>
                <a:gd name="T7" fmla="*/ 27 h 68"/>
                <a:gd name="T8" fmla="*/ 31 w 88"/>
                <a:gd name="T9" fmla="*/ 33 h 68"/>
                <a:gd name="T10" fmla="*/ 38 w 88"/>
                <a:gd name="T11" fmla="*/ 41 h 68"/>
                <a:gd name="T12" fmla="*/ 43 w 88"/>
                <a:gd name="T13" fmla="*/ 47 h 68"/>
                <a:gd name="T14" fmla="*/ 47 w 88"/>
                <a:gd name="T15" fmla="*/ 53 h 68"/>
                <a:gd name="T16" fmla="*/ 51 w 88"/>
                <a:gd name="T17" fmla="*/ 57 h 68"/>
                <a:gd name="T18" fmla="*/ 55 w 88"/>
                <a:gd name="T19" fmla="*/ 61 h 68"/>
                <a:gd name="T20" fmla="*/ 59 w 88"/>
                <a:gd name="T21" fmla="*/ 62 h 68"/>
                <a:gd name="T22" fmla="*/ 63 w 88"/>
                <a:gd name="T23" fmla="*/ 60 h 68"/>
                <a:gd name="T24" fmla="*/ 68 w 88"/>
                <a:gd name="T25" fmla="*/ 56 h 68"/>
                <a:gd name="T26" fmla="*/ 75 w 88"/>
                <a:gd name="T27" fmla="*/ 66 h 68"/>
                <a:gd name="T28" fmla="*/ 80 w 88"/>
                <a:gd name="T29" fmla="*/ 68 h 68"/>
                <a:gd name="T30" fmla="*/ 84 w 88"/>
                <a:gd name="T31" fmla="*/ 67 h 68"/>
                <a:gd name="T32" fmla="*/ 86 w 88"/>
                <a:gd name="T33" fmla="*/ 65 h 68"/>
                <a:gd name="T34" fmla="*/ 88 w 88"/>
                <a:gd name="T35" fmla="*/ 59 h 68"/>
                <a:gd name="T36" fmla="*/ 86 w 88"/>
                <a:gd name="T37" fmla="*/ 47 h 68"/>
                <a:gd name="T38" fmla="*/ 79 w 88"/>
                <a:gd name="T39" fmla="*/ 33 h 68"/>
                <a:gd name="T40" fmla="*/ 65 w 88"/>
                <a:gd name="T41" fmla="*/ 18 h 68"/>
                <a:gd name="T42" fmla="*/ 62 w 88"/>
                <a:gd name="T43" fmla="*/ 14 h 68"/>
                <a:gd name="T44" fmla="*/ 58 w 88"/>
                <a:gd name="T45" fmla="*/ 11 h 68"/>
                <a:gd name="T46" fmla="*/ 55 w 88"/>
                <a:gd name="T47" fmla="*/ 8 h 68"/>
                <a:gd name="T48" fmla="*/ 52 w 88"/>
                <a:gd name="T49" fmla="*/ 4 h 68"/>
                <a:gd name="T50" fmla="*/ 45 w 88"/>
                <a:gd name="T51" fmla="*/ 0 h 68"/>
                <a:gd name="T52" fmla="*/ 39 w 88"/>
                <a:gd name="T53" fmla="*/ 2 h 68"/>
                <a:gd name="T54" fmla="*/ 32 w 88"/>
                <a:gd name="T55" fmla="*/ 7 h 68"/>
                <a:gd name="T56" fmla="*/ 30 w 88"/>
                <a:gd name="T57" fmla="*/ 11 h 68"/>
                <a:gd name="T58" fmla="*/ 24 w 88"/>
                <a:gd name="T59" fmla="*/ 10 h 68"/>
                <a:gd name="T60" fmla="*/ 18 w 88"/>
                <a:gd name="T61" fmla="*/ 12 h 68"/>
                <a:gd name="T62" fmla="*/ 14 w 88"/>
                <a:gd name="T63" fmla="*/ 14 h 68"/>
                <a:gd name="T64" fmla="*/ 9 w 88"/>
                <a:gd name="T65" fmla="*/ 16 h 68"/>
                <a:gd name="T66" fmla="*/ 5 w 88"/>
                <a:gd name="T67" fmla="*/ 18 h 68"/>
                <a:gd name="T68" fmla="*/ 3 w 88"/>
                <a:gd name="T69" fmla="*/ 22 h 68"/>
                <a:gd name="T70" fmla="*/ 2 w 88"/>
                <a:gd name="T71" fmla="*/ 26 h 68"/>
                <a:gd name="T72" fmla="*/ 0 w 88"/>
                <a:gd name="T73" fmla="*/ 31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68"/>
                <a:gd name="T113" fmla="*/ 88 w 88"/>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68">
                  <a:moveTo>
                    <a:pt x="0" y="31"/>
                  </a:moveTo>
                  <a:lnTo>
                    <a:pt x="9" y="28"/>
                  </a:lnTo>
                  <a:lnTo>
                    <a:pt x="16" y="26"/>
                  </a:lnTo>
                  <a:lnTo>
                    <a:pt x="25" y="27"/>
                  </a:lnTo>
                  <a:lnTo>
                    <a:pt x="31" y="33"/>
                  </a:lnTo>
                  <a:lnTo>
                    <a:pt x="38" y="41"/>
                  </a:lnTo>
                  <a:lnTo>
                    <a:pt x="43" y="47"/>
                  </a:lnTo>
                  <a:lnTo>
                    <a:pt x="47" y="53"/>
                  </a:lnTo>
                  <a:lnTo>
                    <a:pt x="51" y="57"/>
                  </a:lnTo>
                  <a:lnTo>
                    <a:pt x="55" y="61"/>
                  </a:lnTo>
                  <a:lnTo>
                    <a:pt x="59" y="62"/>
                  </a:lnTo>
                  <a:lnTo>
                    <a:pt x="63" y="60"/>
                  </a:lnTo>
                  <a:lnTo>
                    <a:pt x="68" y="56"/>
                  </a:lnTo>
                  <a:lnTo>
                    <a:pt x="75" y="66"/>
                  </a:lnTo>
                  <a:lnTo>
                    <a:pt x="80" y="68"/>
                  </a:lnTo>
                  <a:lnTo>
                    <a:pt x="84" y="67"/>
                  </a:lnTo>
                  <a:lnTo>
                    <a:pt x="86" y="65"/>
                  </a:lnTo>
                  <a:lnTo>
                    <a:pt x="88" y="59"/>
                  </a:lnTo>
                  <a:lnTo>
                    <a:pt x="86" y="47"/>
                  </a:lnTo>
                  <a:lnTo>
                    <a:pt x="79" y="33"/>
                  </a:lnTo>
                  <a:lnTo>
                    <a:pt x="65" y="18"/>
                  </a:lnTo>
                  <a:lnTo>
                    <a:pt x="62" y="14"/>
                  </a:lnTo>
                  <a:lnTo>
                    <a:pt x="58" y="11"/>
                  </a:lnTo>
                  <a:lnTo>
                    <a:pt x="55" y="8"/>
                  </a:lnTo>
                  <a:lnTo>
                    <a:pt x="52" y="4"/>
                  </a:lnTo>
                  <a:lnTo>
                    <a:pt x="45" y="0"/>
                  </a:lnTo>
                  <a:lnTo>
                    <a:pt x="39" y="2"/>
                  </a:lnTo>
                  <a:lnTo>
                    <a:pt x="32" y="7"/>
                  </a:lnTo>
                  <a:lnTo>
                    <a:pt x="30" y="11"/>
                  </a:lnTo>
                  <a:lnTo>
                    <a:pt x="24" y="10"/>
                  </a:lnTo>
                  <a:lnTo>
                    <a:pt x="18" y="12"/>
                  </a:lnTo>
                  <a:lnTo>
                    <a:pt x="14" y="14"/>
                  </a:lnTo>
                  <a:lnTo>
                    <a:pt x="9" y="16"/>
                  </a:lnTo>
                  <a:lnTo>
                    <a:pt x="5" y="18"/>
                  </a:lnTo>
                  <a:lnTo>
                    <a:pt x="3" y="22"/>
                  </a:lnTo>
                  <a:lnTo>
                    <a:pt x="2" y="26"/>
                  </a:lnTo>
                  <a:lnTo>
                    <a:pt x="0" y="31"/>
                  </a:lnTo>
                  <a:close/>
                </a:path>
              </a:pathLst>
            </a:custGeom>
            <a:solidFill>
              <a:srgbClr val="E0C187"/>
            </a:solidFill>
            <a:ln w="3175" cmpd="sng">
              <a:solidFill>
                <a:srgbClr val="000000"/>
              </a:solidFill>
              <a:round/>
              <a:headEnd/>
              <a:tailEnd/>
            </a:ln>
          </p:spPr>
          <p:txBody>
            <a:bodyPr/>
            <a:lstStyle/>
            <a:p>
              <a:endParaRPr lang="en-US">
                <a:solidFill>
                  <a:srgbClr val="FFFFFF"/>
                </a:solidFill>
              </a:endParaRPr>
            </a:p>
          </p:txBody>
        </p:sp>
        <p:sp>
          <p:nvSpPr>
            <p:cNvPr id="1084" name="Freeform 56"/>
            <p:cNvSpPr>
              <a:spLocks/>
            </p:cNvSpPr>
            <p:nvPr/>
          </p:nvSpPr>
          <p:spPr bwMode="auto">
            <a:xfrm rot="1228347">
              <a:off x="2047" y="1675"/>
              <a:ext cx="14" cy="19"/>
            </a:xfrm>
            <a:custGeom>
              <a:avLst/>
              <a:gdLst>
                <a:gd name="T0" fmla="*/ 1 w 64"/>
                <a:gd name="T1" fmla="*/ 34 h 97"/>
                <a:gd name="T2" fmla="*/ 0 w 64"/>
                <a:gd name="T3" fmla="*/ 30 h 97"/>
                <a:gd name="T4" fmla="*/ 0 w 64"/>
                <a:gd name="T5" fmla="*/ 23 h 97"/>
                <a:gd name="T6" fmla="*/ 2 w 64"/>
                <a:gd name="T7" fmla="*/ 18 h 97"/>
                <a:gd name="T8" fmla="*/ 6 w 64"/>
                <a:gd name="T9" fmla="*/ 16 h 97"/>
                <a:gd name="T10" fmla="*/ 9 w 64"/>
                <a:gd name="T11" fmla="*/ 11 h 97"/>
                <a:gd name="T12" fmla="*/ 14 w 64"/>
                <a:gd name="T13" fmla="*/ 6 h 97"/>
                <a:gd name="T14" fmla="*/ 19 w 64"/>
                <a:gd name="T15" fmla="*/ 3 h 97"/>
                <a:gd name="T16" fmla="*/ 25 w 64"/>
                <a:gd name="T17" fmla="*/ 1 h 97"/>
                <a:gd name="T18" fmla="*/ 31 w 64"/>
                <a:gd name="T19" fmla="*/ 0 h 97"/>
                <a:gd name="T20" fmla="*/ 36 w 64"/>
                <a:gd name="T21" fmla="*/ 2 h 97"/>
                <a:gd name="T22" fmla="*/ 40 w 64"/>
                <a:gd name="T23" fmla="*/ 6 h 97"/>
                <a:gd name="T24" fmla="*/ 43 w 64"/>
                <a:gd name="T25" fmla="*/ 13 h 97"/>
                <a:gd name="T26" fmla="*/ 48 w 64"/>
                <a:gd name="T27" fmla="*/ 18 h 97"/>
                <a:gd name="T28" fmla="*/ 50 w 64"/>
                <a:gd name="T29" fmla="*/ 22 h 97"/>
                <a:gd name="T30" fmla="*/ 52 w 64"/>
                <a:gd name="T31" fmla="*/ 28 h 97"/>
                <a:gd name="T32" fmla="*/ 54 w 64"/>
                <a:gd name="T33" fmla="*/ 33 h 97"/>
                <a:gd name="T34" fmla="*/ 57 w 64"/>
                <a:gd name="T35" fmla="*/ 38 h 97"/>
                <a:gd name="T36" fmla="*/ 58 w 64"/>
                <a:gd name="T37" fmla="*/ 42 h 97"/>
                <a:gd name="T38" fmla="*/ 60 w 64"/>
                <a:gd name="T39" fmla="*/ 47 h 97"/>
                <a:gd name="T40" fmla="*/ 61 w 64"/>
                <a:gd name="T41" fmla="*/ 51 h 97"/>
                <a:gd name="T42" fmla="*/ 61 w 64"/>
                <a:gd name="T43" fmla="*/ 55 h 97"/>
                <a:gd name="T44" fmla="*/ 59 w 64"/>
                <a:gd name="T45" fmla="*/ 58 h 97"/>
                <a:gd name="T46" fmla="*/ 56 w 64"/>
                <a:gd name="T47" fmla="*/ 57 h 97"/>
                <a:gd name="T48" fmla="*/ 52 w 64"/>
                <a:gd name="T49" fmla="*/ 53 h 97"/>
                <a:gd name="T50" fmla="*/ 48 w 64"/>
                <a:gd name="T51" fmla="*/ 44 h 97"/>
                <a:gd name="T52" fmla="*/ 42 w 64"/>
                <a:gd name="T53" fmla="*/ 35 h 97"/>
                <a:gd name="T54" fmla="*/ 37 w 64"/>
                <a:gd name="T55" fmla="*/ 27 h 97"/>
                <a:gd name="T56" fmla="*/ 33 w 64"/>
                <a:gd name="T57" fmla="*/ 21 h 97"/>
                <a:gd name="T58" fmla="*/ 35 w 64"/>
                <a:gd name="T59" fmla="*/ 32 h 97"/>
                <a:gd name="T60" fmla="*/ 40 w 64"/>
                <a:gd name="T61" fmla="*/ 48 h 97"/>
                <a:gd name="T62" fmla="*/ 46 w 64"/>
                <a:gd name="T63" fmla="*/ 64 h 97"/>
                <a:gd name="T64" fmla="*/ 51 w 64"/>
                <a:gd name="T65" fmla="*/ 73 h 97"/>
                <a:gd name="T66" fmla="*/ 55 w 64"/>
                <a:gd name="T67" fmla="*/ 79 h 97"/>
                <a:gd name="T68" fmla="*/ 60 w 64"/>
                <a:gd name="T69" fmla="*/ 85 h 97"/>
                <a:gd name="T70" fmla="*/ 64 w 64"/>
                <a:gd name="T71" fmla="*/ 89 h 97"/>
                <a:gd name="T72" fmla="*/ 64 w 64"/>
                <a:gd name="T73" fmla="*/ 94 h 97"/>
                <a:gd name="T74" fmla="*/ 63 w 64"/>
                <a:gd name="T75" fmla="*/ 96 h 97"/>
                <a:gd name="T76" fmla="*/ 60 w 64"/>
                <a:gd name="T77" fmla="*/ 97 h 97"/>
                <a:gd name="T78" fmla="*/ 56 w 64"/>
                <a:gd name="T79" fmla="*/ 96 h 97"/>
                <a:gd name="T80" fmla="*/ 51 w 64"/>
                <a:gd name="T81" fmla="*/ 93 h 97"/>
                <a:gd name="T82" fmla="*/ 45 w 64"/>
                <a:gd name="T83" fmla="*/ 87 h 97"/>
                <a:gd name="T84" fmla="*/ 39 w 64"/>
                <a:gd name="T85" fmla="*/ 78 h 97"/>
                <a:gd name="T86" fmla="*/ 34 w 64"/>
                <a:gd name="T87" fmla="*/ 69 h 97"/>
                <a:gd name="T88" fmla="*/ 29 w 64"/>
                <a:gd name="T89" fmla="*/ 57 h 97"/>
                <a:gd name="T90" fmla="*/ 24 w 64"/>
                <a:gd name="T91" fmla="*/ 47 h 97"/>
                <a:gd name="T92" fmla="*/ 21 w 64"/>
                <a:gd name="T93" fmla="*/ 36 h 97"/>
                <a:gd name="T94" fmla="*/ 18 w 64"/>
                <a:gd name="T95" fmla="*/ 28 h 97"/>
                <a:gd name="T96" fmla="*/ 17 w 64"/>
                <a:gd name="T97" fmla="*/ 22 h 97"/>
                <a:gd name="T98" fmla="*/ 16 w 64"/>
                <a:gd name="T99" fmla="*/ 20 h 97"/>
                <a:gd name="T100" fmla="*/ 13 w 64"/>
                <a:gd name="T101" fmla="*/ 20 h 97"/>
                <a:gd name="T102" fmla="*/ 10 w 64"/>
                <a:gd name="T103" fmla="*/ 22 h 97"/>
                <a:gd name="T104" fmla="*/ 10 w 64"/>
                <a:gd name="T105" fmla="*/ 24 h 97"/>
                <a:gd name="T106" fmla="*/ 10 w 64"/>
                <a:gd name="T107" fmla="*/ 27 h 97"/>
                <a:gd name="T108" fmla="*/ 11 w 64"/>
                <a:gd name="T109" fmla="*/ 28 h 97"/>
                <a:gd name="T110" fmla="*/ 13 w 64"/>
                <a:gd name="T111" fmla="*/ 29 h 97"/>
                <a:gd name="T112" fmla="*/ 13 w 64"/>
                <a:gd name="T113" fmla="*/ 30 h 97"/>
                <a:gd name="T114" fmla="*/ 1 w 64"/>
                <a:gd name="T115" fmla="*/ 34 h 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
                <a:gd name="T175" fmla="*/ 0 h 97"/>
                <a:gd name="T176" fmla="*/ 64 w 64"/>
                <a:gd name="T177" fmla="*/ 97 h 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 h="97">
                  <a:moveTo>
                    <a:pt x="1" y="34"/>
                  </a:moveTo>
                  <a:lnTo>
                    <a:pt x="0" y="30"/>
                  </a:lnTo>
                  <a:lnTo>
                    <a:pt x="0" y="23"/>
                  </a:lnTo>
                  <a:lnTo>
                    <a:pt x="2" y="18"/>
                  </a:lnTo>
                  <a:lnTo>
                    <a:pt x="6" y="16"/>
                  </a:lnTo>
                  <a:lnTo>
                    <a:pt x="9" y="11"/>
                  </a:lnTo>
                  <a:lnTo>
                    <a:pt x="14" y="6"/>
                  </a:lnTo>
                  <a:lnTo>
                    <a:pt x="19" y="3"/>
                  </a:lnTo>
                  <a:lnTo>
                    <a:pt x="25" y="1"/>
                  </a:lnTo>
                  <a:lnTo>
                    <a:pt x="31" y="0"/>
                  </a:lnTo>
                  <a:lnTo>
                    <a:pt x="36" y="2"/>
                  </a:lnTo>
                  <a:lnTo>
                    <a:pt x="40" y="6"/>
                  </a:lnTo>
                  <a:lnTo>
                    <a:pt x="43" y="13"/>
                  </a:lnTo>
                  <a:lnTo>
                    <a:pt x="48" y="18"/>
                  </a:lnTo>
                  <a:lnTo>
                    <a:pt x="50" y="22"/>
                  </a:lnTo>
                  <a:lnTo>
                    <a:pt x="52" y="28"/>
                  </a:lnTo>
                  <a:lnTo>
                    <a:pt x="54" y="33"/>
                  </a:lnTo>
                  <a:lnTo>
                    <a:pt x="57" y="38"/>
                  </a:lnTo>
                  <a:lnTo>
                    <a:pt x="58" y="42"/>
                  </a:lnTo>
                  <a:lnTo>
                    <a:pt x="60" y="47"/>
                  </a:lnTo>
                  <a:lnTo>
                    <a:pt x="61" y="51"/>
                  </a:lnTo>
                  <a:lnTo>
                    <a:pt x="61" y="55"/>
                  </a:lnTo>
                  <a:lnTo>
                    <a:pt x="59" y="58"/>
                  </a:lnTo>
                  <a:lnTo>
                    <a:pt x="56" y="57"/>
                  </a:lnTo>
                  <a:lnTo>
                    <a:pt x="52" y="53"/>
                  </a:lnTo>
                  <a:lnTo>
                    <a:pt x="48" y="44"/>
                  </a:lnTo>
                  <a:lnTo>
                    <a:pt x="42" y="35"/>
                  </a:lnTo>
                  <a:lnTo>
                    <a:pt x="37" y="27"/>
                  </a:lnTo>
                  <a:lnTo>
                    <a:pt x="33" y="21"/>
                  </a:lnTo>
                  <a:lnTo>
                    <a:pt x="35" y="32"/>
                  </a:lnTo>
                  <a:lnTo>
                    <a:pt x="40" y="48"/>
                  </a:lnTo>
                  <a:lnTo>
                    <a:pt x="46" y="64"/>
                  </a:lnTo>
                  <a:lnTo>
                    <a:pt x="51" y="73"/>
                  </a:lnTo>
                  <a:lnTo>
                    <a:pt x="55" y="79"/>
                  </a:lnTo>
                  <a:lnTo>
                    <a:pt x="60" y="85"/>
                  </a:lnTo>
                  <a:lnTo>
                    <a:pt x="64" y="89"/>
                  </a:lnTo>
                  <a:lnTo>
                    <a:pt x="64" y="94"/>
                  </a:lnTo>
                  <a:lnTo>
                    <a:pt x="63" y="96"/>
                  </a:lnTo>
                  <a:lnTo>
                    <a:pt x="60" y="97"/>
                  </a:lnTo>
                  <a:lnTo>
                    <a:pt x="56" y="96"/>
                  </a:lnTo>
                  <a:lnTo>
                    <a:pt x="51" y="93"/>
                  </a:lnTo>
                  <a:lnTo>
                    <a:pt x="45" y="87"/>
                  </a:lnTo>
                  <a:lnTo>
                    <a:pt x="39" y="78"/>
                  </a:lnTo>
                  <a:lnTo>
                    <a:pt x="34" y="69"/>
                  </a:lnTo>
                  <a:lnTo>
                    <a:pt x="29" y="57"/>
                  </a:lnTo>
                  <a:lnTo>
                    <a:pt x="24" y="47"/>
                  </a:lnTo>
                  <a:lnTo>
                    <a:pt x="21" y="36"/>
                  </a:lnTo>
                  <a:lnTo>
                    <a:pt x="18" y="28"/>
                  </a:lnTo>
                  <a:lnTo>
                    <a:pt x="17" y="22"/>
                  </a:lnTo>
                  <a:lnTo>
                    <a:pt x="16" y="20"/>
                  </a:lnTo>
                  <a:lnTo>
                    <a:pt x="13" y="20"/>
                  </a:lnTo>
                  <a:lnTo>
                    <a:pt x="10" y="22"/>
                  </a:lnTo>
                  <a:lnTo>
                    <a:pt x="10" y="24"/>
                  </a:lnTo>
                  <a:lnTo>
                    <a:pt x="10" y="27"/>
                  </a:lnTo>
                  <a:lnTo>
                    <a:pt x="11" y="28"/>
                  </a:lnTo>
                  <a:lnTo>
                    <a:pt x="13" y="29"/>
                  </a:lnTo>
                  <a:lnTo>
                    <a:pt x="13" y="30"/>
                  </a:lnTo>
                  <a:lnTo>
                    <a:pt x="1" y="34"/>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85" name="Freeform 57"/>
            <p:cNvSpPr>
              <a:spLocks/>
            </p:cNvSpPr>
            <p:nvPr/>
          </p:nvSpPr>
          <p:spPr bwMode="auto">
            <a:xfrm rot="1228347">
              <a:off x="2049" y="1684"/>
              <a:ext cx="4" cy="3"/>
            </a:xfrm>
            <a:custGeom>
              <a:avLst/>
              <a:gdLst>
                <a:gd name="T0" fmla="*/ 0 w 16"/>
                <a:gd name="T1" fmla="*/ 5 h 15"/>
                <a:gd name="T2" fmla="*/ 14 w 16"/>
                <a:gd name="T3" fmla="*/ 0 h 15"/>
                <a:gd name="T4" fmla="*/ 16 w 16"/>
                <a:gd name="T5" fmla="*/ 4 h 15"/>
                <a:gd name="T6" fmla="*/ 16 w 16"/>
                <a:gd name="T7" fmla="*/ 8 h 15"/>
                <a:gd name="T8" fmla="*/ 15 w 16"/>
                <a:gd name="T9" fmla="*/ 12 h 15"/>
                <a:gd name="T10" fmla="*/ 12 w 16"/>
                <a:gd name="T11" fmla="*/ 14 h 15"/>
                <a:gd name="T12" fmla="*/ 7 w 16"/>
                <a:gd name="T13" fmla="*/ 15 h 15"/>
                <a:gd name="T14" fmla="*/ 4 w 16"/>
                <a:gd name="T15" fmla="*/ 13 h 15"/>
                <a:gd name="T16" fmla="*/ 1 w 16"/>
                <a:gd name="T17" fmla="*/ 8 h 15"/>
                <a:gd name="T18" fmla="*/ 0 w 16"/>
                <a:gd name="T19" fmla="*/ 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5"/>
                <a:gd name="T32" fmla="*/ 16 w 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5">
                  <a:moveTo>
                    <a:pt x="0" y="5"/>
                  </a:moveTo>
                  <a:lnTo>
                    <a:pt x="14" y="0"/>
                  </a:lnTo>
                  <a:lnTo>
                    <a:pt x="16" y="4"/>
                  </a:lnTo>
                  <a:lnTo>
                    <a:pt x="16" y="8"/>
                  </a:lnTo>
                  <a:lnTo>
                    <a:pt x="15" y="12"/>
                  </a:lnTo>
                  <a:lnTo>
                    <a:pt x="12" y="14"/>
                  </a:lnTo>
                  <a:lnTo>
                    <a:pt x="7" y="15"/>
                  </a:lnTo>
                  <a:lnTo>
                    <a:pt x="4" y="13"/>
                  </a:lnTo>
                  <a:lnTo>
                    <a:pt x="1" y="8"/>
                  </a:lnTo>
                  <a:lnTo>
                    <a:pt x="0" y="5"/>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86" name="Freeform 58"/>
            <p:cNvSpPr>
              <a:spLocks/>
            </p:cNvSpPr>
            <p:nvPr/>
          </p:nvSpPr>
          <p:spPr bwMode="auto">
            <a:xfrm rot="1228347">
              <a:off x="2099" y="1686"/>
              <a:ext cx="5" cy="9"/>
            </a:xfrm>
            <a:custGeom>
              <a:avLst/>
              <a:gdLst>
                <a:gd name="T0" fmla="*/ 23 w 24"/>
                <a:gd name="T1" fmla="*/ 42 h 44"/>
                <a:gd name="T2" fmla="*/ 24 w 24"/>
                <a:gd name="T3" fmla="*/ 34 h 44"/>
                <a:gd name="T4" fmla="*/ 22 w 24"/>
                <a:gd name="T5" fmla="*/ 25 h 44"/>
                <a:gd name="T6" fmla="*/ 15 w 24"/>
                <a:gd name="T7" fmla="*/ 13 h 44"/>
                <a:gd name="T8" fmla="*/ 4 w 24"/>
                <a:gd name="T9" fmla="*/ 0 h 44"/>
                <a:gd name="T10" fmla="*/ 2 w 24"/>
                <a:gd name="T11" fmla="*/ 0 h 44"/>
                <a:gd name="T12" fmla="*/ 0 w 24"/>
                <a:gd name="T13" fmla="*/ 2 h 44"/>
                <a:gd name="T14" fmla="*/ 0 w 24"/>
                <a:gd name="T15" fmla="*/ 5 h 44"/>
                <a:gd name="T16" fmla="*/ 1 w 24"/>
                <a:gd name="T17" fmla="*/ 9 h 44"/>
                <a:gd name="T18" fmla="*/ 4 w 24"/>
                <a:gd name="T19" fmla="*/ 15 h 44"/>
                <a:gd name="T20" fmla="*/ 7 w 24"/>
                <a:gd name="T21" fmla="*/ 22 h 44"/>
                <a:gd name="T22" fmla="*/ 10 w 24"/>
                <a:gd name="T23" fmla="*/ 28 h 44"/>
                <a:gd name="T24" fmla="*/ 13 w 24"/>
                <a:gd name="T25" fmla="*/ 37 h 44"/>
                <a:gd name="T26" fmla="*/ 14 w 24"/>
                <a:gd name="T27" fmla="*/ 40 h 44"/>
                <a:gd name="T28" fmla="*/ 16 w 24"/>
                <a:gd name="T29" fmla="*/ 43 h 44"/>
                <a:gd name="T30" fmla="*/ 18 w 24"/>
                <a:gd name="T31" fmla="*/ 44 h 44"/>
                <a:gd name="T32" fmla="*/ 23 w 24"/>
                <a:gd name="T33" fmla="*/ 42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4"/>
                <a:gd name="T53" fmla="*/ 24 w 2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4">
                  <a:moveTo>
                    <a:pt x="23" y="42"/>
                  </a:moveTo>
                  <a:lnTo>
                    <a:pt x="24" y="34"/>
                  </a:lnTo>
                  <a:lnTo>
                    <a:pt x="22" y="25"/>
                  </a:lnTo>
                  <a:lnTo>
                    <a:pt x="15" y="13"/>
                  </a:lnTo>
                  <a:lnTo>
                    <a:pt x="4" y="0"/>
                  </a:lnTo>
                  <a:lnTo>
                    <a:pt x="2" y="0"/>
                  </a:lnTo>
                  <a:lnTo>
                    <a:pt x="0" y="2"/>
                  </a:lnTo>
                  <a:lnTo>
                    <a:pt x="0" y="5"/>
                  </a:lnTo>
                  <a:lnTo>
                    <a:pt x="1" y="9"/>
                  </a:lnTo>
                  <a:lnTo>
                    <a:pt x="4" y="15"/>
                  </a:lnTo>
                  <a:lnTo>
                    <a:pt x="7" y="22"/>
                  </a:lnTo>
                  <a:lnTo>
                    <a:pt x="10" y="28"/>
                  </a:lnTo>
                  <a:lnTo>
                    <a:pt x="13" y="37"/>
                  </a:lnTo>
                  <a:lnTo>
                    <a:pt x="14" y="40"/>
                  </a:lnTo>
                  <a:lnTo>
                    <a:pt x="16" y="43"/>
                  </a:lnTo>
                  <a:lnTo>
                    <a:pt x="18" y="44"/>
                  </a:lnTo>
                  <a:lnTo>
                    <a:pt x="23" y="42"/>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87" name="Freeform 59"/>
            <p:cNvSpPr>
              <a:spLocks/>
            </p:cNvSpPr>
            <p:nvPr/>
          </p:nvSpPr>
          <p:spPr bwMode="auto">
            <a:xfrm rot="1228347">
              <a:off x="2097" y="1686"/>
              <a:ext cx="4" cy="6"/>
            </a:xfrm>
            <a:custGeom>
              <a:avLst/>
              <a:gdLst>
                <a:gd name="T0" fmla="*/ 0 w 22"/>
                <a:gd name="T1" fmla="*/ 0 h 32"/>
                <a:gd name="T2" fmla="*/ 10 w 22"/>
                <a:gd name="T3" fmla="*/ 5 h 32"/>
                <a:gd name="T4" fmla="*/ 16 w 22"/>
                <a:gd name="T5" fmla="*/ 12 h 32"/>
                <a:gd name="T6" fmla="*/ 20 w 22"/>
                <a:gd name="T7" fmla="*/ 21 h 32"/>
                <a:gd name="T8" fmla="*/ 22 w 22"/>
                <a:gd name="T9" fmla="*/ 30 h 32"/>
                <a:gd name="T10" fmla="*/ 16 w 22"/>
                <a:gd name="T11" fmla="*/ 32 h 32"/>
                <a:gd name="T12" fmla="*/ 12 w 22"/>
                <a:gd name="T13" fmla="*/ 30 h 32"/>
                <a:gd name="T14" fmla="*/ 10 w 22"/>
                <a:gd name="T15" fmla="*/ 25 h 32"/>
                <a:gd name="T16" fmla="*/ 7 w 22"/>
                <a:gd name="T17" fmla="*/ 17 h 32"/>
                <a:gd name="T18" fmla="*/ 5 w 22"/>
                <a:gd name="T19" fmla="*/ 11 h 32"/>
                <a:gd name="T20" fmla="*/ 3 w 22"/>
                <a:gd name="T21" fmla="*/ 8 h 32"/>
                <a:gd name="T22" fmla="*/ 1 w 22"/>
                <a:gd name="T23" fmla="*/ 4 h 32"/>
                <a:gd name="T24" fmla="*/ 0 w 22"/>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2"/>
                <a:gd name="T41" fmla="*/ 22 w 2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2">
                  <a:moveTo>
                    <a:pt x="0" y="0"/>
                  </a:moveTo>
                  <a:lnTo>
                    <a:pt x="10" y="5"/>
                  </a:lnTo>
                  <a:lnTo>
                    <a:pt x="16" y="12"/>
                  </a:lnTo>
                  <a:lnTo>
                    <a:pt x="20" y="21"/>
                  </a:lnTo>
                  <a:lnTo>
                    <a:pt x="22" y="30"/>
                  </a:lnTo>
                  <a:lnTo>
                    <a:pt x="16" y="32"/>
                  </a:lnTo>
                  <a:lnTo>
                    <a:pt x="12" y="30"/>
                  </a:lnTo>
                  <a:lnTo>
                    <a:pt x="10" y="25"/>
                  </a:lnTo>
                  <a:lnTo>
                    <a:pt x="7" y="17"/>
                  </a:lnTo>
                  <a:lnTo>
                    <a:pt x="5" y="11"/>
                  </a:lnTo>
                  <a:lnTo>
                    <a:pt x="3" y="8"/>
                  </a:lnTo>
                  <a:lnTo>
                    <a:pt x="1" y="4"/>
                  </a:lnTo>
                  <a:lnTo>
                    <a:pt x="0" y="0"/>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88" name="Freeform 60"/>
            <p:cNvSpPr>
              <a:spLocks/>
            </p:cNvSpPr>
            <p:nvPr/>
          </p:nvSpPr>
          <p:spPr bwMode="auto">
            <a:xfrm rot="1228347">
              <a:off x="2087" y="1683"/>
              <a:ext cx="11" cy="7"/>
            </a:xfrm>
            <a:custGeom>
              <a:avLst/>
              <a:gdLst>
                <a:gd name="T0" fmla="*/ 51 w 51"/>
                <a:gd name="T1" fmla="*/ 37 h 37"/>
                <a:gd name="T2" fmla="*/ 47 w 51"/>
                <a:gd name="T3" fmla="*/ 33 h 37"/>
                <a:gd name="T4" fmla="*/ 43 w 51"/>
                <a:gd name="T5" fmla="*/ 27 h 37"/>
                <a:gd name="T6" fmla="*/ 38 w 51"/>
                <a:gd name="T7" fmla="*/ 21 h 37"/>
                <a:gd name="T8" fmla="*/ 31 w 51"/>
                <a:gd name="T9" fmla="*/ 13 h 37"/>
                <a:gd name="T10" fmla="*/ 25 w 51"/>
                <a:gd name="T11" fmla="*/ 7 h 37"/>
                <a:gd name="T12" fmla="*/ 16 w 51"/>
                <a:gd name="T13" fmla="*/ 6 h 37"/>
                <a:gd name="T14" fmla="*/ 9 w 51"/>
                <a:gd name="T15" fmla="*/ 8 h 37"/>
                <a:gd name="T16" fmla="*/ 0 w 51"/>
                <a:gd name="T17" fmla="*/ 11 h 37"/>
                <a:gd name="T18" fmla="*/ 4 w 51"/>
                <a:gd name="T19" fmla="*/ 9 h 37"/>
                <a:gd name="T20" fmla="*/ 8 w 51"/>
                <a:gd name="T21" fmla="*/ 6 h 37"/>
                <a:gd name="T22" fmla="*/ 12 w 51"/>
                <a:gd name="T23" fmla="*/ 4 h 37"/>
                <a:gd name="T24" fmla="*/ 17 w 51"/>
                <a:gd name="T25" fmla="*/ 3 h 37"/>
                <a:gd name="T26" fmla="*/ 22 w 51"/>
                <a:gd name="T27" fmla="*/ 2 h 37"/>
                <a:gd name="T28" fmla="*/ 26 w 51"/>
                <a:gd name="T29" fmla="*/ 0 h 37"/>
                <a:gd name="T30" fmla="*/ 30 w 51"/>
                <a:gd name="T31" fmla="*/ 2 h 37"/>
                <a:gd name="T32" fmla="*/ 32 w 51"/>
                <a:gd name="T33" fmla="*/ 4 h 37"/>
                <a:gd name="T34" fmla="*/ 38 w 51"/>
                <a:gd name="T35" fmla="*/ 11 h 37"/>
                <a:gd name="T36" fmla="*/ 44 w 51"/>
                <a:gd name="T37" fmla="*/ 21 h 37"/>
                <a:gd name="T38" fmla="*/ 49 w 51"/>
                <a:gd name="T39" fmla="*/ 30 h 37"/>
                <a:gd name="T40" fmla="*/ 51 w 51"/>
                <a:gd name="T41" fmla="*/ 37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7"/>
                <a:gd name="T65" fmla="*/ 51 w 5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7">
                  <a:moveTo>
                    <a:pt x="51" y="37"/>
                  </a:moveTo>
                  <a:lnTo>
                    <a:pt x="47" y="33"/>
                  </a:lnTo>
                  <a:lnTo>
                    <a:pt x="43" y="27"/>
                  </a:lnTo>
                  <a:lnTo>
                    <a:pt x="38" y="21"/>
                  </a:lnTo>
                  <a:lnTo>
                    <a:pt x="31" y="13"/>
                  </a:lnTo>
                  <a:lnTo>
                    <a:pt x="25" y="7"/>
                  </a:lnTo>
                  <a:lnTo>
                    <a:pt x="16" y="6"/>
                  </a:lnTo>
                  <a:lnTo>
                    <a:pt x="9" y="8"/>
                  </a:lnTo>
                  <a:lnTo>
                    <a:pt x="0" y="11"/>
                  </a:lnTo>
                  <a:lnTo>
                    <a:pt x="4" y="9"/>
                  </a:lnTo>
                  <a:lnTo>
                    <a:pt x="8" y="6"/>
                  </a:lnTo>
                  <a:lnTo>
                    <a:pt x="12" y="4"/>
                  </a:lnTo>
                  <a:lnTo>
                    <a:pt x="17" y="3"/>
                  </a:lnTo>
                  <a:lnTo>
                    <a:pt x="22" y="2"/>
                  </a:lnTo>
                  <a:lnTo>
                    <a:pt x="26" y="0"/>
                  </a:lnTo>
                  <a:lnTo>
                    <a:pt x="30" y="2"/>
                  </a:lnTo>
                  <a:lnTo>
                    <a:pt x="32" y="4"/>
                  </a:lnTo>
                  <a:lnTo>
                    <a:pt x="38" y="11"/>
                  </a:lnTo>
                  <a:lnTo>
                    <a:pt x="44" y="21"/>
                  </a:lnTo>
                  <a:lnTo>
                    <a:pt x="49" y="30"/>
                  </a:lnTo>
                  <a:lnTo>
                    <a:pt x="51" y="37"/>
                  </a:lnTo>
                  <a:close/>
                </a:path>
              </a:pathLst>
            </a:custGeom>
            <a:solidFill>
              <a:srgbClr val="AA772B"/>
            </a:solidFill>
            <a:ln w="3175" cmpd="sng">
              <a:solidFill>
                <a:srgbClr val="000000"/>
              </a:solidFill>
              <a:round/>
              <a:headEnd/>
              <a:tailEnd/>
            </a:ln>
          </p:spPr>
          <p:txBody>
            <a:bodyPr/>
            <a:lstStyle/>
            <a:p>
              <a:endParaRPr lang="en-US">
                <a:solidFill>
                  <a:srgbClr val="FFFFFF"/>
                </a:solidFill>
              </a:endParaRPr>
            </a:p>
          </p:txBody>
        </p:sp>
        <p:sp>
          <p:nvSpPr>
            <p:cNvPr id="1089" name="Freeform 61"/>
            <p:cNvSpPr>
              <a:spLocks/>
            </p:cNvSpPr>
            <p:nvPr/>
          </p:nvSpPr>
          <p:spPr bwMode="auto">
            <a:xfrm rot="1228347">
              <a:off x="2131" y="1675"/>
              <a:ext cx="14" cy="24"/>
            </a:xfrm>
            <a:custGeom>
              <a:avLst/>
              <a:gdLst>
                <a:gd name="T0" fmla="*/ 1 w 61"/>
                <a:gd name="T1" fmla="*/ 60 h 117"/>
                <a:gd name="T2" fmla="*/ 0 w 61"/>
                <a:gd name="T3" fmla="*/ 54 h 117"/>
                <a:gd name="T4" fmla="*/ 0 w 61"/>
                <a:gd name="T5" fmla="*/ 45 h 117"/>
                <a:gd name="T6" fmla="*/ 1 w 61"/>
                <a:gd name="T7" fmla="*/ 35 h 117"/>
                <a:gd name="T8" fmla="*/ 2 w 61"/>
                <a:gd name="T9" fmla="*/ 29 h 117"/>
                <a:gd name="T10" fmla="*/ 6 w 61"/>
                <a:gd name="T11" fmla="*/ 20 h 117"/>
                <a:gd name="T12" fmla="*/ 9 w 61"/>
                <a:gd name="T13" fmla="*/ 12 h 117"/>
                <a:gd name="T14" fmla="*/ 15 w 61"/>
                <a:gd name="T15" fmla="*/ 4 h 117"/>
                <a:gd name="T16" fmla="*/ 25 w 61"/>
                <a:gd name="T17" fmla="*/ 0 h 117"/>
                <a:gd name="T18" fmla="*/ 32 w 61"/>
                <a:gd name="T19" fmla="*/ 1 h 117"/>
                <a:gd name="T20" fmla="*/ 39 w 61"/>
                <a:gd name="T21" fmla="*/ 5 h 117"/>
                <a:gd name="T22" fmla="*/ 45 w 61"/>
                <a:gd name="T23" fmla="*/ 10 h 117"/>
                <a:gd name="T24" fmla="*/ 48 w 61"/>
                <a:gd name="T25" fmla="*/ 14 h 117"/>
                <a:gd name="T26" fmla="*/ 54 w 61"/>
                <a:gd name="T27" fmla="*/ 13 h 117"/>
                <a:gd name="T28" fmla="*/ 59 w 61"/>
                <a:gd name="T29" fmla="*/ 14 h 117"/>
                <a:gd name="T30" fmla="*/ 61 w 61"/>
                <a:gd name="T31" fmla="*/ 17 h 117"/>
                <a:gd name="T32" fmla="*/ 61 w 61"/>
                <a:gd name="T33" fmla="*/ 23 h 117"/>
                <a:gd name="T34" fmla="*/ 61 w 61"/>
                <a:gd name="T35" fmla="*/ 30 h 117"/>
                <a:gd name="T36" fmla="*/ 61 w 61"/>
                <a:gd name="T37" fmla="*/ 35 h 117"/>
                <a:gd name="T38" fmla="*/ 61 w 61"/>
                <a:gd name="T39" fmla="*/ 37 h 117"/>
                <a:gd name="T40" fmla="*/ 61 w 61"/>
                <a:gd name="T41" fmla="*/ 38 h 117"/>
                <a:gd name="T42" fmla="*/ 59 w 61"/>
                <a:gd name="T43" fmla="*/ 39 h 117"/>
                <a:gd name="T44" fmla="*/ 58 w 61"/>
                <a:gd name="T45" fmla="*/ 39 h 117"/>
                <a:gd name="T46" fmla="*/ 55 w 61"/>
                <a:gd name="T47" fmla="*/ 39 h 117"/>
                <a:gd name="T48" fmla="*/ 53 w 61"/>
                <a:gd name="T49" fmla="*/ 40 h 117"/>
                <a:gd name="T50" fmla="*/ 52 w 61"/>
                <a:gd name="T51" fmla="*/ 49 h 117"/>
                <a:gd name="T52" fmla="*/ 51 w 61"/>
                <a:gd name="T53" fmla="*/ 58 h 117"/>
                <a:gd name="T54" fmla="*/ 51 w 61"/>
                <a:gd name="T55" fmla="*/ 66 h 117"/>
                <a:gd name="T56" fmla="*/ 52 w 61"/>
                <a:gd name="T57" fmla="*/ 70 h 117"/>
                <a:gd name="T58" fmla="*/ 52 w 61"/>
                <a:gd name="T59" fmla="*/ 75 h 117"/>
                <a:gd name="T60" fmla="*/ 52 w 61"/>
                <a:gd name="T61" fmla="*/ 82 h 117"/>
                <a:gd name="T62" fmla="*/ 51 w 61"/>
                <a:gd name="T63" fmla="*/ 88 h 117"/>
                <a:gd name="T64" fmla="*/ 49 w 61"/>
                <a:gd name="T65" fmla="*/ 94 h 117"/>
                <a:gd name="T66" fmla="*/ 47 w 61"/>
                <a:gd name="T67" fmla="*/ 97 h 117"/>
                <a:gd name="T68" fmla="*/ 43 w 61"/>
                <a:gd name="T69" fmla="*/ 100 h 117"/>
                <a:gd name="T70" fmla="*/ 38 w 61"/>
                <a:gd name="T71" fmla="*/ 101 h 117"/>
                <a:gd name="T72" fmla="*/ 32 w 61"/>
                <a:gd name="T73" fmla="*/ 100 h 117"/>
                <a:gd name="T74" fmla="*/ 32 w 61"/>
                <a:gd name="T75" fmla="*/ 102 h 117"/>
                <a:gd name="T76" fmla="*/ 32 w 61"/>
                <a:gd name="T77" fmla="*/ 104 h 117"/>
                <a:gd name="T78" fmla="*/ 31 w 61"/>
                <a:gd name="T79" fmla="*/ 107 h 117"/>
                <a:gd name="T80" fmla="*/ 30 w 61"/>
                <a:gd name="T81" fmla="*/ 109 h 117"/>
                <a:gd name="T82" fmla="*/ 26 w 61"/>
                <a:gd name="T83" fmla="*/ 114 h 117"/>
                <a:gd name="T84" fmla="*/ 20 w 61"/>
                <a:gd name="T85" fmla="*/ 117 h 117"/>
                <a:gd name="T86" fmla="*/ 15 w 61"/>
                <a:gd name="T87" fmla="*/ 115 h 117"/>
                <a:gd name="T88" fmla="*/ 10 w 61"/>
                <a:gd name="T89" fmla="*/ 109 h 117"/>
                <a:gd name="T90" fmla="*/ 6 w 61"/>
                <a:gd name="T91" fmla="*/ 95 h 117"/>
                <a:gd name="T92" fmla="*/ 6 w 61"/>
                <a:gd name="T93" fmla="*/ 82 h 117"/>
                <a:gd name="T94" fmla="*/ 7 w 61"/>
                <a:gd name="T95" fmla="*/ 68 h 117"/>
                <a:gd name="T96" fmla="*/ 9 w 61"/>
                <a:gd name="T97" fmla="*/ 58 h 117"/>
                <a:gd name="T98" fmla="*/ 7 w 61"/>
                <a:gd name="T99" fmla="*/ 59 h 117"/>
                <a:gd name="T100" fmla="*/ 5 w 61"/>
                <a:gd name="T101" fmla="*/ 59 h 117"/>
                <a:gd name="T102" fmla="*/ 3 w 61"/>
                <a:gd name="T103" fmla="*/ 59 h 117"/>
                <a:gd name="T104" fmla="*/ 1 w 61"/>
                <a:gd name="T105" fmla="*/ 60 h 1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
                <a:gd name="T160" fmla="*/ 0 h 117"/>
                <a:gd name="T161" fmla="*/ 61 w 61"/>
                <a:gd name="T162" fmla="*/ 117 h 11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 h="117">
                  <a:moveTo>
                    <a:pt x="1" y="60"/>
                  </a:moveTo>
                  <a:lnTo>
                    <a:pt x="0" y="54"/>
                  </a:lnTo>
                  <a:lnTo>
                    <a:pt x="0" y="45"/>
                  </a:lnTo>
                  <a:lnTo>
                    <a:pt x="1" y="35"/>
                  </a:lnTo>
                  <a:lnTo>
                    <a:pt x="2" y="29"/>
                  </a:lnTo>
                  <a:lnTo>
                    <a:pt x="6" y="20"/>
                  </a:lnTo>
                  <a:lnTo>
                    <a:pt x="9" y="12"/>
                  </a:lnTo>
                  <a:lnTo>
                    <a:pt x="15" y="4"/>
                  </a:lnTo>
                  <a:lnTo>
                    <a:pt x="25" y="0"/>
                  </a:lnTo>
                  <a:lnTo>
                    <a:pt x="32" y="1"/>
                  </a:lnTo>
                  <a:lnTo>
                    <a:pt x="39" y="5"/>
                  </a:lnTo>
                  <a:lnTo>
                    <a:pt x="45" y="10"/>
                  </a:lnTo>
                  <a:lnTo>
                    <a:pt x="48" y="14"/>
                  </a:lnTo>
                  <a:lnTo>
                    <a:pt x="54" y="13"/>
                  </a:lnTo>
                  <a:lnTo>
                    <a:pt x="59" y="14"/>
                  </a:lnTo>
                  <a:lnTo>
                    <a:pt x="61" y="17"/>
                  </a:lnTo>
                  <a:lnTo>
                    <a:pt x="61" y="23"/>
                  </a:lnTo>
                  <a:lnTo>
                    <a:pt x="61" y="30"/>
                  </a:lnTo>
                  <a:lnTo>
                    <a:pt x="61" y="35"/>
                  </a:lnTo>
                  <a:lnTo>
                    <a:pt x="61" y="37"/>
                  </a:lnTo>
                  <a:lnTo>
                    <a:pt x="61" y="38"/>
                  </a:lnTo>
                  <a:lnTo>
                    <a:pt x="59" y="39"/>
                  </a:lnTo>
                  <a:lnTo>
                    <a:pt x="58" y="39"/>
                  </a:lnTo>
                  <a:lnTo>
                    <a:pt x="55" y="39"/>
                  </a:lnTo>
                  <a:lnTo>
                    <a:pt x="53" y="40"/>
                  </a:lnTo>
                  <a:lnTo>
                    <a:pt x="52" y="49"/>
                  </a:lnTo>
                  <a:lnTo>
                    <a:pt x="51" y="58"/>
                  </a:lnTo>
                  <a:lnTo>
                    <a:pt x="51" y="66"/>
                  </a:lnTo>
                  <a:lnTo>
                    <a:pt x="52" y="70"/>
                  </a:lnTo>
                  <a:lnTo>
                    <a:pt x="52" y="75"/>
                  </a:lnTo>
                  <a:lnTo>
                    <a:pt x="52" y="82"/>
                  </a:lnTo>
                  <a:lnTo>
                    <a:pt x="51" y="88"/>
                  </a:lnTo>
                  <a:lnTo>
                    <a:pt x="49" y="94"/>
                  </a:lnTo>
                  <a:lnTo>
                    <a:pt x="47" y="97"/>
                  </a:lnTo>
                  <a:lnTo>
                    <a:pt x="43" y="100"/>
                  </a:lnTo>
                  <a:lnTo>
                    <a:pt x="38" y="101"/>
                  </a:lnTo>
                  <a:lnTo>
                    <a:pt x="32" y="100"/>
                  </a:lnTo>
                  <a:lnTo>
                    <a:pt x="32" y="102"/>
                  </a:lnTo>
                  <a:lnTo>
                    <a:pt x="32" y="104"/>
                  </a:lnTo>
                  <a:lnTo>
                    <a:pt x="31" y="107"/>
                  </a:lnTo>
                  <a:lnTo>
                    <a:pt x="30" y="109"/>
                  </a:lnTo>
                  <a:lnTo>
                    <a:pt x="26" y="114"/>
                  </a:lnTo>
                  <a:lnTo>
                    <a:pt x="20" y="117"/>
                  </a:lnTo>
                  <a:lnTo>
                    <a:pt x="15" y="115"/>
                  </a:lnTo>
                  <a:lnTo>
                    <a:pt x="10" y="109"/>
                  </a:lnTo>
                  <a:lnTo>
                    <a:pt x="6" y="95"/>
                  </a:lnTo>
                  <a:lnTo>
                    <a:pt x="6" y="82"/>
                  </a:lnTo>
                  <a:lnTo>
                    <a:pt x="7" y="68"/>
                  </a:lnTo>
                  <a:lnTo>
                    <a:pt x="9" y="58"/>
                  </a:lnTo>
                  <a:lnTo>
                    <a:pt x="7" y="59"/>
                  </a:lnTo>
                  <a:lnTo>
                    <a:pt x="5" y="59"/>
                  </a:lnTo>
                  <a:lnTo>
                    <a:pt x="3" y="59"/>
                  </a:lnTo>
                  <a:lnTo>
                    <a:pt x="1" y="60"/>
                  </a:lnTo>
                  <a:close/>
                </a:path>
              </a:pathLst>
            </a:custGeom>
            <a:solidFill>
              <a:srgbClr val="E0C187"/>
            </a:solidFill>
            <a:ln w="3175" cmpd="sng">
              <a:solidFill>
                <a:srgbClr val="000000"/>
              </a:solidFill>
              <a:round/>
              <a:headEnd/>
              <a:tailEnd/>
            </a:ln>
          </p:spPr>
          <p:txBody>
            <a:bodyPr/>
            <a:lstStyle/>
            <a:p>
              <a:endParaRPr lang="en-US">
                <a:solidFill>
                  <a:srgbClr val="FFFFFF"/>
                </a:solidFill>
              </a:endParaRPr>
            </a:p>
          </p:txBody>
        </p:sp>
        <p:sp>
          <p:nvSpPr>
            <p:cNvPr id="1090" name="Freeform 62"/>
            <p:cNvSpPr>
              <a:spLocks/>
            </p:cNvSpPr>
            <p:nvPr/>
          </p:nvSpPr>
          <p:spPr bwMode="auto">
            <a:xfrm rot="1228347">
              <a:off x="2187" y="1684"/>
              <a:ext cx="11" cy="11"/>
            </a:xfrm>
            <a:custGeom>
              <a:avLst/>
              <a:gdLst>
                <a:gd name="T0" fmla="*/ 28 w 52"/>
                <a:gd name="T1" fmla="*/ 0 h 55"/>
                <a:gd name="T2" fmla="*/ 33 w 52"/>
                <a:gd name="T3" fmla="*/ 1 h 55"/>
                <a:gd name="T4" fmla="*/ 39 w 52"/>
                <a:gd name="T5" fmla="*/ 5 h 55"/>
                <a:gd name="T6" fmla="*/ 44 w 52"/>
                <a:gd name="T7" fmla="*/ 10 h 55"/>
                <a:gd name="T8" fmla="*/ 48 w 52"/>
                <a:gd name="T9" fmla="*/ 15 h 55"/>
                <a:gd name="T10" fmla="*/ 51 w 52"/>
                <a:gd name="T11" fmla="*/ 26 h 55"/>
                <a:gd name="T12" fmla="*/ 52 w 52"/>
                <a:gd name="T13" fmla="*/ 36 h 55"/>
                <a:gd name="T14" fmla="*/ 51 w 52"/>
                <a:gd name="T15" fmla="*/ 47 h 55"/>
                <a:gd name="T16" fmla="*/ 50 w 52"/>
                <a:gd name="T17" fmla="*/ 55 h 55"/>
                <a:gd name="T18" fmla="*/ 48 w 52"/>
                <a:gd name="T19" fmla="*/ 54 h 55"/>
                <a:gd name="T20" fmla="*/ 47 w 52"/>
                <a:gd name="T21" fmla="*/ 52 h 55"/>
                <a:gd name="T22" fmla="*/ 45 w 52"/>
                <a:gd name="T23" fmla="*/ 50 h 55"/>
                <a:gd name="T24" fmla="*/ 44 w 52"/>
                <a:gd name="T25" fmla="*/ 47 h 55"/>
                <a:gd name="T26" fmla="*/ 43 w 52"/>
                <a:gd name="T27" fmla="*/ 40 h 55"/>
                <a:gd name="T28" fmla="*/ 40 w 52"/>
                <a:gd name="T29" fmla="*/ 27 h 55"/>
                <a:gd name="T30" fmla="*/ 34 w 52"/>
                <a:gd name="T31" fmla="*/ 14 h 55"/>
                <a:gd name="T32" fmla="*/ 19 w 52"/>
                <a:gd name="T33" fmla="*/ 8 h 55"/>
                <a:gd name="T34" fmla="*/ 28 w 52"/>
                <a:gd name="T35" fmla="*/ 12 h 55"/>
                <a:gd name="T36" fmla="*/ 34 w 52"/>
                <a:gd name="T37" fmla="*/ 19 h 55"/>
                <a:gd name="T38" fmla="*/ 38 w 52"/>
                <a:gd name="T39" fmla="*/ 29 h 55"/>
                <a:gd name="T40" fmla="*/ 39 w 52"/>
                <a:gd name="T41" fmla="*/ 42 h 55"/>
                <a:gd name="T42" fmla="*/ 37 w 52"/>
                <a:gd name="T43" fmla="*/ 48 h 55"/>
                <a:gd name="T44" fmla="*/ 35 w 52"/>
                <a:gd name="T45" fmla="*/ 52 h 55"/>
                <a:gd name="T46" fmla="*/ 32 w 52"/>
                <a:gd name="T47" fmla="*/ 53 h 55"/>
                <a:gd name="T48" fmla="*/ 31 w 52"/>
                <a:gd name="T49" fmla="*/ 53 h 55"/>
                <a:gd name="T50" fmla="*/ 32 w 52"/>
                <a:gd name="T51" fmla="*/ 49 h 55"/>
                <a:gd name="T52" fmla="*/ 32 w 52"/>
                <a:gd name="T53" fmla="*/ 43 h 55"/>
                <a:gd name="T54" fmla="*/ 31 w 52"/>
                <a:gd name="T55" fmla="*/ 36 h 55"/>
                <a:gd name="T56" fmla="*/ 28 w 52"/>
                <a:gd name="T57" fmla="*/ 29 h 55"/>
                <a:gd name="T58" fmla="*/ 23 w 52"/>
                <a:gd name="T59" fmla="*/ 24 h 55"/>
                <a:gd name="T60" fmla="*/ 17 w 52"/>
                <a:gd name="T61" fmla="*/ 18 h 55"/>
                <a:gd name="T62" fmla="*/ 10 w 52"/>
                <a:gd name="T63" fmla="*/ 14 h 55"/>
                <a:gd name="T64" fmla="*/ 0 w 52"/>
                <a:gd name="T65" fmla="*/ 12 h 55"/>
                <a:gd name="T66" fmla="*/ 4 w 52"/>
                <a:gd name="T67" fmla="*/ 7 h 55"/>
                <a:gd name="T68" fmla="*/ 8 w 52"/>
                <a:gd name="T69" fmla="*/ 6 h 55"/>
                <a:gd name="T70" fmla="*/ 11 w 52"/>
                <a:gd name="T71" fmla="*/ 7 h 55"/>
                <a:gd name="T72" fmla="*/ 16 w 52"/>
                <a:gd name="T73" fmla="*/ 7 h 55"/>
                <a:gd name="T74" fmla="*/ 19 w 52"/>
                <a:gd name="T75" fmla="*/ 4 h 55"/>
                <a:gd name="T76" fmla="*/ 22 w 52"/>
                <a:gd name="T77" fmla="*/ 1 h 55"/>
                <a:gd name="T78" fmla="*/ 25 w 52"/>
                <a:gd name="T79" fmla="*/ 0 h 55"/>
                <a:gd name="T80" fmla="*/ 28 w 52"/>
                <a:gd name="T81" fmla="*/ 0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5"/>
                <a:gd name="T125" fmla="*/ 52 w 52"/>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5">
                  <a:moveTo>
                    <a:pt x="28" y="0"/>
                  </a:moveTo>
                  <a:lnTo>
                    <a:pt x="33" y="1"/>
                  </a:lnTo>
                  <a:lnTo>
                    <a:pt x="39" y="5"/>
                  </a:lnTo>
                  <a:lnTo>
                    <a:pt x="44" y="10"/>
                  </a:lnTo>
                  <a:lnTo>
                    <a:pt x="48" y="15"/>
                  </a:lnTo>
                  <a:lnTo>
                    <a:pt x="51" y="26"/>
                  </a:lnTo>
                  <a:lnTo>
                    <a:pt x="52" y="36"/>
                  </a:lnTo>
                  <a:lnTo>
                    <a:pt x="51" y="47"/>
                  </a:lnTo>
                  <a:lnTo>
                    <a:pt x="50" y="55"/>
                  </a:lnTo>
                  <a:lnTo>
                    <a:pt x="48" y="54"/>
                  </a:lnTo>
                  <a:lnTo>
                    <a:pt x="47" y="52"/>
                  </a:lnTo>
                  <a:lnTo>
                    <a:pt x="45" y="50"/>
                  </a:lnTo>
                  <a:lnTo>
                    <a:pt x="44" y="47"/>
                  </a:lnTo>
                  <a:lnTo>
                    <a:pt x="43" y="40"/>
                  </a:lnTo>
                  <a:lnTo>
                    <a:pt x="40" y="27"/>
                  </a:lnTo>
                  <a:lnTo>
                    <a:pt x="34" y="14"/>
                  </a:lnTo>
                  <a:lnTo>
                    <a:pt x="19" y="8"/>
                  </a:lnTo>
                  <a:lnTo>
                    <a:pt x="28" y="12"/>
                  </a:lnTo>
                  <a:lnTo>
                    <a:pt x="34" y="19"/>
                  </a:lnTo>
                  <a:lnTo>
                    <a:pt x="38" y="29"/>
                  </a:lnTo>
                  <a:lnTo>
                    <a:pt x="39" y="42"/>
                  </a:lnTo>
                  <a:lnTo>
                    <a:pt x="37" y="48"/>
                  </a:lnTo>
                  <a:lnTo>
                    <a:pt x="35" y="52"/>
                  </a:lnTo>
                  <a:lnTo>
                    <a:pt x="32" y="53"/>
                  </a:lnTo>
                  <a:lnTo>
                    <a:pt x="31" y="53"/>
                  </a:lnTo>
                  <a:lnTo>
                    <a:pt x="32" y="49"/>
                  </a:lnTo>
                  <a:lnTo>
                    <a:pt x="32" y="43"/>
                  </a:lnTo>
                  <a:lnTo>
                    <a:pt x="31" y="36"/>
                  </a:lnTo>
                  <a:lnTo>
                    <a:pt x="28" y="29"/>
                  </a:lnTo>
                  <a:lnTo>
                    <a:pt x="23" y="24"/>
                  </a:lnTo>
                  <a:lnTo>
                    <a:pt x="17" y="18"/>
                  </a:lnTo>
                  <a:lnTo>
                    <a:pt x="10" y="14"/>
                  </a:lnTo>
                  <a:lnTo>
                    <a:pt x="0" y="12"/>
                  </a:lnTo>
                  <a:lnTo>
                    <a:pt x="4" y="7"/>
                  </a:lnTo>
                  <a:lnTo>
                    <a:pt x="8" y="6"/>
                  </a:lnTo>
                  <a:lnTo>
                    <a:pt x="11" y="7"/>
                  </a:lnTo>
                  <a:lnTo>
                    <a:pt x="16" y="7"/>
                  </a:lnTo>
                  <a:lnTo>
                    <a:pt x="19" y="4"/>
                  </a:lnTo>
                  <a:lnTo>
                    <a:pt x="22" y="1"/>
                  </a:lnTo>
                  <a:lnTo>
                    <a:pt x="25" y="0"/>
                  </a:lnTo>
                  <a:lnTo>
                    <a:pt x="28" y="0"/>
                  </a:lnTo>
                  <a:close/>
                </a:path>
              </a:pathLst>
            </a:custGeom>
            <a:solidFill>
              <a:srgbClr val="E0C187"/>
            </a:solidFill>
            <a:ln w="3175" cmpd="sng">
              <a:solidFill>
                <a:srgbClr val="000000"/>
              </a:solidFill>
              <a:round/>
              <a:headEnd/>
              <a:tailEnd/>
            </a:ln>
          </p:spPr>
          <p:txBody>
            <a:bodyPr/>
            <a:lstStyle/>
            <a:p>
              <a:endParaRPr lang="en-US">
                <a:solidFill>
                  <a:srgbClr val="FFFFFF"/>
                </a:solidFill>
              </a:endParaRPr>
            </a:p>
          </p:txBody>
        </p:sp>
        <p:sp>
          <p:nvSpPr>
            <p:cNvPr id="1091" name="Freeform 63"/>
            <p:cNvSpPr>
              <a:spLocks/>
            </p:cNvSpPr>
            <p:nvPr/>
          </p:nvSpPr>
          <p:spPr bwMode="auto">
            <a:xfrm rot="1228347">
              <a:off x="2184" y="1683"/>
              <a:ext cx="14" cy="13"/>
            </a:xfrm>
            <a:custGeom>
              <a:avLst/>
              <a:gdLst>
                <a:gd name="T0" fmla="*/ 64 w 66"/>
                <a:gd name="T1" fmla="*/ 9 h 66"/>
                <a:gd name="T2" fmla="*/ 57 w 66"/>
                <a:gd name="T3" fmla="*/ 2 h 66"/>
                <a:gd name="T4" fmla="*/ 46 w 66"/>
                <a:gd name="T5" fmla="*/ 0 h 66"/>
                <a:gd name="T6" fmla="*/ 37 w 66"/>
                <a:gd name="T7" fmla="*/ 3 h 66"/>
                <a:gd name="T8" fmla="*/ 27 w 66"/>
                <a:gd name="T9" fmla="*/ 2 h 66"/>
                <a:gd name="T10" fmla="*/ 11 w 66"/>
                <a:gd name="T11" fmla="*/ 5 h 66"/>
                <a:gd name="T12" fmla="*/ 5 w 66"/>
                <a:gd name="T13" fmla="*/ 16 h 66"/>
                <a:gd name="T14" fmla="*/ 0 w 66"/>
                <a:gd name="T15" fmla="*/ 23 h 66"/>
                <a:gd name="T16" fmla="*/ 7 w 66"/>
                <a:gd name="T17" fmla="*/ 23 h 66"/>
                <a:gd name="T18" fmla="*/ 15 w 66"/>
                <a:gd name="T19" fmla="*/ 21 h 66"/>
                <a:gd name="T20" fmla="*/ 26 w 66"/>
                <a:gd name="T21" fmla="*/ 25 h 66"/>
                <a:gd name="T22" fmla="*/ 37 w 66"/>
                <a:gd name="T23" fmla="*/ 36 h 66"/>
                <a:gd name="T24" fmla="*/ 40 w 66"/>
                <a:gd name="T25" fmla="*/ 50 h 66"/>
                <a:gd name="T26" fmla="*/ 39 w 66"/>
                <a:gd name="T27" fmla="*/ 57 h 66"/>
                <a:gd name="T28" fmla="*/ 41 w 66"/>
                <a:gd name="T29" fmla="*/ 65 h 66"/>
                <a:gd name="T30" fmla="*/ 48 w 66"/>
                <a:gd name="T31" fmla="*/ 65 h 66"/>
                <a:gd name="T32" fmla="*/ 56 w 66"/>
                <a:gd name="T33" fmla="*/ 64 h 66"/>
                <a:gd name="T34" fmla="*/ 62 w 66"/>
                <a:gd name="T35" fmla="*/ 62 h 66"/>
                <a:gd name="T36" fmla="*/ 62 w 66"/>
                <a:gd name="T37" fmla="*/ 58 h 66"/>
                <a:gd name="T38" fmla="*/ 59 w 66"/>
                <a:gd name="T39" fmla="*/ 54 h 66"/>
                <a:gd name="T40" fmla="*/ 57 w 66"/>
                <a:gd name="T41" fmla="*/ 44 h 66"/>
                <a:gd name="T42" fmla="*/ 48 w 66"/>
                <a:gd name="T43" fmla="*/ 18 h 66"/>
                <a:gd name="T44" fmla="*/ 42 w 66"/>
                <a:gd name="T45" fmla="*/ 16 h 66"/>
                <a:gd name="T46" fmla="*/ 52 w 66"/>
                <a:gd name="T47" fmla="*/ 33 h 66"/>
                <a:gd name="T48" fmla="*/ 51 w 66"/>
                <a:gd name="T49" fmla="*/ 52 h 66"/>
                <a:gd name="T50" fmla="*/ 46 w 66"/>
                <a:gd name="T51" fmla="*/ 57 h 66"/>
                <a:gd name="T52" fmla="*/ 46 w 66"/>
                <a:gd name="T53" fmla="*/ 53 h 66"/>
                <a:gd name="T54" fmla="*/ 45 w 66"/>
                <a:gd name="T55" fmla="*/ 40 h 66"/>
                <a:gd name="T56" fmla="*/ 37 w 66"/>
                <a:gd name="T57" fmla="*/ 28 h 66"/>
                <a:gd name="T58" fmla="*/ 24 w 66"/>
                <a:gd name="T59" fmla="*/ 18 h 66"/>
                <a:gd name="T60" fmla="*/ 18 w 66"/>
                <a:gd name="T61" fmla="*/ 11 h 66"/>
                <a:gd name="T62" fmla="*/ 25 w 66"/>
                <a:gd name="T63" fmla="*/ 11 h 66"/>
                <a:gd name="T64" fmla="*/ 33 w 66"/>
                <a:gd name="T65" fmla="*/ 8 h 66"/>
                <a:gd name="T66" fmla="*/ 39 w 66"/>
                <a:gd name="T67" fmla="*/ 4 h 66"/>
                <a:gd name="T68" fmla="*/ 49 w 66"/>
                <a:gd name="T69" fmla="*/ 4 h 66"/>
                <a:gd name="T70" fmla="*/ 62 w 66"/>
                <a:gd name="T71" fmla="*/ 10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66"/>
                <a:gd name="T110" fmla="*/ 66 w 66"/>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66">
                  <a:moveTo>
                    <a:pt x="66" y="15"/>
                  </a:moveTo>
                  <a:lnTo>
                    <a:pt x="64" y="9"/>
                  </a:lnTo>
                  <a:lnTo>
                    <a:pt x="61" y="4"/>
                  </a:lnTo>
                  <a:lnTo>
                    <a:pt x="57" y="2"/>
                  </a:lnTo>
                  <a:lnTo>
                    <a:pt x="51" y="0"/>
                  </a:lnTo>
                  <a:lnTo>
                    <a:pt x="46" y="0"/>
                  </a:lnTo>
                  <a:lnTo>
                    <a:pt x="42" y="1"/>
                  </a:lnTo>
                  <a:lnTo>
                    <a:pt x="37" y="3"/>
                  </a:lnTo>
                  <a:lnTo>
                    <a:pt x="33" y="5"/>
                  </a:lnTo>
                  <a:lnTo>
                    <a:pt x="27" y="2"/>
                  </a:lnTo>
                  <a:lnTo>
                    <a:pt x="18" y="2"/>
                  </a:lnTo>
                  <a:lnTo>
                    <a:pt x="11" y="5"/>
                  </a:lnTo>
                  <a:lnTo>
                    <a:pt x="9" y="12"/>
                  </a:lnTo>
                  <a:lnTo>
                    <a:pt x="5" y="16"/>
                  </a:lnTo>
                  <a:lnTo>
                    <a:pt x="1" y="20"/>
                  </a:lnTo>
                  <a:lnTo>
                    <a:pt x="0" y="23"/>
                  </a:lnTo>
                  <a:lnTo>
                    <a:pt x="2" y="27"/>
                  </a:lnTo>
                  <a:lnTo>
                    <a:pt x="7" y="23"/>
                  </a:lnTo>
                  <a:lnTo>
                    <a:pt x="12" y="21"/>
                  </a:lnTo>
                  <a:lnTo>
                    <a:pt x="15" y="21"/>
                  </a:lnTo>
                  <a:lnTo>
                    <a:pt x="17" y="22"/>
                  </a:lnTo>
                  <a:lnTo>
                    <a:pt x="26" y="25"/>
                  </a:lnTo>
                  <a:lnTo>
                    <a:pt x="32" y="29"/>
                  </a:lnTo>
                  <a:lnTo>
                    <a:pt x="37" y="36"/>
                  </a:lnTo>
                  <a:lnTo>
                    <a:pt x="40" y="46"/>
                  </a:lnTo>
                  <a:lnTo>
                    <a:pt x="40" y="50"/>
                  </a:lnTo>
                  <a:lnTo>
                    <a:pt x="40" y="54"/>
                  </a:lnTo>
                  <a:lnTo>
                    <a:pt x="39" y="57"/>
                  </a:lnTo>
                  <a:lnTo>
                    <a:pt x="37" y="62"/>
                  </a:lnTo>
                  <a:lnTo>
                    <a:pt x="41" y="65"/>
                  </a:lnTo>
                  <a:lnTo>
                    <a:pt x="45" y="66"/>
                  </a:lnTo>
                  <a:lnTo>
                    <a:pt x="48" y="65"/>
                  </a:lnTo>
                  <a:lnTo>
                    <a:pt x="51" y="62"/>
                  </a:lnTo>
                  <a:lnTo>
                    <a:pt x="56" y="64"/>
                  </a:lnTo>
                  <a:lnTo>
                    <a:pt x="59" y="64"/>
                  </a:lnTo>
                  <a:lnTo>
                    <a:pt x="62" y="62"/>
                  </a:lnTo>
                  <a:lnTo>
                    <a:pt x="64" y="59"/>
                  </a:lnTo>
                  <a:lnTo>
                    <a:pt x="62" y="58"/>
                  </a:lnTo>
                  <a:lnTo>
                    <a:pt x="61" y="56"/>
                  </a:lnTo>
                  <a:lnTo>
                    <a:pt x="59" y="54"/>
                  </a:lnTo>
                  <a:lnTo>
                    <a:pt x="58" y="51"/>
                  </a:lnTo>
                  <a:lnTo>
                    <a:pt x="57" y="44"/>
                  </a:lnTo>
                  <a:lnTo>
                    <a:pt x="54" y="31"/>
                  </a:lnTo>
                  <a:lnTo>
                    <a:pt x="48" y="18"/>
                  </a:lnTo>
                  <a:lnTo>
                    <a:pt x="33" y="12"/>
                  </a:lnTo>
                  <a:lnTo>
                    <a:pt x="42" y="16"/>
                  </a:lnTo>
                  <a:lnTo>
                    <a:pt x="48" y="23"/>
                  </a:lnTo>
                  <a:lnTo>
                    <a:pt x="52" y="33"/>
                  </a:lnTo>
                  <a:lnTo>
                    <a:pt x="53" y="46"/>
                  </a:lnTo>
                  <a:lnTo>
                    <a:pt x="51" y="52"/>
                  </a:lnTo>
                  <a:lnTo>
                    <a:pt x="49" y="56"/>
                  </a:lnTo>
                  <a:lnTo>
                    <a:pt x="46" y="57"/>
                  </a:lnTo>
                  <a:lnTo>
                    <a:pt x="45" y="57"/>
                  </a:lnTo>
                  <a:lnTo>
                    <a:pt x="46" y="53"/>
                  </a:lnTo>
                  <a:lnTo>
                    <a:pt x="46" y="47"/>
                  </a:lnTo>
                  <a:lnTo>
                    <a:pt x="45" y="40"/>
                  </a:lnTo>
                  <a:lnTo>
                    <a:pt x="42" y="33"/>
                  </a:lnTo>
                  <a:lnTo>
                    <a:pt x="37" y="28"/>
                  </a:lnTo>
                  <a:lnTo>
                    <a:pt x="31" y="22"/>
                  </a:lnTo>
                  <a:lnTo>
                    <a:pt x="24" y="18"/>
                  </a:lnTo>
                  <a:lnTo>
                    <a:pt x="14" y="16"/>
                  </a:lnTo>
                  <a:lnTo>
                    <a:pt x="18" y="11"/>
                  </a:lnTo>
                  <a:lnTo>
                    <a:pt x="22" y="10"/>
                  </a:lnTo>
                  <a:lnTo>
                    <a:pt x="25" y="11"/>
                  </a:lnTo>
                  <a:lnTo>
                    <a:pt x="30" y="11"/>
                  </a:lnTo>
                  <a:lnTo>
                    <a:pt x="33" y="8"/>
                  </a:lnTo>
                  <a:lnTo>
                    <a:pt x="36" y="5"/>
                  </a:lnTo>
                  <a:lnTo>
                    <a:pt x="39" y="4"/>
                  </a:lnTo>
                  <a:lnTo>
                    <a:pt x="42" y="4"/>
                  </a:lnTo>
                  <a:lnTo>
                    <a:pt x="49" y="4"/>
                  </a:lnTo>
                  <a:lnTo>
                    <a:pt x="57" y="7"/>
                  </a:lnTo>
                  <a:lnTo>
                    <a:pt x="62" y="10"/>
                  </a:lnTo>
                  <a:lnTo>
                    <a:pt x="66" y="15"/>
                  </a:lnTo>
                  <a:close/>
                </a:path>
              </a:pathLst>
            </a:custGeom>
            <a:solidFill>
              <a:srgbClr val="AA772B"/>
            </a:solidFill>
            <a:ln w="3175" cmpd="sng">
              <a:solidFill>
                <a:srgbClr val="000000"/>
              </a:solidFill>
              <a:round/>
              <a:headEnd/>
              <a:tailEnd/>
            </a:ln>
          </p:spPr>
          <p:txBody>
            <a:bodyPr/>
            <a:lstStyle/>
            <a:p>
              <a:endParaRPr lang="en-US">
                <a:solidFill>
                  <a:srgbClr val="FFFFFF"/>
                </a:solidFill>
              </a:endParaRPr>
            </a:p>
          </p:txBody>
        </p:sp>
        <p:sp>
          <p:nvSpPr>
            <p:cNvPr id="1092" name="Freeform 64"/>
            <p:cNvSpPr>
              <a:spLocks/>
            </p:cNvSpPr>
            <p:nvPr/>
          </p:nvSpPr>
          <p:spPr bwMode="auto">
            <a:xfrm rot="1228347">
              <a:off x="2134" y="1692"/>
              <a:ext cx="1" cy="5"/>
            </a:xfrm>
            <a:custGeom>
              <a:avLst/>
              <a:gdLst>
                <a:gd name="T0" fmla="*/ 1 w 7"/>
                <a:gd name="T1" fmla="*/ 19 h 23"/>
                <a:gd name="T2" fmla="*/ 0 w 7"/>
                <a:gd name="T3" fmla="*/ 16 h 23"/>
                <a:gd name="T4" fmla="*/ 0 w 7"/>
                <a:gd name="T5" fmla="*/ 11 h 23"/>
                <a:gd name="T6" fmla="*/ 0 w 7"/>
                <a:gd name="T7" fmla="*/ 6 h 23"/>
                <a:gd name="T8" fmla="*/ 0 w 7"/>
                <a:gd name="T9" fmla="*/ 0 h 23"/>
                <a:gd name="T10" fmla="*/ 1 w 7"/>
                <a:gd name="T11" fmla="*/ 3 h 23"/>
                <a:gd name="T12" fmla="*/ 3 w 7"/>
                <a:gd name="T13" fmla="*/ 7 h 23"/>
                <a:gd name="T14" fmla="*/ 5 w 7"/>
                <a:gd name="T15" fmla="*/ 11 h 23"/>
                <a:gd name="T16" fmla="*/ 7 w 7"/>
                <a:gd name="T17" fmla="*/ 14 h 23"/>
                <a:gd name="T18" fmla="*/ 7 w 7"/>
                <a:gd name="T19" fmla="*/ 16 h 23"/>
                <a:gd name="T20" fmla="*/ 7 w 7"/>
                <a:gd name="T21" fmla="*/ 18 h 23"/>
                <a:gd name="T22" fmla="*/ 6 w 7"/>
                <a:gd name="T23" fmla="*/ 21 h 23"/>
                <a:gd name="T24" fmla="*/ 5 w 7"/>
                <a:gd name="T25" fmla="*/ 23 h 23"/>
                <a:gd name="T26" fmla="*/ 4 w 7"/>
                <a:gd name="T27" fmla="*/ 22 h 23"/>
                <a:gd name="T28" fmla="*/ 3 w 7"/>
                <a:gd name="T29" fmla="*/ 21 h 23"/>
                <a:gd name="T30" fmla="*/ 1 w 7"/>
                <a:gd name="T31" fmla="*/ 19 h 23"/>
                <a:gd name="T32" fmla="*/ 1 w 7"/>
                <a:gd name="T33" fmla="*/ 19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23"/>
                <a:gd name="T53" fmla="*/ 7 w 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23">
                  <a:moveTo>
                    <a:pt x="1" y="19"/>
                  </a:moveTo>
                  <a:lnTo>
                    <a:pt x="0" y="16"/>
                  </a:lnTo>
                  <a:lnTo>
                    <a:pt x="0" y="11"/>
                  </a:lnTo>
                  <a:lnTo>
                    <a:pt x="0" y="6"/>
                  </a:lnTo>
                  <a:lnTo>
                    <a:pt x="0" y="0"/>
                  </a:lnTo>
                  <a:lnTo>
                    <a:pt x="1" y="3"/>
                  </a:lnTo>
                  <a:lnTo>
                    <a:pt x="3" y="7"/>
                  </a:lnTo>
                  <a:lnTo>
                    <a:pt x="5" y="11"/>
                  </a:lnTo>
                  <a:lnTo>
                    <a:pt x="7" y="14"/>
                  </a:lnTo>
                  <a:lnTo>
                    <a:pt x="7" y="16"/>
                  </a:lnTo>
                  <a:lnTo>
                    <a:pt x="7" y="18"/>
                  </a:lnTo>
                  <a:lnTo>
                    <a:pt x="6" y="21"/>
                  </a:lnTo>
                  <a:lnTo>
                    <a:pt x="5" y="23"/>
                  </a:lnTo>
                  <a:lnTo>
                    <a:pt x="4" y="22"/>
                  </a:lnTo>
                  <a:lnTo>
                    <a:pt x="3" y="21"/>
                  </a:lnTo>
                  <a:lnTo>
                    <a:pt x="1" y="19"/>
                  </a:lnTo>
                  <a:close/>
                </a:path>
              </a:pathLst>
            </a:custGeom>
            <a:solidFill>
              <a:srgbClr val="AA772B"/>
            </a:solidFill>
            <a:ln w="3175" cmpd="sng">
              <a:solidFill>
                <a:srgbClr val="000000"/>
              </a:solidFill>
              <a:round/>
              <a:headEnd/>
              <a:tailEnd/>
            </a:ln>
          </p:spPr>
          <p:txBody>
            <a:bodyPr/>
            <a:lstStyle/>
            <a:p>
              <a:endParaRPr lang="en-US">
                <a:solidFill>
                  <a:srgbClr val="FFFFFF"/>
                </a:solidFill>
              </a:endParaRPr>
            </a:p>
          </p:txBody>
        </p:sp>
        <p:sp>
          <p:nvSpPr>
            <p:cNvPr id="1093" name="Freeform 65"/>
            <p:cNvSpPr>
              <a:spLocks/>
            </p:cNvSpPr>
            <p:nvPr/>
          </p:nvSpPr>
          <p:spPr bwMode="auto">
            <a:xfrm rot="1228347">
              <a:off x="2141" y="1680"/>
              <a:ext cx="4" cy="16"/>
            </a:xfrm>
            <a:custGeom>
              <a:avLst/>
              <a:gdLst>
                <a:gd name="T0" fmla="*/ 17 w 17"/>
                <a:gd name="T1" fmla="*/ 0 h 71"/>
                <a:gd name="T2" fmla="*/ 17 w 17"/>
                <a:gd name="T3" fmla="*/ 7 h 71"/>
                <a:gd name="T4" fmla="*/ 17 w 17"/>
                <a:gd name="T5" fmla="*/ 12 h 71"/>
                <a:gd name="T6" fmla="*/ 17 w 17"/>
                <a:gd name="T7" fmla="*/ 14 h 71"/>
                <a:gd name="T8" fmla="*/ 17 w 17"/>
                <a:gd name="T9" fmla="*/ 15 h 71"/>
                <a:gd name="T10" fmla="*/ 9 w 17"/>
                <a:gd name="T11" fmla="*/ 17 h 71"/>
                <a:gd name="T12" fmla="*/ 8 w 17"/>
                <a:gd name="T13" fmla="*/ 26 h 71"/>
                <a:gd name="T14" fmla="*/ 7 w 17"/>
                <a:gd name="T15" fmla="*/ 35 h 71"/>
                <a:gd name="T16" fmla="*/ 7 w 17"/>
                <a:gd name="T17" fmla="*/ 43 h 71"/>
                <a:gd name="T18" fmla="*/ 8 w 17"/>
                <a:gd name="T19" fmla="*/ 47 h 71"/>
                <a:gd name="T20" fmla="*/ 8 w 17"/>
                <a:gd name="T21" fmla="*/ 52 h 71"/>
                <a:gd name="T22" fmla="*/ 8 w 17"/>
                <a:gd name="T23" fmla="*/ 59 h 71"/>
                <a:gd name="T24" fmla="*/ 7 w 17"/>
                <a:gd name="T25" fmla="*/ 65 h 71"/>
                <a:gd name="T26" fmla="*/ 5 w 17"/>
                <a:gd name="T27" fmla="*/ 71 h 71"/>
                <a:gd name="T28" fmla="*/ 3 w 17"/>
                <a:gd name="T29" fmla="*/ 69 h 71"/>
                <a:gd name="T30" fmla="*/ 2 w 17"/>
                <a:gd name="T31" fmla="*/ 62 h 71"/>
                <a:gd name="T32" fmla="*/ 1 w 17"/>
                <a:gd name="T33" fmla="*/ 53 h 71"/>
                <a:gd name="T34" fmla="*/ 1 w 17"/>
                <a:gd name="T35" fmla="*/ 46 h 71"/>
                <a:gd name="T36" fmla="*/ 0 w 17"/>
                <a:gd name="T37" fmla="*/ 40 h 71"/>
                <a:gd name="T38" fmla="*/ 1 w 17"/>
                <a:gd name="T39" fmla="*/ 33 h 71"/>
                <a:gd name="T40" fmla="*/ 2 w 17"/>
                <a:gd name="T41" fmla="*/ 27 h 71"/>
                <a:gd name="T42" fmla="*/ 5 w 17"/>
                <a:gd name="T43" fmla="*/ 19 h 71"/>
                <a:gd name="T44" fmla="*/ 8 w 17"/>
                <a:gd name="T45" fmla="*/ 14 h 71"/>
                <a:gd name="T46" fmla="*/ 11 w 17"/>
                <a:gd name="T47" fmla="*/ 12 h 71"/>
                <a:gd name="T48" fmla="*/ 14 w 17"/>
                <a:gd name="T49" fmla="*/ 8 h 71"/>
                <a:gd name="T50" fmla="*/ 16 w 17"/>
                <a:gd name="T51" fmla="*/ 4 h 71"/>
                <a:gd name="T52" fmla="*/ 17 w 17"/>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71"/>
                <a:gd name="T83" fmla="*/ 17 w 17"/>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71">
                  <a:moveTo>
                    <a:pt x="17" y="0"/>
                  </a:moveTo>
                  <a:lnTo>
                    <a:pt x="17" y="7"/>
                  </a:lnTo>
                  <a:lnTo>
                    <a:pt x="17" y="12"/>
                  </a:lnTo>
                  <a:lnTo>
                    <a:pt x="17" y="14"/>
                  </a:lnTo>
                  <a:lnTo>
                    <a:pt x="17" y="15"/>
                  </a:lnTo>
                  <a:lnTo>
                    <a:pt x="9" y="17"/>
                  </a:lnTo>
                  <a:lnTo>
                    <a:pt x="8" y="26"/>
                  </a:lnTo>
                  <a:lnTo>
                    <a:pt x="7" y="35"/>
                  </a:lnTo>
                  <a:lnTo>
                    <a:pt x="7" y="43"/>
                  </a:lnTo>
                  <a:lnTo>
                    <a:pt x="8" y="47"/>
                  </a:lnTo>
                  <a:lnTo>
                    <a:pt x="8" y="52"/>
                  </a:lnTo>
                  <a:lnTo>
                    <a:pt x="8" y="59"/>
                  </a:lnTo>
                  <a:lnTo>
                    <a:pt x="7" y="65"/>
                  </a:lnTo>
                  <a:lnTo>
                    <a:pt x="5" y="71"/>
                  </a:lnTo>
                  <a:lnTo>
                    <a:pt x="3" y="69"/>
                  </a:lnTo>
                  <a:lnTo>
                    <a:pt x="2" y="62"/>
                  </a:lnTo>
                  <a:lnTo>
                    <a:pt x="1" y="53"/>
                  </a:lnTo>
                  <a:lnTo>
                    <a:pt x="1" y="46"/>
                  </a:lnTo>
                  <a:lnTo>
                    <a:pt x="0" y="40"/>
                  </a:lnTo>
                  <a:lnTo>
                    <a:pt x="1" y="33"/>
                  </a:lnTo>
                  <a:lnTo>
                    <a:pt x="2" y="27"/>
                  </a:lnTo>
                  <a:lnTo>
                    <a:pt x="5" y="19"/>
                  </a:lnTo>
                  <a:lnTo>
                    <a:pt x="8" y="14"/>
                  </a:lnTo>
                  <a:lnTo>
                    <a:pt x="11" y="12"/>
                  </a:lnTo>
                  <a:lnTo>
                    <a:pt x="14" y="8"/>
                  </a:lnTo>
                  <a:lnTo>
                    <a:pt x="16" y="4"/>
                  </a:lnTo>
                  <a:lnTo>
                    <a:pt x="17" y="0"/>
                  </a:lnTo>
                  <a:close/>
                </a:path>
              </a:pathLst>
            </a:custGeom>
            <a:solidFill>
              <a:srgbClr val="AA772B"/>
            </a:solidFill>
            <a:ln w="3175" cmpd="sng">
              <a:solidFill>
                <a:srgbClr val="000000"/>
              </a:solidFill>
              <a:round/>
              <a:headEnd/>
              <a:tailEnd/>
            </a:ln>
          </p:spPr>
          <p:txBody>
            <a:bodyPr/>
            <a:lstStyle/>
            <a:p>
              <a:endParaRPr lang="en-US">
                <a:solidFill>
                  <a:srgbClr val="FFFFFF"/>
                </a:solidFill>
              </a:endParaRPr>
            </a:p>
          </p:txBody>
        </p:sp>
        <p:sp>
          <p:nvSpPr>
            <p:cNvPr id="1094" name="Freeform 66"/>
            <p:cNvSpPr>
              <a:spLocks/>
            </p:cNvSpPr>
            <p:nvPr/>
          </p:nvSpPr>
          <p:spPr bwMode="auto">
            <a:xfrm rot="1228347">
              <a:off x="2130" y="1679"/>
              <a:ext cx="4" cy="17"/>
            </a:xfrm>
            <a:custGeom>
              <a:avLst/>
              <a:gdLst>
                <a:gd name="T0" fmla="*/ 9 w 16"/>
                <a:gd name="T1" fmla="*/ 75 h 80"/>
                <a:gd name="T2" fmla="*/ 8 w 16"/>
                <a:gd name="T3" fmla="*/ 64 h 80"/>
                <a:gd name="T4" fmla="*/ 10 w 16"/>
                <a:gd name="T5" fmla="*/ 46 h 80"/>
                <a:gd name="T6" fmla="*/ 12 w 16"/>
                <a:gd name="T7" fmla="*/ 29 h 80"/>
                <a:gd name="T8" fmla="*/ 16 w 16"/>
                <a:gd name="T9" fmla="*/ 18 h 80"/>
                <a:gd name="T10" fmla="*/ 15 w 16"/>
                <a:gd name="T11" fmla="*/ 16 h 80"/>
                <a:gd name="T12" fmla="*/ 14 w 16"/>
                <a:gd name="T13" fmla="*/ 15 h 80"/>
                <a:gd name="T14" fmla="*/ 14 w 16"/>
                <a:gd name="T15" fmla="*/ 13 h 80"/>
                <a:gd name="T16" fmla="*/ 14 w 16"/>
                <a:gd name="T17" fmla="*/ 12 h 80"/>
                <a:gd name="T18" fmla="*/ 13 w 16"/>
                <a:gd name="T19" fmla="*/ 10 h 80"/>
                <a:gd name="T20" fmla="*/ 12 w 16"/>
                <a:gd name="T21" fmla="*/ 8 h 80"/>
                <a:gd name="T22" fmla="*/ 11 w 16"/>
                <a:gd name="T23" fmla="*/ 6 h 80"/>
                <a:gd name="T24" fmla="*/ 10 w 16"/>
                <a:gd name="T25" fmla="*/ 3 h 80"/>
                <a:gd name="T26" fmla="*/ 9 w 16"/>
                <a:gd name="T27" fmla="*/ 1 h 80"/>
                <a:gd name="T28" fmla="*/ 8 w 16"/>
                <a:gd name="T29" fmla="*/ 0 h 80"/>
                <a:gd name="T30" fmla="*/ 6 w 16"/>
                <a:gd name="T31" fmla="*/ 1 h 80"/>
                <a:gd name="T32" fmla="*/ 6 w 16"/>
                <a:gd name="T33" fmla="*/ 4 h 80"/>
                <a:gd name="T34" fmla="*/ 7 w 16"/>
                <a:gd name="T35" fmla="*/ 7 h 80"/>
                <a:gd name="T36" fmla="*/ 8 w 16"/>
                <a:gd name="T37" fmla="*/ 8 h 80"/>
                <a:gd name="T38" fmla="*/ 9 w 16"/>
                <a:gd name="T39" fmla="*/ 9 h 80"/>
                <a:gd name="T40" fmla="*/ 9 w 16"/>
                <a:gd name="T41" fmla="*/ 11 h 80"/>
                <a:gd name="T42" fmla="*/ 7 w 16"/>
                <a:gd name="T43" fmla="*/ 11 h 80"/>
                <a:gd name="T44" fmla="*/ 5 w 16"/>
                <a:gd name="T45" fmla="*/ 12 h 80"/>
                <a:gd name="T46" fmla="*/ 4 w 16"/>
                <a:gd name="T47" fmla="*/ 13 h 80"/>
                <a:gd name="T48" fmla="*/ 2 w 16"/>
                <a:gd name="T49" fmla="*/ 15 h 80"/>
                <a:gd name="T50" fmla="*/ 1 w 16"/>
                <a:gd name="T51" fmla="*/ 19 h 80"/>
                <a:gd name="T52" fmla="*/ 0 w 16"/>
                <a:gd name="T53" fmla="*/ 24 h 80"/>
                <a:gd name="T54" fmla="*/ 0 w 16"/>
                <a:gd name="T55" fmla="*/ 29 h 80"/>
                <a:gd name="T56" fmla="*/ 0 w 16"/>
                <a:gd name="T57" fmla="*/ 31 h 80"/>
                <a:gd name="T58" fmla="*/ 8 w 16"/>
                <a:gd name="T59" fmla="*/ 29 h 80"/>
                <a:gd name="T60" fmla="*/ 6 w 16"/>
                <a:gd name="T61" fmla="*/ 39 h 80"/>
                <a:gd name="T62" fmla="*/ 5 w 16"/>
                <a:gd name="T63" fmla="*/ 53 h 80"/>
                <a:gd name="T64" fmla="*/ 5 w 16"/>
                <a:gd name="T65" fmla="*/ 66 h 80"/>
                <a:gd name="T66" fmla="*/ 9 w 16"/>
                <a:gd name="T67" fmla="*/ 80 h 80"/>
                <a:gd name="T68" fmla="*/ 9 w 16"/>
                <a:gd name="T69" fmla="*/ 75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80"/>
                <a:gd name="T107" fmla="*/ 16 w 16"/>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80">
                  <a:moveTo>
                    <a:pt x="9" y="75"/>
                  </a:moveTo>
                  <a:lnTo>
                    <a:pt x="8" y="64"/>
                  </a:lnTo>
                  <a:lnTo>
                    <a:pt x="10" y="46"/>
                  </a:lnTo>
                  <a:lnTo>
                    <a:pt x="12" y="29"/>
                  </a:lnTo>
                  <a:lnTo>
                    <a:pt x="16" y="18"/>
                  </a:lnTo>
                  <a:lnTo>
                    <a:pt x="15" y="16"/>
                  </a:lnTo>
                  <a:lnTo>
                    <a:pt x="14" y="15"/>
                  </a:lnTo>
                  <a:lnTo>
                    <a:pt x="14" y="13"/>
                  </a:lnTo>
                  <a:lnTo>
                    <a:pt x="14" y="12"/>
                  </a:lnTo>
                  <a:lnTo>
                    <a:pt x="13" y="10"/>
                  </a:lnTo>
                  <a:lnTo>
                    <a:pt x="12" y="8"/>
                  </a:lnTo>
                  <a:lnTo>
                    <a:pt x="11" y="6"/>
                  </a:lnTo>
                  <a:lnTo>
                    <a:pt x="10" y="3"/>
                  </a:lnTo>
                  <a:lnTo>
                    <a:pt x="9" y="1"/>
                  </a:lnTo>
                  <a:lnTo>
                    <a:pt x="8" y="0"/>
                  </a:lnTo>
                  <a:lnTo>
                    <a:pt x="6" y="1"/>
                  </a:lnTo>
                  <a:lnTo>
                    <a:pt x="6" y="4"/>
                  </a:lnTo>
                  <a:lnTo>
                    <a:pt x="7" y="7"/>
                  </a:lnTo>
                  <a:lnTo>
                    <a:pt x="8" y="8"/>
                  </a:lnTo>
                  <a:lnTo>
                    <a:pt x="9" y="9"/>
                  </a:lnTo>
                  <a:lnTo>
                    <a:pt x="9" y="11"/>
                  </a:lnTo>
                  <a:lnTo>
                    <a:pt x="7" y="11"/>
                  </a:lnTo>
                  <a:lnTo>
                    <a:pt x="5" y="12"/>
                  </a:lnTo>
                  <a:lnTo>
                    <a:pt x="4" y="13"/>
                  </a:lnTo>
                  <a:lnTo>
                    <a:pt x="2" y="15"/>
                  </a:lnTo>
                  <a:lnTo>
                    <a:pt x="1" y="19"/>
                  </a:lnTo>
                  <a:lnTo>
                    <a:pt x="0" y="24"/>
                  </a:lnTo>
                  <a:lnTo>
                    <a:pt x="0" y="29"/>
                  </a:lnTo>
                  <a:lnTo>
                    <a:pt x="0" y="31"/>
                  </a:lnTo>
                  <a:lnTo>
                    <a:pt x="8" y="29"/>
                  </a:lnTo>
                  <a:lnTo>
                    <a:pt x="6" y="39"/>
                  </a:lnTo>
                  <a:lnTo>
                    <a:pt x="5" y="53"/>
                  </a:lnTo>
                  <a:lnTo>
                    <a:pt x="5" y="66"/>
                  </a:lnTo>
                  <a:lnTo>
                    <a:pt x="9" y="80"/>
                  </a:lnTo>
                  <a:lnTo>
                    <a:pt x="9" y="75"/>
                  </a:lnTo>
                  <a:close/>
                </a:path>
              </a:pathLst>
            </a:custGeom>
            <a:solidFill>
              <a:srgbClr val="AA772B"/>
            </a:solidFill>
            <a:ln w="3175" cmpd="sng">
              <a:solidFill>
                <a:srgbClr val="000000"/>
              </a:solidFill>
              <a:round/>
              <a:headEnd/>
              <a:tailEnd/>
            </a:ln>
          </p:spPr>
          <p:txBody>
            <a:bodyPr/>
            <a:lstStyle/>
            <a:p>
              <a:endParaRPr lang="en-US">
                <a:solidFill>
                  <a:srgbClr val="FFFFFF"/>
                </a:solidFill>
              </a:endParaRPr>
            </a:p>
          </p:txBody>
        </p:sp>
        <p:sp>
          <p:nvSpPr>
            <p:cNvPr id="1095" name="Freeform 67"/>
            <p:cNvSpPr>
              <a:spLocks/>
            </p:cNvSpPr>
            <p:nvPr/>
          </p:nvSpPr>
          <p:spPr bwMode="auto">
            <a:xfrm rot="1228347">
              <a:off x="2138" y="1679"/>
              <a:ext cx="2" cy="8"/>
            </a:xfrm>
            <a:custGeom>
              <a:avLst/>
              <a:gdLst>
                <a:gd name="T0" fmla="*/ 2 w 10"/>
                <a:gd name="T1" fmla="*/ 19 h 34"/>
                <a:gd name="T2" fmla="*/ 1 w 10"/>
                <a:gd name="T3" fmla="*/ 22 h 34"/>
                <a:gd name="T4" fmla="*/ 1 w 10"/>
                <a:gd name="T5" fmla="*/ 25 h 34"/>
                <a:gd name="T6" fmla="*/ 0 w 10"/>
                <a:gd name="T7" fmla="*/ 29 h 34"/>
                <a:gd name="T8" fmla="*/ 0 w 10"/>
                <a:gd name="T9" fmla="*/ 34 h 34"/>
                <a:gd name="T10" fmla="*/ 2 w 10"/>
                <a:gd name="T11" fmla="*/ 29 h 34"/>
                <a:gd name="T12" fmla="*/ 4 w 10"/>
                <a:gd name="T13" fmla="*/ 23 h 34"/>
                <a:gd name="T14" fmla="*/ 5 w 10"/>
                <a:gd name="T15" fmla="*/ 17 h 34"/>
                <a:gd name="T16" fmla="*/ 7 w 10"/>
                <a:gd name="T17" fmla="*/ 14 h 34"/>
                <a:gd name="T18" fmla="*/ 9 w 10"/>
                <a:gd name="T19" fmla="*/ 12 h 34"/>
                <a:gd name="T20" fmla="*/ 10 w 10"/>
                <a:gd name="T21" fmla="*/ 9 h 34"/>
                <a:gd name="T22" fmla="*/ 10 w 10"/>
                <a:gd name="T23" fmla="*/ 7 h 34"/>
                <a:gd name="T24" fmla="*/ 10 w 10"/>
                <a:gd name="T25" fmla="*/ 4 h 34"/>
                <a:gd name="T26" fmla="*/ 9 w 10"/>
                <a:gd name="T27" fmla="*/ 1 h 34"/>
                <a:gd name="T28" fmla="*/ 8 w 10"/>
                <a:gd name="T29" fmla="*/ 0 h 34"/>
                <a:gd name="T30" fmla="*/ 6 w 10"/>
                <a:gd name="T31" fmla="*/ 0 h 34"/>
                <a:gd name="T32" fmla="*/ 5 w 10"/>
                <a:gd name="T33" fmla="*/ 2 h 34"/>
                <a:gd name="T34" fmla="*/ 4 w 10"/>
                <a:gd name="T35" fmla="*/ 7 h 34"/>
                <a:gd name="T36" fmla="*/ 3 w 10"/>
                <a:gd name="T37" fmla="*/ 11 h 34"/>
                <a:gd name="T38" fmla="*/ 2 w 10"/>
                <a:gd name="T39" fmla="*/ 16 h 34"/>
                <a:gd name="T40" fmla="*/ 2 w 10"/>
                <a:gd name="T41" fmla="*/ 19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34"/>
                <a:gd name="T65" fmla="*/ 10 w 10"/>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34">
                  <a:moveTo>
                    <a:pt x="2" y="19"/>
                  </a:moveTo>
                  <a:lnTo>
                    <a:pt x="1" y="22"/>
                  </a:lnTo>
                  <a:lnTo>
                    <a:pt x="1" y="25"/>
                  </a:lnTo>
                  <a:lnTo>
                    <a:pt x="0" y="29"/>
                  </a:lnTo>
                  <a:lnTo>
                    <a:pt x="0" y="34"/>
                  </a:lnTo>
                  <a:lnTo>
                    <a:pt x="2" y="29"/>
                  </a:lnTo>
                  <a:lnTo>
                    <a:pt x="4" y="23"/>
                  </a:lnTo>
                  <a:lnTo>
                    <a:pt x="5" y="17"/>
                  </a:lnTo>
                  <a:lnTo>
                    <a:pt x="7" y="14"/>
                  </a:lnTo>
                  <a:lnTo>
                    <a:pt x="9" y="12"/>
                  </a:lnTo>
                  <a:lnTo>
                    <a:pt x="10" y="9"/>
                  </a:lnTo>
                  <a:lnTo>
                    <a:pt x="10" y="7"/>
                  </a:lnTo>
                  <a:lnTo>
                    <a:pt x="10" y="4"/>
                  </a:lnTo>
                  <a:lnTo>
                    <a:pt x="9" y="1"/>
                  </a:lnTo>
                  <a:lnTo>
                    <a:pt x="8" y="0"/>
                  </a:lnTo>
                  <a:lnTo>
                    <a:pt x="6" y="0"/>
                  </a:lnTo>
                  <a:lnTo>
                    <a:pt x="5" y="2"/>
                  </a:lnTo>
                  <a:lnTo>
                    <a:pt x="4" y="7"/>
                  </a:lnTo>
                  <a:lnTo>
                    <a:pt x="3" y="11"/>
                  </a:lnTo>
                  <a:lnTo>
                    <a:pt x="2" y="16"/>
                  </a:lnTo>
                  <a:lnTo>
                    <a:pt x="2" y="19"/>
                  </a:lnTo>
                  <a:close/>
                </a:path>
              </a:pathLst>
            </a:custGeom>
            <a:solidFill>
              <a:srgbClr val="AA772B"/>
            </a:solidFill>
            <a:ln w="3175" cmpd="sng">
              <a:solidFill>
                <a:srgbClr val="000000"/>
              </a:solidFill>
              <a:round/>
              <a:headEnd/>
              <a:tailEnd/>
            </a:ln>
          </p:spPr>
          <p:txBody>
            <a:bodyPr/>
            <a:lstStyle/>
            <a:p>
              <a:endParaRPr lang="en-US">
                <a:solidFill>
                  <a:srgbClr val="FFFFFF"/>
                </a:solidFill>
              </a:endParaRPr>
            </a:p>
          </p:txBody>
        </p:sp>
        <p:sp>
          <p:nvSpPr>
            <p:cNvPr id="1096" name="Freeform 68"/>
            <p:cNvSpPr>
              <a:spLocks/>
            </p:cNvSpPr>
            <p:nvPr/>
          </p:nvSpPr>
          <p:spPr bwMode="auto">
            <a:xfrm rot="1228347">
              <a:off x="2137" y="1681"/>
              <a:ext cx="6" cy="16"/>
            </a:xfrm>
            <a:custGeom>
              <a:avLst/>
              <a:gdLst>
                <a:gd name="T0" fmla="*/ 24 w 25"/>
                <a:gd name="T1" fmla="*/ 0 h 73"/>
                <a:gd name="T2" fmla="*/ 19 w 25"/>
                <a:gd name="T3" fmla="*/ 1 h 73"/>
                <a:gd name="T4" fmla="*/ 14 w 25"/>
                <a:gd name="T5" fmla="*/ 4 h 73"/>
                <a:gd name="T6" fmla="*/ 8 w 25"/>
                <a:gd name="T7" fmla="*/ 10 h 73"/>
                <a:gd name="T8" fmla="*/ 5 w 25"/>
                <a:gd name="T9" fmla="*/ 18 h 73"/>
                <a:gd name="T10" fmla="*/ 4 w 25"/>
                <a:gd name="T11" fmla="*/ 22 h 73"/>
                <a:gd name="T12" fmla="*/ 3 w 25"/>
                <a:gd name="T13" fmla="*/ 26 h 73"/>
                <a:gd name="T14" fmla="*/ 2 w 25"/>
                <a:gd name="T15" fmla="*/ 32 h 73"/>
                <a:gd name="T16" fmla="*/ 1 w 25"/>
                <a:gd name="T17" fmla="*/ 39 h 73"/>
                <a:gd name="T18" fmla="*/ 0 w 25"/>
                <a:gd name="T19" fmla="*/ 48 h 73"/>
                <a:gd name="T20" fmla="*/ 0 w 25"/>
                <a:gd name="T21" fmla="*/ 58 h 73"/>
                <a:gd name="T22" fmla="*/ 2 w 25"/>
                <a:gd name="T23" fmla="*/ 65 h 73"/>
                <a:gd name="T24" fmla="*/ 4 w 25"/>
                <a:gd name="T25" fmla="*/ 69 h 73"/>
                <a:gd name="T26" fmla="*/ 11 w 25"/>
                <a:gd name="T27" fmla="*/ 73 h 73"/>
                <a:gd name="T28" fmla="*/ 15 w 25"/>
                <a:gd name="T29" fmla="*/ 71 h 73"/>
                <a:gd name="T30" fmla="*/ 17 w 25"/>
                <a:gd name="T31" fmla="*/ 69 h 73"/>
                <a:gd name="T32" fmla="*/ 17 w 25"/>
                <a:gd name="T33" fmla="*/ 66 h 73"/>
                <a:gd name="T34" fmla="*/ 16 w 25"/>
                <a:gd name="T35" fmla="*/ 59 h 73"/>
                <a:gd name="T36" fmla="*/ 15 w 25"/>
                <a:gd name="T37" fmla="*/ 50 h 73"/>
                <a:gd name="T38" fmla="*/ 15 w 25"/>
                <a:gd name="T39" fmla="*/ 43 h 73"/>
                <a:gd name="T40" fmla="*/ 14 w 25"/>
                <a:gd name="T41" fmla="*/ 37 h 73"/>
                <a:gd name="T42" fmla="*/ 15 w 25"/>
                <a:gd name="T43" fmla="*/ 30 h 73"/>
                <a:gd name="T44" fmla="*/ 16 w 25"/>
                <a:gd name="T45" fmla="*/ 24 h 73"/>
                <a:gd name="T46" fmla="*/ 19 w 25"/>
                <a:gd name="T47" fmla="*/ 16 h 73"/>
                <a:gd name="T48" fmla="*/ 22 w 25"/>
                <a:gd name="T49" fmla="*/ 11 h 73"/>
                <a:gd name="T50" fmla="*/ 24 w 25"/>
                <a:gd name="T51" fmla="*/ 8 h 73"/>
                <a:gd name="T52" fmla="*/ 25 w 25"/>
                <a:gd name="T53" fmla="*/ 5 h 73"/>
                <a:gd name="T54" fmla="*/ 25 w 25"/>
                <a:gd name="T55" fmla="*/ 2 h 73"/>
                <a:gd name="T56" fmla="*/ 24 w 25"/>
                <a:gd name="T57" fmla="*/ 0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
                <a:gd name="T88" fmla="*/ 0 h 73"/>
                <a:gd name="T89" fmla="*/ 25 w 25"/>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 h="73">
                  <a:moveTo>
                    <a:pt x="24" y="0"/>
                  </a:moveTo>
                  <a:lnTo>
                    <a:pt x="19" y="1"/>
                  </a:lnTo>
                  <a:lnTo>
                    <a:pt x="14" y="4"/>
                  </a:lnTo>
                  <a:lnTo>
                    <a:pt x="8" y="10"/>
                  </a:lnTo>
                  <a:lnTo>
                    <a:pt x="5" y="18"/>
                  </a:lnTo>
                  <a:lnTo>
                    <a:pt x="4" y="22"/>
                  </a:lnTo>
                  <a:lnTo>
                    <a:pt x="3" y="26"/>
                  </a:lnTo>
                  <a:lnTo>
                    <a:pt x="2" y="32"/>
                  </a:lnTo>
                  <a:lnTo>
                    <a:pt x="1" y="39"/>
                  </a:lnTo>
                  <a:lnTo>
                    <a:pt x="0" y="48"/>
                  </a:lnTo>
                  <a:lnTo>
                    <a:pt x="0" y="58"/>
                  </a:lnTo>
                  <a:lnTo>
                    <a:pt x="2" y="65"/>
                  </a:lnTo>
                  <a:lnTo>
                    <a:pt x="4" y="69"/>
                  </a:lnTo>
                  <a:lnTo>
                    <a:pt x="11" y="73"/>
                  </a:lnTo>
                  <a:lnTo>
                    <a:pt x="15" y="71"/>
                  </a:lnTo>
                  <a:lnTo>
                    <a:pt x="17" y="69"/>
                  </a:lnTo>
                  <a:lnTo>
                    <a:pt x="17" y="66"/>
                  </a:lnTo>
                  <a:lnTo>
                    <a:pt x="16" y="59"/>
                  </a:lnTo>
                  <a:lnTo>
                    <a:pt x="15" y="50"/>
                  </a:lnTo>
                  <a:lnTo>
                    <a:pt x="15" y="43"/>
                  </a:lnTo>
                  <a:lnTo>
                    <a:pt x="14" y="37"/>
                  </a:lnTo>
                  <a:lnTo>
                    <a:pt x="15" y="30"/>
                  </a:lnTo>
                  <a:lnTo>
                    <a:pt x="16" y="24"/>
                  </a:lnTo>
                  <a:lnTo>
                    <a:pt x="19" y="16"/>
                  </a:lnTo>
                  <a:lnTo>
                    <a:pt x="22" y="11"/>
                  </a:lnTo>
                  <a:lnTo>
                    <a:pt x="24" y="8"/>
                  </a:lnTo>
                  <a:lnTo>
                    <a:pt x="25" y="5"/>
                  </a:lnTo>
                  <a:lnTo>
                    <a:pt x="25" y="2"/>
                  </a:lnTo>
                  <a:lnTo>
                    <a:pt x="24" y="0"/>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97" name="Freeform 69"/>
            <p:cNvSpPr>
              <a:spLocks/>
            </p:cNvSpPr>
            <p:nvPr/>
          </p:nvSpPr>
          <p:spPr bwMode="auto">
            <a:xfrm rot="1228347">
              <a:off x="2133" y="1682"/>
              <a:ext cx="3" cy="15"/>
            </a:xfrm>
            <a:custGeom>
              <a:avLst/>
              <a:gdLst>
                <a:gd name="T0" fmla="*/ 19 w 19"/>
                <a:gd name="T1" fmla="*/ 2 h 71"/>
                <a:gd name="T2" fmla="*/ 18 w 19"/>
                <a:gd name="T3" fmla="*/ 5 h 71"/>
                <a:gd name="T4" fmla="*/ 18 w 19"/>
                <a:gd name="T5" fmla="*/ 8 h 71"/>
                <a:gd name="T6" fmla="*/ 17 w 19"/>
                <a:gd name="T7" fmla="*/ 12 h 71"/>
                <a:gd name="T8" fmla="*/ 17 w 19"/>
                <a:gd name="T9" fmla="*/ 17 h 71"/>
                <a:gd name="T10" fmla="*/ 16 w 19"/>
                <a:gd name="T11" fmla="*/ 24 h 71"/>
                <a:gd name="T12" fmla="*/ 15 w 19"/>
                <a:gd name="T13" fmla="*/ 32 h 71"/>
                <a:gd name="T14" fmla="*/ 15 w 19"/>
                <a:gd name="T15" fmla="*/ 39 h 71"/>
                <a:gd name="T16" fmla="*/ 16 w 19"/>
                <a:gd name="T17" fmla="*/ 47 h 71"/>
                <a:gd name="T18" fmla="*/ 16 w 19"/>
                <a:gd name="T19" fmla="*/ 53 h 71"/>
                <a:gd name="T20" fmla="*/ 16 w 19"/>
                <a:gd name="T21" fmla="*/ 58 h 71"/>
                <a:gd name="T22" fmla="*/ 16 w 19"/>
                <a:gd name="T23" fmla="*/ 63 h 71"/>
                <a:gd name="T24" fmla="*/ 17 w 19"/>
                <a:gd name="T25" fmla="*/ 66 h 71"/>
                <a:gd name="T26" fmla="*/ 15 w 19"/>
                <a:gd name="T27" fmla="*/ 71 h 71"/>
                <a:gd name="T28" fmla="*/ 10 w 19"/>
                <a:gd name="T29" fmla="*/ 71 h 71"/>
                <a:gd name="T30" fmla="*/ 5 w 19"/>
                <a:gd name="T31" fmla="*/ 69 h 71"/>
                <a:gd name="T32" fmla="*/ 1 w 19"/>
                <a:gd name="T33" fmla="*/ 65 h 71"/>
                <a:gd name="T34" fmla="*/ 0 w 19"/>
                <a:gd name="T35" fmla="*/ 54 h 71"/>
                <a:gd name="T36" fmla="*/ 2 w 19"/>
                <a:gd name="T37" fmla="*/ 36 h 71"/>
                <a:gd name="T38" fmla="*/ 4 w 19"/>
                <a:gd name="T39" fmla="*/ 19 h 71"/>
                <a:gd name="T40" fmla="*/ 8 w 19"/>
                <a:gd name="T41" fmla="*/ 8 h 71"/>
                <a:gd name="T42" fmla="*/ 12 w 19"/>
                <a:gd name="T43" fmla="*/ 2 h 71"/>
                <a:gd name="T44" fmla="*/ 16 w 19"/>
                <a:gd name="T45" fmla="*/ 0 h 71"/>
                <a:gd name="T46" fmla="*/ 17 w 19"/>
                <a:gd name="T47" fmla="*/ 0 h 71"/>
                <a:gd name="T48" fmla="*/ 19 w 19"/>
                <a:gd name="T49" fmla="*/ 2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
                <a:gd name="T76" fmla="*/ 0 h 71"/>
                <a:gd name="T77" fmla="*/ 19 w 19"/>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 h="71">
                  <a:moveTo>
                    <a:pt x="19" y="2"/>
                  </a:moveTo>
                  <a:lnTo>
                    <a:pt x="18" y="5"/>
                  </a:lnTo>
                  <a:lnTo>
                    <a:pt x="18" y="8"/>
                  </a:lnTo>
                  <a:lnTo>
                    <a:pt x="17" y="12"/>
                  </a:lnTo>
                  <a:lnTo>
                    <a:pt x="17" y="17"/>
                  </a:lnTo>
                  <a:lnTo>
                    <a:pt x="16" y="24"/>
                  </a:lnTo>
                  <a:lnTo>
                    <a:pt x="15" y="32"/>
                  </a:lnTo>
                  <a:lnTo>
                    <a:pt x="15" y="39"/>
                  </a:lnTo>
                  <a:lnTo>
                    <a:pt x="16" y="47"/>
                  </a:lnTo>
                  <a:lnTo>
                    <a:pt x="16" y="53"/>
                  </a:lnTo>
                  <a:lnTo>
                    <a:pt x="16" y="58"/>
                  </a:lnTo>
                  <a:lnTo>
                    <a:pt x="16" y="63"/>
                  </a:lnTo>
                  <a:lnTo>
                    <a:pt x="17" y="66"/>
                  </a:lnTo>
                  <a:lnTo>
                    <a:pt x="15" y="71"/>
                  </a:lnTo>
                  <a:lnTo>
                    <a:pt x="10" y="71"/>
                  </a:lnTo>
                  <a:lnTo>
                    <a:pt x="5" y="69"/>
                  </a:lnTo>
                  <a:lnTo>
                    <a:pt x="1" y="65"/>
                  </a:lnTo>
                  <a:lnTo>
                    <a:pt x="0" y="54"/>
                  </a:lnTo>
                  <a:lnTo>
                    <a:pt x="2" y="36"/>
                  </a:lnTo>
                  <a:lnTo>
                    <a:pt x="4" y="19"/>
                  </a:lnTo>
                  <a:lnTo>
                    <a:pt x="8" y="8"/>
                  </a:lnTo>
                  <a:lnTo>
                    <a:pt x="12" y="2"/>
                  </a:lnTo>
                  <a:lnTo>
                    <a:pt x="16" y="0"/>
                  </a:lnTo>
                  <a:lnTo>
                    <a:pt x="17" y="0"/>
                  </a:lnTo>
                  <a:lnTo>
                    <a:pt x="19" y="2"/>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98" name="Freeform 70"/>
            <p:cNvSpPr>
              <a:spLocks/>
            </p:cNvSpPr>
            <p:nvPr/>
          </p:nvSpPr>
          <p:spPr bwMode="auto">
            <a:xfrm rot="1228347">
              <a:off x="2193" y="1686"/>
              <a:ext cx="7" cy="11"/>
            </a:xfrm>
            <a:custGeom>
              <a:avLst/>
              <a:gdLst>
                <a:gd name="T0" fmla="*/ 22 w 28"/>
                <a:gd name="T1" fmla="*/ 55 h 55"/>
                <a:gd name="T2" fmla="*/ 24 w 28"/>
                <a:gd name="T3" fmla="*/ 51 h 55"/>
                <a:gd name="T4" fmla="*/ 25 w 28"/>
                <a:gd name="T5" fmla="*/ 47 h 55"/>
                <a:gd name="T6" fmla="*/ 26 w 28"/>
                <a:gd name="T7" fmla="*/ 42 h 55"/>
                <a:gd name="T8" fmla="*/ 27 w 28"/>
                <a:gd name="T9" fmla="*/ 35 h 55"/>
                <a:gd name="T10" fmla="*/ 28 w 28"/>
                <a:gd name="T11" fmla="*/ 28 h 55"/>
                <a:gd name="T12" fmla="*/ 28 w 28"/>
                <a:gd name="T13" fmla="*/ 22 h 55"/>
                <a:gd name="T14" fmla="*/ 26 w 28"/>
                <a:gd name="T15" fmla="*/ 16 h 55"/>
                <a:gd name="T16" fmla="*/ 24 w 28"/>
                <a:gd name="T17" fmla="*/ 11 h 55"/>
                <a:gd name="T18" fmla="*/ 20 w 28"/>
                <a:gd name="T19" fmla="*/ 6 h 55"/>
                <a:gd name="T20" fmla="*/ 15 w 28"/>
                <a:gd name="T21" fmla="*/ 3 h 55"/>
                <a:gd name="T22" fmla="*/ 7 w 28"/>
                <a:gd name="T23" fmla="*/ 0 h 55"/>
                <a:gd name="T24" fmla="*/ 0 w 28"/>
                <a:gd name="T25" fmla="*/ 0 h 55"/>
                <a:gd name="T26" fmla="*/ 5 w 28"/>
                <a:gd name="T27" fmla="*/ 1 h 55"/>
                <a:gd name="T28" fmla="*/ 11 w 28"/>
                <a:gd name="T29" fmla="*/ 5 h 55"/>
                <a:gd name="T30" fmla="*/ 16 w 28"/>
                <a:gd name="T31" fmla="*/ 10 h 55"/>
                <a:gd name="T32" fmla="*/ 20 w 28"/>
                <a:gd name="T33" fmla="*/ 15 h 55"/>
                <a:gd name="T34" fmla="*/ 23 w 28"/>
                <a:gd name="T35" fmla="*/ 26 h 55"/>
                <a:gd name="T36" fmla="*/ 24 w 28"/>
                <a:gd name="T37" fmla="*/ 36 h 55"/>
                <a:gd name="T38" fmla="*/ 23 w 28"/>
                <a:gd name="T39" fmla="*/ 47 h 55"/>
                <a:gd name="T40" fmla="*/ 22 w 28"/>
                <a:gd name="T41" fmla="*/ 55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5"/>
                <a:gd name="T65" fmla="*/ 28 w 28"/>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5">
                  <a:moveTo>
                    <a:pt x="22" y="55"/>
                  </a:moveTo>
                  <a:lnTo>
                    <a:pt x="24" y="51"/>
                  </a:lnTo>
                  <a:lnTo>
                    <a:pt x="25" y="47"/>
                  </a:lnTo>
                  <a:lnTo>
                    <a:pt x="26" y="42"/>
                  </a:lnTo>
                  <a:lnTo>
                    <a:pt x="27" y="35"/>
                  </a:lnTo>
                  <a:lnTo>
                    <a:pt x="28" y="28"/>
                  </a:lnTo>
                  <a:lnTo>
                    <a:pt x="28" y="22"/>
                  </a:lnTo>
                  <a:lnTo>
                    <a:pt x="26" y="16"/>
                  </a:lnTo>
                  <a:lnTo>
                    <a:pt x="24" y="11"/>
                  </a:lnTo>
                  <a:lnTo>
                    <a:pt x="20" y="6"/>
                  </a:lnTo>
                  <a:lnTo>
                    <a:pt x="15" y="3"/>
                  </a:lnTo>
                  <a:lnTo>
                    <a:pt x="7" y="0"/>
                  </a:lnTo>
                  <a:lnTo>
                    <a:pt x="0" y="0"/>
                  </a:lnTo>
                  <a:lnTo>
                    <a:pt x="5" y="1"/>
                  </a:lnTo>
                  <a:lnTo>
                    <a:pt x="11" y="5"/>
                  </a:lnTo>
                  <a:lnTo>
                    <a:pt x="16" y="10"/>
                  </a:lnTo>
                  <a:lnTo>
                    <a:pt x="20" y="15"/>
                  </a:lnTo>
                  <a:lnTo>
                    <a:pt x="23" y="26"/>
                  </a:lnTo>
                  <a:lnTo>
                    <a:pt x="24" y="36"/>
                  </a:lnTo>
                  <a:lnTo>
                    <a:pt x="23" y="47"/>
                  </a:lnTo>
                  <a:lnTo>
                    <a:pt x="22" y="55"/>
                  </a:lnTo>
                  <a:close/>
                </a:path>
              </a:pathLst>
            </a:custGeom>
            <a:solidFill>
              <a:srgbClr val="F7EFD8"/>
            </a:solidFill>
            <a:ln w="3175" cmpd="sng">
              <a:solidFill>
                <a:srgbClr val="000000"/>
              </a:solidFill>
              <a:round/>
              <a:headEnd/>
              <a:tailEnd/>
            </a:ln>
          </p:spPr>
          <p:txBody>
            <a:bodyPr/>
            <a:lstStyle/>
            <a:p>
              <a:endParaRPr lang="en-US">
                <a:solidFill>
                  <a:srgbClr val="FFFFFF"/>
                </a:solidFill>
              </a:endParaRPr>
            </a:p>
          </p:txBody>
        </p:sp>
        <p:sp>
          <p:nvSpPr>
            <p:cNvPr id="1099" name="Freeform 71" descr="Medium wood"/>
            <p:cNvSpPr>
              <a:spLocks/>
            </p:cNvSpPr>
            <p:nvPr/>
          </p:nvSpPr>
          <p:spPr bwMode="auto">
            <a:xfrm>
              <a:off x="1566" y="1461"/>
              <a:ext cx="2898" cy="1351"/>
            </a:xfrm>
            <a:custGeom>
              <a:avLst/>
              <a:gdLst>
                <a:gd name="T0" fmla="*/ 96 w 2640"/>
                <a:gd name="T1" fmla="*/ 104 h 1324"/>
                <a:gd name="T2" fmla="*/ 113 w 2640"/>
                <a:gd name="T3" fmla="*/ 258 h 1324"/>
                <a:gd name="T4" fmla="*/ 128 w 2640"/>
                <a:gd name="T5" fmla="*/ 487 h 1324"/>
                <a:gd name="T6" fmla="*/ 229 w 2640"/>
                <a:gd name="T7" fmla="*/ 600 h 1324"/>
                <a:gd name="T8" fmla="*/ 393 w 2640"/>
                <a:gd name="T9" fmla="*/ 704 h 1324"/>
                <a:gd name="T10" fmla="*/ 487 w 2640"/>
                <a:gd name="T11" fmla="*/ 730 h 1324"/>
                <a:gd name="T12" fmla="*/ 544 w 2640"/>
                <a:gd name="T13" fmla="*/ 738 h 1324"/>
                <a:gd name="T14" fmla="*/ 576 w 2640"/>
                <a:gd name="T15" fmla="*/ 738 h 1324"/>
                <a:gd name="T16" fmla="*/ 613 w 2640"/>
                <a:gd name="T17" fmla="*/ 738 h 1324"/>
                <a:gd name="T18" fmla="*/ 659 w 2640"/>
                <a:gd name="T19" fmla="*/ 739 h 1324"/>
                <a:gd name="T20" fmla="*/ 825 w 2640"/>
                <a:gd name="T21" fmla="*/ 745 h 1324"/>
                <a:gd name="T22" fmla="*/ 1049 w 2640"/>
                <a:gd name="T23" fmla="*/ 757 h 1324"/>
                <a:gd name="T24" fmla="*/ 1263 w 2640"/>
                <a:gd name="T25" fmla="*/ 771 h 1324"/>
                <a:gd name="T26" fmla="*/ 1420 w 2640"/>
                <a:gd name="T27" fmla="*/ 783 h 1324"/>
                <a:gd name="T28" fmla="*/ 1487 w 2640"/>
                <a:gd name="T29" fmla="*/ 787 h 1324"/>
                <a:gd name="T30" fmla="*/ 1633 w 2640"/>
                <a:gd name="T31" fmla="*/ 802 h 1324"/>
                <a:gd name="T32" fmla="*/ 1790 w 2640"/>
                <a:gd name="T33" fmla="*/ 819 h 1324"/>
                <a:gd name="T34" fmla="*/ 1925 w 2640"/>
                <a:gd name="T35" fmla="*/ 835 h 1324"/>
                <a:gd name="T36" fmla="*/ 2042 w 2640"/>
                <a:gd name="T37" fmla="*/ 846 h 1324"/>
                <a:gd name="T38" fmla="*/ 2217 w 2640"/>
                <a:gd name="T39" fmla="*/ 850 h 1324"/>
                <a:gd name="T40" fmla="*/ 2416 w 2640"/>
                <a:gd name="T41" fmla="*/ 747 h 1324"/>
                <a:gd name="T42" fmla="*/ 2468 w 2640"/>
                <a:gd name="T43" fmla="*/ 682 h 1324"/>
                <a:gd name="T44" fmla="*/ 2500 w 2640"/>
                <a:gd name="T45" fmla="*/ 520 h 1324"/>
                <a:gd name="T46" fmla="*/ 2490 w 2640"/>
                <a:gd name="T47" fmla="*/ 276 h 1324"/>
                <a:gd name="T48" fmla="*/ 2585 w 2640"/>
                <a:gd name="T49" fmla="*/ 79 h 1324"/>
                <a:gd name="T50" fmla="*/ 2610 w 2640"/>
                <a:gd name="T51" fmla="*/ 295 h 1324"/>
                <a:gd name="T52" fmla="*/ 2557 w 2640"/>
                <a:gd name="T53" fmla="*/ 320 h 1324"/>
                <a:gd name="T54" fmla="*/ 2569 w 2640"/>
                <a:gd name="T55" fmla="*/ 563 h 1324"/>
                <a:gd name="T56" fmla="*/ 2591 w 2640"/>
                <a:gd name="T57" fmla="*/ 878 h 1324"/>
                <a:gd name="T58" fmla="*/ 2479 w 2640"/>
                <a:gd name="T59" fmla="*/ 1147 h 1324"/>
                <a:gd name="T60" fmla="*/ 2229 w 2640"/>
                <a:gd name="T61" fmla="*/ 1296 h 1324"/>
                <a:gd name="T62" fmla="*/ 2068 w 2640"/>
                <a:gd name="T63" fmla="*/ 1292 h 1324"/>
                <a:gd name="T64" fmla="*/ 1946 w 2640"/>
                <a:gd name="T65" fmla="*/ 1282 h 1324"/>
                <a:gd name="T66" fmla="*/ 1817 w 2640"/>
                <a:gd name="T67" fmla="*/ 1306 h 1324"/>
                <a:gd name="T68" fmla="*/ 1691 w 2640"/>
                <a:gd name="T69" fmla="*/ 1312 h 1324"/>
                <a:gd name="T70" fmla="*/ 1578 w 2640"/>
                <a:gd name="T71" fmla="*/ 1298 h 1324"/>
                <a:gd name="T72" fmla="*/ 1466 w 2640"/>
                <a:gd name="T73" fmla="*/ 1299 h 1324"/>
                <a:gd name="T74" fmla="*/ 1321 w 2640"/>
                <a:gd name="T75" fmla="*/ 1320 h 1324"/>
                <a:gd name="T76" fmla="*/ 1174 w 2640"/>
                <a:gd name="T77" fmla="*/ 1322 h 1324"/>
                <a:gd name="T78" fmla="*/ 1034 w 2640"/>
                <a:gd name="T79" fmla="*/ 1294 h 1324"/>
                <a:gd name="T80" fmla="*/ 871 w 2640"/>
                <a:gd name="T81" fmla="*/ 1282 h 1324"/>
                <a:gd name="T82" fmla="*/ 689 w 2640"/>
                <a:gd name="T83" fmla="*/ 1272 h 1324"/>
                <a:gd name="T84" fmla="*/ 579 w 2640"/>
                <a:gd name="T85" fmla="*/ 1262 h 1324"/>
                <a:gd name="T86" fmla="*/ 498 w 2640"/>
                <a:gd name="T87" fmla="*/ 1286 h 1324"/>
                <a:gd name="T88" fmla="*/ 356 w 2640"/>
                <a:gd name="T89" fmla="*/ 1237 h 1324"/>
                <a:gd name="T90" fmla="*/ 174 w 2640"/>
                <a:gd name="T91" fmla="*/ 1097 h 1324"/>
                <a:gd name="T92" fmla="*/ 62 w 2640"/>
                <a:gd name="T93" fmla="*/ 928 h 1324"/>
                <a:gd name="T94" fmla="*/ 9 w 2640"/>
                <a:gd name="T95" fmla="*/ 755 h 1324"/>
                <a:gd name="T96" fmla="*/ 22 w 2640"/>
                <a:gd name="T97" fmla="*/ 506 h 1324"/>
                <a:gd name="T98" fmla="*/ 54 w 2640"/>
                <a:gd name="T99" fmla="*/ 234 h 13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40"/>
                <a:gd name="T151" fmla="*/ 0 h 1324"/>
                <a:gd name="T152" fmla="*/ 2640 w 2640"/>
                <a:gd name="T153" fmla="*/ 1324 h 13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40" h="1324">
                  <a:moveTo>
                    <a:pt x="27" y="0"/>
                  </a:moveTo>
                  <a:lnTo>
                    <a:pt x="59" y="30"/>
                  </a:lnTo>
                  <a:lnTo>
                    <a:pt x="83" y="66"/>
                  </a:lnTo>
                  <a:lnTo>
                    <a:pt x="96" y="104"/>
                  </a:lnTo>
                  <a:lnTo>
                    <a:pt x="108" y="143"/>
                  </a:lnTo>
                  <a:lnTo>
                    <a:pt x="113" y="184"/>
                  </a:lnTo>
                  <a:lnTo>
                    <a:pt x="113" y="223"/>
                  </a:lnTo>
                  <a:lnTo>
                    <a:pt x="113" y="258"/>
                  </a:lnTo>
                  <a:lnTo>
                    <a:pt x="110" y="289"/>
                  </a:lnTo>
                  <a:lnTo>
                    <a:pt x="108" y="351"/>
                  </a:lnTo>
                  <a:lnTo>
                    <a:pt x="113" y="421"/>
                  </a:lnTo>
                  <a:lnTo>
                    <a:pt x="128" y="487"/>
                  </a:lnTo>
                  <a:lnTo>
                    <a:pt x="160" y="541"/>
                  </a:lnTo>
                  <a:lnTo>
                    <a:pt x="179" y="561"/>
                  </a:lnTo>
                  <a:lnTo>
                    <a:pt x="204" y="585"/>
                  </a:lnTo>
                  <a:lnTo>
                    <a:pt x="229" y="600"/>
                  </a:lnTo>
                  <a:lnTo>
                    <a:pt x="266" y="635"/>
                  </a:lnTo>
                  <a:lnTo>
                    <a:pt x="303" y="660"/>
                  </a:lnTo>
                  <a:lnTo>
                    <a:pt x="347" y="684"/>
                  </a:lnTo>
                  <a:lnTo>
                    <a:pt x="393" y="704"/>
                  </a:lnTo>
                  <a:lnTo>
                    <a:pt x="445" y="722"/>
                  </a:lnTo>
                  <a:lnTo>
                    <a:pt x="460" y="724"/>
                  </a:lnTo>
                  <a:lnTo>
                    <a:pt x="473" y="728"/>
                  </a:lnTo>
                  <a:lnTo>
                    <a:pt x="487" y="730"/>
                  </a:lnTo>
                  <a:lnTo>
                    <a:pt x="500" y="732"/>
                  </a:lnTo>
                  <a:lnTo>
                    <a:pt x="514" y="734"/>
                  </a:lnTo>
                  <a:lnTo>
                    <a:pt x="531" y="736"/>
                  </a:lnTo>
                  <a:lnTo>
                    <a:pt x="544" y="738"/>
                  </a:lnTo>
                  <a:lnTo>
                    <a:pt x="561" y="738"/>
                  </a:lnTo>
                  <a:lnTo>
                    <a:pt x="565" y="738"/>
                  </a:lnTo>
                  <a:lnTo>
                    <a:pt x="572" y="738"/>
                  </a:lnTo>
                  <a:lnTo>
                    <a:pt x="576" y="738"/>
                  </a:lnTo>
                  <a:lnTo>
                    <a:pt x="583" y="738"/>
                  </a:lnTo>
                  <a:lnTo>
                    <a:pt x="593" y="738"/>
                  </a:lnTo>
                  <a:lnTo>
                    <a:pt x="604" y="738"/>
                  </a:lnTo>
                  <a:lnTo>
                    <a:pt x="613" y="738"/>
                  </a:lnTo>
                  <a:lnTo>
                    <a:pt x="625" y="738"/>
                  </a:lnTo>
                  <a:lnTo>
                    <a:pt x="636" y="739"/>
                  </a:lnTo>
                  <a:lnTo>
                    <a:pt x="648" y="739"/>
                  </a:lnTo>
                  <a:lnTo>
                    <a:pt x="659" y="739"/>
                  </a:lnTo>
                  <a:lnTo>
                    <a:pt x="670" y="739"/>
                  </a:lnTo>
                  <a:lnTo>
                    <a:pt x="719" y="741"/>
                  </a:lnTo>
                  <a:lnTo>
                    <a:pt x="770" y="743"/>
                  </a:lnTo>
                  <a:lnTo>
                    <a:pt x="825" y="745"/>
                  </a:lnTo>
                  <a:lnTo>
                    <a:pt x="879" y="749"/>
                  </a:lnTo>
                  <a:lnTo>
                    <a:pt x="938" y="751"/>
                  </a:lnTo>
                  <a:lnTo>
                    <a:pt x="992" y="755"/>
                  </a:lnTo>
                  <a:lnTo>
                    <a:pt x="1049" y="757"/>
                  </a:lnTo>
                  <a:lnTo>
                    <a:pt x="1108" y="761"/>
                  </a:lnTo>
                  <a:lnTo>
                    <a:pt x="1162" y="765"/>
                  </a:lnTo>
                  <a:lnTo>
                    <a:pt x="1216" y="767"/>
                  </a:lnTo>
                  <a:lnTo>
                    <a:pt x="1263" y="771"/>
                  </a:lnTo>
                  <a:lnTo>
                    <a:pt x="1310" y="775"/>
                  </a:lnTo>
                  <a:lnTo>
                    <a:pt x="1354" y="777"/>
                  </a:lnTo>
                  <a:lnTo>
                    <a:pt x="1389" y="779"/>
                  </a:lnTo>
                  <a:lnTo>
                    <a:pt x="1420" y="783"/>
                  </a:lnTo>
                  <a:lnTo>
                    <a:pt x="1445" y="785"/>
                  </a:lnTo>
                  <a:lnTo>
                    <a:pt x="1458" y="787"/>
                  </a:lnTo>
                  <a:lnTo>
                    <a:pt x="1473" y="787"/>
                  </a:lnTo>
                  <a:lnTo>
                    <a:pt x="1487" y="787"/>
                  </a:lnTo>
                  <a:lnTo>
                    <a:pt x="1500" y="789"/>
                  </a:lnTo>
                  <a:lnTo>
                    <a:pt x="1546" y="792"/>
                  </a:lnTo>
                  <a:lnTo>
                    <a:pt x="1590" y="798"/>
                  </a:lnTo>
                  <a:lnTo>
                    <a:pt x="1633" y="802"/>
                  </a:lnTo>
                  <a:lnTo>
                    <a:pt x="1675" y="805"/>
                  </a:lnTo>
                  <a:lnTo>
                    <a:pt x="1714" y="811"/>
                  </a:lnTo>
                  <a:lnTo>
                    <a:pt x="1753" y="815"/>
                  </a:lnTo>
                  <a:lnTo>
                    <a:pt x="1790" y="819"/>
                  </a:lnTo>
                  <a:lnTo>
                    <a:pt x="1827" y="823"/>
                  </a:lnTo>
                  <a:lnTo>
                    <a:pt x="1861" y="827"/>
                  </a:lnTo>
                  <a:lnTo>
                    <a:pt x="1893" y="831"/>
                  </a:lnTo>
                  <a:lnTo>
                    <a:pt x="1925" y="835"/>
                  </a:lnTo>
                  <a:lnTo>
                    <a:pt x="1955" y="837"/>
                  </a:lnTo>
                  <a:lnTo>
                    <a:pt x="1985" y="840"/>
                  </a:lnTo>
                  <a:lnTo>
                    <a:pt x="2015" y="844"/>
                  </a:lnTo>
                  <a:lnTo>
                    <a:pt x="2042" y="846"/>
                  </a:lnTo>
                  <a:lnTo>
                    <a:pt x="2070" y="850"/>
                  </a:lnTo>
                  <a:lnTo>
                    <a:pt x="2118" y="854"/>
                  </a:lnTo>
                  <a:lnTo>
                    <a:pt x="2169" y="852"/>
                  </a:lnTo>
                  <a:lnTo>
                    <a:pt x="2217" y="850"/>
                  </a:lnTo>
                  <a:lnTo>
                    <a:pt x="2263" y="840"/>
                  </a:lnTo>
                  <a:lnTo>
                    <a:pt x="2307" y="829"/>
                  </a:lnTo>
                  <a:lnTo>
                    <a:pt x="2349" y="811"/>
                  </a:lnTo>
                  <a:lnTo>
                    <a:pt x="2416" y="747"/>
                  </a:lnTo>
                  <a:lnTo>
                    <a:pt x="2415" y="757"/>
                  </a:lnTo>
                  <a:lnTo>
                    <a:pt x="2433" y="734"/>
                  </a:lnTo>
                  <a:lnTo>
                    <a:pt x="2451" y="708"/>
                  </a:lnTo>
                  <a:lnTo>
                    <a:pt x="2468" y="682"/>
                  </a:lnTo>
                  <a:lnTo>
                    <a:pt x="2482" y="650"/>
                  </a:lnTo>
                  <a:lnTo>
                    <a:pt x="2490" y="613"/>
                  </a:lnTo>
                  <a:lnTo>
                    <a:pt x="2497" y="571"/>
                  </a:lnTo>
                  <a:lnTo>
                    <a:pt x="2500" y="520"/>
                  </a:lnTo>
                  <a:lnTo>
                    <a:pt x="2497" y="460"/>
                  </a:lnTo>
                  <a:lnTo>
                    <a:pt x="2493" y="396"/>
                  </a:lnTo>
                  <a:lnTo>
                    <a:pt x="2490" y="333"/>
                  </a:lnTo>
                  <a:lnTo>
                    <a:pt x="2490" y="276"/>
                  </a:lnTo>
                  <a:lnTo>
                    <a:pt x="2500" y="221"/>
                  </a:lnTo>
                  <a:lnTo>
                    <a:pt x="2516" y="171"/>
                  </a:lnTo>
                  <a:lnTo>
                    <a:pt x="2544" y="122"/>
                  </a:lnTo>
                  <a:lnTo>
                    <a:pt x="2585" y="79"/>
                  </a:lnTo>
                  <a:lnTo>
                    <a:pt x="2640" y="38"/>
                  </a:lnTo>
                  <a:lnTo>
                    <a:pt x="2640" y="328"/>
                  </a:lnTo>
                  <a:lnTo>
                    <a:pt x="2626" y="306"/>
                  </a:lnTo>
                  <a:lnTo>
                    <a:pt x="2610" y="295"/>
                  </a:lnTo>
                  <a:lnTo>
                    <a:pt x="2596" y="291"/>
                  </a:lnTo>
                  <a:lnTo>
                    <a:pt x="2581" y="295"/>
                  </a:lnTo>
                  <a:lnTo>
                    <a:pt x="2569" y="304"/>
                  </a:lnTo>
                  <a:lnTo>
                    <a:pt x="2557" y="320"/>
                  </a:lnTo>
                  <a:lnTo>
                    <a:pt x="2551" y="337"/>
                  </a:lnTo>
                  <a:lnTo>
                    <a:pt x="2548" y="359"/>
                  </a:lnTo>
                  <a:lnTo>
                    <a:pt x="2553" y="450"/>
                  </a:lnTo>
                  <a:lnTo>
                    <a:pt x="2569" y="563"/>
                  </a:lnTo>
                  <a:lnTo>
                    <a:pt x="2588" y="678"/>
                  </a:lnTo>
                  <a:lnTo>
                    <a:pt x="2594" y="781"/>
                  </a:lnTo>
                  <a:lnTo>
                    <a:pt x="2594" y="823"/>
                  </a:lnTo>
                  <a:lnTo>
                    <a:pt x="2591" y="878"/>
                  </a:lnTo>
                  <a:lnTo>
                    <a:pt x="2583" y="940"/>
                  </a:lnTo>
                  <a:lnTo>
                    <a:pt x="2564" y="1005"/>
                  </a:lnTo>
                  <a:lnTo>
                    <a:pt x="2532" y="1076"/>
                  </a:lnTo>
                  <a:lnTo>
                    <a:pt x="2479" y="1147"/>
                  </a:lnTo>
                  <a:lnTo>
                    <a:pt x="2406" y="1215"/>
                  </a:lnTo>
                  <a:lnTo>
                    <a:pt x="2305" y="1282"/>
                  </a:lnTo>
                  <a:lnTo>
                    <a:pt x="2268" y="1290"/>
                  </a:lnTo>
                  <a:lnTo>
                    <a:pt x="2229" y="1296"/>
                  </a:lnTo>
                  <a:lnTo>
                    <a:pt x="2187" y="1299"/>
                  </a:lnTo>
                  <a:lnTo>
                    <a:pt x="2146" y="1301"/>
                  </a:lnTo>
                  <a:lnTo>
                    <a:pt x="2107" y="1299"/>
                  </a:lnTo>
                  <a:lnTo>
                    <a:pt x="2068" y="1292"/>
                  </a:lnTo>
                  <a:lnTo>
                    <a:pt x="2036" y="1280"/>
                  </a:lnTo>
                  <a:lnTo>
                    <a:pt x="2006" y="1262"/>
                  </a:lnTo>
                  <a:lnTo>
                    <a:pt x="1976" y="1272"/>
                  </a:lnTo>
                  <a:lnTo>
                    <a:pt x="1946" y="1282"/>
                  </a:lnTo>
                  <a:lnTo>
                    <a:pt x="1916" y="1290"/>
                  </a:lnTo>
                  <a:lnTo>
                    <a:pt x="1884" y="1298"/>
                  </a:lnTo>
                  <a:lnTo>
                    <a:pt x="1852" y="1302"/>
                  </a:lnTo>
                  <a:lnTo>
                    <a:pt x="1817" y="1306"/>
                  </a:lnTo>
                  <a:lnTo>
                    <a:pt x="1785" y="1310"/>
                  </a:lnTo>
                  <a:lnTo>
                    <a:pt x="1753" y="1312"/>
                  </a:lnTo>
                  <a:lnTo>
                    <a:pt x="1721" y="1312"/>
                  </a:lnTo>
                  <a:lnTo>
                    <a:pt x="1691" y="1312"/>
                  </a:lnTo>
                  <a:lnTo>
                    <a:pt x="1662" y="1310"/>
                  </a:lnTo>
                  <a:lnTo>
                    <a:pt x="1631" y="1308"/>
                  </a:lnTo>
                  <a:lnTo>
                    <a:pt x="1603" y="1302"/>
                  </a:lnTo>
                  <a:lnTo>
                    <a:pt x="1578" y="1298"/>
                  </a:lnTo>
                  <a:lnTo>
                    <a:pt x="1553" y="1292"/>
                  </a:lnTo>
                  <a:lnTo>
                    <a:pt x="1532" y="1282"/>
                  </a:lnTo>
                  <a:lnTo>
                    <a:pt x="1500" y="1292"/>
                  </a:lnTo>
                  <a:lnTo>
                    <a:pt x="1466" y="1299"/>
                  </a:lnTo>
                  <a:lnTo>
                    <a:pt x="1429" y="1306"/>
                  </a:lnTo>
                  <a:lnTo>
                    <a:pt x="1394" y="1312"/>
                  </a:lnTo>
                  <a:lnTo>
                    <a:pt x="1357" y="1318"/>
                  </a:lnTo>
                  <a:lnTo>
                    <a:pt x="1321" y="1320"/>
                  </a:lnTo>
                  <a:lnTo>
                    <a:pt x="1285" y="1324"/>
                  </a:lnTo>
                  <a:lnTo>
                    <a:pt x="1248" y="1324"/>
                  </a:lnTo>
                  <a:lnTo>
                    <a:pt x="1211" y="1324"/>
                  </a:lnTo>
                  <a:lnTo>
                    <a:pt x="1174" y="1322"/>
                  </a:lnTo>
                  <a:lnTo>
                    <a:pt x="1137" y="1318"/>
                  </a:lnTo>
                  <a:lnTo>
                    <a:pt x="1103" y="1310"/>
                  </a:lnTo>
                  <a:lnTo>
                    <a:pt x="1068" y="1302"/>
                  </a:lnTo>
                  <a:lnTo>
                    <a:pt x="1034" y="1294"/>
                  </a:lnTo>
                  <a:lnTo>
                    <a:pt x="1002" y="1282"/>
                  </a:lnTo>
                  <a:lnTo>
                    <a:pt x="972" y="1266"/>
                  </a:lnTo>
                  <a:lnTo>
                    <a:pt x="921" y="1276"/>
                  </a:lnTo>
                  <a:lnTo>
                    <a:pt x="871" y="1282"/>
                  </a:lnTo>
                  <a:lnTo>
                    <a:pt x="820" y="1284"/>
                  </a:lnTo>
                  <a:lnTo>
                    <a:pt x="774" y="1284"/>
                  </a:lnTo>
                  <a:lnTo>
                    <a:pt x="731" y="1280"/>
                  </a:lnTo>
                  <a:lnTo>
                    <a:pt x="689" y="1272"/>
                  </a:lnTo>
                  <a:lnTo>
                    <a:pt x="652" y="1262"/>
                  </a:lnTo>
                  <a:lnTo>
                    <a:pt x="620" y="1250"/>
                  </a:lnTo>
                  <a:lnTo>
                    <a:pt x="600" y="1256"/>
                  </a:lnTo>
                  <a:lnTo>
                    <a:pt x="579" y="1262"/>
                  </a:lnTo>
                  <a:lnTo>
                    <a:pt x="558" y="1270"/>
                  </a:lnTo>
                  <a:lnTo>
                    <a:pt x="537" y="1276"/>
                  </a:lnTo>
                  <a:lnTo>
                    <a:pt x="517" y="1282"/>
                  </a:lnTo>
                  <a:lnTo>
                    <a:pt x="498" y="1286"/>
                  </a:lnTo>
                  <a:lnTo>
                    <a:pt x="485" y="1288"/>
                  </a:lnTo>
                  <a:lnTo>
                    <a:pt x="473" y="1290"/>
                  </a:lnTo>
                  <a:lnTo>
                    <a:pt x="411" y="1264"/>
                  </a:lnTo>
                  <a:lnTo>
                    <a:pt x="356" y="1237"/>
                  </a:lnTo>
                  <a:lnTo>
                    <a:pt x="303" y="1205"/>
                  </a:lnTo>
                  <a:lnTo>
                    <a:pt x="255" y="1171"/>
                  </a:lnTo>
                  <a:lnTo>
                    <a:pt x="214" y="1136"/>
                  </a:lnTo>
                  <a:lnTo>
                    <a:pt x="174" y="1097"/>
                  </a:lnTo>
                  <a:lnTo>
                    <a:pt x="140" y="1056"/>
                  </a:lnTo>
                  <a:lnTo>
                    <a:pt x="110" y="1013"/>
                  </a:lnTo>
                  <a:lnTo>
                    <a:pt x="83" y="973"/>
                  </a:lnTo>
                  <a:lnTo>
                    <a:pt x="62" y="928"/>
                  </a:lnTo>
                  <a:lnTo>
                    <a:pt x="44" y="886"/>
                  </a:lnTo>
                  <a:lnTo>
                    <a:pt x="27" y="840"/>
                  </a:lnTo>
                  <a:lnTo>
                    <a:pt x="16" y="798"/>
                  </a:lnTo>
                  <a:lnTo>
                    <a:pt x="9" y="755"/>
                  </a:lnTo>
                  <a:lnTo>
                    <a:pt x="4" y="714"/>
                  </a:lnTo>
                  <a:lnTo>
                    <a:pt x="4" y="676"/>
                  </a:lnTo>
                  <a:lnTo>
                    <a:pt x="11" y="592"/>
                  </a:lnTo>
                  <a:lnTo>
                    <a:pt x="22" y="506"/>
                  </a:lnTo>
                  <a:lnTo>
                    <a:pt x="39" y="423"/>
                  </a:lnTo>
                  <a:lnTo>
                    <a:pt x="52" y="345"/>
                  </a:lnTo>
                  <a:lnTo>
                    <a:pt x="59" y="281"/>
                  </a:lnTo>
                  <a:lnTo>
                    <a:pt x="54" y="234"/>
                  </a:lnTo>
                  <a:lnTo>
                    <a:pt x="36" y="211"/>
                  </a:lnTo>
                  <a:lnTo>
                    <a:pt x="0" y="215"/>
                  </a:lnTo>
                  <a:lnTo>
                    <a:pt x="27" y="0"/>
                  </a:lnTo>
                  <a:close/>
                </a:path>
              </a:pathLst>
            </a:custGeom>
            <a:blipFill dpi="0" rotWithShape="0">
              <a:blip r:embed="rId6" cstate="print"/>
              <a:srcRect/>
              <a:tile tx="0" ty="0" sx="100000" sy="100000" flip="none" algn="tl"/>
            </a:blipFill>
            <a:ln w="19050" cmpd="sng">
              <a:solidFill>
                <a:srgbClr val="000000"/>
              </a:solidFill>
              <a:round/>
              <a:headEnd/>
              <a:tailEnd/>
            </a:ln>
          </p:spPr>
          <p:txBody>
            <a:bodyPr/>
            <a:lstStyle/>
            <a:p>
              <a:endParaRPr lang="en-US">
                <a:solidFill>
                  <a:srgbClr val="FFFFFF"/>
                </a:solidFill>
              </a:endParaRPr>
            </a:p>
          </p:txBody>
        </p:sp>
        <p:sp>
          <p:nvSpPr>
            <p:cNvPr id="1100" name="Oval 72" descr="Medium wood"/>
            <p:cNvSpPr>
              <a:spLocks noChangeArrowheads="1"/>
            </p:cNvSpPr>
            <p:nvPr/>
          </p:nvSpPr>
          <p:spPr bwMode="auto">
            <a:xfrm rot="240387">
              <a:off x="1989" y="2196"/>
              <a:ext cx="2105" cy="98"/>
            </a:xfrm>
            <a:prstGeom prst="ellipse">
              <a:avLst/>
            </a:prstGeom>
            <a:blipFill dpi="0" rotWithShape="0">
              <a:blip r:embed="rId6" cstate="print"/>
              <a:srcRect/>
              <a:tile tx="0" ty="0" sx="100000" sy="100000" flip="none" algn="tl"/>
            </a:blipFill>
            <a:ln w="19050">
              <a:solidFill>
                <a:srgbClr val="000000"/>
              </a:solidFill>
              <a:round/>
              <a:headEnd/>
              <a:tailEnd/>
            </a:ln>
          </p:spPr>
          <p:txBody>
            <a:bodyPr wrap="none" anchor="ctr"/>
            <a:lstStyle/>
            <a:p>
              <a:endParaRPr lang="en-US">
                <a:solidFill>
                  <a:srgbClr val="FFFFFF"/>
                </a:solidFill>
              </a:endParaRPr>
            </a:p>
          </p:txBody>
        </p:sp>
        <p:sp>
          <p:nvSpPr>
            <p:cNvPr id="1101" name="Freeform 73"/>
            <p:cNvSpPr>
              <a:spLocks/>
            </p:cNvSpPr>
            <p:nvPr/>
          </p:nvSpPr>
          <p:spPr bwMode="auto">
            <a:xfrm>
              <a:off x="3357" y="1608"/>
              <a:ext cx="986" cy="744"/>
            </a:xfrm>
            <a:custGeom>
              <a:avLst/>
              <a:gdLst>
                <a:gd name="T0" fmla="*/ 78 w 1795"/>
                <a:gd name="T1" fmla="*/ 324 h 1459"/>
                <a:gd name="T2" fmla="*/ 315 w 1795"/>
                <a:gd name="T3" fmla="*/ 121 h 1459"/>
                <a:gd name="T4" fmla="*/ 554 w 1795"/>
                <a:gd name="T5" fmla="*/ 0 h 1459"/>
                <a:gd name="T6" fmla="*/ 655 w 1795"/>
                <a:gd name="T7" fmla="*/ 25 h 1459"/>
                <a:gd name="T8" fmla="*/ 772 w 1795"/>
                <a:gd name="T9" fmla="*/ 38 h 1459"/>
                <a:gd name="T10" fmla="*/ 891 w 1795"/>
                <a:gd name="T11" fmla="*/ 12 h 1459"/>
                <a:gd name="T12" fmla="*/ 1071 w 1795"/>
                <a:gd name="T13" fmla="*/ 16 h 1459"/>
                <a:gd name="T14" fmla="*/ 1372 w 1795"/>
                <a:gd name="T15" fmla="*/ 56 h 1459"/>
                <a:gd name="T16" fmla="*/ 1589 w 1795"/>
                <a:gd name="T17" fmla="*/ 169 h 1459"/>
                <a:gd name="T18" fmla="*/ 1717 w 1795"/>
                <a:gd name="T19" fmla="*/ 650 h 1459"/>
                <a:gd name="T20" fmla="*/ 1771 w 1795"/>
                <a:gd name="T21" fmla="*/ 790 h 1459"/>
                <a:gd name="T22" fmla="*/ 1720 w 1795"/>
                <a:gd name="T23" fmla="*/ 781 h 1459"/>
                <a:gd name="T24" fmla="*/ 1769 w 1795"/>
                <a:gd name="T25" fmla="*/ 862 h 1459"/>
                <a:gd name="T26" fmla="*/ 1726 w 1795"/>
                <a:gd name="T27" fmla="*/ 863 h 1459"/>
                <a:gd name="T28" fmla="*/ 1617 w 1795"/>
                <a:gd name="T29" fmla="*/ 1314 h 1459"/>
                <a:gd name="T30" fmla="*/ 1471 w 1795"/>
                <a:gd name="T31" fmla="*/ 1390 h 1459"/>
                <a:gd name="T32" fmla="*/ 1483 w 1795"/>
                <a:gd name="T33" fmla="*/ 1341 h 1459"/>
                <a:gd name="T34" fmla="*/ 1564 w 1795"/>
                <a:gd name="T35" fmla="*/ 1293 h 1459"/>
                <a:gd name="T36" fmla="*/ 1557 w 1795"/>
                <a:gd name="T37" fmla="*/ 843 h 1459"/>
                <a:gd name="T38" fmla="*/ 1443 w 1795"/>
                <a:gd name="T39" fmla="*/ 589 h 1459"/>
                <a:gd name="T40" fmla="*/ 1356 w 1795"/>
                <a:gd name="T41" fmla="*/ 540 h 1459"/>
                <a:gd name="T42" fmla="*/ 1311 w 1795"/>
                <a:gd name="T43" fmla="*/ 590 h 1459"/>
                <a:gd name="T44" fmla="*/ 1272 w 1795"/>
                <a:gd name="T45" fmla="*/ 583 h 1459"/>
                <a:gd name="T46" fmla="*/ 1223 w 1795"/>
                <a:gd name="T47" fmla="*/ 604 h 1459"/>
                <a:gd name="T48" fmla="*/ 1167 w 1795"/>
                <a:gd name="T49" fmla="*/ 630 h 1459"/>
                <a:gd name="T50" fmla="*/ 1180 w 1795"/>
                <a:gd name="T51" fmla="*/ 1045 h 1459"/>
                <a:gd name="T52" fmla="*/ 1227 w 1795"/>
                <a:gd name="T53" fmla="*/ 1349 h 1459"/>
                <a:gd name="T54" fmla="*/ 1251 w 1795"/>
                <a:gd name="T55" fmla="*/ 1432 h 1459"/>
                <a:gd name="T56" fmla="*/ 1121 w 1795"/>
                <a:gd name="T57" fmla="*/ 1431 h 1459"/>
                <a:gd name="T58" fmla="*/ 1041 w 1795"/>
                <a:gd name="T59" fmla="*/ 1392 h 1459"/>
                <a:gd name="T60" fmla="*/ 1055 w 1795"/>
                <a:gd name="T61" fmla="*/ 1313 h 1459"/>
                <a:gd name="T62" fmla="*/ 997 w 1795"/>
                <a:gd name="T63" fmla="*/ 1180 h 1459"/>
                <a:gd name="T64" fmla="*/ 960 w 1795"/>
                <a:gd name="T65" fmla="*/ 1338 h 1459"/>
                <a:gd name="T66" fmla="*/ 951 w 1795"/>
                <a:gd name="T67" fmla="*/ 1429 h 1459"/>
                <a:gd name="T68" fmla="*/ 854 w 1795"/>
                <a:gd name="T69" fmla="*/ 1402 h 1459"/>
                <a:gd name="T70" fmla="*/ 798 w 1795"/>
                <a:gd name="T71" fmla="*/ 1325 h 1459"/>
                <a:gd name="T72" fmla="*/ 837 w 1795"/>
                <a:gd name="T73" fmla="*/ 1115 h 1459"/>
                <a:gd name="T74" fmla="*/ 814 w 1795"/>
                <a:gd name="T75" fmla="*/ 821 h 1459"/>
                <a:gd name="T76" fmla="*/ 692 w 1795"/>
                <a:gd name="T77" fmla="*/ 829 h 1459"/>
                <a:gd name="T78" fmla="*/ 528 w 1795"/>
                <a:gd name="T79" fmla="*/ 872 h 1459"/>
                <a:gd name="T80" fmla="*/ 436 w 1795"/>
                <a:gd name="T81" fmla="*/ 1011 h 1459"/>
                <a:gd name="T82" fmla="*/ 404 w 1795"/>
                <a:gd name="T83" fmla="*/ 1240 h 1459"/>
                <a:gd name="T84" fmla="*/ 441 w 1795"/>
                <a:gd name="T85" fmla="*/ 1348 h 1459"/>
                <a:gd name="T86" fmla="*/ 445 w 1795"/>
                <a:gd name="T87" fmla="*/ 1429 h 1459"/>
                <a:gd name="T88" fmla="*/ 331 w 1795"/>
                <a:gd name="T89" fmla="*/ 1421 h 1459"/>
                <a:gd name="T90" fmla="*/ 259 w 1795"/>
                <a:gd name="T91" fmla="*/ 1398 h 1459"/>
                <a:gd name="T92" fmla="*/ 233 w 1795"/>
                <a:gd name="T93" fmla="*/ 1278 h 1459"/>
                <a:gd name="T94" fmla="*/ 214 w 1795"/>
                <a:gd name="T95" fmla="*/ 1370 h 1459"/>
                <a:gd name="T96" fmla="*/ 215 w 1795"/>
                <a:gd name="T97" fmla="*/ 1454 h 1459"/>
                <a:gd name="T98" fmla="*/ 67 w 1795"/>
                <a:gd name="T99" fmla="*/ 1435 h 1459"/>
                <a:gd name="T100" fmla="*/ 12 w 1795"/>
                <a:gd name="T101" fmla="*/ 1323 h 1459"/>
                <a:gd name="T102" fmla="*/ 40 w 1795"/>
                <a:gd name="T103" fmla="*/ 1210 h 1459"/>
                <a:gd name="T104" fmla="*/ 106 w 1795"/>
                <a:gd name="T105" fmla="*/ 1010 h 1459"/>
                <a:gd name="T106" fmla="*/ 94 w 1795"/>
                <a:gd name="T107" fmla="*/ 719 h 1459"/>
                <a:gd name="T108" fmla="*/ 50 w 1795"/>
                <a:gd name="T109" fmla="*/ 995 h 1459"/>
                <a:gd name="T110" fmla="*/ 20 w 1795"/>
                <a:gd name="T111" fmla="*/ 1079 h 1459"/>
                <a:gd name="T112" fmla="*/ 47 w 1795"/>
                <a:gd name="T113" fmla="*/ 709 h 14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95"/>
                <a:gd name="T172" fmla="*/ 0 h 1459"/>
                <a:gd name="T173" fmla="*/ 1795 w 1795"/>
                <a:gd name="T174" fmla="*/ 1459 h 14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95" h="1459">
                  <a:moveTo>
                    <a:pt x="40" y="595"/>
                  </a:moveTo>
                  <a:lnTo>
                    <a:pt x="34" y="553"/>
                  </a:lnTo>
                  <a:lnTo>
                    <a:pt x="30" y="513"/>
                  </a:lnTo>
                  <a:lnTo>
                    <a:pt x="27" y="474"/>
                  </a:lnTo>
                  <a:lnTo>
                    <a:pt x="30" y="436"/>
                  </a:lnTo>
                  <a:lnTo>
                    <a:pt x="38" y="398"/>
                  </a:lnTo>
                  <a:lnTo>
                    <a:pt x="53" y="361"/>
                  </a:lnTo>
                  <a:lnTo>
                    <a:pt x="78" y="324"/>
                  </a:lnTo>
                  <a:lnTo>
                    <a:pt x="114" y="288"/>
                  </a:lnTo>
                  <a:lnTo>
                    <a:pt x="137" y="268"/>
                  </a:lnTo>
                  <a:lnTo>
                    <a:pt x="162" y="246"/>
                  </a:lnTo>
                  <a:lnTo>
                    <a:pt x="190" y="222"/>
                  </a:lnTo>
                  <a:lnTo>
                    <a:pt x="220" y="197"/>
                  </a:lnTo>
                  <a:lnTo>
                    <a:pt x="251" y="171"/>
                  </a:lnTo>
                  <a:lnTo>
                    <a:pt x="283" y="146"/>
                  </a:lnTo>
                  <a:lnTo>
                    <a:pt x="315" y="121"/>
                  </a:lnTo>
                  <a:lnTo>
                    <a:pt x="349" y="96"/>
                  </a:lnTo>
                  <a:lnTo>
                    <a:pt x="381" y="74"/>
                  </a:lnTo>
                  <a:lnTo>
                    <a:pt x="413" y="53"/>
                  </a:lnTo>
                  <a:lnTo>
                    <a:pt x="445" y="35"/>
                  </a:lnTo>
                  <a:lnTo>
                    <a:pt x="475" y="20"/>
                  </a:lnTo>
                  <a:lnTo>
                    <a:pt x="504" y="8"/>
                  </a:lnTo>
                  <a:lnTo>
                    <a:pt x="529" y="2"/>
                  </a:lnTo>
                  <a:lnTo>
                    <a:pt x="554" y="0"/>
                  </a:lnTo>
                  <a:lnTo>
                    <a:pt x="574" y="4"/>
                  </a:lnTo>
                  <a:lnTo>
                    <a:pt x="582" y="6"/>
                  </a:lnTo>
                  <a:lnTo>
                    <a:pt x="592" y="9"/>
                  </a:lnTo>
                  <a:lnTo>
                    <a:pt x="602" y="12"/>
                  </a:lnTo>
                  <a:lnTo>
                    <a:pt x="614" y="15"/>
                  </a:lnTo>
                  <a:lnTo>
                    <a:pt x="627" y="18"/>
                  </a:lnTo>
                  <a:lnTo>
                    <a:pt x="640" y="22"/>
                  </a:lnTo>
                  <a:lnTo>
                    <a:pt x="655" y="25"/>
                  </a:lnTo>
                  <a:lnTo>
                    <a:pt x="670" y="29"/>
                  </a:lnTo>
                  <a:lnTo>
                    <a:pt x="685" y="32"/>
                  </a:lnTo>
                  <a:lnTo>
                    <a:pt x="700" y="35"/>
                  </a:lnTo>
                  <a:lnTo>
                    <a:pt x="716" y="37"/>
                  </a:lnTo>
                  <a:lnTo>
                    <a:pt x="731" y="38"/>
                  </a:lnTo>
                  <a:lnTo>
                    <a:pt x="745" y="39"/>
                  </a:lnTo>
                  <a:lnTo>
                    <a:pt x="760" y="39"/>
                  </a:lnTo>
                  <a:lnTo>
                    <a:pt x="772" y="38"/>
                  </a:lnTo>
                  <a:lnTo>
                    <a:pt x="785" y="36"/>
                  </a:lnTo>
                  <a:lnTo>
                    <a:pt x="798" y="32"/>
                  </a:lnTo>
                  <a:lnTo>
                    <a:pt x="810" y="29"/>
                  </a:lnTo>
                  <a:lnTo>
                    <a:pt x="825" y="25"/>
                  </a:lnTo>
                  <a:lnTo>
                    <a:pt x="840" y="22"/>
                  </a:lnTo>
                  <a:lnTo>
                    <a:pt x="856" y="18"/>
                  </a:lnTo>
                  <a:lnTo>
                    <a:pt x="873" y="15"/>
                  </a:lnTo>
                  <a:lnTo>
                    <a:pt x="891" y="12"/>
                  </a:lnTo>
                  <a:lnTo>
                    <a:pt x="909" y="9"/>
                  </a:lnTo>
                  <a:lnTo>
                    <a:pt x="929" y="7"/>
                  </a:lnTo>
                  <a:lnTo>
                    <a:pt x="951" y="6"/>
                  </a:lnTo>
                  <a:lnTo>
                    <a:pt x="973" y="6"/>
                  </a:lnTo>
                  <a:lnTo>
                    <a:pt x="996" y="7"/>
                  </a:lnTo>
                  <a:lnTo>
                    <a:pt x="1019" y="8"/>
                  </a:lnTo>
                  <a:lnTo>
                    <a:pt x="1044" y="12"/>
                  </a:lnTo>
                  <a:lnTo>
                    <a:pt x="1071" y="16"/>
                  </a:lnTo>
                  <a:lnTo>
                    <a:pt x="1098" y="23"/>
                  </a:lnTo>
                  <a:lnTo>
                    <a:pt x="1137" y="21"/>
                  </a:lnTo>
                  <a:lnTo>
                    <a:pt x="1177" y="21"/>
                  </a:lnTo>
                  <a:lnTo>
                    <a:pt x="1217" y="23"/>
                  </a:lnTo>
                  <a:lnTo>
                    <a:pt x="1256" y="29"/>
                  </a:lnTo>
                  <a:lnTo>
                    <a:pt x="1296" y="36"/>
                  </a:lnTo>
                  <a:lnTo>
                    <a:pt x="1334" y="45"/>
                  </a:lnTo>
                  <a:lnTo>
                    <a:pt x="1372" y="56"/>
                  </a:lnTo>
                  <a:lnTo>
                    <a:pt x="1408" y="68"/>
                  </a:lnTo>
                  <a:lnTo>
                    <a:pt x="1443" y="82"/>
                  </a:lnTo>
                  <a:lnTo>
                    <a:pt x="1475" y="96"/>
                  </a:lnTo>
                  <a:lnTo>
                    <a:pt x="1504" y="109"/>
                  </a:lnTo>
                  <a:lnTo>
                    <a:pt x="1530" y="124"/>
                  </a:lnTo>
                  <a:lnTo>
                    <a:pt x="1553" y="140"/>
                  </a:lnTo>
                  <a:lnTo>
                    <a:pt x="1574" y="154"/>
                  </a:lnTo>
                  <a:lnTo>
                    <a:pt x="1589" y="169"/>
                  </a:lnTo>
                  <a:lnTo>
                    <a:pt x="1600" y="183"/>
                  </a:lnTo>
                  <a:lnTo>
                    <a:pt x="1619" y="216"/>
                  </a:lnTo>
                  <a:lnTo>
                    <a:pt x="1640" y="265"/>
                  </a:lnTo>
                  <a:lnTo>
                    <a:pt x="1661" y="326"/>
                  </a:lnTo>
                  <a:lnTo>
                    <a:pt x="1681" y="397"/>
                  </a:lnTo>
                  <a:lnTo>
                    <a:pt x="1698" y="476"/>
                  </a:lnTo>
                  <a:lnTo>
                    <a:pt x="1710" y="560"/>
                  </a:lnTo>
                  <a:lnTo>
                    <a:pt x="1717" y="650"/>
                  </a:lnTo>
                  <a:lnTo>
                    <a:pt x="1716" y="740"/>
                  </a:lnTo>
                  <a:lnTo>
                    <a:pt x="1724" y="750"/>
                  </a:lnTo>
                  <a:lnTo>
                    <a:pt x="1732" y="758"/>
                  </a:lnTo>
                  <a:lnTo>
                    <a:pt x="1740" y="766"/>
                  </a:lnTo>
                  <a:lnTo>
                    <a:pt x="1748" y="774"/>
                  </a:lnTo>
                  <a:lnTo>
                    <a:pt x="1756" y="780"/>
                  </a:lnTo>
                  <a:lnTo>
                    <a:pt x="1764" y="786"/>
                  </a:lnTo>
                  <a:lnTo>
                    <a:pt x="1771" y="790"/>
                  </a:lnTo>
                  <a:lnTo>
                    <a:pt x="1778" y="795"/>
                  </a:lnTo>
                  <a:lnTo>
                    <a:pt x="1770" y="795"/>
                  </a:lnTo>
                  <a:lnTo>
                    <a:pt x="1760" y="794"/>
                  </a:lnTo>
                  <a:lnTo>
                    <a:pt x="1752" y="793"/>
                  </a:lnTo>
                  <a:lnTo>
                    <a:pt x="1744" y="790"/>
                  </a:lnTo>
                  <a:lnTo>
                    <a:pt x="1736" y="788"/>
                  </a:lnTo>
                  <a:lnTo>
                    <a:pt x="1728" y="785"/>
                  </a:lnTo>
                  <a:lnTo>
                    <a:pt x="1720" y="781"/>
                  </a:lnTo>
                  <a:lnTo>
                    <a:pt x="1713" y="778"/>
                  </a:lnTo>
                  <a:lnTo>
                    <a:pt x="1711" y="801"/>
                  </a:lnTo>
                  <a:lnTo>
                    <a:pt x="1717" y="808"/>
                  </a:lnTo>
                  <a:lnTo>
                    <a:pt x="1725" y="816"/>
                  </a:lnTo>
                  <a:lnTo>
                    <a:pt x="1734" y="826"/>
                  </a:lnTo>
                  <a:lnTo>
                    <a:pt x="1744" y="838"/>
                  </a:lnTo>
                  <a:lnTo>
                    <a:pt x="1756" y="849"/>
                  </a:lnTo>
                  <a:lnTo>
                    <a:pt x="1769" y="862"/>
                  </a:lnTo>
                  <a:lnTo>
                    <a:pt x="1781" y="874"/>
                  </a:lnTo>
                  <a:lnTo>
                    <a:pt x="1795" y="886"/>
                  </a:lnTo>
                  <a:lnTo>
                    <a:pt x="1785" y="885"/>
                  </a:lnTo>
                  <a:lnTo>
                    <a:pt x="1773" y="882"/>
                  </a:lnTo>
                  <a:lnTo>
                    <a:pt x="1762" y="879"/>
                  </a:lnTo>
                  <a:lnTo>
                    <a:pt x="1749" y="874"/>
                  </a:lnTo>
                  <a:lnTo>
                    <a:pt x="1737" y="870"/>
                  </a:lnTo>
                  <a:lnTo>
                    <a:pt x="1726" y="863"/>
                  </a:lnTo>
                  <a:lnTo>
                    <a:pt x="1714" y="856"/>
                  </a:lnTo>
                  <a:lnTo>
                    <a:pt x="1704" y="849"/>
                  </a:lnTo>
                  <a:lnTo>
                    <a:pt x="1698" y="912"/>
                  </a:lnTo>
                  <a:lnTo>
                    <a:pt x="1690" y="991"/>
                  </a:lnTo>
                  <a:lnTo>
                    <a:pt x="1678" y="1077"/>
                  </a:lnTo>
                  <a:lnTo>
                    <a:pt x="1661" y="1163"/>
                  </a:lnTo>
                  <a:lnTo>
                    <a:pt x="1642" y="1245"/>
                  </a:lnTo>
                  <a:lnTo>
                    <a:pt x="1617" y="1314"/>
                  </a:lnTo>
                  <a:lnTo>
                    <a:pt x="1587" y="1364"/>
                  </a:lnTo>
                  <a:lnTo>
                    <a:pt x="1551" y="1390"/>
                  </a:lnTo>
                  <a:lnTo>
                    <a:pt x="1526" y="1395"/>
                  </a:lnTo>
                  <a:lnTo>
                    <a:pt x="1506" y="1399"/>
                  </a:lnTo>
                  <a:lnTo>
                    <a:pt x="1491" y="1400"/>
                  </a:lnTo>
                  <a:lnTo>
                    <a:pt x="1481" y="1399"/>
                  </a:lnTo>
                  <a:lnTo>
                    <a:pt x="1475" y="1395"/>
                  </a:lnTo>
                  <a:lnTo>
                    <a:pt x="1471" y="1390"/>
                  </a:lnTo>
                  <a:lnTo>
                    <a:pt x="1470" y="1383"/>
                  </a:lnTo>
                  <a:lnTo>
                    <a:pt x="1471" y="1375"/>
                  </a:lnTo>
                  <a:lnTo>
                    <a:pt x="1473" y="1366"/>
                  </a:lnTo>
                  <a:lnTo>
                    <a:pt x="1473" y="1357"/>
                  </a:lnTo>
                  <a:lnTo>
                    <a:pt x="1473" y="1352"/>
                  </a:lnTo>
                  <a:lnTo>
                    <a:pt x="1474" y="1347"/>
                  </a:lnTo>
                  <a:lnTo>
                    <a:pt x="1477" y="1344"/>
                  </a:lnTo>
                  <a:lnTo>
                    <a:pt x="1483" y="1341"/>
                  </a:lnTo>
                  <a:lnTo>
                    <a:pt x="1493" y="1338"/>
                  </a:lnTo>
                  <a:lnTo>
                    <a:pt x="1507" y="1336"/>
                  </a:lnTo>
                  <a:lnTo>
                    <a:pt x="1516" y="1333"/>
                  </a:lnTo>
                  <a:lnTo>
                    <a:pt x="1527" y="1329"/>
                  </a:lnTo>
                  <a:lnTo>
                    <a:pt x="1537" y="1323"/>
                  </a:lnTo>
                  <a:lnTo>
                    <a:pt x="1547" y="1315"/>
                  </a:lnTo>
                  <a:lnTo>
                    <a:pt x="1557" y="1306"/>
                  </a:lnTo>
                  <a:lnTo>
                    <a:pt x="1564" y="1293"/>
                  </a:lnTo>
                  <a:lnTo>
                    <a:pt x="1569" y="1278"/>
                  </a:lnTo>
                  <a:lnTo>
                    <a:pt x="1573" y="1260"/>
                  </a:lnTo>
                  <a:lnTo>
                    <a:pt x="1577" y="1204"/>
                  </a:lnTo>
                  <a:lnTo>
                    <a:pt x="1580" y="1127"/>
                  </a:lnTo>
                  <a:lnTo>
                    <a:pt x="1579" y="1045"/>
                  </a:lnTo>
                  <a:lnTo>
                    <a:pt x="1573" y="974"/>
                  </a:lnTo>
                  <a:lnTo>
                    <a:pt x="1564" y="912"/>
                  </a:lnTo>
                  <a:lnTo>
                    <a:pt x="1557" y="843"/>
                  </a:lnTo>
                  <a:lnTo>
                    <a:pt x="1553" y="773"/>
                  </a:lnTo>
                  <a:lnTo>
                    <a:pt x="1557" y="703"/>
                  </a:lnTo>
                  <a:lnTo>
                    <a:pt x="1538" y="686"/>
                  </a:lnTo>
                  <a:lnTo>
                    <a:pt x="1519" y="667"/>
                  </a:lnTo>
                  <a:lnTo>
                    <a:pt x="1499" y="649"/>
                  </a:lnTo>
                  <a:lnTo>
                    <a:pt x="1479" y="629"/>
                  </a:lnTo>
                  <a:lnTo>
                    <a:pt x="1461" y="610"/>
                  </a:lnTo>
                  <a:lnTo>
                    <a:pt x="1443" y="589"/>
                  </a:lnTo>
                  <a:lnTo>
                    <a:pt x="1427" y="569"/>
                  </a:lnTo>
                  <a:lnTo>
                    <a:pt x="1412" y="551"/>
                  </a:lnTo>
                  <a:lnTo>
                    <a:pt x="1403" y="550"/>
                  </a:lnTo>
                  <a:lnTo>
                    <a:pt x="1394" y="548"/>
                  </a:lnTo>
                  <a:lnTo>
                    <a:pt x="1384" y="546"/>
                  </a:lnTo>
                  <a:lnTo>
                    <a:pt x="1374" y="544"/>
                  </a:lnTo>
                  <a:lnTo>
                    <a:pt x="1364" y="542"/>
                  </a:lnTo>
                  <a:lnTo>
                    <a:pt x="1356" y="540"/>
                  </a:lnTo>
                  <a:lnTo>
                    <a:pt x="1352" y="538"/>
                  </a:lnTo>
                  <a:lnTo>
                    <a:pt x="1349" y="538"/>
                  </a:lnTo>
                  <a:lnTo>
                    <a:pt x="1342" y="552"/>
                  </a:lnTo>
                  <a:lnTo>
                    <a:pt x="1336" y="565"/>
                  </a:lnTo>
                  <a:lnTo>
                    <a:pt x="1329" y="579"/>
                  </a:lnTo>
                  <a:lnTo>
                    <a:pt x="1323" y="592"/>
                  </a:lnTo>
                  <a:lnTo>
                    <a:pt x="1317" y="591"/>
                  </a:lnTo>
                  <a:lnTo>
                    <a:pt x="1311" y="590"/>
                  </a:lnTo>
                  <a:lnTo>
                    <a:pt x="1306" y="588"/>
                  </a:lnTo>
                  <a:lnTo>
                    <a:pt x="1301" y="586"/>
                  </a:lnTo>
                  <a:lnTo>
                    <a:pt x="1295" y="583"/>
                  </a:lnTo>
                  <a:lnTo>
                    <a:pt x="1291" y="580"/>
                  </a:lnTo>
                  <a:lnTo>
                    <a:pt x="1285" y="576"/>
                  </a:lnTo>
                  <a:lnTo>
                    <a:pt x="1280" y="573"/>
                  </a:lnTo>
                  <a:lnTo>
                    <a:pt x="1277" y="579"/>
                  </a:lnTo>
                  <a:lnTo>
                    <a:pt x="1272" y="583"/>
                  </a:lnTo>
                  <a:lnTo>
                    <a:pt x="1266" y="589"/>
                  </a:lnTo>
                  <a:lnTo>
                    <a:pt x="1261" y="594"/>
                  </a:lnTo>
                  <a:lnTo>
                    <a:pt x="1255" y="599"/>
                  </a:lnTo>
                  <a:lnTo>
                    <a:pt x="1247" y="604"/>
                  </a:lnTo>
                  <a:lnTo>
                    <a:pt x="1240" y="610"/>
                  </a:lnTo>
                  <a:lnTo>
                    <a:pt x="1232" y="614"/>
                  </a:lnTo>
                  <a:lnTo>
                    <a:pt x="1227" y="610"/>
                  </a:lnTo>
                  <a:lnTo>
                    <a:pt x="1223" y="604"/>
                  </a:lnTo>
                  <a:lnTo>
                    <a:pt x="1218" y="597"/>
                  </a:lnTo>
                  <a:lnTo>
                    <a:pt x="1212" y="590"/>
                  </a:lnTo>
                  <a:lnTo>
                    <a:pt x="1207" y="583"/>
                  </a:lnTo>
                  <a:lnTo>
                    <a:pt x="1200" y="576"/>
                  </a:lnTo>
                  <a:lnTo>
                    <a:pt x="1194" y="571"/>
                  </a:lnTo>
                  <a:lnTo>
                    <a:pt x="1187" y="566"/>
                  </a:lnTo>
                  <a:lnTo>
                    <a:pt x="1174" y="596"/>
                  </a:lnTo>
                  <a:lnTo>
                    <a:pt x="1167" y="630"/>
                  </a:lnTo>
                  <a:lnTo>
                    <a:pt x="1166" y="672"/>
                  </a:lnTo>
                  <a:lnTo>
                    <a:pt x="1170" y="720"/>
                  </a:lnTo>
                  <a:lnTo>
                    <a:pt x="1175" y="780"/>
                  </a:lnTo>
                  <a:lnTo>
                    <a:pt x="1178" y="855"/>
                  </a:lnTo>
                  <a:lnTo>
                    <a:pt x="1173" y="927"/>
                  </a:lnTo>
                  <a:lnTo>
                    <a:pt x="1160" y="982"/>
                  </a:lnTo>
                  <a:lnTo>
                    <a:pt x="1170" y="1009"/>
                  </a:lnTo>
                  <a:lnTo>
                    <a:pt x="1180" y="1045"/>
                  </a:lnTo>
                  <a:lnTo>
                    <a:pt x="1190" y="1086"/>
                  </a:lnTo>
                  <a:lnTo>
                    <a:pt x="1200" y="1132"/>
                  </a:lnTo>
                  <a:lnTo>
                    <a:pt x="1207" y="1181"/>
                  </a:lnTo>
                  <a:lnTo>
                    <a:pt x="1210" y="1231"/>
                  </a:lnTo>
                  <a:lnTo>
                    <a:pt x="1209" y="1278"/>
                  </a:lnTo>
                  <a:lnTo>
                    <a:pt x="1202" y="1323"/>
                  </a:lnTo>
                  <a:lnTo>
                    <a:pt x="1215" y="1336"/>
                  </a:lnTo>
                  <a:lnTo>
                    <a:pt x="1227" y="1349"/>
                  </a:lnTo>
                  <a:lnTo>
                    <a:pt x="1240" y="1363"/>
                  </a:lnTo>
                  <a:lnTo>
                    <a:pt x="1250" y="1377"/>
                  </a:lnTo>
                  <a:lnTo>
                    <a:pt x="1260" y="1391"/>
                  </a:lnTo>
                  <a:lnTo>
                    <a:pt x="1268" y="1405"/>
                  </a:lnTo>
                  <a:lnTo>
                    <a:pt x="1272" y="1418"/>
                  </a:lnTo>
                  <a:lnTo>
                    <a:pt x="1273" y="1431"/>
                  </a:lnTo>
                  <a:lnTo>
                    <a:pt x="1263" y="1431"/>
                  </a:lnTo>
                  <a:lnTo>
                    <a:pt x="1251" y="1432"/>
                  </a:lnTo>
                  <a:lnTo>
                    <a:pt x="1238" y="1432"/>
                  </a:lnTo>
                  <a:lnTo>
                    <a:pt x="1223" y="1432"/>
                  </a:lnTo>
                  <a:lnTo>
                    <a:pt x="1207" y="1432"/>
                  </a:lnTo>
                  <a:lnTo>
                    <a:pt x="1190" y="1433"/>
                  </a:lnTo>
                  <a:lnTo>
                    <a:pt x="1173" y="1432"/>
                  </a:lnTo>
                  <a:lnTo>
                    <a:pt x="1156" y="1432"/>
                  </a:lnTo>
                  <a:lnTo>
                    <a:pt x="1139" y="1432"/>
                  </a:lnTo>
                  <a:lnTo>
                    <a:pt x="1121" y="1431"/>
                  </a:lnTo>
                  <a:lnTo>
                    <a:pt x="1105" y="1431"/>
                  </a:lnTo>
                  <a:lnTo>
                    <a:pt x="1090" y="1430"/>
                  </a:lnTo>
                  <a:lnTo>
                    <a:pt x="1076" y="1428"/>
                  </a:lnTo>
                  <a:lnTo>
                    <a:pt x="1065" y="1426"/>
                  </a:lnTo>
                  <a:lnTo>
                    <a:pt x="1056" y="1424"/>
                  </a:lnTo>
                  <a:lnTo>
                    <a:pt x="1048" y="1422"/>
                  </a:lnTo>
                  <a:lnTo>
                    <a:pt x="1044" y="1409"/>
                  </a:lnTo>
                  <a:lnTo>
                    <a:pt x="1041" y="1392"/>
                  </a:lnTo>
                  <a:lnTo>
                    <a:pt x="1040" y="1377"/>
                  </a:lnTo>
                  <a:lnTo>
                    <a:pt x="1042" y="1370"/>
                  </a:lnTo>
                  <a:lnTo>
                    <a:pt x="1049" y="1368"/>
                  </a:lnTo>
                  <a:lnTo>
                    <a:pt x="1055" y="1363"/>
                  </a:lnTo>
                  <a:lnTo>
                    <a:pt x="1059" y="1359"/>
                  </a:lnTo>
                  <a:lnTo>
                    <a:pt x="1061" y="1353"/>
                  </a:lnTo>
                  <a:lnTo>
                    <a:pt x="1059" y="1337"/>
                  </a:lnTo>
                  <a:lnTo>
                    <a:pt x="1055" y="1313"/>
                  </a:lnTo>
                  <a:lnTo>
                    <a:pt x="1050" y="1283"/>
                  </a:lnTo>
                  <a:lnTo>
                    <a:pt x="1044" y="1249"/>
                  </a:lnTo>
                  <a:lnTo>
                    <a:pt x="1037" y="1216"/>
                  </a:lnTo>
                  <a:lnTo>
                    <a:pt x="1030" y="1185"/>
                  </a:lnTo>
                  <a:lnTo>
                    <a:pt x="1022" y="1157"/>
                  </a:lnTo>
                  <a:lnTo>
                    <a:pt x="1015" y="1137"/>
                  </a:lnTo>
                  <a:lnTo>
                    <a:pt x="1007" y="1157"/>
                  </a:lnTo>
                  <a:lnTo>
                    <a:pt x="997" y="1180"/>
                  </a:lnTo>
                  <a:lnTo>
                    <a:pt x="985" y="1206"/>
                  </a:lnTo>
                  <a:lnTo>
                    <a:pt x="973" y="1231"/>
                  </a:lnTo>
                  <a:lnTo>
                    <a:pt x="962" y="1254"/>
                  </a:lnTo>
                  <a:lnTo>
                    <a:pt x="953" y="1275"/>
                  </a:lnTo>
                  <a:lnTo>
                    <a:pt x="946" y="1290"/>
                  </a:lnTo>
                  <a:lnTo>
                    <a:pt x="944" y="1299"/>
                  </a:lnTo>
                  <a:lnTo>
                    <a:pt x="951" y="1318"/>
                  </a:lnTo>
                  <a:lnTo>
                    <a:pt x="960" y="1338"/>
                  </a:lnTo>
                  <a:lnTo>
                    <a:pt x="968" y="1356"/>
                  </a:lnTo>
                  <a:lnTo>
                    <a:pt x="975" y="1375"/>
                  </a:lnTo>
                  <a:lnTo>
                    <a:pt x="981" y="1391"/>
                  </a:lnTo>
                  <a:lnTo>
                    <a:pt x="983" y="1407"/>
                  </a:lnTo>
                  <a:lnTo>
                    <a:pt x="981" y="1420"/>
                  </a:lnTo>
                  <a:lnTo>
                    <a:pt x="974" y="1431"/>
                  </a:lnTo>
                  <a:lnTo>
                    <a:pt x="962" y="1430"/>
                  </a:lnTo>
                  <a:lnTo>
                    <a:pt x="951" y="1429"/>
                  </a:lnTo>
                  <a:lnTo>
                    <a:pt x="938" y="1426"/>
                  </a:lnTo>
                  <a:lnTo>
                    <a:pt x="927" y="1424"/>
                  </a:lnTo>
                  <a:lnTo>
                    <a:pt x="914" y="1422"/>
                  </a:lnTo>
                  <a:lnTo>
                    <a:pt x="903" y="1420"/>
                  </a:lnTo>
                  <a:lnTo>
                    <a:pt x="890" y="1416"/>
                  </a:lnTo>
                  <a:lnTo>
                    <a:pt x="878" y="1412"/>
                  </a:lnTo>
                  <a:lnTo>
                    <a:pt x="867" y="1407"/>
                  </a:lnTo>
                  <a:lnTo>
                    <a:pt x="854" y="1402"/>
                  </a:lnTo>
                  <a:lnTo>
                    <a:pt x="843" y="1395"/>
                  </a:lnTo>
                  <a:lnTo>
                    <a:pt x="832" y="1389"/>
                  </a:lnTo>
                  <a:lnTo>
                    <a:pt x="821" y="1380"/>
                  </a:lnTo>
                  <a:lnTo>
                    <a:pt x="810" y="1372"/>
                  </a:lnTo>
                  <a:lnTo>
                    <a:pt x="800" y="1362"/>
                  </a:lnTo>
                  <a:lnTo>
                    <a:pt x="790" y="1351"/>
                  </a:lnTo>
                  <a:lnTo>
                    <a:pt x="793" y="1338"/>
                  </a:lnTo>
                  <a:lnTo>
                    <a:pt x="798" y="1325"/>
                  </a:lnTo>
                  <a:lnTo>
                    <a:pt x="804" y="1313"/>
                  </a:lnTo>
                  <a:lnTo>
                    <a:pt x="810" y="1300"/>
                  </a:lnTo>
                  <a:lnTo>
                    <a:pt x="817" y="1287"/>
                  </a:lnTo>
                  <a:lnTo>
                    <a:pt x="824" y="1277"/>
                  </a:lnTo>
                  <a:lnTo>
                    <a:pt x="831" y="1268"/>
                  </a:lnTo>
                  <a:lnTo>
                    <a:pt x="837" y="1260"/>
                  </a:lnTo>
                  <a:lnTo>
                    <a:pt x="838" y="1201"/>
                  </a:lnTo>
                  <a:lnTo>
                    <a:pt x="837" y="1115"/>
                  </a:lnTo>
                  <a:lnTo>
                    <a:pt x="838" y="1025"/>
                  </a:lnTo>
                  <a:lnTo>
                    <a:pt x="850" y="953"/>
                  </a:lnTo>
                  <a:lnTo>
                    <a:pt x="840" y="931"/>
                  </a:lnTo>
                  <a:lnTo>
                    <a:pt x="832" y="908"/>
                  </a:lnTo>
                  <a:lnTo>
                    <a:pt x="827" y="885"/>
                  </a:lnTo>
                  <a:lnTo>
                    <a:pt x="821" y="862"/>
                  </a:lnTo>
                  <a:lnTo>
                    <a:pt x="816" y="841"/>
                  </a:lnTo>
                  <a:lnTo>
                    <a:pt x="814" y="821"/>
                  </a:lnTo>
                  <a:lnTo>
                    <a:pt x="813" y="803"/>
                  </a:lnTo>
                  <a:lnTo>
                    <a:pt x="813" y="789"/>
                  </a:lnTo>
                  <a:lnTo>
                    <a:pt x="795" y="796"/>
                  </a:lnTo>
                  <a:lnTo>
                    <a:pt x="776" y="803"/>
                  </a:lnTo>
                  <a:lnTo>
                    <a:pt x="756" y="810"/>
                  </a:lnTo>
                  <a:lnTo>
                    <a:pt x="736" y="816"/>
                  </a:lnTo>
                  <a:lnTo>
                    <a:pt x="714" y="823"/>
                  </a:lnTo>
                  <a:lnTo>
                    <a:pt x="692" y="829"/>
                  </a:lnTo>
                  <a:lnTo>
                    <a:pt x="670" y="835"/>
                  </a:lnTo>
                  <a:lnTo>
                    <a:pt x="648" y="842"/>
                  </a:lnTo>
                  <a:lnTo>
                    <a:pt x="627" y="848"/>
                  </a:lnTo>
                  <a:lnTo>
                    <a:pt x="605" y="854"/>
                  </a:lnTo>
                  <a:lnTo>
                    <a:pt x="585" y="858"/>
                  </a:lnTo>
                  <a:lnTo>
                    <a:pt x="565" y="864"/>
                  </a:lnTo>
                  <a:lnTo>
                    <a:pt x="546" y="869"/>
                  </a:lnTo>
                  <a:lnTo>
                    <a:pt x="528" y="872"/>
                  </a:lnTo>
                  <a:lnTo>
                    <a:pt x="512" y="875"/>
                  </a:lnTo>
                  <a:lnTo>
                    <a:pt x="497" y="879"/>
                  </a:lnTo>
                  <a:lnTo>
                    <a:pt x="495" y="900"/>
                  </a:lnTo>
                  <a:lnTo>
                    <a:pt x="489" y="921"/>
                  </a:lnTo>
                  <a:lnTo>
                    <a:pt x="480" y="944"/>
                  </a:lnTo>
                  <a:lnTo>
                    <a:pt x="468" y="968"/>
                  </a:lnTo>
                  <a:lnTo>
                    <a:pt x="453" y="989"/>
                  </a:lnTo>
                  <a:lnTo>
                    <a:pt x="436" y="1011"/>
                  </a:lnTo>
                  <a:lnTo>
                    <a:pt x="417" y="1031"/>
                  </a:lnTo>
                  <a:lnTo>
                    <a:pt x="395" y="1048"/>
                  </a:lnTo>
                  <a:lnTo>
                    <a:pt x="396" y="1089"/>
                  </a:lnTo>
                  <a:lnTo>
                    <a:pt x="395" y="1140"/>
                  </a:lnTo>
                  <a:lnTo>
                    <a:pt x="391" y="1187"/>
                  </a:lnTo>
                  <a:lnTo>
                    <a:pt x="387" y="1221"/>
                  </a:lnTo>
                  <a:lnTo>
                    <a:pt x="396" y="1230"/>
                  </a:lnTo>
                  <a:lnTo>
                    <a:pt x="404" y="1240"/>
                  </a:lnTo>
                  <a:lnTo>
                    <a:pt x="411" y="1254"/>
                  </a:lnTo>
                  <a:lnTo>
                    <a:pt x="415" y="1268"/>
                  </a:lnTo>
                  <a:lnTo>
                    <a:pt x="419" y="1283"/>
                  </a:lnTo>
                  <a:lnTo>
                    <a:pt x="421" y="1298"/>
                  </a:lnTo>
                  <a:lnTo>
                    <a:pt x="420" y="1311"/>
                  </a:lnTo>
                  <a:lnTo>
                    <a:pt x="417" y="1325"/>
                  </a:lnTo>
                  <a:lnTo>
                    <a:pt x="427" y="1336"/>
                  </a:lnTo>
                  <a:lnTo>
                    <a:pt x="441" y="1348"/>
                  </a:lnTo>
                  <a:lnTo>
                    <a:pt x="453" y="1363"/>
                  </a:lnTo>
                  <a:lnTo>
                    <a:pt x="466" y="1377"/>
                  </a:lnTo>
                  <a:lnTo>
                    <a:pt x="475" y="1392"/>
                  </a:lnTo>
                  <a:lnTo>
                    <a:pt x="480" y="1406"/>
                  </a:lnTo>
                  <a:lnTo>
                    <a:pt x="479" y="1418"/>
                  </a:lnTo>
                  <a:lnTo>
                    <a:pt x="468" y="1429"/>
                  </a:lnTo>
                  <a:lnTo>
                    <a:pt x="457" y="1429"/>
                  </a:lnTo>
                  <a:lnTo>
                    <a:pt x="445" y="1429"/>
                  </a:lnTo>
                  <a:lnTo>
                    <a:pt x="432" y="1429"/>
                  </a:lnTo>
                  <a:lnTo>
                    <a:pt x="418" y="1428"/>
                  </a:lnTo>
                  <a:lnTo>
                    <a:pt x="404" y="1426"/>
                  </a:lnTo>
                  <a:lnTo>
                    <a:pt x="389" y="1425"/>
                  </a:lnTo>
                  <a:lnTo>
                    <a:pt x="375" y="1424"/>
                  </a:lnTo>
                  <a:lnTo>
                    <a:pt x="360" y="1423"/>
                  </a:lnTo>
                  <a:lnTo>
                    <a:pt x="345" y="1422"/>
                  </a:lnTo>
                  <a:lnTo>
                    <a:pt x="331" y="1421"/>
                  </a:lnTo>
                  <a:lnTo>
                    <a:pt x="318" y="1420"/>
                  </a:lnTo>
                  <a:lnTo>
                    <a:pt x="305" y="1418"/>
                  </a:lnTo>
                  <a:lnTo>
                    <a:pt x="293" y="1417"/>
                  </a:lnTo>
                  <a:lnTo>
                    <a:pt x="282" y="1417"/>
                  </a:lnTo>
                  <a:lnTo>
                    <a:pt x="273" y="1416"/>
                  </a:lnTo>
                  <a:lnTo>
                    <a:pt x="265" y="1416"/>
                  </a:lnTo>
                  <a:lnTo>
                    <a:pt x="259" y="1408"/>
                  </a:lnTo>
                  <a:lnTo>
                    <a:pt x="259" y="1398"/>
                  </a:lnTo>
                  <a:lnTo>
                    <a:pt x="261" y="1389"/>
                  </a:lnTo>
                  <a:lnTo>
                    <a:pt x="269" y="1383"/>
                  </a:lnTo>
                  <a:lnTo>
                    <a:pt x="261" y="1374"/>
                  </a:lnTo>
                  <a:lnTo>
                    <a:pt x="254" y="1360"/>
                  </a:lnTo>
                  <a:lnTo>
                    <a:pt x="246" y="1343"/>
                  </a:lnTo>
                  <a:lnTo>
                    <a:pt x="240" y="1322"/>
                  </a:lnTo>
                  <a:lnTo>
                    <a:pt x="236" y="1300"/>
                  </a:lnTo>
                  <a:lnTo>
                    <a:pt x="233" y="1278"/>
                  </a:lnTo>
                  <a:lnTo>
                    <a:pt x="233" y="1257"/>
                  </a:lnTo>
                  <a:lnTo>
                    <a:pt x="237" y="1240"/>
                  </a:lnTo>
                  <a:lnTo>
                    <a:pt x="227" y="1256"/>
                  </a:lnTo>
                  <a:lnTo>
                    <a:pt x="216" y="1276"/>
                  </a:lnTo>
                  <a:lnTo>
                    <a:pt x="209" y="1297"/>
                  </a:lnTo>
                  <a:lnTo>
                    <a:pt x="206" y="1320"/>
                  </a:lnTo>
                  <a:lnTo>
                    <a:pt x="207" y="1345"/>
                  </a:lnTo>
                  <a:lnTo>
                    <a:pt x="214" y="1370"/>
                  </a:lnTo>
                  <a:lnTo>
                    <a:pt x="228" y="1395"/>
                  </a:lnTo>
                  <a:lnTo>
                    <a:pt x="250" y="1422"/>
                  </a:lnTo>
                  <a:lnTo>
                    <a:pt x="245" y="1429"/>
                  </a:lnTo>
                  <a:lnTo>
                    <a:pt x="239" y="1435"/>
                  </a:lnTo>
                  <a:lnTo>
                    <a:pt x="235" y="1440"/>
                  </a:lnTo>
                  <a:lnTo>
                    <a:pt x="229" y="1446"/>
                  </a:lnTo>
                  <a:lnTo>
                    <a:pt x="222" y="1451"/>
                  </a:lnTo>
                  <a:lnTo>
                    <a:pt x="215" y="1454"/>
                  </a:lnTo>
                  <a:lnTo>
                    <a:pt x="208" y="1458"/>
                  </a:lnTo>
                  <a:lnTo>
                    <a:pt x="200" y="1459"/>
                  </a:lnTo>
                  <a:lnTo>
                    <a:pt x="189" y="1459"/>
                  </a:lnTo>
                  <a:lnTo>
                    <a:pt x="169" y="1458"/>
                  </a:lnTo>
                  <a:lnTo>
                    <a:pt x="146" y="1454"/>
                  </a:lnTo>
                  <a:lnTo>
                    <a:pt x="121" y="1449"/>
                  </a:lnTo>
                  <a:lnTo>
                    <a:pt x="93" y="1444"/>
                  </a:lnTo>
                  <a:lnTo>
                    <a:pt x="67" y="1435"/>
                  </a:lnTo>
                  <a:lnTo>
                    <a:pt x="42" y="1424"/>
                  </a:lnTo>
                  <a:lnTo>
                    <a:pt x="23" y="1412"/>
                  </a:lnTo>
                  <a:lnTo>
                    <a:pt x="10" y="1398"/>
                  </a:lnTo>
                  <a:lnTo>
                    <a:pt x="2" y="1383"/>
                  </a:lnTo>
                  <a:lnTo>
                    <a:pt x="0" y="1369"/>
                  </a:lnTo>
                  <a:lnTo>
                    <a:pt x="2" y="1353"/>
                  </a:lnTo>
                  <a:lnTo>
                    <a:pt x="5" y="1338"/>
                  </a:lnTo>
                  <a:lnTo>
                    <a:pt x="12" y="1323"/>
                  </a:lnTo>
                  <a:lnTo>
                    <a:pt x="19" y="1307"/>
                  </a:lnTo>
                  <a:lnTo>
                    <a:pt x="26" y="1292"/>
                  </a:lnTo>
                  <a:lnTo>
                    <a:pt x="17" y="1278"/>
                  </a:lnTo>
                  <a:lnTo>
                    <a:pt x="15" y="1263"/>
                  </a:lnTo>
                  <a:lnTo>
                    <a:pt x="19" y="1250"/>
                  </a:lnTo>
                  <a:lnTo>
                    <a:pt x="31" y="1245"/>
                  </a:lnTo>
                  <a:lnTo>
                    <a:pt x="34" y="1229"/>
                  </a:lnTo>
                  <a:lnTo>
                    <a:pt x="40" y="1210"/>
                  </a:lnTo>
                  <a:lnTo>
                    <a:pt x="49" y="1191"/>
                  </a:lnTo>
                  <a:lnTo>
                    <a:pt x="61" y="1169"/>
                  </a:lnTo>
                  <a:lnTo>
                    <a:pt x="75" y="1146"/>
                  </a:lnTo>
                  <a:lnTo>
                    <a:pt x="90" y="1123"/>
                  </a:lnTo>
                  <a:lnTo>
                    <a:pt x="106" y="1097"/>
                  </a:lnTo>
                  <a:lnTo>
                    <a:pt x="124" y="1073"/>
                  </a:lnTo>
                  <a:lnTo>
                    <a:pt x="113" y="1051"/>
                  </a:lnTo>
                  <a:lnTo>
                    <a:pt x="106" y="1010"/>
                  </a:lnTo>
                  <a:lnTo>
                    <a:pt x="101" y="956"/>
                  </a:lnTo>
                  <a:lnTo>
                    <a:pt x="99" y="894"/>
                  </a:lnTo>
                  <a:lnTo>
                    <a:pt x="99" y="829"/>
                  </a:lnTo>
                  <a:lnTo>
                    <a:pt x="100" y="766"/>
                  </a:lnTo>
                  <a:lnTo>
                    <a:pt x="103" y="710"/>
                  </a:lnTo>
                  <a:lnTo>
                    <a:pt x="107" y="666"/>
                  </a:lnTo>
                  <a:lnTo>
                    <a:pt x="98" y="676"/>
                  </a:lnTo>
                  <a:lnTo>
                    <a:pt x="94" y="719"/>
                  </a:lnTo>
                  <a:lnTo>
                    <a:pt x="91" y="774"/>
                  </a:lnTo>
                  <a:lnTo>
                    <a:pt x="85" y="825"/>
                  </a:lnTo>
                  <a:lnTo>
                    <a:pt x="79" y="848"/>
                  </a:lnTo>
                  <a:lnTo>
                    <a:pt x="73" y="875"/>
                  </a:lnTo>
                  <a:lnTo>
                    <a:pt x="67" y="905"/>
                  </a:lnTo>
                  <a:lnTo>
                    <a:pt x="61" y="936"/>
                  </a:lnTo>
                  <a:lnTo>
                    <a:pt x="55" y="966"/>
                  </a:lnTo>
                  <a:lnTo>
                    <a:pt x="50" y="995"/>
                  </a:lnTo>
                  <a:lnTo>
                    <a:pt x="47" y="1020"/>
                  </a:lnTo>
                  <a:lnTo>
                    <a:pt x="46" y="1041"/>
                  </a:lnTo>
                  <a:lnTo>
                    <a:pt x="46" y="1070"/>
                  </a:lnTo>
                  <a:lnTo>
                    <a:pt x="45" y="1087"/>
                  </a:lnTo>
                  <a:lnTo>
                    <a:pt x="41" y="1097"/>
                  </a:lnTo>
                  <a:lnTo>
                    <a:pt x="33" y="1100"/>
                  </a:lnTo>
                  <a:lnTo>
                    <a:pt x="25" y="1094"/>
                  </a:lnTo>
                  <a:lnTo>
                    <a:pt x="20" y="1079"/>
                  </a:lnTo>
                  <a:lnTo>
                    <a:pt x="20" y="1057"/>
                  </a:lnTo>
                  <a:lnTo>
                    <a:pt x="23" y="1031"/>
                  </a:lnTo>
                  <a:lnTo>
                    <a:pt x="27" y="992"/>
                  </a:lnTo>
                  <a:lnTo>
                    <a:pt x="34" y="936"/>
                  </a:lnTo>
                  <a:lnTo>
                    <a:pt x="39" y="874"/>
                  </a:lnTo>
                  <a:lnTo>
                    <a:pt x="42" y="818"/>
                  </a:lnTo>
                  <a:lnTo>
                    <a:pt x="46" y="765"/>
                  </a:lnTo>
                  <a:lnTo>
                    <a:pt x="47" y="709"/>
                  </a:lnTo>
                  <a:lnTo>
                    <a:pt x="46" y="651"/>
                  </a:lnTo>
                  <a:lnTo>
                    <a:pt x="40" y="595"/>
                  </a:lnTo>
                  <a:close/>
                </a:path>
              </a:pathLst>
            </a:custGeom>
            <a:gradFill rotWithShape="0">
              <a:gsLst>
                <a:gs pos="0">
                  <a:srgbClr val="4D4D4D"/>
                </a:gs>
                <a:gs pos="100000">
                  <a:srgbClr val="969696"/>
                </a:gs>
              </a:gsLst>
              <a:lin ang="5400000" scaled="1"/>
            </a:gradFill>
            <a:ln w="6350" cmpd="sng">
              <a:solidFill>
                <a:srgbClr val="000000"/>
              </a:solidFill>
              <a:round/>
              <a:headEnd/>
              <a:tailEnd/>
            </a:ln>
          </p:spPr>
          <p:txBody>
            <a:bodyPr/>
            <a:lstStyle/>
            <a:p>
              <a:endParaRPr lang="en-US">
                <a:solidFill>
                  <a:srgbClr val="FFFFFF"/>
                </a:solidFill>
              </a:endParaRPr>
            </a:p>
          </p:txBody>
        </p:sp>
        <p:sp>
          <p:nvSpPr>
            <p:cNvPr id="1102" name="Freeform 74"/>
            <p:cNvSpPr>
              <a:spLocks/>
            </p:cNvSpPr>
            <p:nvPr/>
          </p:nvSpPr>
          <p:spPr bwMode="auto">
            <a:xfrm>
              <a:off x="4186" y="1925"/>
              <a:ext cx="157" cy="134"/>
            </a:xfrm>
            <a:custGeom>
              <a:avLst/>
              <a:gdLst>
                <a:gd name="T0" fmla="*/ 195 w 286"/>
                <a:gd name="T1" fmla="*/ 227 h 264"/>
                <a:gd name="T2" fmla="*/ 205 w 286"/>
                <a:gd name="T3" fmla="*/ 234 h 264"/>
                <a:gd name="T4" fmla="*/ 217 w 286"/>
                <a:gd name="T5" fmla="*/ 241 h 264"/>
                <a:gd name="T6" fmla="*/ 228 w 286"/>
                <a:gd name="T7" fmla="*/ 248 h 264"/>
                <a:gd name="T8" fmla="*/ 240 w 286"/>
                <a:gd name="T9" fmla="*/ 252 h 264"/>
                <a:gd name="T10" fmla="*/ 253 w 286"/>
                <a:gd name="T11" fmla="*/ 257 h 264"/>
                <a:gd name="T12" fmla="*/ 264 w 286"/>
                <a:gd name="T13" fmla="*/ 260 h 264"/>
                <a:gd name="T14" fmla="*/ 276 w 286"/>
                <a:gd name="T15" fmla="*/ 263 h 264"/>
                <a:gd name="T16" fmla="*/ 286 w 286"/>
                <a:gd name="T17" fmla="*/ 264 h 264"/>
                <a:gd name="T18" fmla="*/ 272 w 286"/>
                <a:gd name="T19" fmla="*/ 252 h 264"/>
                <a:gd name="T20" fmla="*/ 260 w 286"/>
                <a:gd name="T21" fmla="*/ 240 h 264"/>
                <a:gd name="T22" fmla="*/ 247 w 286"/>
                <a:gd name="T23" fmla="*/ 227 h 264"/>
                <a:gd name="T24" fmla="*/ 235 w 286"/>
                <a:gd name="T25" fmla="*/ 216 h 264"/>
                <a:gd name="T26" fmla="*/ 225 w 286"/>
                <a:gd name="T27" fmla="*/ 204 h 264"/>
                <a:gd name="T28" fmla="*/ 216 w 286"/>
                <a:gd name="T29" fmla="*/ 194 h 264"/>
                <a:gd name="T30" fmla="*/ 208 w 286"/>
                <a:gd name="T31" fmla="*/ 186 h 264"/>
                <a:gd name="T32" fmla="*/ 202 w 286"/>
                <a:gd name="T33" fmla="*/ 179 h 264"/>
                <a:gd name="T34" fmla="*/ 185 w 286"/>
                <a:gd name="T35" fmla="*/ 160 h 264"/>
                <a:gd name="T36" fmla="*/ 165 w 286"/>
                <a:gd name="T37" fmla="*/ 138 h 264"/>
                <a:gd name="T38" fmla="*/ 143 w 286"/>
                <a:gd name="T39" fmla="*/ 115 h 264"/>
                <a:gd name="T40" fmla="*/ 121 w 286"/>
                <a:gd name="T41" fmla="*/ 90 h 264"/>
                <a:gd name="T42" fmla="*/ 99 w 286"/>
                <a:gd name="T43" fmla="*/ 66 h 264"/>
                <a:gd name="T44" fmla="*/ 79 w 286"/>
                <a:gd name="T45" fmla="*/ 42 h 264"/>
                <a:gd name="T46" fmla="*/ 61 w 286"/>
                <a:gd name="T47" fmla="*/ 20 h 264"/>
                <a:gd name="T48" fmla="*/ 48 w 286"/>
                <a:gd name="T49" fmla="*/ 0 h 264"/>
                <a:gd name="T50" fmla="*/ 0 w 286"/>
                <a:gd name="T51" fmla="*/ 7 h 264"/>
                <a:gd name="T52" fmla="*/ 7 w 286"/>
                <a:gd name="T53" fmla="*/ 18 h 264"/>
                <a:gd name="T54" fmla="*/ 15 w 286"/>
                <a:gd name="T55" fmla="*/ 29 h 264"/>
                <a:gd name="T56" fmla="*/ 25 w 286"/>
                <a:gd name="T57" fmla="*/ 42 h 264"/>
                <a:gd name="T58" fmla="*/ 35 w 286"/>
                <a:gd name="T59" fmla="*/ 56 h 264"/>
                <a:gd name="T60" fmla="*/ 46 w 286"/>
                <a:gd name="T61" fmla="*/ 71 h 264"/>
                <a:gd name="T62" fmla="*/ 58 w 286"/>
                <a:gd name="T63" fmla="*/ 86 h 264"/>
                <a:gd name="T64" fmla="*/ 71 w 286"/>
                <a:gd name="T65" fmla="*/ 102 h 264"/>
                <a:gd name="T66" fmla="*/ 83 w 286"/>
                <a:gd name="T67" fmla="*/ 118 h 264"/>
                <a:gd name="T68" fmla="*/ 96 w 286"/>
                <a:gd name="T69" fmla="*/ 134 h 264"/>
                <a:gd name="T70" fmla="*/ 110 w 286"/>
                <a:gd name="T71" fmla="*/ 149 h 264"/>
                <a:gd name="T72" fmla="*/ 124 w 286"/>
                <a:gd name="T73" fmla="*/ 165 h 264"/>
                <a:gd name="T74" fmla="*/ 139 w 286"/>
                <a:gd name="T75" fmla="*/ 179 h 264"/>
                <a:gd name="T76" fmla="*/ 152 w 286"/>
                <a:gd name="T77" fmla="*/ 193 h 264"/>
                <a:gd name="T78" fmla="*/ 167 w 286"/>
                <a:gd name="T79" fmla="*/ 205 h 264"/>
                <a:gd name="T80" fmla="*/ 181 w 286"/>
                <a:gd name="T81" fmla="*/ 217 h 264"/>
                <a:gd name="T82" fmla="*/ 195 w 286"/>
                <a:gd name="T83" fmla="*/ 22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264"/>
                <a:gd name="T128" fmla="*/ 286 w 286"/>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264">
                  <a:moveTo>
                    <a:pt x="195" y="227"/>
                  </a:moveTo>
                  <a:lnTo>
                    <a:pt x="205" y="234"/>
                  </a:lnTo>
                  <a:lnTo>
                    <a:pt x="217" y="241"/>
                  </a:lnTo>
                  <a:lnTo>
                    <a:pt x="228" y="248"/>
                  </a:lnTo>
                  <a:lnTo>
                    <a:pt x="240" y="252"/>
                  </a:lnTo>
                  <a:lnTo>
                    <a:pt x="253" y="257"/>
                  </a:lnTo>
                  <a:lnTo>
                    <a:pt x="264" y="260"/>
                  </a:lnTo>
                  <a:lnTo>
                    <a:pt x="276" y="263"/>
                  </a:lnTo>
                  <a:lnTo>
                    <a:pt x="286" y="264"/>
                  </a:lnTo>
                  <a:lnTo>
                    <a:pt x="272" y="252"/>
                  </a:lnTo>
                  <a:lnTo>
                    <a:pt x="260" y="240"/>
                  </a:lnTo>
                  <a:lnTo>
                    <a:pt x="247" y="227"/>
                  </a:lnTo>
                  <a:lnTo>
                    <a:pt x="235" y="216"/>
                  </a:lnTo>
                  <a:lnTo>
                    <a:pt x="225" y="204"/>
                  </a:lnTo>
                  <a:lnTo>
                    <a:pt x="216" y="194"/>
                  </a:lnTo>
                  <a:lnTo>
                    <a:pt x="208" y="186"/>
                  </a:lnTo>
                  <a:lnTo>
                    <a:pt x="202" y="179"/>
                  </a:lnTo>
                  <a:lnTo>
                    <a:pt x="185" y="160"/>
                  </a:lnTo>
                  <a:lnTo>
                    <a:pt x="165" y="138"/>
                  </a:lnTo>
                  <a:lnTo>
                    <a:pt x="143" y="115"/>
                  </a:lnTo>
                  <a:lnTo>
                    <a:pt x="121" y="90"/>
                  </a:lnTo>
                  <a:lnTo>
                    <a:pt x="99" y="66"/>
                  </a:lnTo>
                  <a:lnTo>
                    <a:pt x="79" y="42"/>
                  </a:lnTo>
                  <a:lnTo>
                    <a:pt x="61" y="20"/>
                  </a:lnTo>
                  <a:lnTo>
                    <a:pt x="48" y="0"/>
                  </a:lnTo>
                  <a:lnTo>
                    <a:pt x="0" y="7"/>
                  </a:lnTo>
                  <a:lnTo>
                    <a:pt x="7" y="18"/>
                  </a:lnTo>
                  <a:lnTo>
                    <a:pt x="15" y="29"/>
                  </a:lnTo>
                  <a:lnTo>
                    <a:pt x="25" y="42"/>
                  </a:lnTo>
                  <a:lnTo>
                    <a:pt x="35" y="56"/>
                  </a:lnTo>
                  <a:lnTo>
                    <a:pt x="46" y="71"/>
                  </a:lnTo>
                  <a:lnTo>
                    <a:pt x="58" y="86"/>
                  </a:lnTo>
                  <a:lnTo>
                    <a:pt x="71" y="102"/>
                  </a:lnTo>
                  <a:lnTo>
                    <a:pt x="83" y="118"/>
                  </a:lnTo>
                  <a:lnTo>
                    <a:pt x="96" y="134"/>
                  </a:lnTo>
                  <a:lnTo>
                    <a:pt x="110" y="149"/>
                  </a:lnTo>
                  <a:lnTo>
                    <a:pt x="124" y="165"/>
                  </a:lnTo>
                  <a:lnTo>
                    <a:pt x="139" y="179"/>
                  </a:lnTo>
                  <a:lnTo>
                    <a:pt x="152" y="193"/>
                  </a:lnTo>
                  <a:lnTo>
                    <a:pt x="167" y="205"/>
                  </a:lnTo>
                  <a:lnTo>
                    <a:pt x="181" y="217"/>
                  </a:lnTo>
                  <a:lnTo>
                    <a:pt x="195" y="227"/>
                  </a:lnTo>
                  <a:close/>
                </a:path>
              </a:pathLst>
            </a:custGeom>
            <a:solidFill>
              <a:srgbClr val="FFFFFF"/>
            </a:solidFill>
            <a:ln w="6350" cmpd="sng">
              <a:solidFill>
                <a:srgbClr val="000000"/>
              </a:solidFill>
              <a:round/>
              <a:headEnd/>
              <a:tailEnd/>
            </a:ln>
          </p:spPr>
          <p:txBody>
            <a:bodyPr/>
            <a:lstStyle/>
            <a:p>
              <a:endParaRPr lang="en-US">
                <a:solidFill>
                  <a:srgbClr val="FFFFFF"/>
                </a:solidFill>
              </a:endParaRPr>
            </a:p>
          </p:txBody>
        </p:sp>
        <p:sp>
          <p:nvSpPr>
            <p:cNvPr id="1103" name="Freeform 75"/>
            <p:cNvSpPr>
              <a:spLocks/>
            </p:cNvSpPr>
            <p:nvPr/>
          </p:nvSpPr>
          <p:spPr bwMode="auto">
            <a:xfrm>
              <a:off x="3887" y="1661"/>
              <a:ext cx="157" cy="224"/>
            </a:xfrm>
            <a:custGeom>
              <a:avLst/>
              <a:gdLst>
                <a:gd name="T0" fmla="*/ 14 w 285"/>
                <a:gd name="T1" fmla="*/ 0 h 437"/>
                <a:gd name="T2" fmla="*/ 24 w 285"/>
                <a:gd name="T3" fmla="*/ 2 h 437"/>
                <a:gd name="T4" fmla="*/ 35 w 285"/>
                <a:gd name="T5" fmla="*/ 6 h 437"/>
                <a:gd name="T6" fmla="*/ 49 w 285"/>
                <a:gd name="T7" fmla="*/ 10 h 437"/>
                <a:gd name="T8" fmla="*/ 62 w 285"/>
                <a:gd name="T9" fmla="*/ 16 h 437"/>
                <a:gd name="T10" fmla="*/ 73 w 285"/>
                <a:gd name="T11" fmla="*/ 25 h 437"/>
                <a:gd name="T12" fmla="*/ 83 w 285"/>
                <a:gd name="T13" fmla="*/ 36 h 437"/>
                <a:gd name="T14" fmla="*/ 90 w 285"/>
                <a:gd name="T15" fmla="*/ 48 h 437"/>
                <a:gd name="T16" fmla="*/ 92 w 285"/>
                <a:gd name="T17" fmla="*/ 64 h 437"/>
                <a:gd name="T18" fmla="*/ 93 w 285"/>
                <a:gd name="T19" fmla="*/ 85 h 437"/>
                <a:gd name="T20" fmla="*/ 99 w 285"/>
                <a:gd name="T21" fmla="*/ 110 h 437"/>
                <a:gd name="T22" fmla="*/ 106 w 285"/>
                <a:gd name="T23" fmla="*/ 139 h 437"/>
                <a:gd name="T24" fmla="*/ 115 w 285"/>
                <a:gd name="T25" fmla="*/ 169 h 437"/>
                <a:gd name="T26" fmla="*/ 125 w 285"/>
                <a:gd name="T27" fmla="*/ 199 h 437"/>
                <a:gd name="T28" fmla="*/ 136 w 285"/>
                <a:gd name="T29" fmla="*/ 225 h 437"/>
                <a:gd name="T30" fmla="*/ 147 w 285"/>
                <a:gd name="T31" fmla="*/ 247 h 437"/>
                <a:gd name="T32" fmla="*/ 159 w 285"/>
                <a:gd name="T33" fmla="*/ 263 h 437"/>
                <a:gd name="T34" fmla="*/ 176 w 285"/>
                <a:gd name="T35" fmla="*/ 281 h 437"/>
                <a:gd name="T36" fmla="*/ 197 w 285"/>
                <a:gd name="T37" fmla="*/ 299 h 437"/>
                <a:gd name="T38" fmla="*/ 220 w 285"/>
                <a:gd name="T39" fmla="*/ 319 h 437"/>
                <a:gd name="T40" fmla="*/ 243 w 285"/>
                <a:gd name="T41" fmla="*/ 340 h 437"/>
                <a:gd name="T42" fmla="*/ 262 w 285"/>
                <a:gd name="T43" fmla="*/ 362 h 437"/>
                <a:gd name="T44" fmla="*/ 277 w 285"/>
                <a:gd name="T45" fmla="*/ 386 h 437"/>
                <a:gd name="T46" fmla="*/ 285 w 285"/>
                <a:gd name="T47" fmla="*/ 412 h 437"/>
                <a:gd name="T48" fmla="*/ 284 w 285"/>
                <a:gd name="T49" fmla="*/ 437 h 437"/>
                <a:gd name="T50" fmla="*/ 276 w 285"/>
                <a:gd name="T51" fmla="*/ 423 h 437"/>
                <a:gd name="T52" fmla="*/ 265 w 285"/>
                <a:gd name="T53" fmla="*/ 409 h 437"/>
                <a:gd name="T54" fmla="*/ 251 w 285"/>
                <a:gd name="T55" fmla="*/ 394 h 437"/>
                <a:gd name="T56" fmla="*/ 235 w 285"/>
                <a:gd name="T57" fmla="*/ 380 h 437"/>
                <a:gd name="T58" fmla="*/ 217 w 285"/>
                <a:gd name="T59" fmla="*/ 366 h 437"/>
                <a:gd name="T60" fmla="*/ 200 w 285"/>
                <a:gd name="T61" fmla="*/ 353 h 437"/>
                <a:gd name="T62" fmla="*/ 182 w 285"/>
                <a:gd name="T63" fmla="*/ 343 h 437"/>
                <a:gd name="T64" fmla="*/ 163 w 285"/>
                <a:gd name="T65" fmla="*/ 335 h 437"/>
                <a:gd name="T66" fmla="*/ 145 w 285"/>
                <a:gd name="T67" fmla="*/ 325 h 437"/>
                <a:gd name="T68" fmla="*/ 125 w 285"/>
                <a:gd name="T69" fmla="*/ 313 h 437"/>
                <a:gd name="T70" fmla="*/ 106 w 285"/>
                <a:gd name="T71" fmla="*/ 298 h 437"/>
                <a:gd name="T72" fmla="*/ 87 w 285"/>
                <a:gd name="T73" fmla="*/ 281 h 437"/>
                <a:gd name="T74" fmla="*/ 70 w 285"/>
                <a:gd name="T75" fmla="*/ 262 h 437"/>
                <a:gd name="T76" fmla="*/ 55 w 285"/>
                <a:gd name="T77" fmla="*/ 245 h 437"/>
                <a:gd name="T78" fmla="*/ 43 w 285"/>
                <a:gd name="T79" fmla="*/ 229 h 437"/>
                <a:gd name="T80" fmla="*/ 35 w 285"/>
                <a:gd name="T81" fmla="*/ 216 h 437"/>
                <a:gd name="T82" fmla="*/ 24 w 285"/>
                <a:gd name="T83" fmla="*/ 195 h 437"/>
                <a:gd name="T84" fmla="*/ 15 w 285"/>
                <a:gd name="T85" fmla="*/ 175 h 437"/>
                <a:gd name="T86" fmla="*/ 8 w 285"/>
                <a:gd name="T87" fmla="*/ 154 h 437"/>
                <a:gd name="T88" fmla="*/ 5 w 285"/>
                <a:gd name="T89" fmla="*/ 131 h 437"/>
                <a:gd name="T90" fmla="*/ 3 w 285"/>
                <a:gd name="T91" fmla="*/ 97 h 437"/>
                <a:gd name="T92" fmla="*/ 0 w 285"/>
                <a:gd name="T93" fmla="*/ 55 h 437"/>
                <a:gd name="T94" fmla="*/ 2 w 285"/>
                <a:gd name="T95" fmla="*/ 18 h 437"/>
                <a:gd name="T96" fmla="*/ 14 w 285"/>
                <a:gd name="T97" fmla="*/ 0 h 4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
                <a:gd name="T148" fmla="*/ 0 h 437"/>
                <a:gd name="T149" fmla="*/ 285 w 285"/>
                <a:gd name="T150" fmla="*/ 437 h 4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 h="437">
                  <a:moveTo>
                    <a:pt x="14" y="0"/>
                  </a:moveTo>
                  <a:lnTo>
                    <a:pt x="24" y="2"/>
                  </a:lnTo>
                  <a:lnTo>
                    <a:pt x="35" y="6"/>
                  </a:lnTo>
                  <a:lnTo>
                    <a:pt x="49" y="10"/>
                  </a:lnTo>
                  <a:lnTo>
                    <a:pt x="62" y="16"/>
                  </a:lnTo>
                  <a:lnTo>
                    <a:pt x="73" y="25"/>
                  </a:lnTo>
                  <a:lnTo>
                    <a:pt x="83" y="36"/>
                  </a:lnTo>
                  <a:lnTo>
                    <a:pt x="90" y="48"/>
                  </a:lnTo>
                  <a:lnTo>
                    <a:pt x="92" y="64"/>
                  </a:lnTo>
                  <a:lnTo>
                    <a:pt x="93" y="85"/>
                  </a:lnTo>
                  <a:lnTo>
                    <a:pt x="99" y="110"/>
                  </a:lnTo>
                  <a:lnTo>
                    <a:pt x="106" y="139"/>
                  </a:lnTo>
                  <a:lnTo>
                    <a:pt x="115" y="169"/>
                  </a:lnTo>
                  <a:lnTo>
                    <a:pt x="125" y="199"/>
                  </a:lnTo>
                  <a:lnTo>
                    <a:pt x="136" y="225"/>
                  </a:lnTo>
                  <a:lnTo>
                    <a:pt x="147" y="247"/>
                  </a:lnTo>
                  <a:lnTo>
                    <a:pt x="159" y="263"/>
                  </a:lnTo>
                  <a:lnTo>
                    <a:pt x="176" y="281"/>
                  </a:lnTo>
                  <a:lnTo>
                    <a:pt x="197" y="299"/>
                  </a:lnTo>
                  <a:lnTo>
                    <a:pt x="220" y="319"/>
                  </a:lnTo>
                  <a:lnTo>
                    <a:pt x="243" y="340"/>
                  </a:lnTo>
                  <a:lnTo>
                    <a:pt x="262" y="362"/>
                  </a:lnTo>
                  <a:lnTo>
                    <a:pt x="277" y="386"/>
                  </a:lnTo>
                  <a:lnTo>
                    <a:pt x="285" y="412"/>
                  </a:lnTo>
                  <a:lnTo>
                    <a:pt x="284" y="437"/>
                  </a:lnTo>
                  <a:lnTo>
                    <a:pt x="276" y="423"/>
                  </a:lnTo>
                  <a:lnTo>
                    <a:pt x="265" y="409"/>
                  </a:lnTo>
                  <a:lnTo>
                    <a:pt x="251" y="394"/>
                  </a:lnTo>
                  <a:lnTo>
                    <a:pt x="235" y="380"/>
                  </a:lnTo>
                  <a:lnTo>
                    <a:pt x="217" y="366"/>
                  </a:lnTo>
                  <a:lnTo>
                    <a:pt x="200" y="353"/>
                  </a:lnTo>
                  <a:lnTo>
                    <a:pt x="182" y="343"/>
                  </a:lnTo>
                  <a:lnTo>
                    <a:pt x="163" y="335"/>
                  </a:lnTo>
                  <a:lnTo>
                    <a:pt x="145" y="325"/>
                  </a:lnTo>
                  <a:lnTo>
                    <a:pt x="125" y="313"/>
                  </a:lnTo>
                  <a:lnTo>
                    <a:pt x="106" y="298"/>
                  </a:lnTo>
                  <a:lnTo>
                    <a:pt x="87" y="281"/>
                  </a:lnTo>
                  <a:lnTo>
                    <a:pt x="70" y="262"/>
                  </a:lnTo>
                  <a:lnTo>
                    <a:pt x="55" y="245"/>
                  </a:lnTo>
                  <a:lnTo>
                    <a:pt x="43" y="229"/>
                  </a:lnTo>
                  <a:lnTo>
                    <a:pt x="35" y="216"/>
                  </a:lnTo>
                  <a:lnTo>
                    <a:pt x="24" y="195"/>
                  </a:lnTo>
                  <a:lnTo>
                    <a:pt x="15" y="175"/>
                  </a:lnTo>
                  <a:lnTo>
                    <a:pt x="8" y="154"/>
                  </a:lnTo>
                  <a:lnTo>
                    <a:pt x="5" y="131"/>
                  </a:lnTo>
                  <a:lnTo>
                    <a:pt x="3" y="97"/>
                  </a:lnTo>
                  <a:lnTo>
                    <a:pt x="0" y="55"/>
                  </a:lnTo>
                  <a:lnTo>
                    <a:pt x="2" y="18"/>
                  </a:lnTo>
                  <a:lnTo>
                    <a:pt x="14" y="0"/>
                  </a:lnTo>
                  <a:close/>
                </a:path>
              </a:pathLst>
            </a:custGeom>
            <a:gradFill rotWithShape="0">
              <a:gsLst>
                <a:gs pos="0">
                  <a:srgbClr val="4D4D4D"/>
                </a:gs>
                <a:gs pos="100000">
                  <a:srgbClr val="969696"/>
                </a:gs>
              </a:gsLst>
              <a:lin ang="5400000" scaled="1"/>
            </a:gradFill>
            <a:ln w="6350" cmpd="sng">
              <a:solidFill>
                <a:srgbClr val="000000"/>
              </a:solidFill>
              <a:round/>
              <a:headEnd/>
              <a:tailEnd/>
            </a:ln>
          </p:spPr>
          <p:txBody>
            <a:bodyPr/>
            <a:lstStyle/>
            <a:p>
              <a:endParaRPr lang="en-US">
                <a:solidFill>
                  <a:srgbClr val="FFFFFF"/>
                </a:solidFill>
              </a:endParaRPr>
            </a:p>
          </p:txBody>
        </p:sp>
        <p:sp>
          <p:nvSpPr>
            <p:cNvPr id="1104" name="Freeform 76"/>
            <p:cNvSpPr>
              <a:spLocks/>
            </p:cNvSpPr>
            <p:nvPr/>
          </p:nvSpPr>
          <p:spPr bwMode="auto">
            <a:xfrm>
              <a:off x="3951" y="1631"/>
              <a:ext cx="168" cy="158"/>
            </a:xfrm>
            <a:custGeom>
              <a:avLst/>
              <a:gdLst>
                <a:gd name="T0" fmla="*/ 0 w 305"/>
                <a:gd name="T1" fmla="*/ 5 h 307"/>
                <a:gd name="T2" fmla="*/ 12 w 305"/>
                <a:gd name="T3" fmla="*/ 12 h 307"/>
                <a:gd name="T4" fmla="*/ 25 w 305"/>
                <a:gd name="T5" fmla="*/ 21 h 307"/>
                <a:gd name="T6" fmla="*/ 41 w 305"/>
                <a:gd name="T7" fmla="*/ 31 h 307"/>
                <a:gd name="T8" fmla="*/ 60 w 305"/>
                <a:gd name="T9" fmla="*/ 44 h 307"/>
                <a:gd name="T10" fmla="*/ 81 w 305"/>
                <a:gd name="T11" fmla="*/ 59 h 307"/>
                <a:gd name="T12" fmla="*/ 101 w 305"/>
                <a:gd name="T13" fmla="*/ 74 h 307"/>
                <a:gd name="T14" fmla="*/ 122 w 305"/>
                <a:gd name="T15" fmla="*/ 90 h 307"/>
                <a:gd name="T16" fmla="*/ 144 w 305"/>
                <a:gd name="T17" fmla="*/ 106 h 307"/>
                <a:gd name="T18" fmla="*/ 165 w 305"/>
                <a:gd name="T19" fmla="*/ 122 h 307"/>
                <a:gd name="T20" fmla="*/ 184 w 305"/>
                <a:gd name="T21" fmla="*/ 138 h 307"/>
                <a:gd name="T22" fmla="*/ 204 w 305"/>
                <a:gd name="T23" fmla="*/ 153 h 307"/>
                <a:gd name="T24" fmla="*/ 221 w 305"/>
                <a:gd name="T25" fmla="*/ 166 h 307"/>
                <a:gd name="T26" fmla="*/ 235 w 305"/>
                <a:gd name="T27" fmla="*/ 179 h 307"/>
                <a:gd name="T28" fmla="*/ 248 w 305"/>
                <a:gd name="T29" fmla="*/ 189 h 307"/>
                <a:gd name="T30" fmla="*/ 256 w 305"/>
                <a:gd name="T31" fmla="*/ 197 h 307"/>
                <a:gd name="T32" fmla="*/ 261 w 305"/>
                <a:gd name="T33" fmla="*/ 202 h 307"/>
                <a:gd name="T34" fmla="*/ 265 w 305"/>
                <a:gd name="T35" fmla="*/ 223 h 307"/>
                <a:gd name="T36" fmla="*/ 267 w 305"/>
                <a:gd name="T37" fmla="*/ 251 h 307"/>
                <a:gd name="T38" fmla="*/ 265 w 305"/>
                <a:gd name="T39" fmla="*/ 280 h 307"/>
                <a:gd name="T40" fmla="*/ 257 w 305"/>
                <a:gd name="T41" fmla="*/ 307 h 307"/>
                <a:gd name="T42" fmla="*/ 270 w 305"/>
                <a:gd name="T43" fmla="*/ 300 h 307"/>
                <a:gd name="T44" fmla="*/ 280 w 305"/>
                <a:gd name="T45" fmla="*/ 292 h 307"/>
                <a:gd name="T46" fmla="*/ 286 w 305"/>
                <a:gd name="T47" fmla="*/ 282 h 307"/>
                <a:gd name="T48" fmla="*/ 288 w 305"/>
                <a:gd name="T49" fmla="*/ 273 h 307"/>
                <a:gd name="T50" fmla="*/ 288 w 305"/>
                <a:gd name="T51" fmla="*/ 258 h 307"/>
                <a:gd name="T52" fmla="*/ 287 w 305"/>
                <a:gd name="T53" fmla="*/ 237 h 307"/>
                <a:gd name="T54" fmla="*/ 287 w 305"/>
                <a:gd name="T55" fmla="*/ 216 h 307"/>
                <a:gd name="T56" fmla="*/ 288 w 305"/>
                <a:gd name="T57" fmla="*/ 202 h 307"/>
                <a:gd name="T58" fmla="*/ 301 w 305"/>
                <a:gd name="T59" fmla="*/ 184 h 307"/>
                <a:gd name="T60" fmla="*/ 305 w 305"/>
                <a:gd name="T61" fmla="*/ 162 h 307"/>
                <a:gd name="T62" fmla="*/ 304 w 305"/>
                <a:gd name="T63" fmla="*/ 139 h 307"/>
                <a:gd name="T64" fmla="*/ 298 w 305"/>
                <a:gd name="T65" fmla="*/ 116 h 307"/>
                <a:gd name="T66" fmla="*/ 295 w 305"/>
                <a:gd name="T67" fmla="*/ 122 h 307"/>
                <a:gd name="T68" fmla="*/ 291 w 305"/>
                <a:gd name="T69" fmla="*/ 129 h 307"/>
                <a:gd name="T70" fmla="*/ 288 w 305"/>
                <a:gd name="T71" fmla="*/ 136 h 307"/>
                <a:gd name="T72" fmla="*/ 283 w 305"/>
                <a:gd name="T73" fmla="*/ 142 h 307"/>
                <a:gd name="T74" fmla="*/ 279 w 305"/>
                <a:gd name="T75" fmla="*/ 149 h 307"/>
                <a:gd name="T76" fmla="*/ 273 w 305"/>
                <a:gd name="T77" fmla="*/ 153 h 307"/>
                <a:gd name="T78" fmla="*/ 267 w 305"/>
                <a:gd name="T79" fmla="*/ 157 h 307"/>
                <a:gd name="T80" fmla="*/ 261 w 305"/>
                <a:gd name="T81" fmla="*/ 158 h 307"/>
                <a:gd name="T82" fmla="*/ 248 w 305"/>
                <a:gd name="T83" fmla="*/ 149 h 307"/>
                <a:gd name="T84" fmla="*/ 230 w 305"/>
                <a:gd name="T85" fmla="*/ 136 h 307"/>
                <a:gd name="T86" fmla="*/ 211 w 305"/>
                <a:gd name="T87" fmla="*/ 120 h 307"/>
                <a:gd name="T88" fmla="*/ 190 w 305"/>
                <a:gd name="T89" fmla="*/ 103 h 307"/>
                <a:gd name="T90" fmla="*/ 170 w 305"/>
                <a:gd name="T91" fmla="*/ 86 h 307"/>
                <a:gd name="T92" fmla="*/ 154 w 305"/>
                <a:gd name="T93" fmla="*/ 72 h 307"/>
                <a:gd name="T94" fmla="*/ 142 w 305"/>
                <a:gd name="T95" fmla="*/ 59 h 307"/>
                <a:gd name="T96" fmla="*/ 136 w 305"/>
                <a:gd name="T97" fmla="*/ 52 h 307"/>
                <a:gd name="T98" fmla="*/ 141 w 305"/>
                <a:gd name="T99" fmla="*/ 46 h 307"/>
                <a:gd name="T100" fmla="*/ 144 w 305"/>
                <a:gd name="T101" fmla="*/ 38 h 307"/>
                <a:gd name="T102" fmla="*/ 145 w 305"/>
                <a:gd name="T103" fmla="*/ 30 h 307"/>
                <a:gd name="T104" fmla="*/ 141 w 305"/>
                <a:gd name="T105" fmla="*/ 22 h 307"/>
                <a:gd name="T106" fmla="*/ 135 w 305"/>
                <a:gd name="T107" fmla="*/ 19 h 307"/>
                <a:gd name="T108" fmla="*/ 123 w 305"/>
                <a:gd name="T109" fmla="*/ 14 h 307"/>
                <a:gd name="T110" fmla="*/ 108 w 305"/>
                <a:gd name="T111" fmla="*/ 9 h 307"/>
                <a:gd name="T112" fmla="*/ 90 w 305"/>
                <a:gd name="T113" fmla="*/ 5 h 307"/>
                <a:gd name="T114" fmla="*/ 68 w 305"/>
                <a:gd name="T115" fmla="*/ 1 h 307"/>
                <a:gd name="T116" fmla="*/ 46 w 305"/>
                <a:gd name="T117" fmla="*/ 0 h 307"/>
                <a:gd name="T118" fmla="*/ 23 w 305"/>
                <a:gd name="T119" fmla="*/ 1 h 307"/>
                <a:gd name="T120" fmla="*/ 0 w 305"/>
                <a:gd name="T121" fmla="*/ 5 h 3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5"/>
                <a:gd name="T184" fmla="*/ 0 h 307"/>
                <a:gd name="T185" fmla="*/ 305 w 305"/>
                <a:gd name="T186" fmla="*/ 307 h 3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5" h="307">
                  <a:moveTo>
                    <a:pt x="0" y="5"/>
                  </a:moveTo>
                  <a:lnTo>
                    <a:pt x="12" y="12"/>
                  </a:lnTo>
                  <a:lnTo>
                    <a:pt x="25" y="21"/>
                  </a:lnTo>
                  <a:lnTo>
                    <a:pt x="41" y="31"/>
                  </a:lnTo>
                  <a:lnTo>
                    <a:pt x="60" y="44"/>
                  </a:lnTo>
                  <a:lnTo>
                    <a:pt x="81" y="59"/>
                  </a:lnTo>
                  <a:lnTo>
                    <a:pt x="101" y="74"/>
                  </a:lnTo>
                  <a:lnTo>
                    <a:pt x="122" y="90"/>
                  </a:lnTo>
                  <a:lnTo>
                    <a:pt x="144" y="106"/>
                  </a:lnTo>
                  <a:lnTo>
                    <a:pt x="165" y="122"/>
                  </a:lnTo>
                  <a:lnTo>
                    <a:pt x="184" y="138"/>
                  </a:lnTo>
                  <a:lnTo>
                    <a:pt x="204" y="153"/>
                  </a:lnTo>
                  <a:lnTo>
                    <a:pt x="221" y="166"/>
                  </a:lnTo>
                  <a:lnTo>
                    <a:pt x="235" y="179"/>
                  </a:lnTo>
                  <a:lnTo>
                    <a:pt x="248" y="189"/>
                  </a:lnTo>
                  <a:lnTo>
                    <a:pt x="256" y="197"/>
                  </a:lnTo>
                  <a:lnTo>
                    <a:pt x="261" y="202"/>
                  </a:lnTo>
                  <a:lnTo>
                    <a:pt x="265" y="223"/>
                  </a:lnTo>
                  <a:lnTo>
                    <a:pt x="267" y="251"/>
                  </a:lnTo>
                  <a:lnTo>
                    <a:pt x="265" y="280"/>
                  </a:lnTo>
                  <a:lnTo>
                    <a:pt x="257" y="307"/>
                  </a:lnTo>
                  <a:lnTo>
                    <a:pt x="270" y="300"/>
                  </a:lnTo>
                  <a:lnTo>
                    <a:pt x="280" y="292"/>
                  </a:lnTo>
                  <a:lnTo>
                    <a:pt x="286" y="282"/>
                  </a:lnTo>
                  <a:lnTo>
                    <a:pt x="288" y="273"/>
                  </a:lnTo>
                  <a:lnTo>
                    <a:pt x="288" y="258"/>
                  </a:lnTo>
                  <a:lnTo>
                    <a:pt x="287" y="237"/>
                  </a:lnTo>
                  <a:lnTo>
                    <a:pt x="287" y="216"/>
                  </a:lnTo>
                  <a:lnTo>
                    <a:pt x="288" y="202"/>
                  </a:lnTo>
                  <a:lnTo>
                    <a:pt x="301" y="184"/>
                  </a:lnTo>
                  <a:lnTo>
                    <a:pt x="305" y="162"/>
                  </a:lnTo>
                  <a:lnTo>
                    <a:pt x="304" y="139"/>
                  </a:lnTo>
                  <a:lnTo>
                    <a:pt x="298" y="116"/>
                  </a:lnTo>
                  <a:lnTo>
                    <a:pt x="295" y="122"/>
                  </a:lnTo>
                  <a:lnTo>
                    <a:pt x="291" y="129"/>
                  </a:lnTo>
                  <a:lnTo>
                    <a:pt x="288" y="136"/>
                  </a:lnTo>
                  <a:lnTo>
                    <a:pt x="283" y="142"/>
                  </a:lnTo>
                  <a:lnTo>
                    <a:pt x="279" y="149"/>
                  </a:lnTo>
                  <a:lnTo>
                    <a:pt x="273" y="153"/>
                  </a:lnTo>
                  <a:lnTo>
                    <a:pt x="267" y="157"/>
                  </a:lnTo>
                  <a:lnTo>
                    <a:pt x="261" y="158"/>
                  </a:lnTo>
                  <a:lnTo>
                    <a:pt x="248" y="149"/>
                  </a:lnTo>
                  <a:lnTo>
                    <a:pt x="230" y="136"/>
                  </a:lnTo>
                  <a:lnTo>
                    <a:pt x="211" y="120"/>
                  </a:lnTo>
                  <a:lnTo>
                    <a:pt x="190" y="103"/>
                  </a:lnTo>
                  <a:lnTo>
                    <a:pt x="170" y="86"/>
                  </a:lnTo>
                  <a:lnTo>
                    <a:pt x="154" y="72"/>
                  </a:lnTo>
                  <a:lnTo>
                    <a:pt x="142" y="59"/>
                  </a:lnTo>
                  <a:lnTo>
                    <a:pt x="136" y="52"/>
                  </a:lnTo>
                  <a:lnTo>
                    <a:pt x="141" y="46"/>
                  </a:lnTo>
                  <a:lnTo>
                    <a:pt x="144" y="38"/>
                  </a:lnTo>
                  <a:lnTo>
                    <a:pt x="145" y="30"/>
                  </a:lnTo>
                  <a:lnTo>
                    <a:pt x="141" y="22"/>
                  </a:lnTo>
                  <a:lnTo>
                    <a:pt x="135" y="19"/>
                  </a:lnTo>
                  <a:lnTo>
                    <a:pt x="123" y="14"/>
                  </a:lnTo>
                  <a:lnTo>
                    <a:pt x="108" y="9"/>
                  </a:lnTo>
                  <a:lnTo>
                    <a:pt x="90" y="5"/>
                  </a:lnTo>
                  <a:lnTo>
                    <a:pt x="68" y="1"/>
                  </a:lnTo>
                  <a:lnTo>
                    <a:pt x="46" y="0"/>
                  </a:lnTo>
                  <a:lnTo>
                    <a:pt x="23" y="1"/>
                  </a:lnTo>
                  <a:lnTo>
                    <a:pt x="0" y="5"/>
                  </a:lnTo>
                  <a:close/>
                </a:path>
              </a:pathLst>
            </a:custGeom>
            <a:gradFill rotWithShape="0">
              <a:gsLst>
                <a:gs pos="0">
                  <a:srgbClr val="4D4D4D"/>
                </a:gs>
                <a:gs pos="100000">
                  <a:srgbClr val="969696"/>
                </a:gs>
              </a:gsLst>
              <a:lin ang="5400000" scaled="1"/>
            </a:gradFill>
            <a:ln w="6350" cmpd="sng">
              <a:solidFill>
                <a:srgbClr val="000000"/>
              </a:solidFill>
              <a:round/>
              <a:headEnd/>
              <a:tailEnd/>
            </a:ln>
          </p:spPr>
          <p:txBody>
            <a:bodyPr/>
            <a:lstStyle/>
            <a:p>
              <a:endParaRPr lang="en-US">
                <a:solidFill>
                  <a:srgbClr val="FFFFFF"/>
                </a:solidFill>
              </a:endParaRPr>
            </a:p>
          </p:txBody>
        </p:sp>
        <p:sp>
          <p:nvSpPr>
            <p:cNvPr id="1105" name="Freeform 77"/>
            <p:cNvSpPr>
              <a:spLocks/>
            </p:cNvSpPr>
            <p:nvPr/>
          </p:nvSpPr>
          <p:spPr bwMode="auto">
            <a:xfrm>
              <a:off x="4161" y="1768"/>
              <a:ext cx="52" cy="41"/>
            </a:xfrm>
            <a:custGeom>
              <a:avLst/>
              <a:gdLst>
                <a:gd name="T0" fmla="*/ 69 w 97"/>
                <a:gd name="T1" fmla="*/ 0 h 81"/>
                <a:gd name="T2" fmla="*/ 77 w 97"/>
                <a:gd name="T3" fmla="*/ 9 h 81"/>
                <a:gd name="T4" fmla="*/ 82 w 97"/>
                <a:gd name="T5" fmla="*/ 20 h 81"/>
                <a:gd name="T6" fmla="*/ 84 w 97"/>
                <a:gd name="T7" fmla="*/ 29 h 81"/>
                <a:gd name="T8" fmla="*/ 84 w 97"/>
                <a:gd name="T9" fmla="*/ 32 h 81"/>
                <a:gd name="T10" fmla="*/ 73 w 97"/>
                <a:gd name="T11" fmla="*/ 36 h 81"/>
                <a:gd name="T12" fmla="*/ 64 w 97"/>
                <a:gd name="T13" fmla="*/ 38 h 81"/>
                <a:gd name="T14" fmla="*/ 59 w 97"/>
                <a:gd name="T15" fmla="*/ 42 h 81"/>
                <a:gd name="T16" fmla="*/ 57 w 97"/>
                <a:gd name="T17" fmla="*/ 46 h 81"/>
                <a:gd name="T18" fmla="*/ 64 w 97"/>
                <a:gd name="T19" fmla="*/ 49 h 81"/>
                <a:gd name="T20" fmla="*/ 70 w 97"/>
                <a:gd name="T21" fmla="*/ 51 h 81"/>
                <a:gd name="T22" fmla="*/ 77 w 97"/>
                <a:gd name="T23" fmla="*/ 53 h 81"/>
                <a:gd name="T24" fmla="*/ 83 w 97"/>
                <a:gd name="T25" fmla="*/ 57 h 81"/>
                <a:gd name="T26" fmla="*/ 89 w 97"/>
                <a:gd name="T27" fmla="*/ 59 h 81"/>
                <a:gd name="T28" fmla="*/ 93 w 97"/>
                <a:gd name="T29" fmla="*/ 61 h 81"/>
                <a:gd name="T30" fmla="*/ 96 w 97"/>
                <a:gd name="T31" fmla="*/ 62 h 81"/>
                <a:gd name="T32" fmla="*/ 97 w 97"/>
                <a:gd name="T33" fmla="*/ 64 h 81"/>
                <a:gd name="T34" fmla="*/ 93 w 97"/>
                <a:gd name="T35" fmla="*/ 68 h 81"/>
                <a:gd name="T36" fmla="*/ 88 w 97"/>
                <a:gd name="T37" fmla="*/ 73 h 81"/>
                <a:gd name="T38" fmla="*/ 82 w 97"/>
                <a:gd name="T39" fmla="*/ 76 h 81"/>
                <a:gd name="T40" fmla="*/ 75 w 97"/>
                <a:gd name="T41" fmla="*/ 78 h 81"/>
                <a:gd name="T42" fmla="*/ 67 w 97"/>
                <a:gd name="T43" fmla="*/ 81 h 81"/>
                <a:gd name="T44" fmla="*/ 59 w 97"/>
                <a:gd name="T45" fmla="*/ 81 h 81"/>
                <a:gd name="T46" fmla="*/ 50 w 97"/>
                <a:gd name="T47" fmla="*/ 81 h 81"/>
                <a:gd name="T48" fmla="*/ 41 w 97"/>
                <a:gd name="T49" fmla="*/ 78 h 81"/>
                <a:gd name="T50" fmla="*/ 32 w 97"/>
                <a:gd name="T51" fmla="*/ 75 h 81"/>
                <a:gd name="T52" fmla="*/ 26 w 97"/>
                <a:gd name="T53" fmla="*/ 72 h 81"/>
                <a:gd name="T54" fmla="*/ 20 w 97"/>
                <a:gd name="T55" fmla="*/ 68 h 81"/>
                <a:gd name="T56" fmla="*/ 15 w 97"/>
                <a:gd name="T57" fmla="*/ 64 h 81"/>
                <a:gd name="T58" fmla="*/ 12 w 97"/>
                <a:gd name="T59" fmla="*/ 59 h 81"/>
                <a:gd name="T60" fmla="*/ 8 w 97"/>
                <a:gd name="T61" fmla="*/ 54 h 81"/>
                <a:gd name="T62" fmla="*/ 5 w 97"/>
                <a:gd name="T63" fmla="*/ 51 h 81"/>
                <a:gd name="T64" fmla="*/ 0 w 97"/>
                <a:gd name="T65" fmla="*/ 46 h 81"/>
                <a:gd name="T66" fmla="*/ 7 w 97"/>
                <a:gd name="T67" fmla="*/ 46 h 81"/>
                <a:gd name="T68" fmla="*/ 13 w 97"/>
                <a:gd name="T69" fmla="*/ 46 h 81"/>
                <a:gd name="T70" fmla="*/ 19 w 97"/>
                <a:gd name="T71" fmla="*/ 45 h 81"/>
                <a:gd name="T72" fmla="*/ 24 w 97"/>
                <a:gd name="T73" fmla="*/ 45 h 81"/>
                <a:gd name="T74" fmla="*/ 28 w 97"/>
                <a:gd name="T75" fmla="*/ 45 h 81"/>
                <a:gd name="T76" fmla="*/ 32 w 97"/>
                <a:gd name="T77" fmla="*/ 45 h 81"/>
                <a:gd name="T78" fmla="*/ 37 w 97"/>
                <a:gd name="T79" fmla="*/ 45 h 81"/>
                <a:gd name="T80" fmla="*/ 41 w 97"/>
                <a:gd name="T81" fmla="*/ 46 h 81"/>
                <a:gd name="T82" fmla="*/ 44 w 97"/>
                <a:gd name="T83" fmla="*/ 34 h 81"/>
                <a:gd name="T84" fmla="*/ 52 w 97"/>
                <a:gd name="T85" fmla="*/ 20 h 81"/>
                <a:gd name="T86" fmla="*/ 62 w 97"/>
                <a:gd name="T87" fmla="*/ 9 h 81"/>
                <a:gd name="T88" fmla="*/ 69 w 97"/>
                <a:gd name="T89" fmla="*/ 0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81"/>
                <a:gd name="T137" fmla="*/ 97 w 97"/>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81">
                  <a:moveTo>
                    <a:pt x="69" y="0"/>
                  </a:moveTo>
                  <a:lnTo>
                    <a:pt x="77" y="9"/>
                  </a:lnTo>
                  <a:lnTo>
                    <a:pt x="82" y="20"/>
                  </a:lnTo>
                  <a:lnTo>
                    <a:pt x="84" y="29"/>
                  </a:lnTo>
                  <a:lnTo>
                    <a:pt x="84" y="32"/>
                  </a:lnTo>
                  <a:lnTo>
                    <a:pt x="73" y="36"/>
                  </a:lnTo>
                  <a:lnTo>
                    <a:pt x="64" y="38"/>
                  </a:lnTo>
                  <a:lnTo>
                    <a:pt x="59" y="42"/>
                  </a:lnTo>
                  <a:lnTo>
                    <a:pt x="57" y="46"/>
                  </a:lnTo>
                  <a:lnTo>
                    <a:pt x="64" y="49"/>
                  </a:lnTo>
                  <a:lnTo>
                    <a:pt x="70" y="51"/>
                  </a:lnTo>
                  <a:lnTo>
                    <a:pt x="77" y="53"/>
                  </a:lnTo>
                  <a:lnTo>
                    <a:pt x="83" y="57"/>
                  </a:lnTo>
                  <a:lnTo>
                    <a:pt x="89" y="59"/>
                  </a:lnTo>
                  <a:lnTo>
                    <a:pt x="93" y="61"/>
                  </a:lnTo>
                  <a:lnTo>
                    <a:pt x="96" y="62"/>
                  </a:lnTo>
                  <a:lnTo>
                    <a:pt x="97" y="64"/>
                  </a:lnTo>
                  <a:lnTo>
                    <a:pt x="93" y="68"/>
                  </a:lnTo>
                  <a:lnTo>
                    <a:pt x="88" y="73"/>
                  </a:lnTo>
                  <a:lnTo>
                    <a:pt x="82" y="76"/>
                  </a:lnTo>
                  <a:lnTo>
                    <a:pt x="75" y="78"/>
                  </a:lnTo>
                  <a:lnTo>
                    <a:pt x="67" y="81"/>
                  </a:lnTo>
                  <a:lnTo>
                    <a:pt x="59" y="81"/>
                  </a:lnTo>
                  <a:lnTo>
                    <a:pt x="50" y="81"/>
                  </a:lnTo>
                  <a:lnTo>
                    <a:pt x="41" y="78"/>
                  </a:lnTo>
                  <a:lnTo>
                    <a:pt x="32" y="75"/>
                  </a:lnTo>
                  <a:lnTo>
                    <a:pt x="26" y="72"/>
                  </a:lnTo>
                  <a:lnTo>
                    <a:pt x="20" y="68"/>
                  </a:lnTo>
                  <a:lnTo>
                    <a:pt x="15" y="64"/>
                  </a:lnTo>
                  <a:lnTo>
                    <a:pt x="12" y="59"/>
                  </a:lnTo>
                  <a:lnTo>
                    <a:pt x="8" y="54"/>
                  </a:lnTo>
                  <a:lnTo>
                    <a:pt x="5" y="51"/>
                  </a:lnTo>
                  <a:lnTo>
                    <a:pt x="0" y="46"/>
                  </a:lnTo>
                  <a:lnTo>
                    <a:pt x="7" y="46"/>
                  </a:lnTo>
                  <a:lnTo>
                    <a:pt x="13" y="46"/>
                  </a:lnTo>
                  <a:lnTo>
                    <a:pt x="19" y="45"/>
                  </a:lnTo>
                  <a:lnTo>
                    <a:pt x="24" y="45"/>
                  </a:lnTo>
                  <a:lnTo>
                    <a:pt x="28" y="45"/>
                  </a:lnTo>
                  <a:lnTo>
                    <a:pt x="32" y="45"/>
                  </a:lnTo>
                  <a:lnTo>
                    <a:pt x="37" y="45"/>
                  </a:lnTo>
                  <a:lnTo>
                    <a:pt x="41" y="46"/>
                  </a:lnTo>
                  <a:lnTo>
                    <a:pt x="44" y="34"/>
                  </a:lnTo>
                  <a:lnTo>
                    <a:pt x="52" y="20"/>
                  </a:lnTo>
                  <a:lnTo>
                    <a:pt x="62" y="9"/>
                  </a:lnTo>
                  <a:lnTo>
                    <a:pt x="69" y="0"/>
                  </a:lnTo>
                  <a:close/>
                </a:path>
              </a:pathLst>
            </a:custGeom>
            <a:gradFill rotWithShape="0">
              <a:gsLst>
                <a:gs pos="0">
                  <a:srgbClr val="663300"/>
                </a:gs>
                <a:gs pos="100000">
                  <a:srgbClr val="663300"/>
                </a:gs>
              </a:gsLst>
              <a:lin ang="5400000" scaled="1"/>
            </a:gradFill>
            <a:ln w="9525" cmpd="sng">
              <a:solidFill>
                <a:srgbClr val="000000"/>
              </a:solidFill>
              <a:round/>
              <a:headEnd/>
              <a:tailEnd/>
            </a:ln>
          </p:spPr>
          <p:txBody>
            <a:bodyPr/>
            <a:lstStyle/>
            <a:p>
              <a:endParaRPr lang="en-US">
                <a:solidFill>
                  <a:srgbClr val="FFFFFF"/>
                </a:solidFill>
              </a:endParaRPr>
            </a:p>
          </p:txBody>
        </p:sp>
        <p:grpSp>
          <p:nvGrpSpPr>
            <p:cNvPr id="3" name="Group 78"/>
            <p:cNvGrpSpPr>
              <a:grpSpLocks/>
            </p:cNvGrpSpPr>
            <p:nvPr/>
          </p:nvGrpSpPr>
          <p:grpSpPr bwMode="auto">
            <a:xfrm>
              <a:off x="3562" y="1468"/>
              <a:ext cx="111" cy="236"/>
              <a:chOff x="3024" y="433"/>
              <a:chExt cx="328" cy="539"/>
            </a:xfrm>
          </p:grpSpPr>
          <p:sp>
            <p:nvSpPr>
              <p:cNvPr id="1230" name="Freeform 79"/>
              <p:cNvSpPr>
                <a:spLocks/>
              </p:cNvSpPr>
              <p:nvPr/>
            </p:nvSpPr>
            <p:spPr bwMode="auto">
              <a:xfrm>
                <a:off x="3093" y="587"/>
                <a:ext cx="259" cy="385"/>
              </a:xfrm>
              <a:custGeom>
                <a:avLst/>
                <a:gdLst>
                  <a:gd name="T0" fmla="*/ 346 w 519"/>
                  <a:gd name="T1" fmla="*/ 46 h 769"/>
                  <a:gd name="T2" fmla="*/ 320 w 519"/>
                  <a:gd name="T3" fmla="*/ 55 h 769"/>
                  <a:gd name="T4" fmla="*/ 287 w 519"/>
                  <a:gd name="T5" fmla="*/ 60 h 769"/>
                  <a:gd name="T6" fmla="*/ 257 w 519"/>
                  <a:gd name="T7" fmla="*/ 69 h 769"/>
                  <a:gd name="T8" fmla="*/ 234 w 519"/>
                  <a:gd name="T9" fmla="*/ 79 h 769"/>
                  <a:gd name="T10" fmla="*/ 214 w 519"/>
                  <a:gd name="T11" fmla="*/ 91 h 769"/>
                  <a:gd name="T12" fmla="*/ 186 w 519"/>
                  <a:gd name="T13" fmla="*/ 106 h 769"/>
                  <a:gd name="T14" fmla="*/ 158 w 519"/>
                  <a:gd name="T15" fmla="*/ 128 h 769"/>
                  <a:gd name="T16" fmla="*/ 127 w 519"/>
                  <a:gd name="T17" fmla="*/ 176 h 769"/>
                  <a:gd name="T18" fmla="*/ 122 w 519"/>
                  <a:gd name="T19" fmla="*/ 245 h 769"/>
                  <a:gd name="T20" fmla="*/ 111 w 519"/>
                  <a:gd name="T21" fmla="*/ 309 h 769"/>
                  <a:gd name="T22" fmla="*/ 102 w 519"/>
                  <a:gd name="T23" fmla="*/ 385 h 769"/>
                  <a:gd name="T24" fmla="*/ 79 w 519"/>
                  <a:gd name="T25" fmla="*/ 474 h 769"/>
                  <a:gd name="T26" fmla="*/ 63 w 519"/>
                  <a:gd name="T27" fmla="*/ 492 h 769"/>
                  <a:gd name="T28" fmla="*/ 43 w 519"/>
                  <a:gd name="T29" fmla="*/ 481 h 769"/>
                  <a:gd name="T30" fmla="*/ 28 w 519"/>
                  <a:gd name="T31" fmla="*/ 516 h 769"/>
                  <a:gd name="T32" fmla="*/ 3 w 519"/>
                  <a:gd name="T33" fmla="*/ 554 h 769"/>
                  <a:gd name="T34" fmla="*/ 22 w 519"/>
                  <a:gd name="T35" fmla="*/ 577 h 769"/>
                  <a:gd name="T36" fmla="*/ 20 w 519"/>
                  <a:gd name="T37" fmla="*/ 599 h 769"/>
                  <a:gd name="T38" fmla="*/ 7 w 519"/>
                  <a:gd name="T39" fmla="*/ 628 h 769"/>
                  <a:gd name="T40" fmla="*/ 4 w 519"/>
                  <a:gd name="T41" fmla="*/ 678 h 769"/>
                  <a:gd name="T42" fmla="*/ 16 w 519"/>
                  <a:gd name="T43" fmla="*/ 755 h 769"/>
                  <a:gd name="T44" fmla="*/ 56 w 519"/>
                  <a:gd name="T45" fmla="*/ 769 h 769"/>
                  <a:gd name="T46" fmla="*/ 74 w 519"/>
                  <a:gd name="T47" fmla="*/ 761 h 769"/>
                  <a:gd name="T48" fmla="*/ 90 w 519"/>
                  <a:gd name="T49" fmla="*/ 745 h 769"/>
                  <a:gd name="T50" fmla="*/ 119 w 519"/>
                  <a:gd name="T51" fmla="*/ 725 h 769"/>
                  <a:gd name="T52" fmla="*/ 141 w 519"/>
                  <a:gd name="T53" fmla="*/ 716 h 769"/>
                  <a:gd name="T54" fmla="*/ 150 w 519"/>
                  <a:gd name="T55" fmla="*/ 728 h 769"/>
                  <a:gd name="T56" fmla="*/ 156 w 519"/>
                  <a:gd name="T57" fmla="*/ 737 h 769"/>
                  <a:gd name="T58" fmla="*/ 167 w 519"/>
                  <a:gd name="T59" fmla="*/ 724 h 769"/>
                  <a:gd name="T60" fmla="*/ 175 w 519"/>
                  <a:gd name="T61" fmla="*/ 734 h 769"/>
                  <a:gd name="T62" fmla="*/ 179 w 519"/>
                  <a:gd name="T63" fmla="*/ 722 h 769"/>
                  <a:gd name="T64" fmla="*/ 188 w 519"/>
                  <a:gd name="T65" fmla="*/ 707 h 769"/>
                  <a:gd name="T66" fmla="*/ 193 w 519"/>
                  <a:gd name="T67" fmla="*/ 714 h 769"/>
                  <a:gd name="T68" fmla="*/ 200 w 519"/>
                  <a:gd name="T69" fmla="*/ 711 h 769"/>
                  <a:gd name="T70" fmla="*/ 197 w 519"/>
                  <a:gd name="T71" fmla="*/ 698 h 769"/>
                  <a:gd name="T72" fmla="*/ 209 w 519"/>
                  <a:gd name="T73" fmla="*/ 673 h 769"/>
                  <a:gd name="T74" fmla="*/ 210 w 519"/>
                  <a:gd name="T75" fmla="*/ 647 h 769"/>
                  <a:gd name="T76" fmla="*/ 215 w 519"/>
                  <a:gd name="T77" fmla="*/ 636 h 769"/>
                  <a:gd name="T78" fmla="*/ 239 w 519"/>
                  <a:gd name="T79" fmla="*/ 603 h 769"/>
                  <a:gd name="T80" fmla="*/ 302 w 519"/>
                  <a:gd name="T81" fmla="*/ 527 h 769"/>
                  <a:gd name="T82" fmla="*/ 335 w 519"/>
                  <a:gd name="T83" fmla="*/ 488 h 769"/>
                  <a:gd name="T84" fmla="*/ 384 w 519"/>
                  <a:gd name="T85" fmla="*/ 451 h 769"/>
                  <a:gd name="T86" fmla="*/ 399 w 519"/>
                  <a:gd name="T87" fmla="*/ 448 h 769"/>
                  <a:gd name="T88" fmla="*/ 408 w 519"/>
                  <a:gd name="T89" fmla="*/ 443 h 769"/>
                  <a:gd name="T90" fmla="*/ 414 w 519"/>
                  <a:gd name="T91" fmla="*/ 440 h 769"/>
                  <a:gd name="T92" fmla="*/ 426 w 519"/>
                  <a:gd name="T93" fmla="*/ 432 h 769"/>
                  <a:gd name="T94" fmla="*/ 433 w 519"/>
                  <a:gd name="T95" fmla="*/ 425 h 769"/>
                  <a:gd name="T96" fmla="*/ 442 w 519"/>
                  <a:gd name="T97" fmla="*/ 418 h 769"/>
                  <a:gd name="T98" fmla="*/ 447 w 519"/>
                  <a:gd name="T99" fmla="*/ 394 h 769"/>
                  <a:gd name="T100" fmla="*/ 475 w 519"/>
                  <a:gd name="T101" fmla="*/ 366 h 769"/>
                  <a:gd name="T102" fmla="*/ 512 w 519"/>
                  <a:gd name="T103" fmla="*/ 304 h 769"/>
                  <a:gd name="T104" fmla="*/ 513 w 519"/>
                  <a:gd name="T105" fmla="*/ 225 h 769"/>
                  <a:gd name="T106" fmla="*/ 494 w 519"/>
                  <a:gd name="T107" fmla="*/ 178 h 769"/>
                  <a:gd name="T108" fmla="*/ 457 w 519"/>
                  <a:gd name="T109" fmla="*/ 125 h 769"/>
                  <a:gd name="T110" fmla="*/ 405 w 519"/>
                  <a:gd name="T111" fmla="*/ 77 h 769"/>
                  <a:gd name="T112" fmla="*/ 423 w 519"/>
                  <a:gd name="T113" fmla="*/ 17 h 769"/>
                  <a:gd name="T114" fmla="*/ 419 w 519"/>
                  <a:gd name="T115" fmla="*/ 13 h 769"/>
                  <a:gd name="T116" fmla="*/ 393 w 519"/>
                  <a:gd name="T117" fmla="*/ 31 h 7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9"/>
                  <a:gd name="T178" fmla="*/ 0 h 769"/>
                  <a:gd name="T179" fmla="*/ 519 w 519"/>
                  <a:gd name="T180" fmla="*/ 769 h 7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9" h="769">
                    <a:moveTo>
                      <a:pt x="375" y="41"/>
                    </a:moveTo>
                    <a:lnTo>
                      <a:pt x="359" y="41"/>
                    </a:lnTo>
                    <a:lnTo>
                      <a:pt x="352" y="44"/>
                    </a:lnTo>
                    <a:lnTo>
                      <a:pt x="346" y="46"/>
                    </a:lnTo>
                    <a:lnTo>
                      <a:pt x="339" y="49"/>
                    </a:lnTo>
                    <a:lnTo>
                      <a:pt x="333" y="51"/>
                    </a:lnTo>
                    <a:lnTo>
                      <a:pt x="326" y="53"/>
                    </a:lnTo>
                    <a:lnTo>
                      <a:pt x="320" y="55"/>
                    </a:lnTo>
                    <a:lnTo>
                      <a:pt x="313" y="56"/>
                    </a:lnTo>
                    <a:lnTo>
                      <a:pt x="305" y="58"/>
                    </a:lnTo>
                    <a:lnTo>
                      <a:pt x="297" y="59"/>
                    </a:lnTo>
                    <a:lnTo>
                      <a:pt x="287" y="60"/>
                    </a:lnTo>
                    <a:lnTo>
                      <a:pt x="279" y="62"/>
                    </a:lnTo>
                    <a:lnTo>
                      <a:pt x="271" y="63"/>
                    </a:lnTo>
                    <a:lnTo>
                      <a:pt x="264" y="66"/>
                    </a:lnTo>
                    <a:lnTo>
                      <a:pt x="257" y="69"/>
                    </a:lnTo>
                    <a:lnTo>
                      <a:pt x="250" y="72"/>
                    </a:lnTo>
                    <a:lnTo>
                      <a:pt x="245" y="76"/>
                    </a:lnTo>
                    <a:lnTo>
                      <a:pt x="239" y="77"/>
                    </a:lnTo>
                    <a:lnTo>
                      <a:pt x="234" y="79"/>
                    </a:lnTo>
                    <a:lnTo>
                      <a:pt x="229" y="82"/>
                    </a:lnTo>
                    <a:lnTo>
                      <a:pt x="224" y="84"/>
                    </a:lnTo>
                    <a:lnTo>
                      <a:pt x="218" y="87"/>
                    </a:lnTo>
                    <a:lnTo>
                      <a:pt x="214" y="91"/>
                    </a:lnTo>
                    <a:lnTo>
                      <a:pt x="209" y="93"/>
                    </a:lnTo>
                    <a:lnTo>
                      <a:pt x="204" y="97"/>
                    </a:lnTo>
                    <a:lnTo>
                      <a:pt x="194" y="101"/>
                    </a:lnTo>
                    <a:lnTo>
                      <a:pt x="186" y="106"/>
                    </a:lnTo>
                    <a:lnTo>
                      <a:pt x="178" y="111"/>
                    </a:lnTo>
                    <a:lnTo>
                      <a:pt x="170" y="116"/>
                    </a:lnTo>
                    <a:lnTo>
                      <a:pt x="164" y="122"/>
                    </a:lnTo>
                    <a:lnTo>
                      <a:pt x="158" y="128"/>
                    </a:lnTo>
                    <a:lnTo>
                      <a:pt x="152" y="134"/>
                    </a:lnTo>
                    <a:lnTo>
                      <a:pt x="148" y="138"/>
                    </a:lnTo>
                    <a:lnTo>
                      <a:pt x="135" y="158"/>
                    </a:lnTo>
                    <a:lnTo>
                      <a:pt x="127" y="176"/>
                    </a:lnTo>
                    <a:lnTo>
                      <a:pt x="122" y="196"/>
                    </a:lnTo>
                    <a:lnTo>
                      <a:pt x="121" y="213"/>
                    </a:lnTo>
                    <a:lnTo>
                      <a:pt x="122" y="230"/>
                    </a:lnTo>
                    <a:lnTo>
                      <a:pt x="122" y="245"/>
                    </a:lnTo>
                    <a:lnTo>
                      <a:pt x="121" y="258"/>
                    </a:lnTo>
                    <a:lnTo>
                      <a:pt x="119" y="267"/>
                    </a:lnTo>
                    <a:lnTo>
                      <a:pt x="116" y="281"/>
                    </a:lnTo>
                    <a:lnTo>
                      <a:pt x="111" y="309"/>
                    </a:lnTo>
                    <a:lnTo>
                      <a:pt x="107" y="337"/>
                    </a:lnTo>
                    <a:lnTo>
                      <a:pt x="106" y="358"/>
                    </a:lnTo>
                    <a:lnTo>
                      <a:pt x="105" y="367"/>
                    </a:lnTo>
                    <a:lnTo>
                      <a:pt x="102" y="385"/>
                    </a:lnTo>
                    <a:lnTo>
                      <a:pt x="97" y="405"/>
                    </a:lnTo>
                    <a:lnTo>
                      <a:pt x="91" y="430"/>
                    </a:lnTo>
                    <a:lnTo>
                      <a:pt x="84" y="453"/>
                    </a:lnTo>
                    <a:lnTo>
                      <a:pt x="79" y="474"/>
                    </a:lnTo>
                    <a:lnTo>
                      <a:pt x="74" y="491"/>
                    </a:lnTo>
                    <a:lnTo>
                      <a:pt x="71" y="500"/>
                    </a:lnTo>
                    <a:lnTo>
                      <a:pt x="67" y="497"/>
                    </a:lnTo>
                    <a:lnTo>
                      <a:pt x="63" y="492"/>
                    </a:lnTo>
                    <a:lnTo>
                      <a:pt x="58" y="485"/>
                    </a:lnTo>
                    <a:lnTo>
                      <a:pt x="52" y="477"/>
                    </a:lnTo>
                    <a:lnTo>
                      <a:pt x="46" y="474"/>
                    </a:lnTo>
                    <a:lnTo>
                      <a:pt x="43" y="481"/>
                    </a:lnTo>
                    <a:lnTo>
                      <a:pt x="41" y="494"/>
                    </a:lnTo>
                    <a:lnTo>
                      <a:pt x="38" y="503"/>
                    </a:lnTo>
                    <a:lnTo>
                      <a:pt x="35" y="509"/>
                    </a:lnTo>
                    <a:lnTo>
                      <a:pt x="28" y="516"/>
                    </a:lnTo>
                    <a:lnTo>
                      <a:pt x="19" y="524"/>
                    </a:lnTo>
                    <a:lnTo>
                      <a:pt x="8" y="534"/>
                    </a:lnTo>
                    <a:lnTo>
                      <a:pt x="1" y="545"/>
                    </a:lnTo>
                    <a:lnTo>
                      <a:pt x="3" y="554"/>
                    </a:lnTo>
                    <a:lnTo>
                      <a:pt x="7" y="562"/>
                    </a:lnTo>
                    <a:lnTo>
                      <a:pt x="13" y="567"/>
                    </a:lnTo>
                    <a:lnTo>
                      <a:pt x="18" y="570"/>
                    </a:lnTo>
                    <a:lnTo>
                      <a:pt x="22" y="577"/>
                    </a:lnTo>
                    <a:lnTo>
                      <a:pt x="26" y="584"/>
                    </a:lnTo>
                    <a:lnTo>
                      <a:pt x="28" y="591"/>
                    </a:lnTo>
                    <a:lnTo>
                      <a:pt x="23" y="594"/>
                    </a:lnTo>
                    <a:lnTo>
                      <a:pt x="20" y="599"/>
                    </a:lnTo>
                    <a:lnTo>
                      <a:pt x="16" y="603"/>
                    </a:lnTo>
                    <a:lnTo>
                      <a:pt x="14" y="608"/>
                    </a:lnTo>
                    <a:lnTo>
                      <a:pt x="11" y="617"/>
                    </a:lnTo>
                    <a:lnTo>
                      <a:pt x="7" y="628"/>
                    </a:lnTo>
                    <a:lnTo>
                      <a:pt x="5" y="637"/>
                    </a:lnTo>
                    <a:lnTo>
                      <a:pt x="1" y="644"/>
                    </a:lnTo>
                    <a:lnTo>
                      <a:pt x="0" y="658"/>
                    </a:lnTo>
                    <a:lnTo>
                      <a:pt x="4" y="678"/>
                    </a:lnTo>
                    <a:lnTo>
                      <a:pt x="7" y="704"/>
                    </a:lnTo>
                    <a:lnTo>
                      <a:pt x="6" y="729"/>
                    </a:lnTo>
                    <a:lnTo>
                      <a:pt x="10" y="746"/>
                    </a:lnTo>
                    <a:lnTo>
                      <a:pt x="16" y="755"/>
                    </a:lnTo>
                    <a:lnTo>
                      <a:pt x="28" y="760"/>
                    </a:lnTo>
                    <a:lnTo>
                      <a:pt x="39" y="765"/>
                    </a:lnTo>
                    <a:lnTo>
                      <a:pt x="49" y="768"/>
                    </a:lnTo>
                    <a:lnTo>
                      <a:pt x="56" y="769"/>
                    </a:lnTo>
                    <a:lnTo>
                      <a:pt x="61" y="768"/>
                    </a:lnTo>
                    <a:lnTo>
                      <a:pt x="66" y="767"/>
                    </a:lnTo>
                    <a:lnTo>
                      <a:pt x="71" y="765"/>
                    </a:lnTo>
                    <a:lnTo>
                      <a:pt x="74" y="761"/>
                    </a:lnTo>
                    <a:lnTo>
                      <a:pt x="76" y="758"/>
                    </a:lnTo>
                    <a:lnTo>
                      <a:pt x="80" y="754"/>
                    </a:lnTo>
                    <a:lnTo>
                      <a:pt x="84" y="750"/>
                    </a:lnTo>
                    <a:lnTo>
                      <a:pt x="90" y="745"/>
                    </a:lnTo>
                    <a:lnTo>
                      <a:pt x="97" y="739"/>
                    </a:lnTo>
                    <a:lnTo>
                      <a:pt x="105" y="735"/>
                    </a:lnTo>
                    <a:lnTo>
                      <a:pt x="112" y="729"/>
                    </a:lnTo>
                    <a:lnTo>
                      <a:pt x="119" y="725"/>
                    </a:lnTo>
                    <a:lnTo>
                      <a:pt x="125" y="722"/>
                    </a:lnTo>
                    <a:lnTo>
                      <a:pt x="128" y="720"/>
                    </a:lnTo>
                    <a:lnTo>
                      <a:pt x="134" y="719"/>
                    </a:lnTo>
                    <a:lnTo>
                      <a:pt x="141" y="716"/>
                    </a:lnTo>
                    <a:lnTo>
                      <a:pt x="146" y="716"/>
                    </a:lnTo>
                    <a:lnTo>
                      <a:pt x="149" y="716"/>
                    </a:lnTo>
                    <a:lnTo>
                      <a:pt x="150" y="721"/>
                    </a:lnTo>
                    <a:lnTo>
                      <a:pt x="150" y="728"/>
                    </a:lnTo>
                    <a:lnTo>
                      <a:pt x="149" y="736"/>
                    </a:lnTo>
                    <a:lnTo>
                      <a:pt x="150" y="740"/>
                    </a:lnTo>
                    <a:lnTo>
                      <a:pt x="152" y="740"/>
                    </a:lnTo>
                    <a:lnTo>
                      <a:pt x="156" y="737"/>
                    </a:lnTo>
                    <a:lnTo>
                      <a:pt x="158" y="732"/>
                    </a:lnTo>
                    <a:lnTo>
                      <a:pt x="161" y="727"/>
                    </a:lnTo>
                    <a:lnTo>
                      <a:pt x="164" y="723"/>
                    </a:lnTo>
                    <a:lnTo>
                      <a:pt x="167" y="724"/>
                    </a:lnTo>
                    <a:lnTo>
                      <a:pt x="170" y="727"/>
                    </a:lnTo>
                    <a:lnTo>
                      <a:pt x="171" y="729"/>
                    </a:lnTo>
                    <a:lnTo>
                      <a:pt x="173" y="731"/>
                    </a:lnTo>
                    <a:lnTo>
                      <a:pt x="175" y="734"/>
                    </a:lnTo>
                    <a:lnTo>
                      <a:pt x="178" y="734"/>
                    </a:lnTo>
                    <a:lnTo>
                      <a:pt x="178" y="731"/>
                    </a:lnTo>
                    <a:lnTo>
                      <a:pt x="178" y="727"/>
                    </a:lnTo>
                    <a:lnTo>
                      <a:pt x="179" y="722"/>
                    </a:lnTo>
                    <a:lnTo>
                      <a:pt x="180" y="717"/>
                    </a:lnTo>
                    <a:lnTo>
                      <a:pt x="182" y="712"/>
                    </a:lnTo>
                    <a:lnTo>
                      <a:pt x="185" y="707"/>
                    </a:lnTo>
                    <a:lnTo>
                      <a:pt x="188" y="707"/>
                    </a:lnTo>
                    <a:lnTo>
                      <a:pt x="189" y="707"/>
                    </a:lnTo>
                    <a:lnTo>
                      <a:pt x="190" y="709"/>
                    </a:lnTo>
                    <a:lnTo>
                      <a:pt x="192" y="711"/>
                    </a:lnTo>
                    <a:lnTo>
                      <a:pt x="193" y="714"/>
                    </a:lnTo>
                    <a:lnTo>
                      <a:pt x="194" y="716"/>
                    </a:lnTo>
                    <a:lnTo>
                      <a:pt x="196" y="716"/>
                    </a:lnTo>
                    <a:lnTo>
                      <a:pt x="199" y="714"/>
                    </a:lnTo>
                    <a:lnTo>
                      <a:pt x="200" y="711"/>
                    </a:lnTo>
                    <a:lnTo>
                      <a:pt x="200" y="706"/>
                    </a:lnTo>
                    <a:lnTo>
                      <a:pt x="199" y="702"/>
                    </a:lnTo>
                    <a:lnTo>
                      <a:pt x="197" y="700"/>
                    </a:lnTo>
                    <a:lnTo>
                      <a:pt x="197" y="698"/>
                    </a:lnTo>
                    <a:lnTo>
                      <a:pt x="197" y="694"/>
                    </a:lnTo>
                    <a:lnTo>
                      <a:pt x="199" y="691"/>
                    </a:lnTo>
                    <a:lnTo>
                      <a:pt x="204" y="683"/>
                    </a:lnTo>
                    <a:lnTo>
                      <a:pt x="209" y="673"/>
                    </a:lnTo>
                    <a:lnTo>
                      <a:pt x="211" y="661"/>
                    </a:lnTo>
                    <a:lnTo>
                      <a:pt x="211" y="654"/>
                    </a:lnTo>
                    <a:lnTo>
                      <a:pt x="210" y="651"/>
                    </a:lnTo>
                    <a:lnTo>
                      <a:pt x="210" y="647"/>
                    </a:lnTo>
                    <a:lnTo>
                      <a:pt x="210" y="644"/>
                    </a:lnTo>
                    <a:lnTo>
                      <a:pt x="211" y="641"/>
                    </a:lnTo>
                    <a:lnTo>
                      <a:pt x="214" y="638"/>
                    </a:lnTo>
                    <a:lnTo>
                      <a:pt x="215" y="636"/>
                    </a:lnTo>
                    <a:lnTo>
                      <a:pt x="215" y="632"/>
                    </a:lnTo>
                    <a:lnTo>
                      <a:pt x="215" y="629"/>
                    </a:lnTo>
                    <a:lnTo>
                      <a:pt x="225" y="618"/>
                    </a:lnTo>
                    <a:lnTo>
                      <a:pt x="239" y="603"/>
                    </a:lnTo>
                    <a:lnTo>
                      <a:pt x="254" y="585"/>
                    </a:lnTo>
                    <a:lnTo>
                      <a:pt x="271" y="565"/>
                    </a:lnTo>
                    <a:lnTo>
                      <a:pt x="287" y="546"/>
                    </a:lnTo>
                    <a:lnTo>
                      <a:pt x="302" y="527"/>
                    </a:lnTo>
                    <a:lnTo>
                      <a:pt x="313" y="512"/>
                    </a:lnTo>
                    <a:lnTo>
                      <a:pt x="320" y="503"/>
                    </a:lnTo>
                    <a:lnTo>
                      <a:pt x="325" y="496"/>
                    </a:lnTo>
                    <a:lnTo>
                      <a:pt x="335" y="488"/>
                    </a:lnTo>
                    <a:lnTo>
                      <a:pt x="347" y="478"/>
                    </a:lnTo>
                    <a:lnTo>
                      <a:pt x="360" y="469"/>
                    </a:lnTo>
                    <a:lnTo>
                      <a:pt x="373" y="459"/>
                    </a:lnTo>
                    <a:lnTo>
                      <a:pt x="384" y="451"/>
                    </a:lnTo>
                    <a:lnTo>
                      <a:pt x="393" y="446"/>
                    </a:lnTo>
                    <a:lnTo>
                      <a:pt x="399" y="442"/>
                    </a:lnTo>
                    <a:lnTo>
                      <a:pt x="398" y="446"/>
                    </a:lnTo>
                    <a:lnTo>
                      <a:pt x="399" y="448"/>
                    </a:lnTo>
                    <a:lnTo>
                      <a:pt x="400" y="449"/>
                    </a:lnTo>
                    <a:lnTo>
                      <a:pt x="403" y="448"/>
                    </a:lnTo>
                    <a:lnTo>
                      <a:pt x="406" y="446"/>
                    </a:lnTo>
                    <a:lnTo>
                      <a:pt x="408" y="443"/>
                    </a:lnTo>
                    <a:lnTo>
                      <a:pt x="409" y="441"/>
                    </a:lnTo>
                    <a:lnTo>
                      <a:pt x="411" y="438"/>
                    </a:lnTo>
                    <a:lnTo>
                      <a:pt x="412" y="439"/>
                    </a:lnTo>
                    <a:lnTo>
                      <a:pt x="414" y="440"/>
                    </a:lnTo>
                    <a:lnTo>
                      <a:pt x="416" y="440"/>
                    </a:lnTo>
                    <a:lnTo>
                      <a:pt x="420" y="440"/>
                    </a:lnTo>
                    <a:lnTo>
                      <a:pt x="423" y="436"/>
                    </a:lnTo>
                    <a:lnTo>
                      <a:pt x="426" y="432"/>
                    </a:lnTo>
                    <a:lnTo>
                      <a:pt x="429" y="427"/>
                    </a:lnTo>
                    <a:lnTo>
                      <a:pt x="430" y="423"/>
                    </a:lnTo>
                    <a:lnTo>
                      <a:pt x="431" y="425"/>
                    </a:lnTo>
                    <a:lnTo>
                      <a:pt x="433" y="425"/>
                    </a:lnTo>
                    <a:lnTo>
                      <a:pt x="434" y="426"/>
                    </a:lnTo>
                    <a:lnTo>
                      <a:pt x="437" y="428"/>
                    </a:lnTo>
                    <a:lnTo>
                      <a:pt x="441" y="426"/>
                    </a:lnTo>
                    <a:lnTo>
                      <a:pt x="442" y="418"/>
                    </a:lnTo>
                    <a:lnTo>
                      <a:pt x="442" y="409"/>
                    </a:lnTo>
                    <a:lnTo>
                      <a:pt x="441" y="400"/>
                    </a:lnTo>
                    <a:lnTo>
                      <a:pt x="443" y="398"/>
                    </a:lnTo>
                    <a:lnTo>
                      <a:pt x="447" y="394"/>
                    </a:lnTo>
                    <a:lnTo>
                      <a:pt x="454" y="388"/>
                    </a:lnTo>
                    <a:lnTo>
                      <a:pt x="462" y="381"/>
                    </a:lnTo>
                    <a:lnTo>
                      <a:pt x="469" y="373"/>
                    </a:lnTo>
                    <a:lnTo>
                      <a:pt x="475" y="366"/>
                    </a:lnTo>
                    <a:lnTo>
                      <a:pt x="480" y="359"/>
                    </a:lnTo>
                    <a:lnTo>
                      <a:pt x="481" y="353"/>
                    </a:lnTo>
                    <a:lnTo>
                      <a:pt x="499" y="328"/>
                    </a:lnTo>
                    <a:lnTo>
                      <a:pt x="512" y="304"/>
                    </a:lnTo>
                    <a:lnTo>
                      <a:pt x="518" y="282"/>
                    </a:lnTo>
                    <a:lnTo>
                      <a:pt x="519" y="261"/>
                    </a:lnTo>
                    <a:lnTo>
                      <a:pt x="518" y="242"/>
                    </a:lnTo>
                    <a:lnTo>
                      <a:pt x="513" y="225"/>
                    </a:lnTo>
                    <a:lnTo>
                      <a:pt x="507" y="210"/>
                    </a:lnTo>
                    <a:lnTo>
                      <a:pt x="502" y="197"/>
                    </a:lnTo>
                    <a:lnTo>
                      <a:pt x="499" y="189"/>
                    </a:lnTo>
                    <a:lnTo>
                      <a:pt x="494" y="178"/>
                    </a:lnTo>
                    <a:lnTo>
                      <a:pt x="486" y="166"/>
                    </a:lnTo>
                    <a:lnTo>
                      <a:pt x="476" y="152"/>
                    </a:lnTo>
                    <a:lnTo>
                      <a:pt x="467" y="138"/>
                    </a:lnTo>
                    <a:lnTo>
                      <a:pt x="457" y="125"/>
                    </a:lnTo>
                    <a:lnTo>
                      <a:pt x="446" y="115"/>
                    </a:lnTo>
                    <a:lnTo>
                      <a:pt x="438" y="107"/>
                    </a:lnTo>
                    <a:lnTo>
                      <a:pt x="415" y="92"/>
                    </a:lnTo>
                    <a:lnTo>
                      <a:pt x="405" y="77"/>
                    </a:lnTo>
                    <a:lnTo>
                      <a:pt x="404" y="60"/>
                    </a:lnTo>
                    <a:lnTo>
                      <a:pt x="408" y="45"/>
                    </a:lnTo>
                    <a:lnTo>
                      <a:pt x="416" y="30"/>
                    </a:lnTo>
                    <a:lnTo>
                      <a:pt x="423" y="17"/>
                    </a:lnTo>
                    <a:lnTo>
                      <a:pt x="428" y="7"/>
                    </a:lnTo>
                    <a:lnTo>
                      <a:pt x="426" y="0"/>
                    </a:lnTo>
                    <a:lnTo>
                      <a:pt x="422" y="7"/>
                    </a:lnTo>
                    <a:lnTo>
                      <a:pt x="419" y="13"/>
                    </a:lnTo>
                    <a:lnTo>
                      <a:pt x="413" y="17"/>
                    </a:lnTo>
                    <a:lnTo>
                      <a:pt x="407" y="22"/>
                    </a:lnTo>
                    <a:lnTo>
                      <a:pt x="401" y="26"/>
                    </a:lnTo>
                    <a:lnTo>
                      <a:pt x="393" y="31"/>
                    </a:lnTo>
                    <a:lnTo>
                      <a:pt x="384" y="36"/>
                    </a:lnTo>
                    <a:lnTo>
                      <a:pt x="375" y="41"/>
                    </a:lnTo>
                    <a:close/>
                  </a:path>
                </a:pathLst>
              </a:custGeom>
              <a:solidFill>
                <a:srgbClr val="F7F4F4"/>
              </a:solidFill>
              <a:ln w="3175" cmpd="sng">
                <a:noFill/>
                <a:round/>
                <a:headEnd/>
                <a:tailEnd/>
              </a:ln>
            </p:spPr>
            <p:txBody>
              <a:bodyPr/>
              <a:lstStyle/>
              <a:p>
                <a:endParaRPr lang="en-US">
                  <a:solidFill>
                    <a:srgbClr val="FFFFFF"/>
                  </a:solidFill>
                </a:endParaRPr>
              </a:p>
            </p:txBody>
          </p:sp>
          <p:sp>
            <p:nvSpPr>
              <p:cNvPr id="1231" name="Freeform 80"/>
              <p:cNvSpPr>
                <a:spLocks/>
              </p:cNvSpPr>
              <p:nvPr/>
            </p:nvSpPr>
            <p:spPr bwMode="auto">
              <a:xfrm>
                <a:off x="3093" y="873"/>
                <a:ext cx="70" cy="99"/>
              </a:xfrm>
              <a:custGeom>
                <a:avLst/>
                <a:gdLst>
                  <a:gd name="T0" fmla="*/ 61 w 141"/>
                  <a:gd name="T1" fmla="*/ 4 h 198"/>
                  <a:gd name="T2" fmla="*/ 65 w 141"/>
                  <a:gd name="T3" fmla="*/ 11 h 198"/>
                  <a:gd name="T4" fmla="*/ 38 w 141"/>
                  <a:gd name="T5" fmla="*/ 29 h 198"/>
                  <a:gd name="T6" fmla="*/ 18 w 141"/>
                  <a:gd name="T7" fmla="*/ 55 h 198"/>
                  <a:gd name="T8" fmla="*/ 10 w 141"/>
                  <a:gd name="T9" fmla="*/ 76 h 198"/>
                  <a:gd name="T10" fmla="*/ 14 w 141"/>
                  <a:gd name="T11" fmla="*/ 93 h 198"/>
                  <a:gd name="T12" fmla="*/ 15 w 141"/>
                  <a:gd name="T13" fmla="*/ 110 h 198"/>
                  <a:gd name="T14" fmla="*/ 25 w 141"/>
                  <a:gd name="T15" fmla="*/ 104 h 198"/>
                  <a:gd name="T16" fmla="*/ 22 w 141"/>
                  <a:gd name="T17" fmla="*/ 112 h 198"/>
                  <a:gd name="T18" fmla="*/ 18 w 141"/>
                  <a:gd name="T19" fmla="*/ 133 h 198"/>
                  <a:gd name="T20" fmla="*/ 12 w 141"/>
                  <a:gd name="T21" fmla="*/ 144 h 198"/>
                  <a:gd name="T22" fmla="*/ 11 w 141"/>
                  <a:gd name="T23" fmla="*/ 158 h 198"/>
                  <a:gd name="T24" fmla="*/ 12 w 141"/>
                  <a:gd name="T25" fmla="*/ 169 h 198"/>
                  <a:gd name="T26" fmla="*/ 21 w 141"/>
                  <a:gd name="T27" fmla="*/ 181 h 198"/>
                  <a:gd name="T28" fmla="*/ 35 w 141"/>
                  <a:gd name="T29" fmla="*/ 189 h 198"/>
                  <a:gd name="T30" fmla="*/ 49 w 141"/>
                  <a:gd name="T31" fmla="*/ 194 h 198"/>
                  <a:gd name="T32" fmla="*/ 64 w 141"/>
                  <a:gd name="T33" fmla="*/ 192 h 198"/>
                  <a:gd name="T34" fmla="*/ 72 w 141"/>
                  <a:gd name="T35" fmla="*/ 186 h 198"/>
                  <a:gd name="T36" fmla="*/ 69 w 141"/>
                  <a:gd name="T37" fmla="*/ 180 h 198"/>
                  <a:gd name="T38" fmla="*/ 74 w 141"/>
                  <a:gd name="T39" fmla="*/ 173 h 198"/>
                  <a:gd name="T40" fmla="*/ 71 w 141"/>
                  <a:gd name="T41" fmla="*/ 169 h 198"/>
                  <a:gd name="T42" fmla="*/ 63 w 141"/>
                  <a:gd name="T43" fmla="*/ 167 h 198"/>
                  <a:gd name="T44" fmla="*/ 57 w 141"/>
                  <a:gd name="T45" fmla="*/ 178 h 198"/>
                  <a:gd name="T46" fmla="*/ 44 w 141"/>
                  <a:gd name="T47" fmla="*/ 182 h 198"/>
                  <a:gd name="T48" fmla="*/ 30 w 141"/>
                  <a:gd name="T49" fmla="*/ 175 h 198"/>
                  <a:gd name="T50" fmla="*/ 29 w 141"/>
                  <a:gd name="T51" fmla="*/ 163 h 198"/>
                  <a:gd name="T52" fmla="*/ 30 w 141"/>
                  <a:gd name="T53" fmla="*/ 151 h 198"/>
                  <a:gd name="T54" fmla="*/ 28 w 141"/>
                  <a:gd name="T55" fmla="*/ 130 h 198"/>
                  <a:gd name="T56" fmla="*/ 37 w 141"/>
                  <a:gd name="T57" fmla="*/ 137 h 198"/>
                  <a:gd name="T58" fmla="*/ 59 w 141"/>
                  <a:gd name="T59" fmla="*/ 143 h 198"/>
                  <a:gd name="T60" fmla="*/ 81 w 141"/>
                  <a:gd name="T61" fmla="*/ 131 h 198"/>
                  <a:gd name="T62" fmla="*/ 76 w 141"/>
                  <a:gd name="T63" fmla="*/ 150 h 198"/>
                  <a:gd name="T64" fmla="*/ 86 w 141"/>
                  <a:gd name="T65" fmla="*/ 157 h 198"/>
                  <a:gd name="T66" fmla="*/ 94 w 141"/>
                  <a:gd name="T67" fmla="*/ 150 h 198"/>
                  <a:gd name="T68" fmla="*/ 104 w 141"/>
                  <a:gd name="T69" fmla="*/ 136 h 198"/>
                  <a:gd name="T70" fmla="*/ 121 w 141"/>
                  <a:gd name="T71" fmla="*/ 127 h 198"/>
                  <a:gd name="T72" fmla="*/ 132 w 141"/>
                  <a:gd name="T73" fmla="*/ 130 h 198"/>
                  <a:gd name="T74" fmla="*/ 136 w 141"/>
                  <a:gd name="T75" fmla="*/ 131 h 198"/>
                  <a:gd name="T76" fmla="*/ 118 w 141"/>
                  <a:gd name="T77" fmla="*/ 138 h 198"/>
                  <a:gd name="T78" fmla="*/ 106 w 141"/>
                  <a:gd name="T79" fmla="*/ 153 h 198"/>
                  <a:gd name="T80" fmla="*/ 88 w 141"/>
                  <a:gd name="T81" fmla="*/ 174 h 198"/>
                  <a:gd name="T82" fmla="*/ 76 w 141"/>
                  <a:gd name="T83" fmla="*/ 187 h 198"/>
                  <a:gd name="T84" fmla="*/ 66 w 141"/>
                  <a:gd name="T85" fmla="*/ 196 h 198"/>
                  <a:gd name="T86" fmla="*/ 49 w 141"/>
                  <a:gd name="T87" fmla="*/ 197 h 198"/>
                  <a:gd name="T88" fmla="*/ 16 w 141"/>
                  <a:gd name="T89" fmla="*/ 184 h 198"/>
                  <a:gd name="T90" fmla="*/ 7 w 141"/>
                  <a:gd name="T91" fmla="*/ 133 h 198"/>
                  <a:gd name="T92" fmla="*/ 1 w 141"/>
                  <a:gd name="T93" fmla="*/ 73 h 198"/>
                  <a:gd name="T94" fmla="*/ 11 w 141"/>
                  <a:gd name="T95" fmla="*/ 46 h 198"/>
                  <a:gd name="T96" fmla="*/ 20 w 141"/>
                  <a:gd name="T97" fmla="*/ 28 h 198"/>
                  <a:gd name="T98" fmla="*/ 31 w 141"/>
                  <a:gd name="T99" fmla="*/ 14 h 198"/>
                  <a:gd name="T100" fmla="*/ 56 w 141"/>
                  <a:gd name="T101" fmla="*/ 5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198"/>
                  <a:gd name="T155" fmla="*/ 141 w 141"/>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198">
                    <a:moveTo>
                      <a:pt x="56" y="5"/>
                    </a:moveTo>
                    <a:lnTo>
                      <a:pt x="58" y="5"/>
                    </a:lnTo>
                    <a:lnTo>
                      <a:pt x="61" y="4"/>
                    </a:lnTo>
                    <a:lnTo>
                      <a:pt x="64" y="2"/>
                    </a:lnTo>
                    <a:lnTo>
                      <a:pt x="67" y="0"/>
                    </a:lnTo>
                    <a:lnTo>
                      <a:pt x="65" y="11"/>
                    </a:lnTo>
                    <a:lnTo>
                      <a:pt x="57" y="20"/>
                    </a:lnTo>
                    <a:lnTo>
                      <a:pt x="48" y="27"/>
                    </a:lnTo>
                    <a:lnTo>
                      <a:pt x="38" y="29"/>
                    </a:lnTo>
                    <a:lnTo>
                      <a:pt x="30" y="32"/>
                    </a:lnTo>
                    <a:lnTo>
                      <a:pt x="23" y="43"/>
                    </a:lnTo>
                    <a:lnTo>
                      <a:pt x="18" y="55"/>
                    </a:lnTo>
                    <a:lnTo>
                      <a:pt x="13" y="63"/>
                    </a:lnTo>
                    <a:lnTo>
                      <a:pt x="11" y="69"/>
                    </a:lnTo>
                    <a:lnTo>
                      <a:pt x="10" y="76"/>
                    </a:lnTo>
                    <a:lnTo>
                      <a:pt x="10" y="83"/>
                    </a:lnTo>
                    <a:lnTo>
                      <a:pt x="12" y="89"/>
                    </a:lnTo>
                    <a:lnTo>
                      <a:pt x="14" y="93"/>
                    </a:lnTo>
                    <a:lnTo>
                      <a:pt x="15" y="99"/>
                    </a:lnTo>
                    <a:lnTo>
                      <a:pt x="16" y="105"/>
                    </a:lnTo>
                    <a:lnTo>
                      <a:pt x="15" y="110"/>
                    </a:lnTo>
                    <a:lnTo>
                      <a:pt x="18" y="105"/>
                    </a:lnTo>
                    <a:lnTo>
                      <a:pt x="21" y="104"/>
                    </a:lnTo>
                    <a:lnTo>
                      <a:pt x="25" y="104"/>
                    </a:lnTo>
                    <a:lnTo>
                      <a:pt x="27" y="106"/>
                    </a:lnTo>
                    <a:lnTo>
                      <a:pt x="25" y="108"/>
                    </a:lnTo>
                    <a:lnTo>
                      <a:pt x="22" y="112"/>
                    </a:lnTo>
                    <a:lnTo>
                      <a:pt x="20" y="119"/>
                    </a:lnTo>
                    <a:lnTo>
                      <a:pt x="19" y="126"/>
                    </a:lnTo>
                    <a:lnTo>
                      <a:pt x="18" y="133"/>
                    </a:lnTo>
                    <a:lnTo>
                      <a:pt x="16" y="138"/>
                    </a:lnTo>
                    <a:lnTo>
                      <a:pt x="14" y="143"/>
                    </a:lnTo>
                    <a:lnTo>
                      <a:pt x="12" y="144"/>
                    </a:lnTo>
                    <a:lnTo>
                      <a:pt x="13" y="149"/>
                    </a:lnTo>
                    <a:lnTo>
                      <a:pt x="12" y="153"/>
                    </a:lnTo>
                    <a:lnTo>
                      <a:pt x="11" y="158"/>
                    </a:lnTo>
                    <a:lnTo>
                      <a:pt x="11" y="163"/>
                    </a:lnTo>
                    <a:lnTo>
                      <a:pt x="11" y="166"/>
                    </a:lnTo>
                    <a:lnTo>
                      <a:pt x="12" y="169"/>
                    </a:lnTo>
                    <a:lnTo>
                      <a:pt x="14" y="174"/>
                    </a:lnTo>
                    <a:lnTo>
                      <a:pt x="18" y="179"/>
                    </a:lnTo>
                    <a:lnTo>
                      <a:pt x="21" y="181"/>
                    </a:lnTo>
                    <a:lnTo>
                      <a:pt x="26" y="184"/>
                    </a:lnTo>
                    <a:lnTo>
                      <a:pt x="30" y="187"/>
                    </a:lnTo>
                    <a:lnTo>
                      <a:pt x="35" y="189"/>
                    </a:lnTo>
                    <a:lnTo>
                      <a:pt x="41" y="190"/>
                    </a:lnTo>
                    <a:lnTo>
                      <a:pt x="44" y="192"/>
                    </a:lnTo>
                    <a:lnTo>
                      <a:pt x="49" y="194"/>
                    </a:lnTo>
                    <a:lnTo>
                      <a:pt x="52" y="194"/>
                    </a:lnTo>
                    <a:lnTo>
                      <a:pt x="58" y="194"/>
                    </a:lnTo>
                    <a:lnTo>
                      <a:pt x="64" y="192"/>
                    </a:lnTo>
                    <a:lnTo>
                      <a:pt x="68" y="190"/>
                    </a:lnTo>
                    <a:lnTo>
                      <a:pt x="71" y="188"/>
                    </a:lnTo>
                    <a:lnTo>
                      <a:pt x="72" y="186"/>
                    </a:lnTo>
                    <a:lnTo>
                      <a:pt x="72" y="183"/>
                    </a:lnTo>
                    <a:lnTo>
                      <a:pt x="71" y="182"/>
                    </a:lnTo>
                    <a:lnTo>
                      <a:pt x="69" y="180"/>
                    </a:lnTo>
                    <a:lnTo>
                      <a:pt x="69" y="178"/>
                    </a:lnTo>
                    <a:lnTo>
                      <a:pt x="71" y="175"/>
                    </a:lnTo>
                    <a:lnTo>
                      <a:pt x="74" y="173"/>
                    </a:lnTo>
                    <a:lnTo>
                      <a:pt x="76" y="171"/>
                    </a:lnTo>
                    <a:lnTo>
                      <a:pt x="74" y="171"/>
                    </a:lnTo>
                    <a:lnTo>
                      <a:pt x="71" y="169"/>
                    </a:lnTo>
                    <a:lnTo>
                      <a:pt x="67" y="167"/>
                    </a:lnTo>
                    <a:lnTo>
                      <a:pt x="65" y="165"/>
                    </a:lnTo>
                    <a:lnTo>
                      <a:pt x="63" y="167"/>
                    </a:lnTo>
                    <a:lnTo>
                      <a:pt x="60" y="171"/>
                    </a:lnTo>
                    <a:lnTo>
                      <a:pt x="58" y="174"/>
                    </a:lnTo>
                    <a:lnTo>
                      <a:pt x="57" y="178"/>
                    </a:lnTo>
                    <a:lnTo>
                      <a:pt x="54" y="180"/>
                    </a:lnTo>
                    <a:lnTo>
                      <a:pt x="51" y="182"/>
                    </a:lnTo>
                    <a:lnTo>
                      <a:pt x="44" y="182"/>
                    </a:lnTo>
                    <a:lnTo>
                      <a:pt x="35" y="181"/>
                    </a:lnTo>
                    <a:lnTo>
                      <a:pt x="31" y="179"/>
                    </a:lnTo>
                    <a:lnTo>
                      <a:pt x="30" y="175"/>
                    </a:lnTo>
                    <a:lnTo>
                      <a:pt x="28" y="171"/>
                    </a:lnTo>
                    <a:lnTo>
                      <a:pt x="28" y="166"/>
                    </a:lnTo>
                    <a:lnTo>
                      <a:pt x="29" y="163"/>
                    </a:lnTo>
                    <a:lnTo>
                      <a:pt x="31" y="158"/>
                    </a:lnTo>
                    <a:lnTo>
                      <a:pt x="31" y="154"/>
                    </a:lnTo>
                    <a:lnTo>
                      <a:pt x="30" y="151"/>
                    </a:lnTo>
                    <a:lnTo>
                      <a:pt x="28" y="145"/>
                    </a:lnTo>
                    <a:lnTo>
                      <a:pt x="28" y="138"/>
                    </a:lnTo>
                    <a:lnTo>
                      <a:pt x="28" y="130"/>
                    </a:lnTo>
                    <a:lnTo>
                      <a:pt x="29" y="126"/>
                    </a:lnTo>
                    <a:lnTo>
                      <a:pt x="33" y="130"/>
                    </a:lnTo>
                    <a:lnTo>
                      <a:pt x="37" y="137"/>
                    </a:lnTo>
                    <a:lnTo>
                      <a:pt x="44" y="142"/>
                    </a:lnTo>
                    <a:lnTo>
                      <a:pt x="51" y="144"/>
                    </a:lnTo>
                    <a:lnTo>
                      <a:pt x="59" y="143"/>
                    </a:lnTo>
                    <a:lnTo>
                      <a:pt x="68" y="140"/>
                    </a:lnTo>
                    <a:lnTo>
                      <a:pt x="76" y="135"/>
                    </a:lnTo>
                    <a:lnTo>
                      <a:pt x="81" y="131"/>
                    </a:lnTo>
                    <a:lnTo>
                      <a:pt x="79" y="137"/>
                    </a:lnTo>
                    <a:lnTo>
                      <a:pt x="76" y="144"/>
                    </a:lnTo>
                    <a:lnTo>
                      <a:pt x="76" y="150"/>
                    </a:lnTo>
                    <a:lnTo>
                      <a:pt x="79" y="154"/>
                    </a:lnTo>
                    <a:lnTo>
                      <a:pt x="82" y="157"/>
                    </a:lnTo>
                    <a:lnTo>
                      <a:pt x="86" y="157"/>
                    </a:lnTo>
                    <a:lnTo>
                      <a:pt x="89" y="156"/>
                    </a:lnTo>
                    <a:lnTo>
                      <a:pt x="91" y="153"/>
                    </a:lnTo>
                    <a:lnTo>
                      <a:pt x="94" y="150"/>
                    </a:lnTo>
                    <a:lnTo>
                      <a:pt x="97" y="144"/>
                    </a:lnTo>
                    <a:lnTo>
                      <a:pt x="101" y="138"/>
                    </a:lnTo>
                    <a:lnTo>
                      <a:pt x="104" y="136"/>
                    </a:lnTo>
                    <a:lnTo>
                      <a:pt x="112" y="130"/>
                    </a:lnTo>
                    <a:lnTo>
                      <a:pt x="118" y="128"/>
                    </a:lnTo>
                    <a:lnTo>
                      <a:pt x="121" y="127"/>
                    </a:lnTo>
                    <a:lnTo>
                      <a:pt x="126" y="128"/>
                    </a:lnTo>
                    <a:lnTo>
                      <a:pt x="128" y="129"/>
                    </a:lnTo>
                    <a:lnTo>
                      <a:pt x="132" y="130"/>
                    </a:lnTo>
                    <a:lnTo>
                      <a:pt x="136" y="131"/>
                    </a:lnTo>
                    <a:lnTo>
                      <a:pt x="141" y="131"/>
                    </a:lnTo>
                    <a:lnTo>
                      <a:pt x="136" y="131"/>
                    </a:lnTo>
                    <a:lnTo>
                      <a:pt x="129" y="133"/>
                    </a:lnTo>
                    <a:lnTo>
                      <a:pt x="122" y="135"/>
                    </a:lnTo>
                    <a:lnTo>
                      <a:pt x="118" y="138"/>
                    </a:lnTo>
                    <a:lnTo>
                      <a:pt x="116" y="142"/>
                    </a:lnTo>
                    <a:lnTo>
                      <a:pt x="112" y="146"/>
                    </a:lnTo>
                    <a:lnTo>
                      <a:pt x="106" y="153"/>
                    </a:lnTo>
                    <a:lnTo>
                      <a:pt x="101" y="160"/>
                    </a:lnTo>
                    <a:lnTo>
                      <a:pt x="95" y="167"/>
                    </a:lnTo>
                    <a:lnTo>
                      <a:pt x="88" y="174"/>
                    </a:lnTo>
                    <a:lnTo>
                      <a:pt x="83" y="180"/>
                    </a:lnTo>
                    <a:lnTo>
                      <a:pt x="80" y="183"/>
                    </a:lnTo>
                    <a:lnTo>
                      <a:pt x="76" y="187"/>
                    </a:lnTo>
                    <a:lnTo>
                      <a:pt x="74" y="190"/>
                    </a:lnTo>
                    <a:lnTo>
                      <a:pt x="71" y="194"/>
                    </a:lnTo>
                    <a:lnTo>
                      <a:pt x="66" y="196"/>
                    </a:lnTo>
                    <a:lnTo>
                      <a:pt x="61" y="197"/>
                    </a:lnTo>
                    <a:lnTo>
                      <a:pt x="56" y="198"/>
                    </a:lnTo>
                    <a:lnTo>
                      <a:pt x="49" y="197"/>
                    </a:lnTo>
                    <a:lnTo>
                      <a:pt x="39" y="194"/>
                    </a:lnTo>
                    <a:lnTo>
                      <a:pt x="28" y="189"/>
                    </a:lnTo>
                    <a:lnTo>
                      <a:pt x="16" y="184"/>
                    </a:lnTo>
                    <a:lnTo>
                      <a:pt x="10" y="175"/>
                    </a:lnTo>
                    <a:lnTo>
                      <a:pt x="6" y="158"/>
                    </a:lnTo>
                    <a:lnTo>
                      <a:pt x="7" y="133"/>
                    </a:lnTo>
                    <a:lnTo>
                      <a:pt x="4" y="107"/>
                    </a:lnTo>
                    <a:lnTo>
                      <a:pt x="0" y="87"/>
                    </a:lnTo>
                    <a:lnTo>
                      <a:pt x="1" y="73"/>
                    </a:lnTo>
                    <a:lnTo>
                      <a:pt x="5" y="66"/>
                    </a:lnTo>
                    <a:lnTo>
                      <a:pt x="7" y="57"/>
                    </a:lnTo>
                    <a:lnTo>
                      <a:pt x="11" y="46"/>
                    </a:lnTo>
                    <a:lnTo>
                      <a:pt x="14" y="37"/>
                    </a:lnTo>
                    <a:lnTo>
                      <a:pt x="16" y="32"/>
                    </a:lnTo>
                    <a:lnTo>
                      <a:pt x="20" y="28"/>
                    </a:lnTo>
                    <a:lnTo>
                      <a:pt x="23" y="23"/>
                    </a:lnTo>
                    <a:lnTo>
                      <a:pt x="28" y="20"/>
                    </a:lnTo>
                    <a:lnTo>
                      <a:pt x="31" y="14"/>
                    </a:lnTo>
                    <a:lnTo>
                      <a:pt x="37" y="9"/>
                    </a:lnTo>
                    <a:lnTo>
                      <a:pt x="45" y="6"/>
                    </a:lnTo>
                    <a:lnTo>
                      <a:pt x="56" y="5"/>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32" name="Freeform 81"/>
              <p:cNvSpPr>
                <a:spLocks/>
              </p:cNvSpPr>
              <p:nvPr/>
            </p:nvSpPr>
            <p:spPr bwMode="auto">
              <a:xfrm>
                <a:off x="3128" y="767"/>
                <a:ext cx="46" cy="80"/>
              </a:xfrm>
              <a:custGeom>
                <a:avLst/>
                <a:gdLst>
                  <a:gd name="T0" fmla="*/ 0 w 91"/>
                  <a:gd name="T1" fmla="*/ 142 h 161"/>
                  <a:gd name="T2" fmla="*/ 3 w 91"/>
                  <a:gd name="T3" fmla="*/ 133 h 161"/>
                  <a:gd name="T4" fmla="*/ 8 w 91"/>
                  <a:gd name="T5" fmla="*/ 116 h 161"/>
                  <a:gd name="T6" fmla="*/ 13 w 91"/>
                  <a:gd name="T7" fmla="*/ 95 h 161"/>
                  <a:gd name="T8" fmla="*/ 20 w 91"/>
                  <a:gd name="T9" fmla="*/ 72 h 161"/>
                  <a:gd name="T10" fmla="*/ 26 w 91"/>
                  <a:gd name="T11" fmla="*/ 47 h 161"/>
                  <a:gd name="T12" fmla="*/ 31 w 91"/>
                  <a:gd name="T13" fmla="*/ 27 h 161"/>
                  <a:gd name="T14" fmla="*/ 34 w 91"/>
                  <a:gd name="T15" fmla="*/ 9 h 161"/>
                  <a:gd name="T16" fmla="*/ 35 w 91"/>
                  <a:gd name="T17" fmla="*/ 0 h 161"/>
                  <a:gd name="T18" fmla="*/ 34 w 91"/>
                  <a:gd name="T19" fmla="*/ 16 h 161"/>
                  <a:gd name="T20" fmla="*/ 32 w 91"/>
                  <a:gd name="T21" fmla="*/ 43 h 161"/>
                  <a:gd name="T22" fmla="*/ 32 w 91"/>
                  <a:gd name="T23" fmla="*/ 70 h 161"/>
                  <a:gd name="T24" fmla="*/ 39 w 91"/>
                  <a:gd name="T25" fmla="*/ 89 h 161"/>
                  <a:gd name="T26" fmla="*/ 45 w 91"/>
                  <a:gd name="T27" fmla="*/ 93 h 161"/>
                  <a:gd name="T28" fmla="*/ 51 w 91"/>
                  <a:gd name="T29" fmla="*/ 96 h 161"/>
                  <a:gd name="T30" fmla="*/ 58 w 91"/>
                  <a:gd name="T31" fmla="*/ 97 h 161"/>
                  <a:gd name="T32" fmla="*/ 66 w 91"/>
                  <a:gd name="T33" fmla="*/ 96 h 161"/>
                  <a:gd name="T34" fmla="*/ 75 w 91"/>
                  <a:gd name="T35" fmla="*/ 95 h 161"/>
                  <a:gd name="T36" fmla="*/ 80 w 91"/>
                  <a:gd name="T37" fmla="*/ 92 h 161"/>
                  <a:gd name="T38" fmla="*/ 85 w 91"/>
                  <a:gd name="T39" fmla="*/ 90 h 161"/>
                  <a:gd name="T40" fmla="*/ 88 w 91"/>
                  <a:gd name="T41" fmla="*/ 88 h 161"/>
                  <a:gd name="T42" fmla="*/ 91 w 91"/>
                  <a:gd name="T43" fmla="*/ 88 h 161"/>
                  <a:gd name="T44" fmla="*/ 91 w 91"/>
                  <a:gd name="T45" fmla="*/ 95 h 161"/>
                  <a:gd name="T46" fmla="*/ 85 w 91"/>
                  <a:gd name="T47" fmla="*/ 101 h 161"/>
                  <a:gd name="T48" fmla="*/ 70 w 91"/>
                  <a:gd name="T49" fmla="*/ 105 h 161"/>
                  <a:gd name="T50" fmla="*/ 63 w 91"/>
                  <a:gd name="T51" fmla="*/ 106 h 161"/>
                  <a:gd name="T52" fmla="*/ 54 w 91"/>
                  <a:gd name="T53" fmla="*/ 112 h 161"/>
                  <a:gd name="T54" fmla="*/ 43 w 91"/>
                  <a:gd name="T55" fmla="*/ 120 h 161"/>
                  <a:gd name="T56" fmla="*/ 33 w 91"/>
                  <a:gd name="T57" fmla="*/ 129 h 161"/>
                  <a:gd name="T58" fmla="*/ 23 w 91"/>
                  <a:gd name="T59" fmla="*/ 139 h 161"/>
                  <a:gd name="T60" fmla="*/ 13 w 91"/>
                  <a:gd name="T61" fmla="*/ 149 h 161"/>
                  <a:gd name="T62" fmla="*/ 8 w 91"/>
                  <a:gd name="T63" fmla="*/ 157 h 161"/>
                  <a:gd name="T64" fmla="*/ 5 w 91"/>
                  <a:gd name="T65" fmla="*/ 161 h 161"/>
                  <a:gd name="T66" fmla="*/ 3 w 91"/>
                  <a:gd name="T67" fmla="*/ 153 h 161"/>
                  <a:gd name="T68" fmla="*/ 1 w 91"/>
                  <a:gd name="T69" fmla="*/ 148 h 161"/>
                  <a:gd name="T70" fmla="*/ 0 w 91"/>
                  <a:gd name="T71" fmla="*/ 143 h 161"/>
                  <a:gd name="T72" fmla="*/ 0 w 91"/>
                  <a:gd name="T73" fmla="*/ 142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161"/>
                  <a:gd name="T113" fmla="*/ 91 w 91"/>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161">
                    <a:moveTo>
                      <a:pt x="0" y="142"/>
                    </a:moveTo>
                    <a:lnTo>
                      <a:pt x="3" y="133"/>
                    </a:lnTo>
                    <a:lnTo>
                      <a:pt x="8" y="116"/>
                    </a:lnTo>
                    <a:lnTo>
                      <a:pt x="13" y="95"/>
                    </a:lnTo>
                    <a:lnTo>
                      <a:pt x="20" y="72"/>
                    </a:lnTo>
                    <a:lnTo>
                      <a:pt x="26" y="47"/>
                    </a:lnTo>
                    <a:lnTo>
                      <a:pt x="31" y="27"/>
                    </a:lnTo>
                    <a:lnTo>
                      <a:pt x="34" y="9"/>
                    </a:lnTo>
                    <a:lnTo>
                      <a:pt x="35" y="0"/>
                    </a:lnTo>
                    <a:lnTo>
                      <a:pt x="34" y="16"/>
                    </a:lnTo>
                    <a:lnTo>
                      <a:pt x="32" y="43"/>
                    </a:lnTo>
                    <a:lnTo>
                      <a:pt x="32" y="70"/>
                    </a:lnTo>
                    <a:lnTo>
                      <a:pt x="39" y="89"/>
                    </a:lnTo>
                    <a:lnTo>
                      <a:pt x="45" y="93"/>
                    </a:lnTo>
                    <a:lnTo>
                      <a:pt x="51" y="96"/>
                    </a:lnTo>
                    <a:lnTo>
                      <a:pt x="58" y="97"/>
                    </a:lnTo>
                    <a:lnTo>
                      <a:pt x="66" y="96"/>
                    </a:lnTo>
                    <a:lnTo>
                      <a:pt x="75" y="95"/>
                    </a:lnTo>
                    <a:lnTo>
                      <a:pt x="80" y="92"/>
                    </a:lnTo>
                    <a:lnTo>
                      <a:pt x="85" y="90"/>
                    </a:lnTo>
                    <a:lnTo>
                      <a:pt x="88" y="88"/>
                    </a:lnTo>
                    <a:lnTo>
                      <a:pt x="91" y="88"/>
                    </a:lnTo>
                    <a:lnTo>
                      <a:pt x="91" y="95"/>
                    </a:lnTo>
                    <a:lnTo>
                      <a:pt x="85" y="101"/>
                    </a:lnTo>
                    <a:lnTo>
                      <a:pt x="70" y="105"/>
                    </a:lnTo>
                    <a:lnTo>
                      <a:pt x="63" y="106"/>
                    </a:lnTo>
                    <a:lnTo>
                      <a:pt x="54" y="112"/>
                    </a:lnTo>
                    <a:lnTo>
                      <a:pt x="43" y="120"/>
                    </a:lnTo>
                    <a:lnTo>
                      <a:pt x="33" y="129"/>
                    </a:lnTo>
                    <a:lnTo>
                      <a:pt x="23" y="139"/>
                    </a:lnTo>
                    <a:lnTo>
                      <a:pt x="13" y="149"/>
                    </a:lnTo>
                    <a:lnTo>
                      <a:pt x="8" y="157"/>
                    </a:lnTo>
                    <a:lnTo>
                      <a:pt x="5" y="161"/>
                    </a:lnTo>
                    <a:lnTo>
                      <a:pt x="3" y="153"/>
                    </a:lnTo>
                    <a:lnTo>
                      <a:pt x="1" y="148"/>
                    </a:lnTo>
                    <a:lnTo>
                      <a:pt x="0" y="143"/>
                    </a:lnTo>
                    <a:lnTo>
                      <a:pt x="0" y="142"/>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33" name="Freeform 82"/>
              <p:cNvSpPr>
                <a:spLocks/>
              </p:cNvSpPr>
              <p:nvPr/>
            </p:nvSpPr>
            <p:spPr bwMode="auto">
              <a:xfrm>
                <a:off x="3153" y="666"/>
                <a:ext cx="43" cy="55"/>
              </a:xfrm>
              <a:custGeom>
                <a:avLst/>
                <a:gdLst>
                  <a:gd name="T0" fmla="*/ 0 w 88"/>
                  <a:gd name="T1" fmla="*/ 109 h 109"/>
                  <a:gd name="T2" fmla="*/ 5 w 88"/>
                  <a:gd name="T3" fmla="*/ 102 h 109"/>
                  <a:gd name="T4" fmla="*/ 9 w 88"/>
                  <a:gd name="T5" fmla="*/ 93 h 109"/>
                  <a:gd name="T6" fmla="*/ 14 w 88"/>
                  <a:gd name="T7" fmla="*/ 83 h 109"/>
                  <a:gd name="T8" fmla="*/ 18 w 88"/>
                  <a:gd name="T9" fmla="*/ 71 h 109"/>
                  <a:gd name="T10" fmla="*/ 25 w 88"/>
                  <a:gd name="T11" fmla="*/ 60 h 109"/>
                  <a:gd name="T12" fmla="*/ 35 w 88"/>
                  <a:gd name="T13" fmla="*/ 50 h 109"/>
                  <a:gd name="T14" fmla="*/ 46 w 88"/>
                  <a:gd name="T15" fmla="*/ 42 h 109"/>
                  <a:gd name="T16" fmla="*/ 61 w 88"/>
                  <a:gd name="T17" fmla="*/ 37 h 109"/>
                  <a:gd name="T18" fmla="*/ 70 w 88"/>
                  <a:gd name="T19" fmla="*/ 27 h 109"/>
                  <a:gd name="T20" fmla="*/ 80 w 88"/>
                  <a:gd name="T21" fmla="*/ 17 h 109"/>
                  <a:gd name="T22" fmla="*/ 86 w 88"/>
                  <a:gd name="T23" fmla="*/ 8 h 109"/>
                  <a:gd name="T24" fmla="*/ 88 w 88"/>
                  <a:gd name="T25" fmla="*/ 0 h 109"/>
                  <a:gd name="T26" fmla="*/ 78 w 88"/>
                  <a:gd name="T27" fmla="*/ 5 h 109"/>
                  <a:gd name="T28" fmla="*/ 70 w 88"/>
                  <a:gd name="T29" fmla="*/ 11 h 109"/>
                  <a:gd name="T30" fmla="*/ 62 w 88"/>
                  <a:gd name="T31" fmla="*/ 17 h 109"/>
                  <a:gd name="T32" fmla="*/ 55 w 88"/>
                  <a:gd name="T33" fmla="*/ 17 h 109"/>
                  <a:gd name="T34" fmla="*/ 47 w 88"/>
                  <a:gd name="T35" fmla="*/ 15 h 109"/>
                  <a:gd name="T36" fmla="*/ 42 w 88"/>
                  <a:gd name="T37" fmla="*/ 12 h 109"/>
                  <a:gd name="T38" fmla="*/ 37 w 88"/>
                  <a:gd name="T39" fmla="*/ 8 h 109"/>
                  <a:gd name="T40" fmla="*/ 35 w 88"/>
                  <a:gd name="T41" fmla="*/ 0 h 109"/>
                  <a:gd name="T42" fmla="*/ 24 w 88"/>
                  <a:gd name="T43" fmla="*/ 8 h 109"/>
                  <a:gd name="T44" fmla="*/ 17 w 88"/>
                  <a:gd name="T45" fmla="*/ 17 h 109"/>
                  <a:gd name="T46" fmla="*/ 13 w 88"/>
                  <a:gd name="T47" fmla="*/ 29 h 109"/>
                  <a:gd name="T48" fmla="*/ 10 w 88"/>
                  <a:gd name="T49" fmla="*/ 40 h 109"/>
                  <a:gd name="T50" fmla="*/ 9 w 88"/>
                  <a:gd name="T51" fmla="*/ 54 h 109"/>
                  <a:gd name="T52" fmla="*/ 8 w 88"/>
                  <a:gd name="T53" fmla="*/ 70 h 109"/>
                  <a:gd name="T54" fmla="*/ 5 w 88"/>
                  <a:gd name="T55" fmla="*/ 88 h 109"/>
                  <a:gd name="T56" fmla="*/ 0 w 88"/>
                  <a:gd name="T57" fmla="*/ 109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09"/>
                  <a:gd name="T89" fmla="*/ 88 w 88"/>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09">
                    <a:moveTo>
                      <a:pt x="0" y="109"/>
                    </a:moveTo>
                    <a:lnTo>
                      <a:pt x="5" y="102"/>
                    </a:lnTo>
                    <a:lnTo>
                      <a:pt x="9" y="93"/>
                    </a:lnTo>
                    <a:lnTo>
                      <a:pt x="14" y="83"/>
                    </a:lnTo>
                    <a:lnTo>
                      <a:pt x="18" y="71"/>
                    </a:lnTo>
                    <a:lnTo>
                      <a:pt x="25" y="60"/>
                    </a:lnTo>
                    <a:lnTo>
                      <a:pt x="35" y="50"/>
                    </a:lnTo>
                    <a:lnTo>
                      <a:pt x="46" y="42"/>
                    </a:lnTo>
                    <a:lnTo>
                      <a:pt x="61" y="37"/>
                    </a:lnTo>
                    <a:lnTo>
                      <a:pt x="70" y="27"/>
                    </a:lnTo>
                    <a:lnTo>
                      <a:pt x="80" y="17"/>
                    </a:lnTo>
                    <a:lnTo>
                      <a:pt x="86" y="8"/>
                    </a:lnTo>
                    <a:lnTo>
                      <a:pt x="88" y="0"/>
                    </a:lnTo>
                    <a:lnTo>
                      <a:pt x="78" y="5"/>
                    </a:lnTo>
                    <a:lnTo>
                      <a:pt x="70" y="11"/>
                    </a:lnTo>
                    <a:lnTo>
                      <a:pt x="62" y="17"/>
                    </a:lnTo>
                    <a:lnTo>
                      <a:pt x="55" y="17"/>
                    </a:lnTo>
                    <a:lnTo>
                      <a:pt x="47" y="15"/>
                    </a:lnTo>
                    <a:lnTo>
                      <a:pt x="42" y="12"/>
                    </a:lnTo>
                    <a:lnTo>
                      <a:pt x="37" y="8"/>
                    </a:lnTo>
                    <a:lnTo>
                      <a:pt x="35" y="0"/>
                    </a:lnTo>
                    <a:lnTo>
                      <a:pt x="24" y="8"/>
                    </a:lnTo>
                    <a:lnTo>
                      <a:pt x="17" y="17"/>
                    </a:lnTo>
                    <a:lnTo>
                      <a:pt x="13" y="29"/>
                    </a:lnTo>
                    <a:lnTo>
                      <a:pt x="10" y="40"/>
                    </a:lnTo>
                    <a:lnTo>
                      <a:pt x="9" y="54"/>
                    </a:lnTo>
                    <a:lnTo>
                      <a:pt x="8" y="70"/>
                    </a:lnTo>
                    <a:lnTo>
                      <a:pt x="5" y="88"/>
                    </a:lnTo>
                    <a:lnTo>
                      <a:pt x="0" y="109"/>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34" name="Freeform 83"/>
              <p:cNvSpPr>
                <a:spLocks/>
              </p:cNvSpPr>
              <p:nvPr/>
            </p:nvSpPr>
            <p:spPr bwMode="auto">
              <a:xfrm>
                <a:off x="3191" y="713"/>
                <a:ext cx="130" cy="200"/>
              </a:xfrm>
              <a:custGeom>
                <a:avLst/>
                <a:gdLst>
                  <a:gd name="T0" fmla="*/ 4 w 260"/>
                  <a:gd name="T1" fmla="*/ 395 h 401"/>
                  <a:gd name="T2" fmla="*/ 18 w 260"/>
                  <a:gd name="T3" fmla="*/ 369 h 401"/>
                  <a:gd name="T4" fmla="*/ 34 w 260"/>
                  <a:gd name="T5" fmla="*/ 335 h 401"/>
                  <a:gd name="T6" fmla="*/ 50 w 260"/>
                  <a:gd name="T7" fmla="*/ 307 h 401"/>
                  <a:gd name="T8" fmla="*/ 62 w 260"/>
                  <a:gd name="T9" fmla="*/ 297 h 401"/>
                  <a:gd name="T10" fmla="*/ 81 w 260"/>
                  <a:gd name="T11" fmla="*/ 283 h 401"/>
                  <a:gd name="T12" fmla="*/ 103 w 260"/>
                  <a:gd name="T13" fmla="*/ 261 h 401"/>
                  <a:gd name="T14" fmla="*/ 121 w 260"/>
                  <a:gd name="T15" fmla="*/ 231 h 401"/>
                  <a:gd name="T16" fmla="*/ 134 w 260"/>
                  <a:gd name="T17" fmla="*/ 196 h 401"/>
                  <a:gd name="T18" fmla="*/ 155 w 260"/>
                  <a:gd name="T19" fmla="*/ 159 h 401"/>
                  <a:gd name="T20" fmla="*/ 181 w 260"/>
                  <a:gd name="T21" fmla="*/ 127 h 401"/>
                  <a:gd name="T22" fmla="*/ 207 w 260"/>
                  <a:gd name="T23" fmla="*/ 102 h 401"/>
                  <a:gd name="T24" fmla="*/ 230 w 260"/>
                  <a:gd name="T25" fmla="*/ 78 h 401"/>
                  <a:gd name="T26" fmla="*/ 246 w 260"/>
                  <a:gd name="T27" fmla="*/ 24 h 401"/>
                  <a:gd name="T28" fmla="*/ 250 w 260"/>
                  <a:gd name="T29" fmla="*/ 5 h 401"/>
                  <a:gd name="T30" fmla="*/ 254 w 260"/>
                  <a:gd name="T31" fmla="*/ 1 h 401"/>
                  <a:gd name="T32" fmla="*/ 260 w 260"/>
                  <a:gd name="T33" fmla="*/ 33 h 401"/>
                  <a:gd name="T34" fmla="*/ 250 w 260"/>
                  <a:gd name="T35" fmla="*/ 82 h 401"/>
                  <a:gd name="T36" fmla="*/ 232 w 260"/>
                  <a:gd name="T37" fmla="*/ 130 h 401"/>
                  <a:gd name="T38" fmla="*/ 216 w 260"/>
                  <a:gd name="T39" fmla="*/ 162 h 401"/>
                  <a:gd name="T40" fmla="*/ 209 w 260"/>
                  <a:gd name="T41" fmla="*/ 173 h 401"/>
                  <a:gd name="T42" fmla="*/ 202 w 260"/>
                  <a:gd name="T43" fmla="*/ 181 h 401"/>
                  <a:gd name="T44" fmla="*/ 202 w 260"/>
                  <a:gd name="T45" fmla="*/ 185 h 401"/>
                  <a:gd name="T46" fmla="*/ 203 w 260"/>
                  <a:gd name="T47" fmla="*/ 190 h 401"/>
                  <a:gd name="T48" fmla="*/ 197 w 260"/>
                  <a:gd name="T49" fmla="*/ 195 h 401"/>
                  <a:gd name="T50" fmla="*/ 177 w 260"/>
                  <a:gd name="T51" fmla="*/ 208 h 401"/>
                  <a:gd name="T52" fmla="*/ 151 w 260"/>
                  <a:gd name="T53" fmla="*/ 227 h 401"/>
                  <a:gd name="T54" fmla="*/ 129 w 260"/>
                  <a:gd name="T55" fmla="*/ 245 h 401"/>
                  <a:gd name="T56" fmla="*/ 117 w 260"/>
                  <a:gd name="T57" fmla="*/ 261 h 401"/>
                  <a:gd name="T58" fmla="*/ 91 w 260"/>
                  <a:gd name="T59" fmla="*/ 295 h 401"/>
                  <a:gd name="T60" fmla="*/ 58 w 260"/>
                  <a:gd name="T61" fmla="*/ 334 h 401"/>
                  <a:gd name="T62" fmla="*/ 29 w 260"/>
                  <a:gd name="T63" fmla="*/ 367 h 401"/>
                  <a:gd name="T64" fmla="*/ 14 w 260"/>
                  <a:gd name="T65" fmla="*/ 382 h 401"/>
                  <a:gd name="T66" fmla="*/ 4 w 260"/>
                  <a:gd name="T67" fmla="*/ 397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401"/>
                  <a:gd name="T104" fmla="*/ 260 w 260"/>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401">
                    <a:moveTo>
                      <a:pt x="0" y="401"/>
                    </a:moveTo>
                    <a:lnTo>
                      <a:pt x="4" y="395"/>
                    </a:lnTo>
                    <a:lnTo>
                      <a:pt x="9" y="383"/>
                    </a:lnTo>
                    <a:lnTo>
                      <a:pt x="18" y="369"/>
                    </a:lnTo>
                    <a:lnTo>
                      <a:pt x="26" y="352"/>
                    </a:lnTo>
                    <a:lnTo>
                      <a:pt x="34" y="335"/>
                    </a:lnTo>
                    <a:lnTo>
                      <a:pt x="42" y="319"/>
                    </a:lnTo>
                    <a:lnTo>
                      <a:pt x="50" y="307"/>
                    </a:lnTo>
                    <a:lnTo>
                      <a:pt x="56" y="301"/>
                    </a:lnTo>
                    <a:lnTo>
                      <a:pt x="62" y="297"/>
                    </a:lnTo>
                    <a:lnTo>
                      <a:pt x="72" y="290"/>
                    </a:lnTo>
                    <a:lnTo>
                      <a:pt x="81" y="283"/>
                    </a:lnTo>
                    <a:lnTo>
                      <a:pt x="92" y="273"/>
                    </a:lnTo>
                    <a:lnTo>
                      <a:pt x="103" y="261"/>
                    </a:lnTo>
                    <a:lnTo>
                      <a:pt x="113" y="248"/>
                    </a:lnTo>
                    <a:lnTo>
                      <a:pt x="121" y="231"/>
                    </a:lnTo>
                    <a:lnTo>
                      <a:pt x="127" y="214"/>
                    </a:lnTo>
                    <a:lnTo>
                      <a:pt x="134" y="196"/>
                    </a:lnTo>
                    <a:lnTo>
                      <a:pt x="143" y="177"/>
                    </a:lnTo>
                    <a:lnTo>
                      <a:pt x="155" y="159"/>
                    </a:lnTo>
                    <a:lnTo>
                      <a:pt x="169" y="142"/>
                    </a:lnTo>
                    <a:lnTo>
                      <a:pt x="181" y="127"/>
                    </a:lnTo>
                    <a:lnTo>
                      <a:pt x="195" y="114"/>
                    </a:lnTo>
                    <a:lnTo>
                      <a:pt x="207" y="102"/>
                    </a:lnTo>
                    <a:lnTo>
                      <a:pt x="217" y="96"/>
                    </a:lnTo>
                    <a:lnTo>
                      <a:pt x="230" y="78"/>
                    </a:lnTo>
                    <a:lnTo>
                      <a:pt x="239" y="51"/>
                    </a:lnTo>
                    <a:lnTo>
                      <a:pt x="246" y="24"/>
                    </a:lnTo>
                    <a:lnTo>
                      <a:pt x="249" y="9"/>
                    </a:lnTo>
                    <a:lnTo>
                      <a:pt x="250" y="5"/>
                    </a:lnTo>
                    <a:lnTo>
                      <a:pt x="251" y="0"/>
                    </a:lnTo>
                    <a:lnTo>
                      <a:pt x="254" y="1"/>
                    </a:lnTo>
                    <a:lnTo>
                      <a:pt x="257" y="12"/>
                    </a:lnTo>
                    <a:lnTo>
                      <a:pt x="260" y="33"/>
                    </a:lnTo>
                    <a:lnTo>
                      <a:pt x="256" y="58"/>
                    </a:lnTo>
                    <a:lnTo>
                      <a:pt x="250" y="82"/>
                    </a:lnTo>
                    <a:lnTo>
                      <a:pt x="241" y="107"/>
                    </a:lnTo>
                    <a:lnTo>
                      <a:pt x="232" y="130"/>
                    </a:lnTo>
                    <a:lnTo>
                      <a:pt x="223" y="149"/>
                    </a:lnTo>
                    <a:lnTo>
                      <a:pt x="216" y="162"/>
                    </a:lnTo>
                    <a:lnTo>
                      <a:pt x="212" y="168"/>
                    </a:lnTo>
                    <a:lnTo>
                      <a:pt x="209" y="173"/>
                    </a:lnTo>
                    <a:lnTo>
                      <a:pt x="204" y="177"/>
                    </a:lnTo>
                    <a:lnTo>
                      <a:pt x="202" y="181"/>
                    </a:lnTo>
                    <a:lnTo>
                      <a:pt x="203" y="183"/>
                    </a:lnTo>
                    <a:lnTo>
                      <a:pt x="202" y="185"/>
                    </a:lnTo>
                    <a:lnTo>
                      <a:pt x="202" y="188"/>
                    </a:lnTo>
                    <a:lnTo>
                      <a:pt x="203" y="190"/>
                    </a:lnTo>
                    <a:lnTo>
                      <a:pt x="203" y="191"/>
                    </a:lnTo>
                    <a:lnTo>
                      <a:pt x="197" y="195"/>
                    </a:lnTo>
                    <a:lnTo>
                      <a:pt x="188" y="200"/>
                    </a:lnTo>
                    <a:lnTo>
                      <a:pt x="177" y="208"/>
                    </a:lnTo>
                    <a:lnTo>
                      <a:pt x="164" y="218"/>
                    </a:lnTo>
                    <a:lnTo>
                      <a:pt x="151" y="227"/>
                    </a:lnTo>
                    <a:lnTo>
                      <a:pt x="139" y="237"/>
                    </a:lnTo>
                    <a:lnTo>
                      <a:pt x="129" y="245"/>
                    </a:lnTo>
                    <a:lnTo>
                      <a:pt x="124" y="252"/>
                    </a:lnTo>
                    <a:lnTo>
                      <a:pt x="117" y="261"/>
                    </a:lnTo>
                    <a:lnTo>
                      <a:pt x="106" y="276"/>
                    </a:lnTo>
                    <a:lnTo>
                      <a:pt x="91" y="295"/>
                    </a:lnTo>
                    <a:lnTo>
                      <a:pt x="75" y="314"/>
                    </a:lnTo>
                    <a:lnTo>
                      <a:pt x="58" y="334"/>
                    </a:lnTo>
                    <a:lnTo>
                      <a:pt x="43" y="352"/>
                    </a:lnTo>
                    <a:lnTo>
                      <a:pt x="29" y="367"/>
                    </a:lnTo>
                    <a:lnTo>
                      <a:pt x="19" y="378"/>
                    </a:lnTo>
                    <a:lnTo>
                      <a:pt x="14" y="382"/>
                    </a:lnTo>
                    <a:lnTo>
                      <a:pt x="8" y="390"/>
                    </a:lnTo>
                    <a:lnTo>
                      <a:pt x="4" y="397"/>
                    </a:lnTo>
                    <a:lnTo>
                      <a:pt x="0" y="401"/>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35" name="Freeform 84"/>
              <p:cNvSpPr>
                <a:spLocks/>
              </p:cNvSpPr>
              <p:nvPr/>
            </p:nvSpPr>
            <p:spPr bwMode="auto">
              <a:xfrm>
                <a:off x="3157" y="892"/>
                <a:ext cx="23" cy="47"/>
              </a:xfrm>
              <a:custGeom>
                <a:avLst/>
                <a:gdLst>
                  <a:gd name="T0" fmla="*/ 47 w 47"/>
                  <a:gd name="T1" fmla="*/ 66 h 94"/>
                  <a:gd name="T2" fmla="*/ 40 w 47"/>
                  <a:gd name="T3" fmla="*/ 77 h 94"/>
                  <a:gd name="T4" fmla="*/ 31 w 47"/>
                  <a:gd name="T5" fmla="*/ 85 h 94"/>
                  <a:gd name="T6" fmla="*/ 22 w 47"/>
                  <a:gd name="T7" fmla="*/ 91 h 94"/>
                  <a:gd name="T8" fmla="*/ 14 w 47"/>
                  <a:gd name="T9" fmla="*/ 94 h 94"/>
                  <a:gd name="T10" fmla="*/ 21 w 47"/>
                  <a:gd name="T11" fmla="*/ 90 h 94"/>
                  <a:gd name="T12" fmla="*/ 27 w 47"/>
                  <a:gd name="T13" fmla="*/ 85 h 94"/>
                  <a:gd name="T14" fmla="*/ 28 w 47"/>
                  <a:gd name="T15" fmla="*/ 79 h 94"/>
                  <a:gd name="T16" fmla="*/ 24 w 47"/>
                  <a:gd name="T17" fmla="*/ 76 h 94"/>
                  <a:gd name="T18" fmla="*/ 16 w 47"/>
                  <a:gd name="T19" fmla="*/ 73 h 94"/>
                  <a:gd name="T20" fmla="*/ 9 w 47"/>
                  <a:gd name="T21" fmla="*/ 71 h 94"/>
                  <a:gd name="T22" fmla="*/ 4 w 47"/>
                  <a:gd name="T23" fmla="*/ 70 h 94"/>
                  <a:gd name="T24" fmla="*/ 0 w 47"/>
                  <a:gd name="T25" fmla="*/ 71 h 94"/>
                  <a:gd name="T26" fmla="*/ 0 w 47"/>
                  <a:gd name="T27" fmla="*/ 71 h 94"/>
                  <a:gd name="T28" fmla="*/ 2 w 47"/>
                  <a:gd name="T29" fmla="*/ 68 h 94"/>
                  <a:gd name="T30" fmla="*/ 7 w 47"/>
                  <a:gd name="T31" fmla="*/ 66 h 94"/>
                  <a:gd name="T32" fmla="*/ 14 w 47"/>
                  <a:gd name="T33" fmla="*/ 62 h 94"/>
                  <a:gd name="T34" fmla="*/ 17 w 47"/>
                  <a:gd name="T35" fmla="*/ 60 h 94"/>
                  <a:gd name="T36" fmla="*/ 21 w 47"/>
                  <a:gd name="T37" fmla="*/ 55 h 94"/>
                  <a:gd name="T38" fmla="*/ 23 w 47"/>
                  <a:gd name="T39" fmla="*/ 51 h 94"/>
                  <a:gd name="T40" fmla="*/ 24 w 47"/>
                  <a:gd name="T41" fmla="*/ 47 h 94"/>
                  <a:gd name="T42" fmla="*/ 24 w 47"/>
                  <a:gd name="T43" fmla="*/ 44 h 94"/>
                  <a:gd name="T44" fmla="*/ 24 w 47"/>
                  <a:gd name="T45" fmla="*/ 41 h 94"/>
                  <a:gd name="T46" fmla="*/ 23 w 47"/>
                  <a:gd name="T47" fmla="*/ 38 h 94"/>
                  <a:gd name="T48" fmla="*/ 22 w 47"/>
                  <a:gd name="T49" fmla="*/ 37 h 94"/>
                  <a:gd name="T50" fmla="*/ 20 w 47"/>
                  <a:gd name="T51" fmla="*/ 37 h 94"/>
                  <a:gd name="T52" fmla="*/ 17 w 47"/>
                  <a:gd name="T53" fmla="*/ 36 h 94"/>
                  <a:gd name="T54" fmla="*/ 16 w 47"/>
                  <a:gd name="T55" fmla="*/ 33 h 94"/>
                  <a:gd name="T56" fmla="*/ 17 w 47"/>
                  <a:gd name="T57" fmla="*/ 30 h 94"/>
                  <a:gd name="T58" fmla="*/ 20 w 47"/>
                  <a:gd name="T59" fmla="*/ 23 h 94"/>
                  <a:gd name="T60" fmla="*/ 23 w 47"/>
                  <a:gd name="T61" fmla="*/ 15 h 94"/>
                  <a:gd name="T62" fmla="*/ 24 w 47"/>
                  <a:gd name="T63" fmla="*/ 7 h 94"/>
                  <a:gd name="T64" fmla="*/ 24 w 47"/>
                  <a:gd name="T65" fmla="*/ 0 h 94"/>
                  <a:gd name="T66" fmla="*/ 27 w 47"/>
                  <a:gd name="T67" fmla="*/ 6 h 94"/>
                  <a:gd name="T68" fmla="*/ 29 w 47"/>
                  <a:gd name="T69" fmla="*/ 13 h 94"/>
                  <a:gd name="T70" fmla="*/ 30 w 47"/>
                  <a:gd name="T71" fmla="*/ 20 h 94"/>
                  <a:gd name="T72" fmla="*/ 29 w 47"/>
                  <a:gd name="T73" fmla="*/ 25 h 94"/>
                  <a:gd name="T74" fmla="*/ 31 w 47"/>
                  <a:gd name="T75" fmla="*/ 26 h 94"/>
                  <a:gd name="T76" fmla="*/ 32 w 47"/>
                  <a:gd name="T77" fmla="*/ 24 h 94"/>
                  <a:gd name="T78" fmla="*/ 34 w 47"/>
                  <a:gd name="T79" fmla="*/ 22 h 94"/>
                  <a:gd name="T80" fmla="*/ 35 w 47"/>
                  <a:gd name="T81" fmla="*/ 22 h 94"/>
                  <a:gd name="T82" fmla="*/ 36 w 47"/>
                  <a:gd name="T83" fmla="*/ 24 h 94"/>
                  <a:gd name="T84" fmla="*/ 37 w 47"/>
                  <a:gd name="T85" fmla="*/ 28 h 94"/>
                  <a:gd name="T86" fmla="*/ 38 w 47"/>
                  <a:gd name="T87" fmla="*/ 32 h 94"/>
                  <a:gd name="T88" fmla="*/ 43 w 47"/>
                  <a:gd name="T89" fmla="*/ 38 h 94"/>
                  <a:gd name="T90" fmla="*/ 42 w 47"/>
                  <a:gd name="T91" fmla="*/ 41 h 94"/>
                  <a:gd name="T92" fmla="*/ 42 w 47"/>
                  <a:gd name="T93" fmla="*/ 48 h 94"/>
                  <a:gd name="T94" fmla="*/ 39 w 47"/>
                  <a:gd name="T95" fmla="*/ 56 h 94"/>
                  <a:gd name="T96" fmla="*/ 34 w 47"/>
                  <a:gd name="T97" fmla="*/ 65 h 94"/>
                  <a:gd name="T98" fmla="*/ 37 w 47"/>
                  <a:gd name="T99" fmla="*/ 63 h 94"/>
                  <a:gd name="T100" fmla="*/ 40 w 47"/>
                  <a:gd name="T101" fmla="*/ 63 h 94"/>
                  <a:gd name="T102" fmla="*/ 44 w 47"/>
                  <a:gd name="T103" fmla="*/ 63 h 94"/>
                  <a:gd name="T104" fmla="*/ 47 w 47"/>
                  <a:gd name="T105" fmla="*/ 66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
                  <a:gd name="T160" fmla="*/ 0 h 94"/>
                  <a:gd name="T161" fmla="*/ 47 w 47"/>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 h="94">
                    <a:moveTo>
                      <a:pt x="47" y="66"/>
                    </a:moveTo>
                    <a:lnTo>
                      <a:pt x="40" y="77"/>
                    </a:lnTo>
                    <a:lnTo>
                      <a:pt x="31" y="85"/>
                    </a:lnTo>
                    <a:lnTo>
                      <a:pt x="22" y="91"/>
                    </a:lnTo>
                    <a:lnTo>
                      <a:pt x="14" y="94"/>
                    </a:lnTo>
                    <a:lnTo>
                      <a:pt x="21" y="90"/>
                    </a:lnTo>
                    <a:lnTo>
                      <a:pt x="27" y="85"/>
                    </a:lnTo>
                    <a:lnTo>
                      <a:pt x="28" y="79"/>
                    </a:lnTo>
                    <a:lnTo>
                      <a:pt x="24" y="76"/>
                    </a:lnTo>
                    <a:lnTo>
                      <a:pt x="16" y="73"/>
                    </a:lnTo>
                    <a:lnTo>
                      <a:pt x="9" y="71"/>
                    </a:lnTo>
                    <a:lnTo>
                      <a:pt x="4" y="70"/>
                    </a:lnTo>
                    <a:lnTo>
                      <a:pt x="0" y="71"/>
                    </a:lnTo>
                    <a:lnTo>
                      <a:pt x="2" y="68"/>
                    </a:lnTo>
                    <a:lnTo>
                      <a:pt x="7" y="66"/>
                    </a:lnTo>
                    <a:lnTo>
                      <a:pt x="14" y="62"/>
                    </a:lnTo>
                    <a:lnTo>
                      <a:pt x="17" y="60"/>
                    </a:lnTo>
                    <a:lnTo>
                      <a:pt x="21" y="55"/>
                    </a:lnTo>
                    <a:lnTo>
                      <a:pt x="23" y="51"/>
                    </a:lnTo>
                    <a:lnTo>
                      <a:pt x="24" y="47"/>
                    </a:lnTo>
                    <a:lnTo>
                      <a:pt x="24" y="44"/>
                    </a:lnTo>
                    <a:lnTo>
                      <a:pt x="24" y="41"/>
                    </a:lnTo>
                    <a:lnTo>
                      <a:pt x="23" y="38"/>
                    </a:lnTo>
                    <a:lnTo>
                      <a:pt x="22" y="37"/>
                    </a:lnTo>
                    <a:lnTo>
                      <a:pt x="20" y="37"/>
                    </a:lnTo>
                    <a:lnTo>
                      <a:pt x="17" y="36"/>
                    </a:lnTo>
                    <a:lnTo>
                      <a:pt x="16" y="33"/>
                    </a:lnTo>
                    <a:lnTo>
                      <a:pt x="17" y="30"/>
                    </a:lnTo>
                    <a:lnTo>
                      <a:pt x="20" y="23"/>
                    </a:lnTo>
                    <a:lnTo>
                      <a:pt x="23" y="15"/>
                    </a:lnTo>
                    <a:lnTo>
                      <a:pt x="24" y="7"/>
                    </a:lnTo>
                    <a:lnTo>
                      <a:pt x="24" y="0"/>
                    </a:lnTo>
                    <a:lnTo>
                      <a:pt x="27" y="6"/>
                    </a:lnTo>
                    <a:lnTo>
                      <a:pt x="29" y="13"/>
                    </a:lnTo>
                    <a:lnTo>
                      <a:pt x="30" y="20"/>
                    </a:lnTo>
                    <a:lnTo>
                      <a:pt x="29" y="25"/>
                    </a:lnTo>
                    <a:lnTo>
                      <a:pt x="31" y="26"/>
                    </a:lnTo>
                    <a:lnTo>
                      <a:pt x="32" y="24"/>
                    </a:lnTo>
                    <a:lnTo>
                      <a:pt x="34" y="22"/>
                    </a:lnTo>
                    <a:lnTo>
                      <a:pt x="35" y="22"/>
                    </a:lnTo>
                    <a:lnTo>
                      <a:pt x="36" y="24"/>
                    </a:lnTo>
                    <a:lnTo>
                      <a:pt x="37" y="28"/>
                    </a:lnTo>
                    <a:lnTo>
                      <a:pt x="38" y="32"/>
                    </a:lnTo>
                    <a:lnTo>
                      <a:pt x="43" y="38"/>
                    </a:lnTo>
                    <a:lnTo>
                      <a:pt x="42" y="41"/>
                    </a:lnTo>
                    <a:lnTo>
                      <a:pt x="42" y="48"/>
                    </a:lnTo>
                    <a:lnTo>
                      <a:pt x="39" y="56"/>
                    </a:lnTo>
                    <a:lnTo>
                      <a:pt x="34" y="65"/>
                    </a:lnTo>
                    <a:lnTo>
                      <a:pt x="37" y="63"/>
                    </a:lnTo>
                    <a:lnTo>
                      <a:pt x="40" y="63"/>
                    </a:lnTo>
                    <a:lnTo>
                      <a:pt x="44" y="63"/>
                    </a:lnTo>
                    <a:lnTo>
                      <a:pt x="47" y="66"/>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36" name="Freeform 85"/>
              <p:cNvSpPr>
                <a:spLocks/>
              </p:cNvSpPr>
              <p:nvPr/>
            </p:nvSpPr>
            <p:spPr bwMode="auto">
              <a:xfrm>
                <a:off x="3101" y="902"/>
                <a:ext cx="11" cy="25"/>
              </a:xfrm>
              <a:custGeom>
                <a:avLst/>
                <a:gdLst>
                  <a:gd name="T0" fmla="*/ 19 w 21"/>
                  <a:gd name="T1" fmla="*/ 0 h 49"/>
                  <a:gd name="T2" fmla="*/ 20 w 21"/>
                  <a:gd name="T3" fmla="*/ 7 h 49"/>
                  <a:gd name="T4" fmla="*/ 21 w 21"/>
                  <a:gd name="T5" fmla="*/ 16 h 49"/>
                  <a:gd name="T6" fmla="*/ 21 w 21"/>
                  <a:gd name="T7" fmla="*/ 26 h 49"/>
                  <a:gd name="T8" fmla="*/ 18 w 21"/>
                  <a:gd name="T9" fmla="*/ 37 h 49"/>
                  <a:gd name="T10" fmla="*/ 14 w 21"/>
                  <a:gd name="T11" fmla="*/ 40 h 49"/>
                  <a:gd name="T12" fmla="*/ 12 w 21"/>
                  <a:gd name="T13" fmla="*/ 42 h 49"/>
                  <a:gd name="T14" fmla="*/ 11 w 21"/>
                  <a:gd name="T15" fmla="*/ 46 h 49"/>
                  <a:gd name="T16" fmla="*/ 11 w 21"/>
                  <a:gd name="T17" fmla="*/ 49 h 49"/>
                  <a:gd name="T18" fmla="*/ 9 w 21"/>
                  <a:gd name="T19" fmla="*/ 46 h 49"/>
                  <a:gd name="T20" fmla="*/ 6 w 21"/>
                  <a:gd name="T21" fmla="*/ 42 h 49"/>
                  <a:gd name="T22" fmla="*/ 4 w 21"/>
                  <a:gd name="T23" fmla="*/ 39 h 49"/>
                  <a:gd name="T24" fmla="*/ 2 w 21"/>
                  <a:gd name="T25" fmla="*/ 35 h 49"/>
                  <a:gd name="T26" fmla="*/ 0 w 21"/>
                  <a:gd name="T27" fmla="*/ 32 h 49"/>
                  <a:gd name="T28" fmla="*/ 0 w 21"/>
                  <a:gd name="T29" fmla="*/ 26 h 49"/>
                  <a:gd name="T30" fmla="*/ 2 w 21"/>
                  <a:gd name="T31" fmla="*/ 19 h 49"/>
                  <a:gd name="T32" fmla="*/ 4 w 21"/>
                  <a:gd name="T33" fmla="*/ 15 h 49"/>
                  <a:gd name="T34" fmla="*/ 7 w 21"/>
                  <a:gd name="T35" fmla="*/ 12 h 49"/>
                  <a:gd name="T36" fmla="*/ 12 w 21"/>
                  <a:gd name="T37" fmla="*/ 9 h 49"/>
                  <a:gd name="T38" fmla="*/ 17 w 21"/>
                  <a:gd name="T39" fmla="*/ 4 h 49"/>
                  <a:gd name="T40" fmla="*/ 19 w 21"/>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9"/>
                  <a:gd name="T65" fmla="*/ 21 w 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9">
                    <a:moveTo>
                      <a:pt x="19" y="0"/>
                    </a:moveTo>
                    <a:lnTo>
                      <a:pt x="20" y="7"/>
                    </a:lnTo>
                    <a:lnTo>
                      <a:pt x="21" y="16"/>
                    </a:lnTo>
                    <a:lnTo>
                      <a:pt x="21" y="26"/>
                    </a:lnTo>
                    <a:lnTo>
                      <a:pt x="18" y="37"/>
                    </a:lnTo>
                    <a:lnTo>
                      <a:pt x="14" y="40"/>
                    </a:lnTo>
                    <a:lnTo>
                      <a:pt x="12" y="42"/>
                    </a:lnTo>
                    <a:lnTo>
                      <a:pt x="11" y="46"/>
                    </a:lnTo>
                    <a:lnTo>
                      <a:pt x="11" y="49"/>
                    </a:lnTo>
                    <a:lnTo>
                      <a:pt x="9" y="46"/>
                    </a:lnTo>
                    <a:lnTo>
                      <a:pt x="6" y="42"/>
                    </a:lnTo>
                    <a:lnTo>
                      <a:pt x="4" y="39"/>
                    </a:lnTo>
                    <a:lnTo>
                      <a:pt x="2" y="35"/>
                    </a:lnTo>
                    <a:lnTo>
                      <a:pt x="0" y="32"/>
                    </a:lnTo>
                    <a:lnTo>
                      <a:pt x="0" y="26"/>
                    </a:lnTo>
                    <a:lnTo>
                      <a:pt x="2" y="19"/>
                    </a:lnTo>
                    <a:lnTo>
                      <a:pt x="4" y="15"/>
                    </a:lnTo>
                    <a:lnTo>
                      <a:pt x="7" y="12"/>
                    </a:lnTo>
                    <a:lnTo>
                      <a:pt x="12" y="9"/>
                    </a:lnTo>
                    <a:lnTo>
                      <a:pt x="17" y="4"/>
                    </a:lnTo>
                    <a:lnTo>
                      <a:pt x="19" y="0"/>
                    </a:lnTo>
                    <a:close/>
                  </a:path>
                </a:pathLst>
              </a:custGeom>
              <a:solidFill>
                <a:srgbClr val="000000"/>
              </a:solidFill>
              <a:ln w="3175" cmpd="sng">
                <a:noFill/>
                <a:round/>
                <a:headEnd/>
                <a:tailEnd/>
              </a:ln>
            </p:spPr>
            <p:txBody>
              <a:bodyPr/>
              <a:lstStyle/>
              <a:p>
                <a:endParaRPr lang="en-US">
                  <a:solidFill>
                    <a:srgbClr val="FFFFFF"/>
                  </a:solidFill>
                </a:endParaRPr>
              </a:p>
            </p:txBody>
          </p:sp>
          <p:sp>
            <p:nvSpPr>
              <p:cNvPr id="1237" name="Freeform 86"/>
              <p:cNvSpPr>
                <a:spLocks/>
              </p:cNvSpPr>
              <p:nvPr/>
            </p:nvSpPr>
            <p:spPr bwMode="auto">
              <a:xfrm>
                <a:off x="3140" y="917"/>
                <a:ext cx="18" cy="18"/>
              </a:xfrm>
              <a:custGeom>
                <a:avLst/>
                <a:gdLst>
                  <a:gd name="T0" fmla="*/ 0 w 34"/>
                  <a:gd name="T1" fmla="*/ 36 h 36"/>
                  <a:gd name="T2" fmla="*/ 2 w 34"/>
                  <a:gd name="T3" fmla="*/ 27 h 36"/>
                  <a:gd name="T4" fmla="*/ 6 w 34"/>
                  <a:gd name="T5" fmla="*/ 16 h 36"/>
                  <a:gd name="T6" fmla="*/ 11 w 34"/>
                  <a:gd name="T7" fmla="*/ 6 h 36"/>
                  <a:gd name="T8" fmla="*/ 18 w 34"/>
                  <a:gd name="T9" fmla="*/ 0 h 36"/>
                  <a:gd name="T10" fmla="*/ 25 w 34"/>
                  <a:gd name="T11" fmla="*/ 0 h 36"/>
                  <a:gd name="T12" fmla="*/ 27 w 34"/>
                  <a:gd name="T13" fmla="*/ 1 h 36"/>
                  <a:gd name="T14" fmla="*/ 29 w 34"/>
                  <a:gd name="T15" fmla="*/ 2 h 36"/>
                  <a:gd name="T16" fmla="*/ 31 w 34"/>
                  <a:gd name="T17" fmla="*/ 6 h 36"/>
                  <a:gd name="T18" fmla="*/ 33 w 34"/>
                  <a:gd name="T19" fmla="*/ 10 h 36"/>
                  <a:gd name="T20" fmla="*/ 34 w 34"/>
                  <a:gd name="T21" fmla="*/ 17 h 36"/>
                  <a:gd name="T22" fmla="*/ 32 w 34"/>
                  <a:gd name="T23" fmla="*/ 24 h 36"/>
                  <a:gd name="T24" fmla="*/ 21 w 34"/>
                  <a:gd name="T25" fmla="*/ 29 h 36"/>
                  <a:gd name="T26" fmla="*/ 14 w 34"/>
                  <a:gd name="T27" fmla="*/ 30 h 36"/>
                  <a:gd name="T28" fmla="*/ 8 w 34"/>
                  <a:gd name="T29" fmla="*/ 31 h 36"/>
                  <a:gd name="T30" fmla="*/ 3 w 34"/>
                  <a:gd name="T31" fmla="*/ 32 h 36"/>
                  <a:gd name="T32" fmla="*/ 0 w 3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0" y="36"/>
                    </a:moveTo>
                    <a:lnTo>
                      <a:pt x="2" y="27"/>
                    </a:lnTo>
                    <a:lnTo>
                      <a:pt x="6" y="16"/>
                    </a:lnTo>
                    <a:lnTo>
                      <a:pt x="11" y="6"/>
                    </a:lnTo>
                    <a:lnTo>
                      <a:pt x="18" y="0"/>
                    </a:lnTo>
                    <a:lnTo>
                      <a:pt x="25" y="0"/>
                    </a:lnTo>
                    <a:lnTo>
                      <a:pt x="27" y="1"/>
                    </a:lnTo>
                    <a:lnTo>
                      <a:pt x="29" y="2"/>
                    </a:lnTo>
                    <a:lnTo>
                      <a:pt x="31" y="6"/>
                    </a:lnTo>
                    <a:lnTo>
                      <a:pt x="33" y="10"/>
                    </a:lnTo>
                    <a:lnTo>
                      <a:pt x="34" y="17"/>
                    </a:lnTo>
                    <a:lnTo>
                      <a:pt x="32" y="24"/>
                    </a:lnTo>
                    <a:lnTo>
                      <a:pt x="21" y="29"/>
                    </a:lnTo>
                    <a:lnTo>
                      <a:pt x="14" y="30"/>
                    </a:lnTo>
                    <a:lnTo>
                      <a:pt x="8" y="31"/>
                    </a:lnTo>
                    <a:lnTo>
                      <a:pt x="3" y="32"/>
                    </a:lnTo>
                    <a:lnTo>
                      <a:pt x="0" y="36"/>
                    </a:lnTo>
                    <a:close/>
                  </a:path>
                </a:pathLst>
              </a:custGeom>
              <a:solidFill>
                <a:srgbClr val="000000"/>
              </a:solidFill>
              <a:ln w="3175" cmpd="sng">
                <a:noFill/>
                <a:round/>
                <a:headEnd/>
                <a:tailEnd/>
              </a:ln>
            </p:spPr>
            <p:txBody>
              <a:bodyPr/>
              <a:lstStyle/>
              <a:p>
                <a:endParaRPr lang="en-US">
                  <a:solidFill>
                    <a:srgbClr val="FFFFFF"/>
                  </a:solidFill>
                </a:endParaRPr>
              </a:p>
            </p:txBody>
          </p:sp>
          <p:sp>
            <p:nvSpPr>
              <p:cNvPr id="1238" name="Freeform 87"/>
              <p:cNvSpPr>
                <a:spLocks/>
              </p:cNvSpPr>
              <p:nvPr/>
            </p:nvSpPr>
            <p:spPr bwMode="auto">
              <a:xfrm>
                <a:off x="3106" y="909"/>
                <a:ext cx="4" cy="7"/>
              </a:xfrm>
              <a:custGeom>
                <a:avLst/>
                <a:gdLst>
                  <a:gd name="T0" fmla="*/ 5 w 9"/>
                  <a:gd name="T1" fmla="*/ 0 h 12"/>
                  <a:gd name="T2" fmla="*/ 8 w 9"/>
                  <a:gd name="T3" fmla="*/ 1 h 12"/>
                  <a:gd name="T4" fmla="*/ 9 w 9"/>
                  <a:gd name="T5" fmla="*/ 5 h 12"/>
                  <a:gd name="T6" fmla="*/ 9 w 9"/>
                  <a:gd name="T7" fmla="*/ 9 h 12"/>
                  <a:gd name="T8" fmla="*/ 8 w 9"/>
                  <a:gd name="T9" fmla="*/ 11 h 12"/>
                  <a:gd name="T10" fmla="*/ 7 w 9"/>
                  <a:gd name="T11" fmla="*/ 12 h 12"/>
                  <a:gd name="T12" fmla="*/ 4 w 9"/>
                  <a:gd name="T13" fmla="*/ 12 h 12"/>
                  <a:gd name="T14" fmla="*/ 1 w 9"/>
                  <a:gd name="T15" fmla="*/ 10 h 12"/>
                  <a:gd name="T16" fmla="*/ 0 w 9"/>
                  <a:gd name="T17" fmla="*/ 8 h 12"/>
                  <a:gd name="T18" fmla="*/ 0 w 9"/>
                  <a:gd name="T19" fmla="*/ 4 h 12"/>
                  <a:gd name="T20" fmla="*/ 1 w 9"/>
                  <a:gd name="T21" fmla="*/ 2 h 12"/>
                  <a:gd name="T22" fmla="*/ 3 w 9"/>
                  <a:gd name="T23" fmla="*/ 1 h 12"/>
                  <a:gd name="T24" fmla="*/ 5 w 9"/>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2"/>
                  <a:gd name="T41" fmla="*/ 9 w 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2">
                    <a:moveTo>
                      <a:pt x="5" y="0"/>
                    </a:moveTo>
                    <a:lnTo>
                      <a:pt x="8" y="1"/>
                    </a:lnTo>
                    <a:lnTo>
                      <a:pt x="9" y="5"/>
                    </a:lnTo>
                    <a:lnTo>
                      <a:pt x="9" y="9"/>
                    </a:lnTo>
                    <a:lnTo>
                      <a:pt x="8" y="11"/>
                    </a:lnTo>
                    <a:lnTo>
                      <a:pt x="7" y="12"/>
                    </a:lnTo>
                    <a:lnTo>
                      <a:pt x="4" y="12"/>
                    </a:lnTo>
                    <a:lnTo>
                      <a:pt x="1" y="10"/>
                    </a:lnTo>
                    <a:lnTo>
                      <a:pt x="0" y="8"/>
                    </a:lnTo>
                    <a:lnTo>
                      <a:pt x="0" y="4"/>
                    </a:lnTo>
                    <a:lnTo>
                      <a:pt x="1" y="2"/>
                    </a:lnTo>
                    <a:lnTo>
                      <a:pt x="3" y="1"/>
                    </a:lnTo>
                    <a:lnTo>
                      <a:pt x="5" y="0"/>
                    </a:lnTo>
                    <a:close/>
                  </a:path>
                </a:pathLst>
              </a:custGeom>
              <a:solidFill>
                <a:srgbClr val="FFFFFF"/>
              </a:solidFill>
              <a:ln w="3175" cmpd="sng">
                <a:noFill/>
                <a:round/>
                <a:headEnd/>
                <a:tailEnd/>
              </a:ln>
            </p:spPr>
            <p:txBody>
              <a:bodyPr/>
              <a:lstStyle/>
              <a:p>
                <a:endParaRPr lang="en-US">
                  <a:solidFill>
                    <a:srgbClr val="FFFFFF"/>
                  </a:solidFill>
                </a:endParaRPr>
              </a:p>
            </p:txBody>
          </p:sp>
          <p:sp>
            <p:nvSpPr>
              <p:cNvPr id="1239" name="Freeform 88"/>
              <p:cNvSpPr>
                <a:spLocks/>
              </p:cNvSpPr>
              <p:nvPr/>
            </p:nvSpPr>
            <p:spPr bwMode="auto">
              <a:xfrm>
                <a:off x="3147" y="920"/>
                <a:ext cx="6" cy="5"/>
              </a:xfrm>
              <a:custGeom>
                <a:avLst/>
                <a:gdLst>
                  <a:gd name="T0" fmla="*/ 0 w 12"/>
                  <a:gd name="T1" fmla="*/ 8 h 10"/>
                  <a:gd name="T2" fmla="*/ 2 w 12"/>
                  <a:gd name="T3" fmla="*/ 10 h 10"/>
                  <a:gd name="T4" fmla="*/ 5 w 12"/>
                  <a:gd name="T5" fmla="*/ 10 h 10"/>
                  <a:gd name="T6" fmla="*/ 9 w 12"/>
                  <a:gd name="T7" fmla="*/ 10 h 10"/>
                  <a:gd name="T8" fmla="*/ 11 w 12"/>
                  <a:gd name="T9" fmla="*/ 9 h 10"/>
                  <a:gd name="T10" fmla="*/ 12 w 12"/>
                  <a:gd name="T11" fmla="*/ 7 h 10"/>
                  <a:gd name="T12" fmla="*/ 12 w 12"/>
                  <a:gd name="T13" fmla="*/ 3 h 10"/>
                  <a:gd name="T14" fmla="*/ 10 w 12"/>
                  <a:gd name="T15" fmla="*/ 1 h 10"/>
                  <a:gd name="T16" fmla="*/ 9 w 12"/>
                  <a:gd name="T17" fmla="*/ 0 h 10"/>
                  <a:gd name="T18" fmla="*/ 6 w 12"/>
                  <a:gd name="T19" fmla="*/ 1 h 10"/>
                  <a:gd name="T20" fmla="*/ 4 w 12"/>
                  <a:gd name="T21" fmla="*/ 2 h 10"/>
                  <a:gd name="T22" fmla="*/ 3 w 12"/>
                  <a:gd name="T23" fmla="*/ 4 h 10"/>
                  <a:gd name="T24" fmla="*/ 0 w 12"/>
                  <a:gd name="T25" fmla="*/ 8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0" y="8"/>
                    </a:moveTo>
                    <a:lnTo>
                      <a:pt x="2" y="10"/>
                    </a:lnTo>
                    <a:lnTo>
                      <a:pt x="5" y="10"/>
                    </a:lnTo>
                    <a:lnTo>
                      <a:pt x="9" y="10"/>
                    </a:lnTo>
                    <a:lnTo>
                      <a:pt x="11" y="9"/>
                    </a:lnTo>
                    <a:lnTo>
                      <a:pt x="12" y="7"/>
                    </a:lnTo>
                    <a:lnTo>
                      <a:pt x="12" y="3"/>
                    </a:lnTo>
                    <a:lnTo>
                      <a:pt x="10" y="1"/>
                    </a:lnTo>
                    <a:lnTo>
                      <a:pt x="9" y="0"/>
                    </a:lnTo>
                    <a:lnTo>
                      <a:pt x="6" y="1"/>
                    </a:lnTo>
                    <a:lnTo>
                      <a:pt x="4" y="2"/>
                    </a:lnTo>
                    <a:lnTo>
                      <a:pt x="3" y="4"/>
                    </a:lnTo>
                    <a:lnTo>
                      <a:pt x="0" y="8"/>
                    </a:lnTo>
                    <a:close/>
                  </a:path>
                </a:pathLst>
              </a:custGeom>
              <a:solidFill>
                <a:srgbClr val="FFFFFF"/>
              </a:solidFill>
              <a:ln w="3175" cmpd="sng">
                <a:noFill/>
                <a:round/>
                <a:headEnd/>
                <a:tailEnd/>
              </a:ln>
            </p:spPr>
            <p:txBody>
              <a:bodyPr/>
              <a:lstStyle/>
              <a:p>
                <a:endParaRPr lang="en-US">
                  <a:solidFill>
                    <a:srgbClr val="FFFFFF"/>
                  </a:solidFill>
                </a:endParaRPr>
              </a:p>
            </p:txBody>
          </p:sp>
          <p:sp>
            <p:nvSpPr>
              <p:cNvPr id="1240" name="Freeform 89"/>
              <p:cNvSpPr>
                <a:spLocks/>
              </p:cNvSpPr>
              <p:nvPr/>
            </p:nvSpPr>
            <p:spPr bwMode="auto">
              <a:xfrm>
                <a:off x="3092" y="433"/>
                <a:ext cx="235" cy="208"/>
              </a:xfrm>
              <a:custGeom>
                <a:avLst/>
                <a:gdLst>
                  <a:gd name="T0" fmla="*/ 386 w 469"/>
                  <a:gd name="T1" fmla="*/ 345 h 416"/>
                  <a:gd name="T2" fmla="*/ 403 w 469"/>
                  <a:gd name="T3" fmla="*/ 335 h 416"/>
                  <a:gd name="T4" fmla="*/ 415 w 469"/>
                  <a:gd name="T5" fmla="*/ 326 h 416"/>
                  <a:gd name="T6" fmla="*/ 424 w 469"/>
                  <a:gd name="T7" fmla="*/ 316 h 416"/>
                  <a:gd name="T8" fmla="*/ 430 w 469"/>
                  <a:gd name="T9" fmla="*/ 316 h 416"/>
                  <a:gd name="T10" fmla="*/ 418 w 469"/>
                  <a:gd name="T11" fmla="*/ 339 h 416"/>
                  <a:gd name="T12" fmla="*/ 406 w 469"/>
                  <a:gd name="T13" fmla="*/ 369 h 416"/>
                  <a:gd name="T14" fmla="*/ 417 w 469"/>
                  <a:gd name="T15" fmla="*/ 401 h 416"/>
                  <a:gd name="T16" fmla="*/ 430 w 469"/>
                  <a:gd name="T17" fmla="*/ 406 h 416"/>
                  <a:gd name="T18" fmla="*/ 422 w 469"/>
                  <a:gd name="T19" fmla="*/ 381 h 416"/>
                  <a:gd name="T20" fmla="*/ 425 w 469"/>
                  <a:gd name="T21" fmla="*/ 355 h 416"/>
                  <a:gd name="T22" fmla="*/ 436 w 469"/>
                  <a:gd name="T23" fmla="*/ 326 h 416"/>
                  <a:gd name="T24" fmla="*/ 454 w 469"/>
                  <a:gd name="T25" fmla="*/ 280 h 416"/>
                  <a:gd name="T26" fmla="*/ 469 w 469"/>
                  <a:gd name="T27" fmla="*/ 208 h 416"/>
                  <a:gd name="T28" fmla="*/ 464 w 469"/>
                  <a:gd name="T29" fmla="*/ 139 h 416"/>
                  <a:gd name="T30" fmla="*/ 447 w 469"/>
                  <a:gd name="T31" fmla="*/ 98 h 416"/>
                  <a:gd name="T32" fmla="*/ 421 w 469"/>
                  <a:gd name="T33" fmla="*/ 67 h 416"/>
                  <a:gd name="T34" fmla="*/ 387 w 469"/>
                  <a:gd name="T35" fmla="*/ 42 h 416"/>
                  <a:gd name="T36" fmla="*/ 350 w 469"/>
                  <a:gd name="T37" fmla="*/ 20 h 416"/>
                  <a:gd name="T38" fmla="*/ 310 w 469"/>
                  <a:gd name="T39" fmla="*/ 7 h 416"/>
                  <a:gd name="T40" fmla="*/ 270 w 469"/>
                  <a:gd name="T41" fmla="*/ 1 h 416"/>
                  <a:gd name="T42" fmla="*/ 229 w 469"/>
                  <a:gd name="T43" fmla="*/ 0 h 416"/>
                  <a:gd name="T44" fmla="*/ 194 w 469"/>
                  <a:gd name="T45" fmla="*/ 3 h 416"/>
                  <a:gd name="T46" fmla="*/ 165 w 469"/>
                  <a:gd name="T47" fmla="*/ 7 h 416"/>
                  <a:gd name="T48" fmla="*/ 138 w 469"/>
                  <a:gd name="T49" fmla="*/ 15 h 416"/>
                  <a:gd name="T50" fmla="*/ 109 w 469"/>
                  <a:gd name="T51" fmla="*/ 29 h 416"/>
                  <a:gd name="T52" fmla="*/ 80 w 469"/>
                  <a:gd name="T53" fmla="*/ 50 h 416"/>
                  <a:gd name="T54" fmla="*/ 52 w 469"/>
                  <a:gd name="T55" fmla="*/ 76 h 416"/>
                  <a:gd name="T56" fmla="*/ 27 w 469"/>
                  <a:gd name="T57" fmla="*/ 109 h 416"/>
                  <a:gd name="T58" fmla="*/ 7 w 469"/>
                  <a:gd name="T59" fmla="*/ 141 h 416"/>
                  <a:gd name="T60" fmla="*/ 0 w 469"/>
                  <a:gd name="T61" fmla="*/ 164 h 416"/>
                  <a:gd name="T62" fmla="*/ 7 w 469"/>
                  <a:gd name="T63" fmla="*/ 170 h 416"/>
                  <a:gd name="T64" fmla="*/ 20 w 469"/>
                  <a:gd name="T65" fmla="*/ 142 h 416"/>
                  <a:gd name="T66" fmla="*/ 44 w 469"/>
                  <a:gd name="T67" fmla="*/ 105 h 416"/>
                  <a:gd name="T68" fmla="*/ 80 w 469"/>
                  <a:gd name="T69" fmla="*/ 67 h 416"/>
                  <a:gd name="T70" fmla="*/ 119 w 469"/>
                  <a:gd name="T71" fmla="*/ 38 h 416"/>
                  <a:gd name="T72" fmla="*/ 163 w 469"/>
                  <a:gd name="T73" fmla="*/ 22 h 416"/>
                  <a:gd name="T74" fmla="*/ 210 w 469"/>
                  <a:gd name="T75" fmla="*/ 15 h 416"/>
                  <a:gd name="T76" fmla="*/ 252 w 469"/>
                  <a:gd name="T77" fmla="*/ 16 h 416"/>
                  <a:gd name="T78" fmla="*/ 290 w 469"/>
                  <a:gd name="T79" fmla="*/ 21 h 416"/>
                  <a:gd name="T80" fmla="*/ 324 w 469"/>
                  <a:gd name="T81" fmla="*/ 31 h 416"/>
                  <a:gd name="T82" fmla="*/ 356 w 469"/>
                  <a:gd name="T83" fmla="*/ 49 h 416"/>
                  <a:gd name="T84" fmla="*/ 385 w 469"/>
                  <a:gd name="T85" fmla="*/ 68 h 416"/>
                  <a:gd name="T86" fmla="*/ 405 w 469"/>
                  <a:gd name="T87" fmla="*/ 84 h 416"/>
                  <a:gd name="T88" fmla="*/ 418 w 469"/>
                  <a:gd name="T89" fmla="*/ 98 h 416"/>
                  <a:gd name="T90" fmla="*/ 433 w 469"/>
                  <a:gd name="T91" fmla="*/ 126 h 416"/>
                  <a:gd name="T92" fmla="*/ 444 w 469"/>
                  <a:gd name="T93" fmla="*/ 165 h 416"/>
                  <a:gd name="T94" fmla="*/ 445 w 469"/>
                  <a:gd name="T95" fmla="*/ 215 h 416"/>
                  <a:gd name="T96" fmla="*/ 437 w 469"/>
                  <a:gd name="T97" fmla="*/ 261 h 416"/>
                  <a:gd name="T98" fmla="*/ 422 w 469"/>
                  <a:gd name="T99" fmla="*/ 294 h 416"/>
                  <a:gd name="T100" fmla="*/ 401 w 469"/>
                  <a:gd name="T101" fmla="*/ 322 h 416"/>
                  <a:gd name="T102" fmla="*/ 376 w 469"/>
                  <a:gd name="T103" fmla="*/ 342 h 416"/>
                  <a:gd name="T104" fmla="*/ 377 w 469"/>
                  <a:gd name="T105" fmla="*/ 350 h 4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9"/>
                  <a:gd name="T160" fmla="*/ 0 h 416"/>
                  <a:gd name="T161" fmla="*/ 469 w 469"/>
                  <a:gd name="T162" fmla="*/ 416 h 4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9" h="416">
                    <a:moveTo>
                      <a:pt x="377" y="350"/>
                    </a:moveTo>
                    <a:lnTo>
                      <a:pt x="386" y="345"/>
                    </a:lnTo>
                    <a:lnTo>
                      <a:pt x="395" y="340"/>
                    </a:lnTo>
                    <a:lnTo>
                      <a:pt x="403" y="335"/>
                    </a:lnTo>
                    <a:lnTo>
                      <a:pt x="409" y="331"/>
                    </a:lnTo>
                    <a:lnTo>
                      <a:pt x="415" y="326"/>
                    </a:lnTo>
                    <a:lnTo>
                      <a:pt x="421" y="322"/>
                    </a:lnTo>
                    <a:lnTo>
                      <a:pt x="424" y="316"/>
                    </a:lnTo>
                    <a:lnTo>
                      <a:pt x="428" y="309"/>
                    </a:lnTo>
                    <a:lnTo>
                      <a:pt x="430" y="316"/>
                    </a:lnTo>
                    <a:lnTo>
                      <a:pt x="425" y="326"/>
                    </a:lnTo>
                    <a:lnTo>
                      <a:pt x="418" y="339"/>
                    </a:lnTo>
                    <a:lnTo>
                      <a:pt x="410" y="354"/>
                    </a:lnTo>
                    <a:lnTo>
                      <a:pt x="406" y="369"/>
                    </a:lnTo>
                    <a:lnTo>
                      <a:pt x="407" y="386"/>
                    </a:lnTo>
                    <a:lnTo>
                      <a:pt x="417" y="401"/>
                    </a:lnTo>
                    <a:lnTo>
                      <a:pt x="440" y="416"/>
                    </a:lnTo>
                    <a:lnTo>
                      <a:pt x="430" y="406"/>
                    </a:lnTo>
                    <a:lnTo>
                      <a:pt x="424" y="394"/>
                    </a:lnTo>
                    <a:lnTo>
                      <a:pt x="422" y="381"/>
                    </a:lnTo>
                    <a:lnTo>
                      <a:pt x="423" y="369"/>
                    </a:lnTo>
                    <a:lnTo>
                      <a:pt x="425" y="355"/>
                    </a:lnTo>
                    <a:lnTo>
                      <a:pt x="430" y="341"/>
                    </a:lnTo>
                    <a:lnTo>
                      <a:pt x="436" y="326"/>
                    </a:lnTo>
                    <a:lnTo>
                      <a:pt x="443" y="311"/>
                    </a:lnTo>
                    <a:lnTo>
                      <a:pt x="454" y="280"/>
                    </a:lnTo>
                    <a:lnTo>
                      <a:pt x="464" y="247"/>
                    </a:lnTo>
                    <a:lnTo>
                      <a:pt x="469" y="208"/>
                    </a:lnTo>
                    <a:lnTo>
                      <a:pt x="468" y="162"/>
                    </a:lnTo>
                    <a:lnTo>
                      <a:pt x="464" y="139"/>
                    </a:lnTo>
                    <a:lnTo>
                      <a:pt x="458" y="117"/>
                    </a:lnTo>
                    <a:lnTo>
                      <a:pt x="447" y="98"/>
                    </a:lnTo>
                    <a:lnTo>
                      <a:pt x="436" y="82"/>
                    </a:lnTo>
                    <a:lnTo>
                      <a:pt x="421" y="67"/>
                    </a:lnTo>
                    <a:lnTo>
                      <a:pt x="405" y="54"/>
                    </a:lnTo>
                    <a:lnTo>
                      <a:pt x="387" y="42"/>
                    </a:lnTo>
                    <a:lnTo>
                      <a:pt x="369" y="30"/>
                    </a:lnTo>
                    <a:lnTo>
                      <a:pt x="350" y="20"/>
                    </a:lnTo>
                    <a:lnTo>
                      <a:pt x="331" y="13"/>
                    </a:lnTo>
                    <a:lnTo>
                      <a:pt x="310" y="7"/>
                    </a:lnTo>
                    <a:lnTo>
                      <a:pt x="290" y="4"/>
                    </a:lnTo>
                    <a:lnTo>
                      <a:pt x="270" y="1"/>
                    </a:lnTo>
                    <a:lnTo>
                      <a:pt x="250" y="0"/>
                    </a:lnTo>
                    <a:lnTo>
                      <a:pt x="229" y="0"/>
                    </a:lnTo>
                    <a:lnTo>
                      <a:pt x="211" y="1"/>
                    </a:lnTo>
                    <a:lnTo>
                      <a:pt x="194" y="3"/>
                    </a:lnTo>
                    <a:lnTo>
                      <a:pt x="179" y="5"/>
                    </a:lnTo>
                    <a:lnTo>
                      <a:pt x="165" y="7"/>
                    </a:lnTo>
                    <a:lnTo>
                      <a:pt x="151" y="11"/>
                    </a:lnTo>
                    <a:lnTo>
                      <a:pt x="138" y="15"/>
                    </a:lnTo>
                    <a:lnTo>
                      <a:pt x="124" y="21"/>
                    </a:lnTo>
                    <a:lnTo>
                      <a:pt x="109" y="29"/>
                    </a:lnTo>
                    <a:lnTo>
                      <a:pt x="93" y="39"/>
                    </a:lnTo>
                    <a:lnTo>
                      <a:pt x="80" y="50"/>
                    </a:lnTo>
                    <a:lnTo>
                      <a:pt x="66" y="62"/>
                    </a:lnTo>
                    <a:lnTo>
                      <a:pt x="52" y="76"/>
                    </a:lnTo>
                    <a:lnTo>
                      <a:pt x="38" y="92"/>
                    </a:lnTo>
                    <a:lnTo>
                      <a:pt x="27" y="109"/>
                    </a:lnTo>
                    <a:lnTo>
                      <a:pt x="15" y="125"/>
                    </a:lnTo>
                    <a:lnTo>
                      <a:pt x="7" y="141"/>
                    </a:lnTo>
                    <a:lnTo>
                      <a:pt x="0" y="156"/>
                    </a:lnTo>
                    <a:lnTo>
                      <a:pt x="0" y="164"/>
                    </a:lnTo>
                    <a:lnTo>
                      <a:pt x="2" y="170"/>
                    </a:lnTo>
                    <a:lnTo>
                      <a:pt x="7" y="170"/>
                    </a:lnTo>
                    <a:lnTo>
                      <a:pt x="13" y="157"/>
                    </a:lnTo>
                    <a:lnTo>
                      <a:pt x="20" y="142"/>
                    </a:lnTo>
                    <a:lnTo>
                      <a:pt x="30" y="125"/>
                    </a:lnTo>
                    <a:lnTo>
                      <a:pt x="44" y="105"/>
                    </a:lnTo>
                    <a:lnTo>
                      <a:pt x="61" y="86"/>
                    </a:lnTo>
                    <a:lnTo>
                      <a:pt x="80" y="67"/>
                    </a:lnTo>
                    <a:lnTo>
                      <a:pt x="99" y="51"/>
                    </a:lnTo>
                    <a:lnTo>
                      <a:pt x="119" y="38"/>
                    </a:lnTo>
                    <a:lnTo>
                      <a:pt x="138" y="29"/>
                    </a:lnTo>
                    <a:lnTo>
                      <a:pt x="163" y="22"/>
                    </a:lnTo>
                    <a:lnTo>
                      <a:pt x="187" y="18"/>
                    </a:lnTo>
                    <a:lnTo>
                      <a:pt x="210" y="15"/>
                    </a:lnTo>
                    <a:lnTo>
                      <a:pt x="232" y="15"/>
                    </a:lnTo>
                    <a:lnTo>
                      <a:pt x="252" y="16"/>
                    </a:lnTo>
                    <a:lnTo>
                      <a:pt x="272" y="19"/>
                    </a:lnTo>
                    <a:lnTo>
                      <a:pt x="290" y="21"/>
                    </a:lnTo>
                    <a:lnTo>
                      <a:pt x="308" y="26"/>
                    </a:lnTo>
                    <a:lnTo>
                      <a:pt x="324" y="31"/>
                    </a:lnTo>
                    <a:lnTo>
                      <a:pt x="340" y="38"/>
                    </a:lnTo>
                    <a:lnTo>
                      <a:pt x="356" y="49"/>
                    </a:lnTo>
                    <a:lnTo>
                      <a:pt x="371" y="58"/>
                    </a:lnTo>
                    <a:lnTo>
                      <a:pt x="385" y="68"/>
                    </a:lnTo>
                    <a:lnTo>
                      <a:pt x="396" y="77"/>
                    </a:lnTo>
                    <a:lnTo>
                      <a:pt x="405" y="84"/>
                    </a:lnTo>
                    <a:lnTo>
                      <a:pt x="410" y="89"/>
                    </a:lnTo>
                    <a:lnTo>
                      <a:pt x="418" y="98"/>
                    </a:lnTo>
                    <a:lnTo>
                      <a:pt x="426" y="110"/>
                    </a:lnTo>
                    <a:lnTo>
                      <a:pt x="433" y="126"/>
                    </a:lnTo>
                    <a:lnTo>
                      <a:pt x="440" y="144"/>
                    </a:lnTo>
                    <a:lnTo>
                      <a:pt x="444" y="165"/>
                    </a:lnTo>
                    <a:lnTo>
                      <a:pt x="446" y="189"/>
                    </a:lnTo>
                    <a:lnTo>
                      <a:pt x="445" y="215"/>
                    </a:lnTo>
                    <a:lnTo>
                      <a:pt x="441" y="241"/>
                    </a:lnTo>
                    <a:lnTo>
                      <a:pt x="437" y="261"/>
                    </a:lnTo>
                    <a:lnTo>
                      <a:pt x="430" y="278"/>
                    </a:lnTo>
                    <a:lnTo>
                      <a:pt x="422" y="294"/>
                    </a:lnTo>
                    <a:lnTo>
                      <a:pt x="413" y="309"/>
                    </a:lnTo>
                    <a:lnTo>
                      <a:pt x="401" y="322"/>
                    </a:lnTo>
                    <a:lnTo>
                      <a:pt x="390" y="333"/>
                    </a:lnTo>
                    <a:lnTo>
                      <a:pt x="376" y="342"/>
                    </a:lnTo>
                    <a:lnTo>
                      <a:pt x="361" y="350"/>
                    </a:lnTo>
                    <a:lnTo>
                      <a:pt x="377" y="350"/>
                    </a:lnTo>
                    <a:close/>
                  </a:path>
                </a:pathLst>
              </a:custGeom>
              <a:solidFill>
                <a:srgbClr val="E8B2D6"/>
              </a:solidFill>
              <a:ln w="3175" cmpd="sng">
                <a:noFill/>
                <a:round/>
                <a:headEnd/>
                <a:tailEnd/>
              </a:ln>
            </p:spPr>
            <p:txBody>
              <a:bodyPr/>
              <a:lstStyle/>
              <a:p>
                <a:endParaRPr lang="en-US">
                  <a:solidFill>
                    <a:srgbClr val="FFFFFF"/>
                  </a:solidFill>
                </a:endParaRPr>
              </a:p>
            </p:txBody>
          </p:sp>
          <p:sp>
            <p:nvSpPr>
              <p:cNvPr id="1241" name="Freeform 90"/>
              <p:cNvSpPr>
                <a:spLocks/>
              </p:cNvSpPr>
              <p:nvPr/>
            </p:nvSpPr>
            <p:spPr bwMode="auto">
              <a:xfrm>
                <a:off x="3157" y="922"/>
                <a:ext cx="36" cy="36"/>
              </a:xfrm>
              <a:custGeom>
                <a:avLst/>
                <a:gdLst>
                  <a:gd name="T0" fmla="*/ 0 w 72"/>
                  <a:gd name="T1" fmla="*/ 51 h 71"/>
                  <a:gd name="T2" fmla="*/ 6 w 72"/>
                  <a:gd name="T3" fmla="*/ 50 h 71"/>
                  <a:gd name="T4" fmla="*/ 13 w 72"/>
                  <a:gd name="T5" fmla="*/ 47 h 71"/>
                  <a:gd name="T6" fmla="*/ 18 w 72"/>
                  <a:gd name="T7" fmla="*/ 47 h 71"/>
                  <a:gd name="T8" fmla="*/ 21 w 72"/>
                  <a:gd name="T9" fmla="*/ 47 h 71"/>
                  <a:gd name="T10" fmla="*/ 22 w 72"/>
                  <a:gd name="T11" fmla="*/ 52 h 71"/>
                  <a:gd name="T12" fmla="*/ 22 w 72"/>
                  <a:gd name="T13" fmla="*/ 59 h 71"/>
                  <a:gd name="T14" fmla="*/ 21 w 72"/>
                  <a:gd name="T15" fmla="*/ 67 h 71"/>
                  <a:gd name="T16" fmla="*/ 22 w 72"/>
                  <a:gd name="T17" fmla="*/ 71 h 71"/>
                  <a:gd name="T18" fmla="*/ 24 w 72"/>
                  <a:gd name="T19" fmla="*/ 71 h 71"/>
                  <a:gd name="T20" fmla="*/ 28 w 72"/>
                  <a:gd name="T21" fmla="*/ 68 h 71"/>
                  <a:gd name="T22" fmla="*/ 30 w 72"/>
                  <a:gd name="T23" fmla="*/ 63 h 71"/>
                  <a:gd name="T24" fmla="*/ 33 w 72"/>
                  <a:gd name="T25" fmla="*/ 58 h 71"/>
                  <a:gd name="T26" fmla="*/ 36 w 72"/>
                  <a:gd name="T27" fmla="*/ 54 h 71"/>
                  <a:gd name="T28" fmla="*/ 39 w 72"/>
                  <a:gd name="T29" fmla="*/ 55 h 71"/>
                  <a:gd name="T30" fmla="*/ 42 w 72"/>
                  <a:gd name="T31" fmla="*/ 58 h 71"/>
                  <a:gd name="T32" fmla="*/ 43 w 72"/>
                  <a:gd name="T33" fmla="*/ 60 h 71"/>
                  <a:gd name="T34" fmla="*/ 45 w 72"/>
                  <a:gd name="T35" fmla="*/ 62 h 71"/>
                  <a:gd name="T36" fmla="*/ 47 w 72"/>
                  <a:gd name="T37" fmla="*/ 65 h 71"/>
                  <a:gd name="T38" fmla="*/ 50 w 72"/>
                  <a:gd name="T39" fmla="*/ 65 h 71"/>
                  <a:gd name="T40" fmla="*/ 50 w 72"/>
                  <a:gd name="T41" fmla="*/ 62 h 71"/>
                  <a:gd name="T42" fmla="*/ 50 w 72"/>
                  <a:gd name="T43" fmla="*/ 58 h 71"/>
                  <a:gd name="T44" fmla="*/ 51 w 72"/>
                  <a:gd name="T45" fmla="*/ 53 h 71"/>
                  <a:gd name="T46" fmla="*/ 52 w 72"/>
                  <a:gd name="T47" fmla="*/ 48 h 71"/>
                  <a:gd name="T48" fmla="*/ 54 w 72"/>
                  <a:gd name="T49" fmla="*/ 43 h 71"/>
                  <a:gd name="T50" fmla="*/ 57 w 72"/>
                  <a:gd name="T51" fmla="*/ 38 h 71"/>
                  <a:gd name="T52" fmla="*/ 60 w 72"/>
                  <a:gd name="T53" fmla="*/ 38 h 71"/>
                  <a:gd name="T54" fmla="*/ 61 w 72"/>
                  <a:gd name="T55" fmla="*/ 38 h 71"/>
                  <a:gd name="T56" fmla="*/ 62 w 72"/>
                  <a:gd name="T57" fmla="*/ 40 h 71"/>
                  <a:gd name="T58" fmla="*/ 64 w 72"/>
                  <a:gd name="T59" fmla="*/ 42 h 71"/>
                  <a:gd name="T60" fmla="*/ 65 w 72"/>
                  <a:gd name="T61" fmla="*/ 45 h 71"/>
                  <a:gd name="T62" fmla="*/ 66 w 72"/>
                  <a:gd name="T63" fmla="*/ 47 h 71"/>
                  <a:gd name="T64" fmla="*/ 68 w 72"/>
                  <a:gd name="T65" fmla="*/ 47 h 71"/>
                  <a:gd name="T66" fmla="*/ 71 w 72"/>
                  <a:gd name="T67" fmla="*/ 45 h 71"/>
                  <a:gd name="T68" fmla="*/ 72 w 72"/>
                  <a:gd name="T69" fmla="*/ 42 h 71"/>
                  <a:gd name="T70" fmla="*/ 72 w 72"/>
                  <a:gd name="T71" fmla="*/ 37 h 71"/>
                  <a:gd name="T72" fmla="*/ 71 w 72"/>
                  <a:gd name="T73" fmla="*/ 33 h 71"/>
                  <a:gd name="T74" fmla="*/ 69 w 72"/>
                  <a:gd name="T75" fmla="*/ 31 h 71"/>
                  <a:gd name="T76" fmla="*/ 69 w 72"/>
                  <a:gd name="T77" fmla="*/ 29 h 71"/>
                  <a:gd name="T78" fmla="*/ 69 w 72"/>
                  <a:gd name="T79" fmla="*/ 25 h 71"/>
                  <a:gd name="T80" fmla="*/ 71 w 72"/>
                  <a:gd name="T81" fmla="*/ 22 h 71"/>
                  <a:gd name="T82" fmla="*/ 72 w 72"/>
                  <a:gd name="T83" fmla="*/ 15 h 71"/>
                  <a:gd name="T84" fmla="*/ 72 w 72"/>
                  <a:gd name="T85" fmla="*/ 10 h 71"/>
                  <a:gd name="T86" fmla="*/ 71 w 72"/>
                  <a:gd name="T87" fmla="*/ 5 h 71"/>
                  <a:gd name="T88" fmla="*/ 68 w 72"/>
                  <a:gd name="T89" fmla="*/ 0 h 71"/>
                  <a:gd name="T90" fmla="*/ 67 w 72"/>
                  <a:gd name="T91" fmla="*/ 4 h 71"/>
                  <a:gd name="T92" fmla="*/ 66 w 72"/>
                  <a:gd name="T93" fmla="*/ 6 h 71"/>
                  <a:gd name="T94" fmla="*/ 62 w 72"/>
                  <a:gd name="T95" fmla="*/ 8 h 71"/>
                  <a:gd name="T96" fmla="*/ 59 w 72"/>
                  <a:gd name="T97" fmla="*/ 10 h 71"/>
                  <a:gd name="T98" fmla="*/ 59 w 72"/>
                  <a:gd name="T99" fmla="*/ 8 h 71"/>
                  <a:gd name="T100" fmla="*/ 59 w 72"/>
                  <a:gd name="T101" fmla="*/ 7 h 71"/>
                  <a:gd name="T102" fmla="*/ 58 w 72"/>
                  <a:gd name="T103" fmla="*/ 5 h 71"/>
                  <a:gd name="T104" fmla="*/ 58 w 72"/>
                  <a:gd name="T105" fmla="*/ 1 h 71"/>
                  <a:gd name="T106" fmla="*/ 56 w 72"/>
                  <a:gd name="T107" fmla="*/ 6 h 71"/>
                  <a:gd name="T108" fmla="*/ 50 w 72"/>
                  <a:gd name="T109" fmla="*/ 12 h 71"/>
                  <a:gd name="T110" fmla="*/ 44 w 72"/>
                  <a:gd name="T111" fmla="*/ 20 h 71"/>
                  <a:gd name="T112" fmla="*/ 36 w 72"/>
                  <a:gd name="T113" fmla="*/ 28 h 71"/>
                  <a:gd name="T114" fmla="*/ 27 w 72"/>
                  <a:gd name="T115" fmla="*/ 35 h 71"/>
                  <a:gd name="T116" fmla="*/ 18 w 72"/>
                  <a:gd name="T117" fmla="*/ 43 h 71"/>
                  <a:gd name="T118" fmla="*/ 8 w 72"/>
                  <a:gd name="T119" fmla="*/ 47 h 71"/>
                  <a:gd name="T120" fmla="*/ 0 w 72"/>
                  <a:gd name="T121" fmla="*/ 51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71"/>
                  <a:gd name="T185" fmla="*/ 72 w 72"/>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71">
                    <a:moveTo>
                      <a:pt x="0" y="51"/>
                    </a:moveTo>
                    <a:lnTo>
                      <a:pt x="6" y="50"/>
                    </a:lnTo>
                    <a:lnTo>
                      <a:pt x="13" y="47"/>
                    </a:lnTo>
                    <a:lnTo>
                      <a:pt x="18" y="47"/>
                    </a:lnTo>
                    <a:lnTo>
                      <a:pt x="21" y="47"/>
                    </a:lnTo>
                    <a:lnTo>
                      <a:pt x="22" y="52"/>
                    </a:lnTo>
                    <a:lnTo>
                      <a:pt x="22" y="59"/>
                    </a:lnTo>
                    <a:lnTo>
                      <a:pt x="21" y="67"/>
                    </a:lnTo>
                    <a:lnTo>
                      <a:pt x="22" y="71"/>
                    </a:lnTo>
                    <a:lnTo>
                      <a:pt x="24" y="71"/>
                    </a:lnTo>
                    <a:lnTo>
                      <a:pt x="28" y="68"/>
                    </a:lnTo>
                    <a:lnTo>
                      <a:pt x="30" y="63"/>
                    </a:lnTo>
                    <a:lnTo>
                      <a:pt x="33" y="58"/>
                    </a:lnTo>
                    <a:lnTo>
                      <a:pt x="36" y="54"/>
                    </a:lnTo>
                    <a:lnTo>
                      <a:pt x="39" y="55"/>
                    </a:lnTo>
                    <a:lnTo>
                      <a:pt x="42" y="58"/>
                    </a:lnTo>
                    <a:lnTo>
                      <a:pt x="43" y="60"/>
                    </a:lnTo>
                    <a:lnTo>
                      <a:pt x="45" y="62"/>
                    </a:lnTo>
                    <a:lnTo>
                      <a:pt x="47" y="65"/>
                    </a:lnTo>
                    <a:lnTo>
                      <a:pt x="50" y="65"/>
                    </a:lnTo>
                    <a:lnTo>
                      <a:pt x="50" y="62"/>
                    </a:lnTo>
                    <a:lnTo>
                      <a:pt x="50" y="58"/>
                    </a:lnTo>
                    <a:lnTo>
                      <a:pt x="51" y="53"/>
                    </a:lnTo>
                    <a:lnTo>
                      <a:pt x="52" y="48"/>
                    </a:lnTo>
                    <a:lnTo>
                      <a:pt x="54" y="43"/>
                    </a:lnTo>
                    <a:lnTo>
                      <a:pt x="57" y="38"/>
                    </a:lnTo>
                    <a:lnTo>
                      <a:pt x="60" y="38"/>
                    </a:lnTo>
                    <a:lnTo>
                      <a:pt x="61" y="38"/>
                    </a:lnTo>
                    <a:lnTo>
                      <a:pt x="62" y="40"/>
                    </a:lnTo>
                    <a:lnTo>
                      <a:pt x="64" y="42"/>
                    </a:lnTo>
                    <a:lnTo>
                      <a:pt x="65" y="45"/>
                    </a:lnTo>
                    <a:lnTo>
                      <a:pt x="66" y="47"/>
                    </a:lnTo>
                    <a:lnTo>
                      <a:pt x="68" y="47"/>
                    </a:lnTo>
                    <a:lnTo>
                      <a:pt x="71" y="45"/>
                    </a:lnTo>
                    <a:lnTo>
                      <a:pt x="72" y="42"/>
                    </a:lnTo>
                    <a:lnTo>
                      <a:pt x="72" y="37"/>
                    </a:lnTo>
                    <a:lnTo>
                      <a:pt x="71" y="33"/>
                    </a:lnTo>
                    <a:lnTo>
                      <a:pt x="69" y="31"/>
                    </a:lnTo>
                    <a:lnTo>
                      <a:pt x="69" y="29"/>
                    </a:lnTo>
                    <a:lnTo>
                      <a:pt x="69" y="25"/>
                    </a:lnTo>
                    <a:lnTo>
                      <a:pt x="71" y="22"/>
                    </a:lnTo>
                    <a:lnTo>
                      <a:pt x="72" y="15"/>
                    </a:lnTo>
                    <a:lnTo>
                      <a:pt x="72" y="10"/>
                    </a:lnTo>
                    <a:lnTo>
                      <a:pt x="71" y="5"/>
                    </a:lnTo>
                    <a:lnTo>
                      <a:pt x="68" y="0"/>
                    </a:lnTo>
                    <a:lnTo>
                      <a:pt x="67" y="4"/>
                    </a:lnTo>
                    <a:lnTo>
                      <a:pt x="66" y="6"/>
                    </a:lnTo>
                    <a:lnTo>
                      <a:pt x="62" y="8"/>
                    </a:lnTo>
                    <a:lnTo>
                      <a:pt x="59" y="10"/>
                    </a:lnTo>
                    <a:lnTo>
                      <a:pt x="59" y="8"/>
                    </a:lnTo>
                    <a:lnTo>
                      <a:pt x="59" y="7"/>
                    </a:lnTo>
                    <a:lnTo>
                      <a:pt x="58" y="5"/>
                    </a:lnTo>
                    <a:lnTo>
                      <a:pt x="58" y="1"/>
                    </a:lnTo>
                    <a:lnTo>
                      <a:pt x="56" y="6"/>
                    </a:lnTo>
                    <a:lnTo>
                      <a:pt x="50" y="12"/>
                    </a:lnTo>
                    <a:lnTo>
                      <a:pt x="44" y="20"/>
                    </a:lnTo>
                    <a:lnTo>
                      <a:pt x="36" y="28"/>
                    </a:lnTo>
                    <a:lnTo>
                      <a:pt x="27" y="35"/>
                    </a:lnTo>
                    <a:lnTo>
                      <a:pt x="18" y="43"/>
                    </a:lnTo>
                    <a:lnTo>
                      <a:pt x="8" y="47"/>
                    </a:lnTo>
                    <a:lnTo>
                      <a:pt x="0" y="51"/>
                    </a:lnTo>
                    <a:close/>
                  </a:path>
                </a:pathLst>
              </a:custGeom>
              <a:solidFill>
                <a:srgbClr val="E8B2D6"/>
              </a:solidFill>
              <a:ln w="3175" cmpd="sng">
                <a:noFill/>
                <a:round/>
                <a:headEnd/>
                <a:tailEnd/>
              </a:ln>
            </p:spPr>
            <p:txBody>
              <a:bodyPr/>
              <a:lstStyle/>
              <a:p>
                <a:endParaRPr lang="en-US">
                  <a:solidFill>
                    <a:srgbClr val="FFFFFF"/>
                  </a:solidFill>
                </a:endParaRPr>
              </a:p>
            </p:txBody>
          </p:sp>
          <p:sp>
            <p:nvSpPr>
              <p:cNvPr id="1242" name="Freeform 91"/>
              <p:cNvSpPr>
                <a:spLocks/>
              </p:cNvSpPr>
              <p:nvPr/>
            </p:nvSpPr>
            <p:spPr bwMode="auto">
              <a:xfrm>
                <a:off x="3165" y="857"/>
                <a:ext cx="40" cy="48"/>
              </a:xfrm>
              <a:custGeom>
                <a:avLst/>
                <a:gdLst>
                  <a:gd name="T0" fmla="*/ 42 w 81"/>
                  <a:gd name="T1" fmla="*/ 86 h 95"/>
                  <a:gd name="T2" fmla="*/ 36 w 81"/>
                  <a:gd name="T3" fmla="*/ 86 h 95"/>
                  <a:gd name="T4" fmla="*/ 30 w 81"/>
                  <a:gd name="T5" fmla="*/ 86 h 95"/>
                  <a:gd name="T6" fmla="*/ 24 w 81"/>
                  <a:gd name="T7" fmla="*/ 87 h 95"/>
                  <a:gd name="T8" fmla="*/ 19 w 81"/>
                  <a:gd name="T9" fmla="*/ 91 h 95"/>
                  <a:gd name="T10" fmla="*/ 18 w 81"/>
                  <a:gd name="T11" fmla="*/ 91 h 95"/>
                  <a:gd name="T12" fmla="*/ 16 w 81"/>
                  <a:gd name="T13" fmla="*/ 93 h 95"/>
                  <a:gd name="T14" fmla="*/ 15 w 81"/>
                  <a:gd name="T15" fmla="*/ 95 h 95"/>
                  <a:gd name="T16" fmla="*/ 13 w 81"/>
                  <a:gd name="T17" fmla="*/ 94 h 95"/>
                  <a:gd name="T18" fmla="*/ 14 w 81"/>
                  <a:gd name="T19" fmla="*/ 89 h 95"/>
                  <a:gd name="T20" fmla="*/ 13 w 81"/>
                  <a:gd name="T21" fmla="*/ 82 h 95"/>
                  <a:gd name="T22" fmla="*/ 11 w 81"/>
                  <a:gd name="T23" fmla="*/ 75 h 95"/>
                  <a:gd name="T24" fmla="*/ 8 w 81"/>
                  <a:gd name="T25" fmla="*/ 69 h 95"/>
                  <a:gd name="T26" fmla="*/ 6 w 81"/>
                  <a:gd name="T27" fmla="*/ 66 h 95"/>
                  <a:gd name="T28" fmla="*/ 4 w 81"/>
                  <a:gd name="T29" fmla="*/ 62 h 95"/>
                  <a:gd name="T30" fmla="*/ 4 w 81"/>
                  <a:gd name="T31" fmla="*/ 57 h 95"/>
                  <a:gd name="T32" fmla="*/ 7 w 81"/>
                  <a:gd name="T33" fmla="*/ 51 h 95"/>
                  <a:gd name="T34" fmla="*/ 5 w 81"/>
                  <a:gd name="T35" fmla="*/ 49 h 95"/>
                  <a:gd name="T36" fmla="*/ 3 w 81"/>
                  <a:gd name="T37" fmla="*/ 46 h 95"/>
                  <a:gd name="T38" fmla="*/ 0 w 81"/>
                  <a:gd name="T39" fmla="*/ 41 h 95"/>
                  <a:gd name="T40" fmla="*/ 1 w 81"/>
                  <a:gd name="T41" fmla="*/ 37 h 95"/>
                  <a:gd name="T42" fmla="*/ 5 w 81"/>
                  <a:gd name="T43" fmla="*/ 31 h 95"/>
                  <a:gd name="T44" fmla="*/ 9 w 81"/>
                  <a:gd name="T45" fmla="*/ 25 h 95"/>
                  <a:gd name="T46" fmla="*/ 14 w 81"/>
                  <a:gd name="T47" fmla="*/ 21 h 95"/>
                  <a:gd name="T48" fmla="*/ 20 w 81"/>
                  <a:gd name="T49" fmla="*/ 18 h 95"/>
                  <a:gd name="T50" fmla="*/ 23 w 81"/>
                  <a:gd name="T51" fmla="*/ 17 h 95"/>
                  <a:gd name="T52" fmla="*/ 27 w 81"/>
                  <a:gd name="T53" fmla="*/ 16 h 95"/>
                  <a:gd name="T54" fmla="*/ 31 w 81"/>
                  <a:gd name="T55" fmla="*/ 14 h 95"/>
                  <a:gd name="T56" fmla="*/ 36 w 81"/>
                  <a:gd name="T57" fmla="*/ 13 h 95"/>
                  <a:gd name="T58" fmla="*/ 41 w 81"/>
                  <a:gd name="T59" fmla="*/ 10 h 95"/>
                  <a:gd name="T60" fmla="*/ 45 w 81"/>
                  <a:gd name="T61" fmla="*/ 9 h 95"/>
                  <a:gd name="T62" fmla="*/ 50 w 81"/>
                  <a:gd name="T63" fmla="*/ 7 h 95"/>
                  <a:gd name="T64" fmla="*/ 54 w 81"/>
                  <a:gd name="T65" fmla="*/ 6 h 95"/>
                  <a:gd name="T66" fmla="*/ 62 w 81"/>
                  <a:gd name="T67" fmla="*/ 2 h 95"/>
                  <a:gd name="T68" fmla="*/ 67 w 81"/>
                  <a:gd name="T69" fmla="*/ 0 h 95"/>
                  <a:gd name="T70" fmla="*/ 69 w 81"/>
                  <a:gd name="T71" fmla="*/ 0 h 95"/>
                  <a:gd name="T72" fmla="*/ 73 w 81"/>
                  <a:gd name="T73" fmla="*/ 6 h 95"/>
                  <a:gd name="T74" fmla="*/ 76 w 81"/>
                  <a:gd name="T75" fmla="*/ 11 h 95"/>
                  <a:gd name="T76" fmla="*/ 79 w 81"/>
                  <a:gd name="T77" fmla="*/ 15 h 95"/>
                  <a:gd name="T78" fmla="*/ 80 w 81"/>
                  <a:gd name="T79" fmla="*/ 18 h 95"/>
                  <a:gd name="T80" fmla="*/ 81 w 81"/>
                  <a:gd name="T81" fmla="*/ 21 h 95"/>
                  <a:gd name="T82" fmla="*/ 81 w 81"/>
                  <a:gd name="T83" fmla="*/ 26 h 95"/>
                  <a:gd name="T84" fmla="*/ 80 w 81"/>
                  <a:gd name="T85" fmla="*/ 34 h 95"/>
                  <a:gd name="T86" fmla="*/ 77 w 81"/>
                  <a:gd name="T87" fmla="*/ 43 h 95"/>
                  <a:gd name="T88" fmla="*/ 73 w 81"/>
                  <a:gd name="T89" fmla="*/ 48 h 95"/>
                  <a:gd name="T90" fmla="*/ 67 w 81"/>
                  <a:gd name="T91" fmla="*/ 53 h 95"/>
                  <a:gd name="T92" fmla="*/ 62 w 81"/>
                  <a:gd name="T93" fmla="*/ 59 h 95"/>
                  <a:gd name="T94" fmla="*/ 58 w 81"/>
                  <a:gd name="T95" fmla="*/ 64 h 95"/>
                  <a:gd name="T96" fmla="*/ 56 w 81"/>
                  <a:gd name="T97" fmla="*/ 70 h 95"/>
                  <a:gd name="T98" fmla="*/ 53 w 81"/>
                  <a:gd name="T99" fmla="*/ 76 h 95"/>
                  <a:gd name="T100" fmla="*/ 50 w 81"/>
                  <a:gd name="T101" fmla="*/ 81 h 95"/>
                  <a:gd name="T102" fmla="*/ 45 w 81"/>
                  <a:gd name="T103" fmla="*/ 85 h 95"/>
                  <a:gd name="T104" fmla="*/ 42 w 81"/>
                  <a:gd name="T105" fmla="*/ 86 h 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
                  <a:gd name="T160" fmla="*/ 0 h 95"/>
                  <a:gd name="T161" fmla="*/ 81 w 81"/>
                  <a:gd name="T162" fmla="*/ 95 h 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 h="95">
                    <a:moveTo>
                      <a:pt x="42" y="86"/>
                    </a:moveTo>
                    <a:lnTo>
                      <a:pt x="36" y="86"/>
                    </a:lnTo>
                    <a:lnTo>
                      <a:pt x="30" y="86"/>
                    </a:lnTo>
                    <a:lnTo>
                      <a:pt x="24" y="87"/>
                    </a:lnTo>
                    <a:lnTo>
                      <a:pt x="19" y="91"/>
                    </a:lnTo>
                    <a:lnTo>
                      <a:pt x="18" y="91"/>
                    </a:lnTo>
                    <a:lnTo>
                      <a:pt x="16" y="93"/>
                    </a:lnTo>
                    <a:lnTo>
                      <a:pt x="15" y="95"/>
                    </a:lnTo>
                    <a:lnTo>
                      <a:pt x="13" y="94"/>
                    </a:lnTo>
                    <a:lnTo>
                      <a:pt x="14" y="89"/>
                    </a:lnTo>
                    <a:lnTo>
                      <a:pt x="13" y="82"/>
                    </a:lnTo>
                    <a:lnTo>
                      <a:pt x="11" y="75"/>
                    </a:lnTo>
                    <a:lnTo>
                      <a:pt x="8" y="69"/>
                    </a:lnTo>
                    <a:lnTo>
                      <a:pt x="6" y="66"/>
                    </a:lnTo>
                    <a:lnTo>
                      <a:pt x="4" y="62"/>
                    </a:lnTo>
                    <a:lnTo>
                      <a:pt x="4" y="57"/>
                    </a:lnTo>
                    <a:lnTo>
                      <a:pt x="7" y="51"/>
                    </a:lnTo>
                    <a:lnTo>
                      <a:pt x="5" y="49"/>
                    </a:lnTo>
                    <a:lnTo>
                      <a:pt x="3" y="46"/>
                    </a:lnTo>
                    <a:lnTo>
                      <a:pt x="0" y="41"/>
                    </a:lnTo>
                    <a:lnTo>
                      <a:pt x="1" y="37"/>
                    </a:lnTo>
                    <a:lnTo>
                      <a:pt x="5" y="31"/>
                    </a:lnTo>
                    <a:lnTo>
                      <a:pt x="9" y="25"/>
                    </a:lnTo>
                    <a:lnTo>
                      <a:pt x="14" y="21"/>
                    </a:lnTo>
                    <a:lnTo>
                      <a:pt x="20" y="18"/>
                    </a:lnTo>
                    <a:lnTo>
                      <a:pt x="23" y="17"/>
                    </a:lnTo>
                    <a:lnTo>
                      <a:pt x="27" y="16"/>
                    </a:lnTo>
                    <a:lnTo>
                      <a:pt x="31" y="14"/>
                    </a:lnTo>
                    <a:lnTo>
                      <a:pt x="36" y="13"/>
                    </a:lnTo>
                    <a:lnTo>
                      <a:pt x="41" y="10"/>
                    </a:lnTo>
                    <a:lnTo>
                      <a:pt x="45" y="9"/>
                    </a:lnTo>
                    <a:lnTo>
                      <a:pt x="50" y="7"/>
                    </a:lnTo>
                    <a:lnTo>
                      <a:pt x="54" y="6"/>
                    </a:lnTo>
                    <a:lnTo>
                      <a:pt x="62" y="2"/>
                    </a:lnTo>
                    <a:lnTo>
                      <a:pt x="67" y="0"/>
                    </a:lnTo>
                    <a:lnTo>
                      <a:pt x="69" y="0"/>
                    </a:lnTo>
                    <a:lnTo>
                      <a:pt x="73" y="6"/>
                    </a:lnTo>
                    <a:lnTo>
                      <a:pt x="76" y="11"/>
                    </a:lnTo>
                    <a:lnTo>
                      <a:pt x="79" y="15"/>
                    </a:lnTo>
                    <a:lnTo>
                      <a:pt x="80" y="18"/>
                    </a:lnTo>
                    <a:lnTo>
                      <a:pt x="81" y="21"/>
                    </a:lnTo>
                    <a:lnTo>
                      <a:pt x="81" y="26"/>
                    </a:lnTo>
                    <a:lnTo>
                      <a:pt x="80" y="34"/>
                    </a:lnTo>
                    <a:lnTo>
                      <a:pt x="77" y="43"/>
                    </a:lnTo>
                    <a:lnTo>
                      <a:pt x="73" y="48"/>
                    </a:lnTo>
                    <a:lnTo>
                      <a:pt x="67" y="53"/>
                    </a:lnTo>
                    <a:lnTo>
                      <a:pt x="62" y="59"/>
                    </a:lnTo>
                    <a:lnTo>
                      <a:pt x="58" y="64"/>
                    </a:lnTo>
                    <a:lnTo>
                      <a:pt x="56" y="70"/>
                    </a:lnTo>
                    <a:lnTo>
                      <a:pt x="53" y="76"/>
                    </a:lnTo>
                    <a:lnTo>
                      <a:pt x="50" y="81"/>
                    </a:lnTo>
                    <a:lnTo>
                      <a:pt x="45" y="85"/>
                    </a:lnTo>
                    <a:lnTo>
                      <a:pt x="42" y="86"/>
                    </a:lnTo>
                    <a:close/>
                  </a:path>
                </a:pathLst>
              </a:custGeom>
              <a:solidFill>
                <a:srgbClr val="E8B2D6"/>
              </a:solidFill>
              <a:ln w="3175" cmpd="sng">
                <a:noFill/>
                <a:round/>
                <a:headEnd/>
                <a:tailEnd/>
              </a:ln>
            </p:spPr>
            <p:txBody>
              <a:bodyPr/>
              <a:lstStyle/>
              <a:p>
                <a:endParaRPr lang="en-US">
                  <a:solidFill>
                    <a:srgbClr val="FFFFFF"/>
                  </a:solidFill>
                </a:endParaRPr>
              </a:p>
            </p:txBody>
          </p:sp>
          <p:sp>
            <p:nvSpPr>
              <p:cNvPr id="1243" name="Freeform 92"/>
              <p:cNvSpPr>
                <a:spLocks/>
              </p:cNvSpPr>
              <p:nvPr/>
            </p:nvSpPr>
            <p:spPr bwMode="auto">
              <a:xfrm>
                <a:off x="3094" y="825"/>
                <a:ext cx="38" cy="48"/>
              </a:xfrm>
              <a:custGeom>
                <a:avLst/>
                <a:gdLst>
                  <a:gd name="T0" fmla="*/ 48 w 77"/>
                  <a:gd name="T1" fmla="*/ 97 h 97"/>
                  <a:gd name="T2" fmla="*/ 47 w 77"/>
                  <a:gd name="T3" fmla="*/ 95 h 97"/>
                  <a:gd name="T4" fmla="*/ 45 w 77"/>
                  <a:gd name="T5" fmla="*/ 93 h 97"/>
                  <a:gd name="T6" fmla="*/ 42 w 77"/>
                  <a:gd name="T7" fmla="*/ 90 h 97"/>
                  <a:gd name="T8" fmla="*/ 38 w 77"/>
                  <a:gd name="T9" fmla="*/ 87 h 97"/>
                  <a:gd name="T10" fmla="*/ 35 w 77"/>
                  <a:gd name="T11" fmla="*/ 86 h 97"/>
                  <a:gd name="T12" fmla="*/ 34 w 77"/>
                  <a:gd name="T13" fmla="*/ 88 h 97"/>
                  <a:gd name="T14" fmla="*/ 33 w 77"/>
                  <a:gd name="T15" fmla="*/ 90 h 97"/>
                  <a:gd name="T16" fmla="*/ 33 w 77"/>
                  <a:gd name="T17" fmla="*/ 94 h 97"/>
                  <a:gd name="T18" fmla="*/ 29 w 77"/>
                  <a:gd name="T19" fmla="*/ 95 h 97"/>
                  <a:gd name="T20" fmla="*/ 25 w 77"/>
                  <a:gd name="T21" fmla="*/ 95 h 97"/>
                  <a:gd name="T22" fmla="*/ 18 w 77"/>
                  <a:gd name="T23" fmla="*/ 94 h 97"/>
                  <a:gd name="T24" fmla="*/ 12 w 77"/>
                  <a:gd name="T25" fmla="*/ 93 h 97"/>
                  <a:gd name="T26" fmla="*/ 6 w 77"/>
                  <a:gd name="T27" fmla="*/ 88 h 97"/>
                  <a:gd name="T28" fmla="*/ 2 w 77"/>
                  <a:gd name="T29" fmla="*/ 80 h 97"/>
                  <a:gd name="T30" fmla="*/ 0 w 77"/>
                  <a:gd name="T31" fmla="*/ 71 h 97"/>
                  <a:gd name="T32" fmla="*/ 7 w 77"/>
                  <a:gd name="T33" fmla="*/ 60 h 97"/>
                  <a:gd name="T34" fmla="*/ 18 w 77"/>
                  <a:gd name="T35" fmla="*/ 50 h 97"/>
                  <a:gd name="T36" fmla="*/ 27 w 77"/>
                  <a:gd name="T37" fmla="*/ 42 h 97"/>
                  <a:gd name="T38" fmla="*/ 34 w 77"/>
                  <a:gd name="T39" fmla="*/ 35 h 97"/>
                  <a:gd name="T40" fmla="*/ 37 w 77"/>
                  <a:gd name="T41" fmla="*/ 29 h 97"/>
                  <a:gd name="T42" fmla="*/ 40 w 77"/>
                  <a:gd name="T43" fmla="*/ 20 h 97"/>
                  <a:gd name="T44" fmla="*/ 42 w 77"/>
                  <a:gd name="T45" fmla="*/ 7 h 97"/>
                  <a:gd name="T46" fmla="*/ 45 w 77"/>
                  <a:gd name="T47" fmla="*/ 0 h 97"/>
                  <a:gd name="T48" fmla="*/ 51 w 77"/>
                  <a:gd name="T49" fmla="*/ 3 h 97"/>
                  <a:gd name="T50" fmla="*/ 57 w 77"/>
                  <a:gd name="T51" fmla="*/ 11 h 97"/>
                  <a:gd name="T52" fmla="*/ 62 w 77"/>
                  <a:gd name="T53" fmla="*/ 18 h 97"/>
                  <a:gd name="T54" fmla="*/ 66 w 77"/>
                  <a:gd name="T55" fmla="*/ 23 h 97"/>
                  <a:gd name="T56" fmla="*/ 70 w 77"/>
                  <a:gd name="T57" fmla="*/ 26 h 97"/>
                  <a:gd name="T58" fmla="*/ 70 w 77"/>
                  <a:gd name="T59" fmla="*/ 27 h 97"/>
                  <a:gd name="T60" fmla="*/ 71 w 77"/>
                  <a:gd name="T61" fmla="*/ 32 h 97"/>
                  <a:gd name="T62" fmla="*/ 73 w 77"/>
                  <a:gd name="T63" fmla="*/ 37 h 97"/>
                  <a:gd name="T64" fmla="*/ 75 w 77"/>
                  <a:gd name="T65" fmla="*/ 45 h 97"/>
                  <a:gd name="T66" fmla="*/ 77 w 77"/>
                  <a:gd name="T67" fmla="*/ 52 h 97"/>
                  <a:gd name="T68" fmla="*/ 77 w 77"/>
                  <a:gd name="T69" fmla="*/ 64 h 97"/>
                  <a:gd name="T70" fmla="*/ 75 w 77"/>
                  <a:gd name="T71" fmla="*/ 75 h 97"/>
                  <a:gd name="T72" fmla="*/ 72 w 77"/>
                  <a:gd name="T73" fmla="*/ 82 h 97"/>
                  <a:gd name="T74" fmla="*/ 72 w 77"/>
                  <a:gd name="T75" fmla="*/ 79 h 97"/>
                  <a:gd name="T76" fmla="*/ 72 w 77"/>
                  <a:gd name="T77" fmla="*/ 75 h 97"/>
                  <a:gd name="T78" fmla="*/ 71 w 77"/>
                  <a:gd name="T79" fmla="*/ 71 h 97"/>
                  <a:gd name="T80" fmla="*/ 68 w 77"/>
                  <a:gd name="T81" fmla="*/ 68 h 97"/>
                  <a:gd name="T82" fmla="*/ 66 w 77"/>
                  <a:gd name="T83" fmla="*/ 79 h 97"/>
                  <a:gd name="T84" fmla="*/ 60 w 77"/>
                  <a:gd name="T85" fmla="*/ 88 h 97"/>
                  <a:gd name="T86" fmla="*/ 53 w 77"/>
                  <a:gd name="T87" fmla="*/ 96 h 97"/>
                  <a:gd name="T88" fmla="*/ 48 w 77"/>
                  <a:gd name="T89" fmla="*/ 97 h 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97"/>
                  <a:gd name="T137" fmla="*/ 77 w 77"/>
                  <a:gd name="T138" fmla="*/ 97 h 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97">
                    <a:moveTo>
                      <a:pt x="48" y="97"/>
                    </a:moveTo>
                    <a:lnTo>
                      <a:pt x="47" y="95"/>
                    </a:lnTo>
                    <a:lnTo>
                      <a:pt x="45" y="93"/>
                    </a:lnTo>
                    <a:lnTo>
                      <a:pt x="42" y="90"/>
                    </a:lnTo>
                    <a:lnTo>
                      <a:pt x="38" y="87"/>
                    </a:lnTo>
                    <a:lnTo>
                      <a:pt x="35" y="86"/>
                    </a:lnTo>
                    <a:lnTo>
                      <a:pt x="34" y="88"/>
                    </a:lnTo>
                    <a:lnTo>
                      <a:pt x="33" y="90"/>
                    </a:lnTo>
                    <a:lnTo>
                      <a:pt x="33" y="94"/>
                    </a:lnTo>
                    <a:lnTo>
                      <a:pt x="29" y="95"/>
                    </a:lnTo>
                    <a:lnTo>
                      <a:pt x="25" y="95"/>
                    </a:lnTo>
                    <a:lnTo>
                      <a:pt x="18" y="94"/>
                    </a:lnTo>
                    <a:lnTo>
                      <a:pt x="12" y="93"/>
                    </a:lnTo>
                    <a:lnTo>
                      <a:pt x="6" y="88"/>
                    </a:lnTo>
                    <a:lnTo>
                      <a:pt x="2" y="80"/>
                    </a:lnTo>
                    <a:lnTo>
                      <a:pt x="0" y="71"/>
                    </a:lnTo>
                    <a:lnTo>
                      <a:pt x="7" y="60"/>
                    </a:lnTo>
                    <a:lnTo>
                      <a:pt x="18" y="50"/>
                    </a:lnTo>
                    <a:lnTo>
                      <a:pt x="27" y="42"/>
                    </a:lnTo>
                    <a:lnTo>
                      <a:pt x="34" y="35"/>
                    </a:lnTo>
                    <a:lnTo>
                      <a:pt x="37" y="29"/>
                    </a:lnTo>
                    <a:lnTo>
                      <a:pt x="40" y="20"/>
                    </a:lnTo>
                    <a:lnTo>
                      <a:pt x="42" y="7"/>
                    </a:lnTo>
                    <a:lnTo>
                      <a:pt x="45" y="0"/>
                    </a:lnTo>
                    <a:lnTo>
                      <a:pt x="51" y="3"/>
                    </a:lnTo>
                    <a:lnTo>
                      <a:pt x="57" y="11"/>
                    </a:lnTo>
                    <a:lnTo>
                      <a:pt x="62" y="18"/>
                    </a:lnTo>
                    <a:lnTo>
                      <a:pt x="66" y="23"/>
                    </a:lnTo>
                    <a:lnTo>
                      <a:pt x="70" y="26"/>
                    </a:lnTo>
                    <a:lnTo>
                      <a:pt x="70" y="27"/>
                    </a:lnTo>
                    <a:lnTo>
                      <a:pt x="71" y="32"/>
                    </a:lnTo>
                    <a:lnTo>
                      <a:pt x="73" y="37"/>
                    </a:lnTo>
                    <a:lnTo>
                      <a:pt x="75" y="45"/>
                    </a:lnTo>
                    <a:lnTo>
                      <a:pt x="77" y="52"/>
                    </a:lnTo>
                    <a:lnTo>
                      <a:pt x="77" y="64"/>
                    </a:lnTo>
                    <a:lnTo>
                      <a:pt x="75" y="75"/>
                    </a:lnTo>
                    <a:lnTo>
                      <a:pt x="72" y="82"/>
                    </a:lnTo>
                    <a:lnTo>
                      <a:pt x="72" y="79"/>
                    </a:lnTo>
                    <a:lnTo>
                      <a:pt x="72" y="75"/>
                    </a:lnTo>
                    <a:lnTo>
                      <a:pt x="71" y="71"/>
                    </a:lnTo>
                    <a:lnTo>
                      <a:pt x="68" y="68"/>
                    </a:lnTo>
                    <a:lnTo>
                      <a:pt x="66" y="79"/>
                    </a:lnTo>
                    <a:lnTo>
                      <a:pt x="60" y="88"/>
                    </a:lnTo>
                    <a:lnTo>
                      <a:pt x="53" y="96"/>
                    </a:lnTo>
                    <a:lnTo>
                      <a:pt x="48" y="97"/>
                    </a:lnTo>
                    <a:close/>
                  </a:path>
                </a:pathLst>
              </a:custGeom>
              <a:solidFill>
                <a:srgbClr val="E8B2D6"/>
              </a:solidFill>
              <a:ln w="3175" cmpd="sng">
                <a:noFill/>
                <a:round/>
                <a:headEnd/>
                <a:tailEnd/>
              </a:ln>
            </p:spPr>
            <p:txBody>
              <a:bodyPr/>
              <a:lstStyle/>
              <a:p>
                <a:endParaRPr lang="en-US">
                  <a:solidFill>
                    <a:srgbClr val="FFFFFF"/>
                  </a:solidFill>
                </a:endParaRPr>
              </a:p>
            </p:txBody>
          </p:sp>
          <p:sp>
            <p:nvSpPr>
              <p:cNvPr id="1244" name="Freeform 93"/>
              <p:cNvSpPr>
                <a:spLocks/>
              </p:cNvSpPr>
              <p:nvPr/>
            </p:nvSpPr>
            <p:spPr bwMode="auto">
              <a:xfrm>
                <a:off x="3330" y="686"/>
                <a:ext cx="22" cy="78"/>
              </a:xfrm>
              <a:custGeom>
                <a:avLst/>
                <a:gdLst>
                  <a:gd name="T0" fmla="*/ 0 w 45"/>
                  <a:gd name="T1" fmla="*/ 152 h 156"/>
                  <a:gd name="T2" fmla="*/ 13 w 45"/>
                  <a:gd name="T3" fmla="*/ 131 h 156"/>
                  <a:gd name="T4" fmla="*/ 22 w 45"/>
                  <a:gd name="T5" fmla="*/ 110 h 156"/>
                  <a:gd name="T6" fmla="*/ 28 w 45"/>
                  <a:gd name="T7" fmla="*/ 90 h 156"/>
                  <a:gd name="T8" fmla="*/ 31 w 45"/>
                  <a:gd name="T9" fmla="*/ 69 h 156"/>
                  <a:gd name="T10" fmla="*/ 32 w 45"/>
                  <a:gd name="T11" fmla="*/ 51 h 156"/>
                  <a:gd name="T12" fmla="*/ 31 w 45"/>
                  <a:gd name="T13" fmla="*/ 32 h 156"/>
                  <a:gd name="T14" fmla="*/ 30 w 45"/>
                  <a:gd name="T15" fmla="*/ 15 h 156"/>
                  <a:gd name="T16" fmla="*/ 28 w 45"/>
                  <a:gd name="T17" fmla="*/ 0 h 156"/>
                  <a:gd name="T18" fmla="*/ 33 w 45"/>
                  <a:gd name="T19" fmla="*/ 13 h 156"/>
                  <a:gd name="T20" fmla="*/ 39 w 45"/>
                  <a:gd name="T21" fmla="*/ 28 h 156"/>
                  <a:gd name="T22" fmla="*/ 44 w 45"/>
                  <a:gd name="T23" fmla="*/ 45 h 156"/>
                  <a:gd name="T24" fmla="*/ 45 w 45"/>
                  <a:gd name="T25" fmla="*/ 64 h 156"/>
                  <a:gd name="T26" fmla="*/ 44 w 45"/>
                  <a:gd name="T27" fmla="*/ 85 h 156"/>
                  <a:gd name="T28" fmla="*/ 38 w 45"/>
                  <a:gd name="T29" fmla="*/ 107 h 156"/>
                  <a:gd name="T30" fmla="*/ 25 w 45"/>
                  <a:gd name="T31" fmla="*/ 131 h 156"/>
                  <a:gd name="T32" fmla="*/ 7 w 45"/>
                  <a:gd name="T33" fmla="*/ 156 h 156"/>
                  <a:gd name="T34" fmla="*/ 6 w 45"/>
                  <a:gd name="T35" fmla="*/ 154 h 156"/>
                  <a:gd name="T36" fmla="*/ 5 w 45"/>
                  <a:gd name="T37" fmla="*/ 153 h 156"/>
                  <a:gd name="T38" fmla="*/ 2 w 45"/>
                  <a:gd name="T39" fmla="*/ 152 h 156"/>
                  <a:gd name="T40" fmla="*/ 0 w 45"/>
                  <a:gd name="T41" fmla="*/ 152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56"/>
                  <a:gd name="T65" fmla="*/ 45 w 45"/>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56">
                    <a:moveTo>
                      <a:pt x="0" y="152"/>
                    </a:moveTo>
                    <a:lnTo>
                      <a:pt x="13" y="131"/>
                    </a:lnTo>
                    <a:lnTo>
                      <a:pt x="22" y="110"/>
                    </a:lnTo>
                    <a:lnTo>
                      <a:pt x="28" y="90"/>
                    </a:lnTo>
                    <a:lnTo>
                      <a:pt x="31" y="69"/>
                    </a:lnTo>
                    <a:lnTo>
                      <a:pt x="32" y="51"/>
                    </a:lnTo>
                    <a:lnTo>
                      <a:pt x="31" y="32"/>
                    </a:lnTo>
                    <a:lnTo>
                      <a:pt x="30" y="15"/>
                    </a:lnTo>
                    <a:lnTo>
                      <a:pt x="28" y="0"/>
                    </a:lnTo>
                    <a:lnTo>
                      <a:pt x="33" y="13"/>
                    </a:lnTo>
                    <a:lnTo>
                      <a:pt x="39" y="28"/>
                    </a:lnTo>
                    <a:lnTo>
                      <a:pt x="44" y="45"/>
                    </a:lnTo>
                    <a:lnTo>
                      <a:pt x="45" y="64"/>
                    </a:lnTo>
                    <a:lnTo>
                      <a:pt x="44" y="85"/>
                    </a:lnTo>
                    <a:lnTo>
                      <a:pt x="38" y="107"/>
                    </a:lnTo>
                    <a:lnTo>
                      <a:pt x="25" y="131"/>
                    </a:lnTo>
                    <a:lnTo>
                      <a:pt x="7" y="156"/>
                    </a:lnTo>
                    <a:lnTo>
                      <a:pt x="6" y="154"/>
                    </a:lnTo>
                    <a:lnTo>
                      <a:pt x="5" y="153"/>
                    </a:lnTo>
                    <a:lnTo>
                      <a:pt x="2" y="152"/>
                    </a:lnTo>
                    <a:lnTo>
                      <a:pt x="0" y="152"/>
                    </a:lnTo>
                    <a:close/>
                  </a:path>
                </a:pathLst>
              </a:custGeom>
              <a:solidFill>
                <a:srgbClr val="B799AD"/>
              </a:solidFill>
              <a:ln w="3175" cmpd="sng">
                <a:noFill/>
                <a:round/>
                <a:headEnd/>
                <a:tailEnd/>
              </a:ln>
            </p:spPr>
            <p:txBody>
              <a:bodyPr/>
              <a:lstStyle/>
              <a:p>
                <a:endParaRPr lang="en-US">
                  <a:solidFill>
                    <a:srgbClr val="FFFFFF"/>
                  </a:solidFill>
                </a:endParaRPr>
              </a:p>
            </p:txBody>
          </p:sp>
          <p:sp>
            <p:nvSpPr>
              <p:cNvPr id="1245" name="Freeform 94"/>
              <p:cNvSpPr>
                <a:spLocks/>
              </p:cNvSpPr>
              <p:nvPr/>
            </p:nvSpPr>
            <p:spPr bwMode="auto">
              <a:xfrm>
                <a:off x="3200" y="805"/>
                <a:ext cx="93" cy="97"/>
              </a:xfrm>
              <a:custGeom>
                <a:avLst/>
                <a:gdLst>
                  <a:gd name="T0" fmla="*/ 0 w 184"/>
                  <a:gd name="T1" fmla="*/ 195 h 195"/>
                  <a:gd name="T2" fmla="*/ 10 w 184"/>
                  <a:gd name="T3" fmla="*/ 184 h 195"/>
                  <a:gd name="T4" fmla="*/ 24 w 184"/>
                  <a:gd name="T5" fmla="*/ 169 h 195"/>
                  <a:gd name="T6" fmla="*/ 39 w 184"/>
                  <a:gd name="T7" fmla="*/ 151 h 195"/>
                  <a:gd name="T8" fmla="*/ 56 w 184"/>
                  <a:gd name="T9" fmla="*/ 131 h 195"/>
                  <a:gd name="T10" fmla="*/ 72 w 184"/>
                  <a:gd name="T11" fmla="*/ 112 h 195"/>
                  <a:gd name="T12" fmla="*/ 87 w 184"/>
                  <a:gd name="T13" fmla="*/ 93 h 195"/>
                  <a:gd name="T14" fmla="*/ 98 w 184"/>
                  <a:gd name="T15" fmla="*/ 78 h 195"/>
                  <a:gd name="T16" fmla="*/ 105 w 184"/>
                  <a:gd name="T17" fmla="*/ 69 h 195"/>
                  <a:gd name="T18" fmla="*/ 110 w 184"/>
                  <a:gd name="T19" fmla="*/ 62 h 195"/>
                  <a:gd name="T20" fmla="*/ 120 w 184"/>
                  <a:gd name="T21" fmla="*/ 54 h 195"/>
                  <a:gd name="T22" fmla="*/ 132 w 184"/>
                  <a:gd name="T23" fmla="*/ 44 h 195"/>
                  <a:gd name="T24" fmla="*/ 145 w 184"/>
                  <a:gd name="T25" fmla="*/ 35 h 195"/>
                  <a:gd name="T26" fmla="*/ 158 w 184"/>
                  <a:gd name="T27" fmla="*/ 25 h 195"/>
                  <a:gd name="T28" fmla="*/ 169 w 184"/>
                  <a:gd name="T29" fmla="*/ 17 h 195"/>
                  <a:gd name="T30" fmla="*/ 178 w 184"/>
                  <a:gd name="T31" fmla="*/ 12 h 195"/>
                  <a:gd name="T32" fmla="*/ 184 w 184"/>
                  <a:gd name="T33" fmla="*/ 8 h 195"/>
                  <a:gd name="T34" fmla="*/ 184 w 184"/>
                  <a:gd name="T35" fmla="*/ 7 h 195"/>
                  <a:gd name="T36" fmla="*/ 183 w 184"/>
                  <a:gd name="T37" fmla="*/ 5 h 195"/>
                  <a:gd name="T38" fmla="*/ 183 w 184"/>
                  <a:gd name="T39" fmla="*/ 2 h 195"/>
                  <a:gd name="T40" fmla="*/ 184 w 184"/>
                  <a:gd name="T41" fmla="*/ 0 h 195"/>
                  <a:gd name="T42" fmla="*/ 173 w 184"/>
                  <a:gd name="T43" fmla="*/ 9 h 195"/>
                  <a:gd name="T44" fmla="*/ 162 w 184"/>
                  <a:gd name="T45" fmla="*/ 13 h 195"/>
                  <a:gd name="T46" fmla="*/ 153 w 184"/>
                  <a:gd name="T47" fmla="*/ 14 h 195"/>
                  <a:gd name="T48" fmla="*/ 143 w 184"/>
                  <a:gd name="T49" fmla="*/ 17 h 195"/>
                  <a:gd name="T50" fmla="*/ 131 w 184"/>
                  <a:gd name="T51" fmla="*/ 25 h 195"/>
                  <a:gd name="T52" fmla="*/ 116 w 184"/>
                  <a:gd name="T53" fmla="*/ 40 h 195"/>
                  <a:gd name="T54" fmla="*/ 95 w 184"/>
                  <a:gd name="T55" fmla="*/ 67 h 195"/>
                  <a:gd name="T56" fmla="*/ 70 w 184"/>
                  <a:gd name="T57" fmla="*/ 108 h 195"/>
                  <a:gd name="T58" fmla="*/ 58 w 184"/>
                  <a:gd name="T59" fmla="*/ 115 h 195"/>
                  <a:gd name="T60" fmla="*/ 49 w 184"/>
                  <a:gd name="T61" fmla="*/ 122 h 195"/>
                  <a:gd name="T62" fmla="*/ 42 w 184"/>
                  <a:gd name="T63" fmla="*/ 130 h 195"/>
                  <a:gd name="T64" fmla="*/ 35 w 184"/>
                  <a:gd name="T65" fmla="*/ 141 h 195"/>
                  <a:gd name="T66" fmla="*/ 30 w 184"/>
                  <a:gd name="T67" fmla="*/ 151 h 195"/>
                  <a:gd name="T68" fmla="*/ 22 w 184"/>
                  <a:gd name="T69" fmla="*/ 164 h 195"/>
                  <a:gd name="T70" fmla="*/ 12 w 184"/>
                  <a:gd name="T71" fmla="*/ 179 h 195"/>
                  <a:gd name="T72" fmla="*/ 0 w 184"/>
                  <a:gd name="T73" fmla="*/ 195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195"/>
                  <a:gd name="T113" fmla="*/ 184 w 184"/>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195">
                    <a:moveTo>
                      <a:pt x="0" y="195"/>
                    </a:moveTo>
                    <a:lnTo>
                      <a:pt x="10" y="184"/>
                    </a:lnTo>
                    <a:lnTo>
                      <a:pt x="24" y="169"/>
                    </a:lnTo>
                    <a:lnTo>
                      <a:pt x="39" y="151"/>
                    </a:lnTo>
                    <a:lnTo>
                      <a:pt x="56" y="131"/>
                    </a:lnTo>
                    <a:lnTo>
                      <a:pt x="72" y="112"/>
                    </a:lnTo>
                    <a:lnTo>
                      <a:pt x="87" y="93"/>
                    </a:lnTo>
                    <a:lnTo>
                      <a:pt x="98" y="78"/>
                    </a:lnTo>
                    <a:lnTo>
                      <a:pt x="105" y="69"/>
                    </a:lnTo>
                    <a:lnTo>
                      <a:pt x="110" y="62"/>
                    </a:lnTo>
                    <a:lnTo>
                      <a:pt x="120" y="54"/>
                    </a:lnTo>
                    <a:lnTo>
                      <a:pt x="132" y="44"/>
                    </a:lnTo>
                    <a:lnTo>
                      <a:pt x="145" y="35"/>
                    </a:lnTo>
                    <a:lnTo>
                      <a:pt x="158" y="25"/>
                    </a:lnTo>
                    <a:lnTo>
                      <a:pt x="169" y="17"/>
                    </a:lnTo>
                    <a:lnTo>
                      <a:pt x="178" y="12"/>
                    </a:lnTo>
                    <a:lnTo>
                      <a:pt x="184" y="8"/>
                    </a:lnTo>
                    <a:lnTo>
                      <a:pt x="184" y="7"/>
                    </a:lnTo>
                    <a:lnTo>
                      <a:pt x="183" y="5"/>
                    </a:lnTo>
                    <a:lnTo>
                      <a:pt x="183" y="2"/>
                    </a:lnTo>
                    <a:lnTo>
                      <a:pt x="184" y="0"/>
                    </a:lnTo>
                    <a:lnTo>
                      <a:pt x="173" y="9"/>
                    </a:lnTo>
                    <a:lnTo>
                      <a:pt x="162" y="13"/>
                    </a:lnTo>
                    <a:lnTo>
                      <a:pt x="153" y="14"/>
                    </a:lnTo>
                    <a:lnTo>
                      <a:pt x="143" y="17"/>
                    </a:lnTo>
                    <a:lnTo>
                      <a:pt x="131" y="25"/>
                    </a:lnTo>
                    <a:lnTo>
                      <a:pt x="116" y="40"/>
                    </a:lnTo>
                    <a:lnTo>
                      <a:pt x="95" y="67"/>
                    </a:lnTo>
                    <a:lnTo>
                      <a:pt x="70" y="108"/>
                    </a:lnTo>
                    <a:lnTo>
                      <a:pt x="58" y="115"/>
                    </a:lnTo>
                    <a:lnTo>
                      <a:pt x="49" y="122"/>
                    </a:lnTo>
                    <a:lnTo>
                      <a:pt x="42" y="130"/>
                    </a:lnTo>
                    <a:lnTo>
                      <a:pt x="35" y="141"/>
                    </a:lnTo>
                    <a:lnTo>
                      <a:pt x="30" y="151"/>
                    </a:lnTo>
                    <a:lnTo>
                      <a:pt x="22" y="164"/>
                    </a:lnTo>
                    <a:lnTo>
                      <a:pt x="12" y="179"/>
                    </a:lnTo>
                    <a:lnTo>
                      <a:pt x="0" y="195"/>
                    </a:lnTo>
                    <a:close/>
                  </a:path>
                </a:pathLst>
              </a:custGeom>
              <a:solidFill>
                <a:srgbClr val="B799AD"/>
              </a:solidFill>
              <a:ln w="3175" cmpd="sng">
                <a:noFill/>
                <a:round/>
                <a:headEnd/>
                <a:tailEnd/>
              </a:ln>
            </p:spPr>
            <p:txBody>
              <a:bodyPr/>
              <a:lstStyle/>
              <a:p>
                <a:endParaRPr lang="en-US">
                  <a:solidFill>
                    <a:srgbClr val="FFFFFF"/>
                  </a:solidFill>
                </a:endParaRPr>
              </a:p>
            </p:txBody>
          </p:sp>
          <p:sp>
            <p:nvSpPr>
              <p:cNvPr id="1246" name="Freeform 95"/>
              <p:cNvSpPr>
                <a:spLocks/>
              </p:cNvSpPr>
              <p:nvPr/>
            </p:nvSpPr>
            <p:spPr bwMode="auto">
              <a:xfrm>
                <a:off x="3153" y="636"/>
                <a:ext cx="42" cy="85"/>
              </a:xfrm>
              <a:custGeom>
                <a:avLst/>
                <a:gdLst>
                  <a:gd name="T0" fmla="*/ 85 w 85"/>
                  <a:gd name="T1" fmla="*/ 0 h 170"/>
                  <a:gd name="T2" fmla="*/ 75 w 85"/>
                  <a:gd name="T3" fmla="*/ 9 h 170"/>
                  <a:gd name="T4" fmla="*/ 65 w 85"/>
                  <a:gd name="T5" fmla="*/ 18 h 170"/>
                  <a:gd name="T6" fmla="*/ 55 w 85"/>
                  <a:gd name="T7" fmla="*/ 27 h 170"/>
                  <a:gd name="T8" fmla="*/ 48 w 85"/>
                  <a:gd name="T9" fmla="*/ 37 h 170"/>
                  <a:gd name="T10" fmla="*/ 43 w 85"/>
                  <a:gd name="T11" fmla="*/ 45 h 170"/>
                  <a:gd name="T12" fmla="*/ 38 w 85"/>
                  <a:gd name="T13" fmla="*/ 52 h 170"/>
                  <a:gd name="T14" fmla="*/ 36 w 85"/>
                  <a:gd name="T15" fmla="*/ 57 h 170"/>
                  <a:gd name="T16" fmla="*/ 35 w 85"/>
                  <a:gd name="T17" fmla="*/ 61 h 170"/>
                  <a:gd name="T18" fmla="*/ 24 w 85"/>
                  <a:gd name="T19" fmla="*/ 69 h 170"/>
                  <a:gd name="T20" fmla="*/ 17 w 85"/>
                  <a:gd name="T21" fmla="*/ 78 h 170"/>
                  <a:gd name="T22" fmla="*/ 13 w 85"/>
                  <a:gd name="T23" fmla="*/ 90 h 170"/>
                  <a:gd name="T24" fmla="*/ 10 w 85"/>
                  <a:gd name="T25" fmla="*/ 101 h 170"/>
                  <a:gd name="T26" fmla="*/ 9 w 85"/>
                  <a:gd name="T27" fmla="*/ 115 h 170"/>
                  <a:gd name="T28" fmla="*/ 8 w 85"/>
                  <a:gd name="T29" fmla="*/ 131 h 170"/>
                  <a:gd name="T30" fmla="*/ 5 w 85"/>
                  <a:gd name="T31" fmla="*/ 149 h 170"/>
                  <a:gd name="T32" fmla="*/ 0 w 85"/>
                  <a:gd name="T33" fmla="*/ 170 h 170"/>
                  <a:gd name="T34" fmla="*/ 2 w 85"/>
                  <a:gd name="T35" fmla="*/ 161 h 170"/>
                  <a:gd name="T36" fmla="*/ 3 w 85"/>
                  <a:gd name="T37" fmla="*/ 148 h 170"/>
                  <a:gd name="T38" fmla="*/ 3 w 85"/>
                  <a:gd name="T39" fmla="*/ 133 h 170"/>
                  <a:gd name="T40" fmla="*/ 2 w 85"/>
                  <a:gd name="T41" fmla="*/ 116 h 170"/>
                  <a:gd name="T42" fmla="*/ 3 w 85"/>
                  <a:gd name="T43" fmla="*/ 99 h 170"/>
                  <a:gd name="T44" fmla="*/ 8 w 85"/>
                  <a:gd name="T45" fmla="*/ 79 h 170"/>
                  <a:gd name="T46" fmla="*/ 16 w 85"/>
                  <a:gd name="T47" fmla="*/ 61 h 170"/>
                  <a:gd name="T48" fmla="*/ 29 w 85"/>
                  <a:gd name="T49" fmla="*/ 41 h 170"/>
                  <a:gd name="T50" fmla="*/ 33 w 85"/>
                  <a:gd name="T51" fmla="*/ 37 h 170"/>
                  <a:gd name="T52" fmla="*/ 39 w 85"/>
                  <a:gd name="T53" fmla="*/ 31 h 170"/>
                  <a:gd name="T54" fmla="*/ 45 w 85"/>
                  <a:gd name="T55" fmla="*/ 25 h 170"/>
                  <a:gd name="T56" fmla="*/ 51 w 85"/>
                  <a:gd name="T57" fmla="*/ 19 h 170"/>
                  <a:gd name="T58" fmla="*/ 59 w 85"/>
                  <a:gd name="T59" fmla="*/ 14 h 170"/>
                  <a:gd name="T60" fmla="*/ 67 w 85"/>
                  <a:gd name="T61" fmla="*/ 9 h 170"/>
                  <a:gd name="T62" fmla="*/ 75 w 85"/>
                  <a:gd name="T63" fmla="*/ 4 h 170"/>
                  <a:gd name="T64" fmla="*/ 85 w 85"/>
                  <a:gd name="T65" fmla="*/ 0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70"/>
                  <a:gd name="T101" fmla="*/ 85 w 85"/>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70">
                    <a:moveTo>
                      <a:pt x="85" y="0"/>
                    </a:moveTo>
                    <a:lnTo>
                      <a:pt x="75" y="9"/>
                    </a:lnTo>
                    <a:lnTo>
                      <a:pt x="65" y="18"/>
                    </a:lnTo>
                    <a:lnTo>
                      <a:pt x="55" y="27"/>
                    </a:lnTo>
                    <a:lnTo>
                      <a:pt x="48" y="37"/>
                    </a:lnTo>
                    <a:lnTo>
                      <a:pt x="43" y="45"/>
                    </a:lnTo>
                    <a:lnTo>
                      <a:pt x="38" y="52"/>
                    </a:lnTo>
                    <a:lnTo>
                      <a:pt x="36" y="57"/>
                    </a:lnTo>
                    <a:lnTo>
                      <a:pt x="35" y="61"/>
                    </a:lnTo>
                    <a:lnTo>
                      <a:pt x="24" y="69"/>
                    </a:lnTo>
                    <a:lnTo>
                      <a:pt x="17" y="78"/>
                    </a:lnTo>
                    <a:lnTo>
                      <a:pt x="13" y="90"/>
                    </a:lnTo>
                    <a:lnTo>
                      <a:pt x="10" y="101"/>
                    </a:lnTo>
                    <a:lnTo>
                      <a:pt x="9" y="115"/>
                    </a:lnTo>
                    <a:lnTo>
                      <a:pt x="8" y="131"/>
                    </a:lnTo>
                    <a:lnTo>
                      <a:pt x="5" y="149"/>
                    </a:lnTo>
                    <a:lnTo>
                      <a:pt x="0" y="170"/>
                    </a:lnTo>
                    <a:lnTo>
                      <a:pt x="2" y="161"/>
                    </a:lnTo>
                    <a:lnTo>
                      <a:pt x="3" y="148"/>
                    </a:lnTo>
                    <a:lnTo>
                      <a:pt x="3" y="133"/>
                    </a:lnTo>
                    <a:lnTo>
                      <a:pt x="2" y="116"/>
                    </a:lnTo>
                    <a:lnTo>
                      <a:pt x="3" y="99"/>
                    </a:lnTo>
                    <a:lnTo>
                      <a:pt x="8" y="79"/>
                    </a:lnTo>
                    <a:lnTo>
                      <a:pt x="16" y="61"/>
                    </a:lnTo>
                    <a:lnTo>
                      <a:pt x="29" y="41"/>
                    </a:lnTo>
                    <a:lnTo>
                      <a:pt x="33" y="37"/>
                    </a:lnTo>
                    <a:lnTo>
                      <a:pt x="39" y="31"/>
                    </a:lnTo>
                    <a:lnTo>
                      <a:pt x="45" y="25"/>
                    </a:lnTo>
                    <a:lnTo>
                      <a:pt x="51" y="19"/>
                    </a:lnTo>
                    <a:lnTo>
                      <a:pt x="59" y="14"/>
                    </a:lnTo>
                    <a:lnTo>
                      <a:pt x="67" y="9"/>
                    </a:lnTo>
                    <a:lnTo>
                      <a:pt x="75" y="4"/>
                    </a:lnTo>
                    <a:lnTo>
                      <a:pt x="85" y="0"/>
                    </a:lnTo>
                    <a:close/>
                  </a:path>
                </a:pathLst>
              </a:custGeom>
              <a:solidFill>
                <a:srgbClr val="B799AD"/>
              </a:solidFill>
              <a:ln w="3175" cmpd="sng">
                <a:noFill/>
                <a:round/>
                <a:headEnd/>
                <a:tailEnd/>
              </a:ln>
            </p:spPr>
            <p:txBody>
              <a:bodyPr/>
              <a:lstStyle/>
              <a:p>
                <a:endParaRPr lang="en-US">
                  <a:solidFill>
                    <a:srgbClr val="FFFFFF"/>
                  </a:solidFill>
                </a:endParaRPr>
              </a:p>
            </p:txBody>
          </p:sp>
          <p:sp>
            <p:nvSpPr>
              <p:cNvPr id="1247" name="Freeform 96"/>
              <p:cNvSpPr>
                <a:spLocks/>
              </p:cNvSpPr>
              <p:nvPr/>
            </p:nvSpPr>
            <p:spPr bwMode="auto">
              <a:xfrm>
                <a:off x="3133" y="902"/>
                <a:ext cx="67" cy="63"/>
              </a:xfrm>
              <a:custGeom>
                <a:avLst/>
                <a:gdLst>
                  <a:gd name="T0" fmla="*/ 69 w 135"/>
                  <a:gd name="T1" fmla="*/ 70 h 125"/>
                  <a:gd name="T2" fmla="*/ 87 w 135"/>
                  <a:gd name="T3" fmla="*/ 56 h 125"/>
                  <a:gd name="T4" fmla="*/ 100 w 135"/>
                  <a:gd name="T5" fmla="*/ 34 h 125"/>
                  <a:gd name="T6" fmla="*/ 110 w 135"/>
                  <a:gd name="T7" fmla="*/ 18 h 125"/>
                  <a:gd name="T8" fmla="*/ 113 w 135"/>
                  <a:gd name="T9" fmla="*/ 11 h 125"/>
                  <a:gd name="T10" fmla="*/ 116 w 135"/>
                  <a:gd name="T11" fmla="*/ 17 h 125"/>
                  <a:gd name="T12" fmla="*/ 120 w 135"/>
                  <a:gd name="T13" fmla="*/ 19 h 125"/>
                  <a:gd name="T14" fmla="*/ 130 w 135"/>
                  <a:gd name="T15" fmla="*/ 4 h 125"/>
                  <a:gd name="T16" fmla="*/ 135 w 135"/>
                  <a:gd name="T17" fmla="*/ 3 h 125"/>
                  <a:gd name="T18" fmla="*/ 134 w 135"/>
                  <a:gd name="T19" fmla="*/ 9 h 125"/>
                  <a:gd name="T20" fmla="*/ 130 w 135"/>
                  <a:gd name="T21" fmla="*/ 15 h 125"/>
                  <a:gd name="T22" fmla="*/ 130 w 135"/>
                  <a:gd name="T23" fmla="*/ 22 h 125"/>
                  <a:gd name="T24" fmla="*/ 131 w 135"/>
                  <a:gd name="T25" fmla="*/ 32 h 125"/>
                  <a:gd name="T26" fmla="*/ 124 w 135"/>
                  <a:gd name="T27" fmla="*/ 54 h 125"/>
                  <a:gd name="T28" fmla="*/ 120 w 135"/>
                  <a:gd name="T29" fmla="*/ 55 h 125"/>
                  <a:gd name="T30" fmla="*/ 119 w 135"/>
                  <a:gd name="T31" fmla="*/ 45 h 125"/>
                  <a:gd name="T32" fmla="*/ 115 w 135"/>
                  <a:gd name="T33" fmla="*/ 44 h 125"/>
                  <a:gd name="T34" fmla="*/ 110 w 135"/>
                  <a:gd name="T35" fmla="*/ 48 h 125"/>
                  <a:gd name="T36" fmla="*/ 107 w 135"/>
                  <a:gd name="T37" fmla="*/ 48 h 125"/>
                  <a:gd name="T38" fmla="*/ 106 w 135"/>
                  <a:gd name="T39" fmla="*/ 45 h 125"/>
                  <a:gd name="T40" fmla="*/ 104 w 135"/>
                  <a:gd name="T41" fmla="*/ 46 h 125"/>
                  <a:gd name="T42" fmla="*/ 92 w 135"/>
                  <a:gd name="T43" fmla="*/ 60 h 125"/>
                  <a:gd name="T44" fmla="*/ 75 w 135"/>
                  <a:gd name="T45" fmla="*/ 75 h 125"/>
                  <a:gd name="T46" fmla="*/ 56 w 135"/>
                  <a:gd name="T47" fmla="*/ 87 h 125"/>
                  <a:gd name="T48" fmla="*/ 45 w 135"/>
                  <a:gd name="T49" fmla="*/ 93 h 125"/>
                  <a:gd name="T50" fmla="*/ 32 w 135"/>
                  <a:gd name="T51" fmla="*/ 100 h 125"/>
                  <a:gd name="T52" fmla="*/ 17 w 135"/>
                  <a:gd name="T53" fmla="*/ 110 h 125"/>
                  <a:gd name="T54" fmla="*/ 4 w 135"/>
                  <a:gd name="T55" fmla="*/ 121 h 125"/>
                  <a:gd name="T56" fmla="*/ 3 w 135"/>
                  <a:gd name="T57" fmla="*/ 122 h 125"/>
                  <a:gd name="T58" fmla="*/ 15 w 135"/>
                  <a:gd name="T59" fmla="*/ 109 h 125"/>
                  <a:gd name="T60" fmla="*/ 26 w 135"/>
                  <a:gd name="T61" fmla="*/ 95 h 125"/>
                  <a:gd name="T62" fmla="*/ 36 w 135"/>
                  <a:gd name="T63" fmla="*/ 84 h 125"/>
                  <a:gd name="T64" fmla="*/ 42 w 135"/>
                  <a:gd name="T65" fmla="*/ 77 h 125"/>
                  <a:gd name="T66" fmla="*/ 56 w 135"/>
                  <a:gd name="T67" fmla="*/ 73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125"/>
                  <a:gd name="T104" fmla="*/ 135 w 13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125">
                    <a:moveTo>
                      <a:pt x="61" y="73"/>
                    </a:moveTo>
                    <a:lnTo>
                      <a:pt x="69" y="70"/>
                    </a:lnTo>
                    <a:lnTo>
                      <a:pt x="78" y="64"/>
                    </a:lnTo>
                    <a:lnTo>
                      <a:pt x="87" y="56"/>
                    </a:lnTo>
                    <a:lnTo>
                      <a:pt x="94" y="45"/>
                    </a:lnTo>
                    <a:lnTo>
                      <a:pt x="100" y="34"/>
                    </a:lnTo>
                    <a:lnTo>
                      <a:pt x="106" y="25"/>
                    </a:lnTo>
                    <a:lnTo>
                      <a:pt x="110" y="18"/>
                    </a:lnTo>
                    <a:lnTo>
                      <a:pt x="112" y="9"/>
                    </a:lnTo>
                    <a:lnTo>
                      <a:pt x="113" y="11"/>
                    </a:lnTo>
                    <a:lnTo>
                      <a:pt x="115" y="14"/>
                    </a:lnTo>
                    <a:lnTo>
                      <a:pt x="116" y="17"/>
                    </a:lnTo>
                    <a:lnTo>
                      <a:pt x="116" y="23"/>
                    </a:lnTo>
                    <a:lnTo>
                      <a:pt x="120" y="19"/>
                    </a:lnTo>
                    <a:lnTo>
                      <a:pt x="124" y="12"/>
                    </a:lnTo>
                    <a:lnTo>
                      <a:pt x="130" y="4"/>
                    </a:lnTo>
                    <a:lnTo>
                      <a:pt x="135" y="0"/>
                    </a:lnTo>
                    <a:lnTo>
                      <a:pt x="135" y="3"/>
                    </a:lnTo>
                    <a:lnTo>
                      <a:pt x="135" y="7"/>
                    </a:lnTo>
                    <a:lnTo>
                      <a:pt x="134" y="9"/>
                    </a:lnTo>
                    <a:lnTo>
                      <a:pt x="131" y="12"/>
                    </a:lnTo>
                    <a:lnTo>
                      <a:pt x="130" y="15"/>
                    </a:lnTo>
                    <a:lnTo>
                      <a:pt x="130" y="18"/>
                    </a:lnTo>
                    <a:lnTo>
                      <a:pt x="130" y="22"/>
                    </a:lnTo>
                    <a:lnTo>
                      <a:pt x="131" y="25"/>
                    </a:lnTo>
                    <a:lnTo>
                      <a:pt x="131" y="32"/>
                    </a:lnTo>
                    <a:lnTo>
                      <a:pt x="129" y="44"/>
                    </a:lnTo>
                    <a:lnTo>
                      <a:pt x="124" y="54"/>
                    </a:lnTo>
                    <a:lnTo>
                      <a:pt x="119" y="62"/>
                    </a:lnTo>
                    <a:lnTo>
                      <a:pt x="120" y="55"/>
                    </a:lnTo>
                    <a:lnTo>
                      <a:pt x="120" y="50"/>
                    </a:lnTo>
                    <a:lnTo>
                      <a:pt x="119" y="45"/>
                    </a:lnTo>
                    <a:lnTo>
                      <a:pt x="116" y="40"/>
                    </a:lnTo>
                    <a:lnTo>
                      <a:pt x="115" y="44"/>
                    </a:lnTo>
                    <a:lnTo>
                      <a:pt x="114" y="46"/>
                    </a:lnTo>
                    <a:lnTo>
                      <a:pt x="110" y="48"/>
                    </a:lnTo>
                    <a:lnTo>
                      <a:pt x="107" y="50"/>
                    </a:lnTo>
                    <a:lnTo>
                      <a:pt x="107" y="48"/>
                    </a:lnTo>
                    <a:lnTo>
                      <a:pt x="107" y="47"/>
                    </a:lnTo>
                    <a:lnTo>
                      <a:pt x="106" y="45"/>
                    </a:lnTo>
                    <a:lnTo>
                      <a:pt x="106" y="41"/>
                    </a:lnTo>
                    <a:lnTo>
                      <a:pt x="104" y="46"/>
                    </a:lnTo>
                    <a:lnTo>
                      <a:pt x="98" y="52"/>
                    </a:lnTo>
                    <a:lnTo>
                      <a:pt x="92" y="60"/>
                    </a:lnTo>
                    <a:lnTo>
                      <a:pt x="84" y="68"/>
                    </a:lnTo>
                    <a:lnTo>
                      <a:pt x="75" y="75"/>
                    </a:lnTo>
                    <a:lnTo>
                      <a:pt x="66" y="83"/>
                    </a:lnTo>
                    <a:lnTo>
                      <a:pt x="56" y="87"/>
                    </a:lnTo>
                    <a:lnTo>
                      <a:pt x="48" y="91"/>
                    </a:lnTo>
                    <a:lnTo>
                      <a:pt x="45" y="93"/>
                    </a:lnTo>
                    <a:lnTo>
                      <a:pt x="39" y="96"/>
                    </a:lnTo>
                    <a:lnTo>
                      <a:pt x="32" y="100"/>
                    </a:lnTo>
                    <a:lnTo>
                      <a:pt x="25" y="106"/>
                    </a:lnTo>
                    <a:lnTo>
                      <a:pt x="17" y="110"/>
                    </a:lnTo>
                    <a:lnTo>
                      <a:pt x="10" y="116"/>
                    </a:lnTo>
                    <a:lnTo>
                      <a:pt x="4" y="121"/>
                    </a:lnTo>
                    <a:lnTo>
                      <a:pt x="0" y="125"/>
                    </a:lnTo>
                    <a:lnTo>
                      <a:pt x="3" y="122"/>
                    </a:lnTo>
                    <a:lnTo>
                      <a:pt x="8" y="116"/>
                    </a:lnTo>
                    <a:lnTo>
                      <a:pt x="15" y="109"/>
                    </a:lnTo>
                    <a:lnTo>
                      <a:pt x="21" y="102"/>
                    </a:lnTo>
                    <a:lnTo>
                      <a:pt x="26" y="95"/>
                    </a:lnTo>
                    <a:lnTo>
                      <a:pt x="32" y="88"/>
                    </a:lnTo>
                    <a:lnTo>
                      <a:pt x="36" y="84"/>
                    </a:lnTo>
                    <a:lnTo>
                      <a:pt x="38" y="80"/>
                    </a:lnTo>
                    <a:lnTo>
                      <a:pt x="42" y="77"/>
                    </a:lnTo>
                    <a:lnTo>
                      <a:pt x="49" y="75"/>
                    </a:lnTo>
                    <a:lnTo>
                      <a:pt x="56" y="73"/>
                    </a:lnTo>
                    <a:lnTo>
                      <a:pt x="61" y="73"/>
                    </a:lnTo>
                    <a:close/>
                  </a:path>
                </a:pathLst>
              </a:custGeom>
              <a:solidFill>
                <a:srgbClr val="B799AD"/>
              </a:solidFill>
              <a:ln w="3175" cmpd="sng">
                <a:noFill/>
                <a:round/>
                <a:headEnd/>
                <a:tailEnd/>
              </a:ln>
            </p:spPr>
            <p:txBody>
              <a:bodyPr/>
              <a:lstStyle/>
              <a:p>
                <a:endParaRPr lang="en-US">
                  <a:solidFill>
                    <a:srgbClr val="FFFFFF"/>
                  </a:solidFill>
                </a:endParaRPr>
              </a:p>
            </p:txBody>
          </p:sp>
          <p:sp>
            <p:nvSpPr>
              <p:cNvPr id="1248" name="Freeform 97"/>
              <p:cNvSpPr>
                <a:spLocks/>
              </p:cNvSpPr>
              <p:nvPr/>
            </p:nvSpPr>
            <p:spPr bwMode="auto">
              <a:xfrm>
                <a:off x="3092" y="434"/>
                <a:ext cx="154" cy="84"/>
              </a:xfrm>
              <a:custGeom>
                <a:avLst/>
                <a:gdLst>
                  <a:gd name="T0" fmla="*/ 308 w 308"/>
                  <a:gd name="T1" fmla="*/ 25 h 169"/>
                  <a:gd name="T2" fmla="*/ 290 w 308"/>
                  <a:gd name="T3" fmla="*/ 20 h 169"/>
                  <a:gd name="T4" fmla="*/ 272 w 308"/>
                  <a:gd name="T5" fmla="*/ 18 h 169"/>
                  <a:gd name="T6" fmla="*/ 252 w 308"/>
                  <a:gd name="T7" fmla="*/ 15 h 169"/>
                  <a:gd name="T8" fmla="*/ 232 w 308"/>
                  <a:gd name="T9" fmla="*/ 14 h 169"/>
                  <a:gd name="T10" fmla="*/ 210 w 308"/>
                  <a:gd name="T11" fmla="*/ 14 h 169"/>
                  <a:gd name="T12" fmla="*/ 187 w 308"/>
                  <a:gd name="T13" fmla="*/ 17 h 169"/>
                  <a:gd name="T14" fmla="*/ 163 w 308"/>
                  <a:gd name="T15" fmla="*/ 21 h 169"/>
                  <a:gd name="T16" fmla="*/ 138 w 308"/>
                  <a:gd name="T17" fmla="*/ 28 h 169"/>
                  <a:gd name="T18" fmla="*/ 119 w 308"/>
                  <a:gd name="T19" fmla="*/ 37 h 169"/>
                  <a:gd name="T20" fmla="*/ 99 w 308"/>
                  <a:gd name="T21" fmla="*/ 50 h 169"/>
                  <a:gd name="T22" fmla="*/ 80 w 308"/>
                  <a:gd name="T23" fmla="*/ 66 h 169"/>
                  <a:gd name="T24" fmla="*/ 61 w 308"/>
                  <a:gd name="T25" fmla="*/ 85 h 169"/>
                  <a:gd name="T26" fmla="*/ 44 w 308"/>
                  <a:gd name="T27" fmla="*/ 104 h 169"/>
                  <a:gd name="T28" fmla="*/ 30 w 308"/>
                  <a:gd name="T29" fmla="*/ 124 h 169"/>
                  <a:gd name="T30" fmla="*/ 20 w 308"/>
                  <a:gd name="T31" fmla="*/ 141 h 169"/>
                  <a:gd name="T32" fmla="*/ 13 w 308"/>
                  <a:gd name="T33" fmla="*/ 156 h 169"/>
                  <a:gd name="T34" fmla="*/ 7 w 308"/>
                  <a:gd name="T35" fmla="*/ 169 h 169"/>
                  <a:gd name="T36" fmla="*/ 2 w 308"/>
                  <a:gd name="T37" fmla="*/ 169 h 169"/>
                  <a:gd name="T38" fmla="*/ 0 w 308"/>
                  <a:gd name="T39" fmla="*/ 163 h 169"/>
                  <a:gd name="T40" fmla="*/ 0 w 308"/>
                  <a:gd name="T41" fmla="*/ 155 h 169"/>
                  <a:gd name="T42" fmla="*/ 7 w 308"/>
                  <a:gd name="T43" fmla="*/ 140 h 169"/>
                  <a:gd name="T44" fmla="*/ 15 w 308"/>
                  <a:gd name="T45" fmla="*/ 124 h 169"/>
                  <a:gd name="T46" fmla="*/ 27 w 308"/>
                  <a:gd name="T47" fmla="*/ 108 h 169"/>
                  <a:gd name="T48" fmla="*/ 38 w 308"/>
                  <a:gd name="T49" fmla="*/ 91 h 169"/>
                  <a:gd name="T50" fmla="*/ 52 w 308"/>
                  <a:gd name="T51" fmla="*/ 75 h 169"/>
                  <a:gd name="T52" fmla="*/ 66 w 308"/>
                  <a:gd name="T53" fmla="*/ 61 h 169"/>
                  <a:gd name="T54" fmla="*/ 80 w 308"/>
                  <a:gd name="T55" fmla="*/ 49 h 169"/>
                  <a:gd name="T56" fmla="*/ 93 w 308"/>
                  <a:gd name="T57" fmla="*/ 38 h 169"/>
                  <a:gd name="T58" fmla="*/ 109 w 308"/>
                  <a:gd name="T59" fmla="*/ 28 h 169"/>
                  <a:gd name="T60" fmla="*/ 124 w 308"/>
                  <a:gd name="T61" fmla="*/ 20 h 169"/>
                  <a:gd name="T62" fmla="*/ 138 w 308"/>
                  <a:gd name="T63" fmla="*/ 14 h 169"/>
                  <a:gd name="T64" fmla="*/ 151 w 308"/>
                  <a:gd name="T65" fmla="*/ 10 h 169"/>
                  <a:gd name="T66" fmla="*/ 165 w 308"/>
                  <a:gd name="T67" fmla="*/ 6 h 169"/>
                  <a:gd name="T68" fmla="*/ 179 w 308"/>
                  <a:gd name="T69" fmla="*/ 4 h 169"/>
                  <a:gd name="T70" fmla="*/ 194 w 308"/>
                  <a:gd name="T71" fmla="*/ 2 h 169"/>
                  <a:gd name="T72" fmla="*/ 211 w 308"/>
                  <a:gd name="T73" fmla="*/ 0 h 169"/>
                  <a:gd name="T74" fmla="*/ 218 w 308"/>
                  <a:gd name="T75" fmla="*/ 2 h 169"/>
                  <a:gd name="T76" fmla="*/ 227 w 308"/>
                  <a:gd name="T77" fmla="*/ 2 h 169"/>
                  <a:gd name="T78" fmla="*/ 239 w 308"/>
                  <a:gd name="T79" fmla="*/ 3 h 169"/>
                  <a:gd name="T80" fmla="*/ 251 w 308"/>
                  <a:gd name="T81" fmla="*/ 5 h 169"/>
                  <a:gd name="T82" fmla="*/ 265 w 308"/>
                  <a:gd name="T83" fmla="*/ 7 h 169"/>
                  <a:gd name="T84" fmla="*/ 280 w 308"/>
                  <a:gd name="T85" fmla="*/ 12 h 169"/>
                  <a:gd name="T86" fmla="*/ 294 w 308"/>
                  <a:gd name="T87" fmla="*/ 17 h 169"/>
                  <a:gd name="T88" fmla="*/ 308 w 308"/>
                  <a:gd name="T89" fmla="*/ 25 h 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169"/>
                  <a:gd name="T137" fmla="*/ 308 w 308"/>
                  <a:gd name="T138" fmla="*/ 169 h 1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169">
                    <a:moveTo>
                      <a:pt x="308" y="25"/>
                    </a:moveTo>
                    <a:lnTo>
                      <a:pt x="290" y="20"/>
                    </a:lnTo>
                    <a:lnTo>
                      <a:pt x="272" y="18"/>
                    </a:lnTo>
                    <a:lnTo>
                      <a:pt x="252" y="15"/>
                    </a:lnTo>
                    <a:lnTo>
                      <a:pt x="232" y="14"/>
                    </a:lnTo>
                    <a:lnTo>
                      <a:pt x="210" y="14"/>
                    </a:lnTo>
                    <a:lnTo>
                      <a:pt x="187" y="17"/>
                    </a:lnTo>
                    <a:lnTo>
                      <a:pt x="163" y="21"/>
                    </a:lnTo>
                    <a:lnTo>
                      <a:pt x="138" y="28"/>
                    </a:lnTo>
                    <a:lnTo>
                      <a:pt x="119" y="37"/>
                    </a:lnTo>
                    <a:lnTo>
                      <a:pt x="99" y="50"/>
                    </a:lnTo>
                    <a:lnTo>
                      <a:pt x="80" y="66"/>
                    </a:lnTo>
                    <a:lnTo>
                      <a:pt x="61" y="85"/>
                    </a:lnTo>
                    <a:lnTo>
                      <a:pt x="44" y="104"/>
                    </a:lnTo>
                    <a:lnTo>
                      <a:pt x="30" y="124"/>
                    </a:lnTo>
                    <a:lnTo>
                      <a:pt x="20" y="141"/>
                    </a:lnTo>
                    <a:lnTo>
                      <a:pt x="13" y="156"/>
                    </a:lnTo>
                    <a:lnTo>
                      <a:pt x="7" y="169"/>
                    </a:lnTo>
                    <a:lnTo>
                      <a:pt x="2" y="169"/>
                    </a:lnTo>
                    <a:lnTo>
                      <a:pt x="0" y="163"/>
                    </a:lnTo>
                    <a:lnTo>
                      <a:pt x="0" y="155"/>
                    </a:lnTo>
                    <a:lnTo>
                      <a:pt x="7" y="140"/>
                    </a:lnTo>
                    <a:lnTo>
                      <a:pt x="15" y="124"/>
                    </a:lnTo>
                    <a:lnTo>
                      <a:pt x="27" y="108"/>
                    </a:lnTo>
                    <a:lnTo>
                      <a:pt x="38" y="91"/>
                    </a:lnTo>
                    <a:lnTo>
                      <a:pt x="52" y="75"/>
                    </a:lnTo>
                    <a:lnTo>
                      <a:pt x="66" y="61"/>
                    </a:lnTo>
                    <a:lnTo>
                      <a:pt x="80" y="49"/>
                    </a:lnTo>
                    <a:lnTo>
                      <a:pt x="93" y="38"/>
                    </a:lnTo>
                    <a:lnTo>
                      <a:pt x="109" y="28"/>
                    </a:lnTo>
                    <a:lnTo>
                      <a:pt x="124" y="20"/>
                    </a:lnTo>
                    <a:lnTo>
                      <a:pt x="138" y="14"/>
                    </a:lnTo>
                    <a:lnTo>
                      <a:pt x="151" y="10"/>
                    </a:lnTo>
                    <a:lnTo>
                      <a:pt x="165" y="6"/>
                    </a:lnTo>
                    <a:lnTo>
                      <a:pt x="179" y="4"/>
                    </a:lnTo>
                    <a:lnTo>
                      <a:pt x="194" y="2"/>
                    </a:lnTo>
                    <a:lnTo>
                      <a:pt x="211" y="0"/>
                    </a:lnTo>
                    <a:lnTo>
                      <a:pt x="218" y="2"/>
                    </a:lnTo>
                    <a:lnTo>
                      <a:pt x="227" y="2"/>
                    </a:lnTo>
                    <a:lnTo>
                      <a:pt x="239" y="3"/>
                    </a:lnTo>
                    <a:lnTo>
                      <a:pt x="251" y="5"/>
                    </a:lnTo>
                    <a:lnTo>
                      <a:pt x="265" y="7"/>
                    </a:lnTo>
                    <a:lnTo>
                      <a:pt x="280" y="12"/>
                    </a:lnTo>
                    <a:lnTo>
                      <a:pt x="294" y="17"/>
                    </a:lnTo>
                    <a:lnTo>
                      <a:pt x="308" y="25"/>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49" name="Freeform 98"/>
              <p:cNvSpPr>
                <a:spLocks/>
              </p:cNvSpPr>
              <p:nvPr/>
            </p:nvSpPr>
            <p:spPr bwMode="auto">
              <a:xfrm>
                <a:off x="3292" y="762"/>
                <a:ext cx="41" cy="50"/>
              </a:xfrm>
              <a:custGeom>
                <a:avLst/>
                <a:gdLst>
                  <a:gd name="T0" fmla="*/ 83 w 83"/>
                  <a:gd name="T1" fmla="*/ 4 h 100"/>
                  <a:gd name="T2" fmla="*/ 82 w 83"/>
                  <a:gd name="T3" fmla="*/ 10 h 100"/>
                  <a:gd name="T4" fmla="*/ 77 w 83"/>
                  <a:gd name="T5" fmla="*/ 17 h 100"/>
                  <a:gd name="T6" fmla="*/ 71 w 83"/>
                  <a:gd name="T7" fmla="*/ 24 h 100"/>
                  <a:gd name="T8" fmla="*/ 64 w 83"/>
                  <a:gd name="T9" fmla="*/ 32 h 100"/>
                  <a:gd name="T10" fmla="*/ 56 w 83"/>
                  <a:gd name="T11" fmla="*/ 39 h 100"/>
                  <a:gd name="T12" fmla="*/ 49 w 83"/>
                  <a:gd name="T13" fmla="*/ 45 h 100"/>
                  <a:gd name="T14" fmla="*/ 45 w 83"/>
                  <a:gd name="T15" fmla="*/ 49 h 100"/>
                  <a:gd name="T16" fmla="*/ 43 w 83"/>
                  <a:gd name="T17" fmla="*/ 51 h 100"/>
                  <a:gd name="T18" fmla="*/ 44 w 83"/>
                  <a:gd name="T19" fmla="*/ 60 h 100"/>
                  <a:gd name="T20" fmla="*/ 44 w 83"/>
                  <a:gd name="T21" fmla="*/ 69 h 100"/>
                  <a:gd name="T22" fmla="*/ 43 w 83"/>
                  <a:gd name="T23" fmla="*/ 77 h 100"/>
                  <a:gd name="T24" fmla="*/ 39 w 83"/>
                  <a:gd name="T25" fmla="*/ 79 h 100"/>
                  <a:gd name="T26" fmla="*/ 36 w 83"/>
                  <a:gd name="T27" fmla="*/ 77 h 100"/>
                  <a:gd name="T28" fmla="*/ 35 w 83"/>
                  <a:gd name="T29" fmla="*/ 76 h 100"/>
                  <a:gd name="T30" fmla="*/ 33 w 83"/>
                  <a:gd name="T31" fmla="*/ 76 h 100"/>
                  <a:gd name="T32" fmla="*/ 32 w 83"/>
                  <a:gd name="T33" fmla="*/ 74 h 100"/>
                  <a:gd name="T34" fmla="*/ 31 w 83"/>
                  <a:gd name="T35" fmla="*/ 78 h 100"/>
                  <a:gd name="T36" fmla="*/ 28 w 83"/>
                  <a:gd name="T37" fmla="*/ 83 h 100"/>
                  <a:gd name="T38" fmla="*/ 25 w 83"/>
                  <a:gd name="T39" fmla="*/ 87 h 100"/>
                  <a:gd name="T40" fmla="*/ 22 w 83"/>
                  <a:gd name="T41" fmla="*/ 91 h 100"/>
                  <a:gd name="T42" fmla="*/ 18 w 83"/>
                  <a:gd name="T43" fmla="*/ 91 h 100"/>
                  <a:gd name="T44" fmla="*/ 16 w 83"/>
                  <a:gd name="T45" fmla="*/ 91 h 100"/>
                  <a:gd name="T46" fmla="*/ 14 w 83"/>
                  <a:gd name="T47" fmla="*/ 90 h 100"/>
                  <a:gd name="T48" fmla="*/ 13 w 83"/>
                  <a:gd name="T49" fmla="*/ 89 h 100"/>
                  <a:gd name="T50" fmla="*/ 11 w 83"/>
                  <a:gd name="T51" fmla="*/ 92 h 100"/>
                  <a:gd name="T52" fmla="*/ 10 w 83"/>
                  <a:gd name="T53" fmla="*/ 94 h 100"/>
                  <a:gd name="T54" fmla="*/ 8 w 83"/>
                  <a:gd name="T55" fmla="*/ 97 h 100"/>
                  <a:gd name="T56" fmla="*/ 5 w 83"/>
                  <a:gd name="T57" fmla="*/ 99 h 100"/>
                  <a:gd name="T58" fmla="*/ 2 w 83"/>
                  <a:gd name="T59" fmla="*/ 100 h 100"/>
                  <a:gd name="T60" fmla="*/ 1 w 83"/>
                  <a:gd name="T61" fmla="*/ 99 h 100"/>
                  <a:gd name="T62" fmla="*/ 0 w 83"/>
                  <a:gd name="T63" fmla="*/ 97 h 100"/>
                  <a:gd name="T64" fmla="*/ 1 w 83"/>
                  <a:gd name="T65" fmla="*/ 93 h 100"/>
                  <a:gd name="T66" fmla="*/ 1 w 83"/>
                  <a:gd name="T67" fmla="*/ 92 h 100"/>
                  <a:gd name="T68" fmla="*/ 0 w 83"/>
                  <a:gd name="T69" fmla="*/ 90 h 100"/>
                  <a:gd name="T70" fmla="*/ 0 w 83"/>
                  <a:gd name="T71" fmla="*/ 87 h 100"/>
                  <a:gd name="T72" fmla="*/ 1 w 83"/>
                  <a:gd name="T73" fmla="*/ 85 h 100"/>
                  <a:gd name="T74" fmla="*/ 9 w 83"/>
                  <a:gd name="T75" fmla="*/ 79 h 100"/>
                  <a:gd name="T76" fmla="*/ 20 w 83"/>
                  <a:gd name="T77" fmla="*/ 69 h 100"/>
                  <a:gd name="T78" fmla="*/ 31 w 83"/>
                  <a:gd name="T79" fmla="*/ 56 h 100"/>
                  <a:gd name="T80" fmla="*/ 44 w 83"/>
                  <a:gd name="T81" fmla="*/ 41 h 100"/>
                  <a:gd name="T82" fmla="*/ 54 w 83"/>
                  <a:gd name="T83" fmla="*/ 28 h 100"/>
                  <a:gd name="T84" fmla="*/ 64 w 83"/>
                  <a:gd name="T85" fmla="*/ 15 h 100"/>
                  <a:gd name="T86" fmla="*/ 71 w 83"/>
                  <a:gd name="T87" fmla="*/ 6 h 100"/>
                  <a:gd name="T88" fmla="*/ 76 w 83"/>
                  <a:gd name="T89" fmla="*/ 0 h 100"/>
                  <a:gd name="T90" fmla="*/ 78 w 83"/>
                  <a:gd name="T91" fmla="*/ 0 h 100"/>
                  <a:gd name="T92" fmla="*/ 81 w 83"/>
                  <a:gd name="T93" fmla="*/ 1 h 100"/>
                  <a:gd name="T94" fmla="*/ 82 w 83"/>
                  <a:gd name="T95" fmla="*/ 2 h 100"/>
                  <a:gd name="T96" fmla="*/ 83 w 83"/>
                  <a:gd name="T97" fmla="*/ 4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
                  <a:gd name="T148" fmla="*/ 0 h 100"/>
                  <a:gd name="T149" fmla="*/ 83 w 83"/>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 h="100">
                    <a:moveTo>
                      <a:pt x="83" y="4"/>
                    </a:moveTo>
                    <a:lnTo>
                      <a:pt x="82" y="10"/>
                    </a:lnTo>
                    <a:lnTo>
                      <a:pt x="77" y="17"/>
                    </a:lnTo>
                    <a:lnTo>
                      <a:pt x="71" y="24"/>
                    </a:lnTo>
                    <a:lnTo>
                      <a:pt x="64" y="32"/>
                    </a:lnTo>
                    <a:lnTo>
                      <a:pt x="56" y="39"/>
                    </a:lnTo>
                    <a:lnTo>
                      <a:pt x="49" y="45"/>
                    </a:lnTo>
                    <a:lnTo>
                      <a:pt x="45" y="49"/>
                    </a:lnTo>
                    <a:lnTo>
                      <a:pt x="43" y="51"/>
                    </a:lnTo>
                    <a:lnTo>
                      <a:pt x="44" y="60"/>
                    </a:lnTo>
                    <a:lnTo>
                      <a:pt x="44" y="69"/>
                    </a:lnTo>
                    <a:lnTo>
                      <a:pt x="43" y="77"/>
                    </a:lnTo>
                    <a:lnTo>
                      <a:pt x="39" y="79"/>
                    </a:lnTo>
                    <a:lnTo>
                      <a:pt x="36" y="77"/>
                    </a:lnTo>
                    <a:lnTo>
                      <a:pt x="35" y="76"/>
                    </a:lnTo>
                    <a:lnTo>
                      <a:pt x="33" y="76"/>
                    </a:lnTo>
                    <a:lnTo>
                      <a:pt x="32" y="74"/>
                    </a:lnTo>
                    <a:lnTo>
                      <a:pt x="31" y="78"/>
                    </a:lnTo>
                    <a:lnTo>
                      <a:pt x="28" y="83"/>
                    </a:lnTo>
                    <a:lnTo>
                      <a:pt x="25" y="87"/>
                    </a:lnTo>
                    <a:lnTo>
                      <a:pt x="22" y="91"/>
                    </a:lnTo>
                    <a:lnTo>
                      <a:pt x="18" y="91"/>
                    </a:lnTo>
                    <a:lnTo>
                      <a:pt x="16" y="91"/>
                    </a:lnTo>
                    <a:lnTo>
                      <a:pt x="14" y="90"/>
                    </a:lnTo>
                    <a:lnTo>
                      <a:pt x="13" y="89"/>
                    </a:lnTo>
                    <a:lnTo>
                      <a:pt x="11" y="92"/>
                    </a:lnTo>
                    <a:lnTo>
                      <a:pt x="10" y="94"/>
                    </a:lnTo>
                    <a:lnTo>
                      <a:pt x="8" y="97"/>
                    </a:lnTo>
                    <a:lnTo>
                      <a:pt x="5" y="99"/>
                    </a:lnTo>
                    <a:lnTo>
                      <a:pt x="2" y="100"/>
                    </a:lnTo>
                    <a:lnTo>
                      <a:pt x="1" y="99"/>
                    </a:lnTo>
                    <a:lnTo>
                      <a:pt x="0" y="97"/>
                    </a:lnTo>
                    <a:lnTo>
                      <a:pt x="1" y="93"/>
                    </a:lnTo>
                    <a:lnTo>
                      <a:pt x="1" y="92"/>
                    </a:lnTo>
                    <a:lnTo>
                      <a:pt x="0" y="90"/>
                    </a:lnTo>
                    <a:lnTo>
                      <a:pt x="0" y="87"/>
                    </a:lnTo>
                    <a:lnTo>
                      <a:pt x="1" y="85"/>
                    </a:lnTo>
                    <a:lnTo>
                      <a:pt x="9" y="79"/>
                    </a:lnTo>
                    <a:lnTo>
                      <a:pt x="20" y="69"/>
                    </a:lnTo>
                    <a:lnTo>
                      <a:pt x="31" y="56"/>
                    </a:lnTo>
                    <a:lnTo>
                      <a:pt x="44" y="41"/>
                    </a:lnTo>
                    <a:lnTo>
                      <a:pt x="54" y="28"/>
                    </a:lnTo>
                    <a:lnTo>
                      <a:pt x="64" y="15"/>
                    </a:lnTo>
                    <a:lnTo>
                      <a:pt x="71" y="6"/>
                    </a:lnTo>
                    <a:lnTo>
                      <a:pt x="76" y="0"/>
                    </a:lnTo>
                    <a:lnTo>
                      <a:pt x="78" y="0"/>
                    </a:lnTo>
                    <a:lnTo>
                      <a:pt x="81" y="1"/>
                    </a:lnTo>
                    <a:lnTo>
                      <a:pt x="82" y="2"/>
                    </a:lnTo>
                    <a:lnTo>
                      <a:pt x="83" y="4"/>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50" name="Freeform 99"/>
              <p:cNvSpPr>
                <a:spLocks/>
              </p:cNvSpPr>
              <p:nvPr/>
            </p:nvSpPr>
            <p:spPr bwMode="auto">
              <a:xfrm>
                <a:off x="3215" y="608"/>
                <a:ext cx="65" cy="17"/>
              </a:xfrm>
              <a:custGeom>
                <a:avLst/>
                <a:gdLst>
                  <a:gd name="T0" fmla="*/ 0 w 130"/>
                  <a:gd name="T1" fmla="*/ 35 h 35"/>
                  <a:gd name="T2" fmla="*/ 5 w 130"/>
                  <a:gd name="T3" fmla="*/ 31 h 35"/>
                  <a:gd name="T4" fmla="*/ 12 w 130"/>
                  <a:gd name="T5" fmla="*/ 28 h 35"/>
                  <a:gd name="T6" fmla="*/ 19 w 130"/>
                  <a:gd name="T7" fmla="*/ 25 h 35"/>
                  <a:gd name="T8" fmla="*/ 26 w 130"/>
                  <a:gd name="T9" fmla="*/ 22 h 35"/>
                  <a:gd name="T10" fmla="*/ 34 w 130"/>
                  <a:gd name="T11" fmla="*/ 21 h 35"/>
                  <a:gd name="T12" fmla="*/ 42 w 130"/>
                  <a:gd name="T13" fmla="*/ 19 h 35"/>
                  <a:gd name="T14" fmla="*/ 52 w 130"/>
                  <a:gd name="T15" fmla="*/ 18 h 35"/>
                  <a:gd name="T16" fmla="*/ 60 w 130"/>
                  <a:gd name="T17" fmla="*/ 17 h 35"/>
                  <a:gd name="T18" fmla="*/ 68 w 130"/>
                  <a:gd name="T19" fmla="*/ 15 h 35"/>
                  <a:gd name="T20" fmla="*/ 75 w 130"/>
                  <a:gd name="T21" fmla="*/ 14 h 35"/>
                  <a:gd name="T22" fmla="*/ 81 w 130"/>
                  <a:gd name="T23" fmla="*/ 12 h 35"/>
                  <a:gd name="T24" fmla="*/ 88 w 130"/>
                  <a:gd name="T25" fmla="*/ 10 h 35"/>
                  <a:gd name="T26" fmla="*/ 94 w 130"/>
                  <a:gd name="T27" fmla="*/ 8 h 35"/>
                  <a:gd name="T28" fmla="*/ 101 w 130"/>
                  <a:gd name="T29" fmla="*/ 5 h 35"/>
                  <a:gd name="T30" fmla="*/ 107 w 130"/>
                  <a:gd name="T31" fmla="*/ 3 h 35"/>
                  <a:gd name="T32" fmla="*/ 114 w 130"/>
                  <a:gd name="T33" fmla="*/ 0 h 35"/>
                  <a:gd name="T34" fmla="*/ 130 w 130"/>
                  <a:gd name="T35" fmla="*/ 0 h 35"/>
                  <a:gd name="T36" fmla="*/ 121 w 130"/>
                  <a:gd name="T37" fmla="*/ 7 h 35"/>
                  <a:gd name="T38" fmla="*/ 110 w 130"/>
                  <a:gd name="T39" fmla="*/ 12 h 35"/>
                  <a:gd name="T40" fmla="*/ 99 w 130"/>
                  <a:gd name="T41" fmla="*/ 15 h 35"/>
                  <a:gd name="T42" fmla="*/ 86 w 130"/>
                  <a:gd name="T43" fmla="*/ 19 h 35"/>
                  <a:gd name="T44" fmla="*/ 72 w 130"/>
                  <a:gd name="T45" fmla="*/ 21 h 35"/>
                  <a:gd name="T46" fmla="*/ 55 w 130"/>
                  <a:gd name="T47" fmla="*/ 23 h 35"/>
                  <a:gd name="T48" fmla="*/ 37 w 130"/>
                  <a:gd name="T49" fmla="*/ 27 h 35"/>
                  <a:gd name="T50" fmla="*/ 15 w 130"/>
                  <a:gd name="T51" fmla="*/ 30 h 35"/>
                  <a:gd name="T52" fmla="*/ 10 w 130"/>
                  <a:gd name="T53" fmla="*/ 31 h 35"/>
                  <a:gd name="T54" fmla="*/ 7 w 130"/>
                  <a:gd name="T55" fmla="*/ 33 h 35"/>
                  <a:gd name="T56" fmla="*/ 3 w 130"/>
                  <a:gd name="T57" fmla="*/ 34 h 35"/>
                  <a:gd name="T58" fmla="*/ 0 w 130"/>
                  <a:gd name="T59" fmla="*/ 35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35"/>
                  <a:gd name="T92" fmla="*/ 130 w 130"/>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35">
                    <a:moveTo>
                      <a:pt x="0" y="35"/>
                    </a:moveTo>
                    <a:lnTo>
                      <a:pt x="5" y="31"/>
                    </a:lnTo>
                    <a:lnTo>
                      <a:pt x="12" y="28"/>
                    </a:lnTo>
                    <a:lnTo>
                      <a:pt x="19" y="25"/>
                    </a:lnTo>
                    <a:lnTo>
                      <a:pt x="26" y="22"/>
                    </a:lnTo>
                    <a:lnTo>
                      <a:pt x="34" y="21"/>
                    </a:lnTo>
                    <a:lnTo>
                      <a:pt x="42" y="19"/>
                    </a:lnTo>
                    <a:lnTo>
                      <a:pt x="52" y="18"/>
                    </a:lnTo>
                    <a:lnTo>
                      <a:pt x="60" y="17"/>
                    </a:lnTo>
                    <a:lnTo>
                      <a:pt x="68" y="15"/>
                    </a:lnTo>
                    <a:lnTo>
                      <a:pt x="75" y="14"/>
                    </a:lnTo>
                    <a:lnTo>
                      <a:pt x="81" y="12"/>
                    </a:lnTo>
                    <a:lnTo>
                      <a:pt x="88" y="10"/>
                    </a:lnTo>
                    <a:lnTo>
                      <a:pt x="94" y="8"/>
                    </a:lnTo>
                    <a:lnTo>
                      <a:pt x="101" y="5"/>
                    </a:lnTo>
                    <a:lnTo>
                      <a:pt x="107" y="3"/>
                    </a:lnTo>
                    <a:lnTo>
                      <a:pt x="114" y="0"/>
                    </a:lnTo>
                    <a:lnTo>
                      <a:pt x="130" y="0"/>
                    </a:lnTo>
                    <a:lnTo>
                      <a:pt x="121" y="7"/>
                    </a:lnTo>
                    <a:lnTo>
                      <a:pt x="110" y="12"/>
                    </a:lnTo>
                    <a:lnTo>
                      <a:pt x="99" y="15"/>
                    </a:lnTo>
                    <a:lnTo>
                      <a:pt x="86" y="19"/>
                    </a:lnTo>
                    <a:lnTo>
                      <a:pt x="72" y="21"/>
                    </a:lnTo>
                    <a:lnTo>
                      <a:pt x="55" y="23"/>
                    </a:lnTo>
                    <a:lnTo>
                      <a:pt x="37" y="27"/>
                    </a:lnTo>
                    <a:lnTo>
                      <a:pt x="15" y="30"/>
                    </a:lnTo>
                    <a:lnTo>
                      <a:pt x="10" y="31"/>
                    </a:lnTo>
                    <a:lnTo>
                      <a:pt x="7" y="33"/>
                    </a:lnTo>
                    <a:lnTo>
                      <a:pt x="3" y="34"/>
                    </a:lnTo>
                    <a:lnTo>
                      <a:pt x="0" y="35"/>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51" name="Freeform 100"/>
              <p:cNvSpPr>
                <a:spLocks/>
              </p:cNvSpPr>
              <p:nvPr/>
            </p:nvSpPr>
            <p:spPr bwMode="auto">
              <a:xfrm>
                <a:off x="3105" y="956"/>
                <a:ext cx="16" cy="12"/>
              </a:xfrm>
              <a:custGeom>
                <a:avLst/>
                <a:gdLst>
                  <a:gd name="T0" fmla="*/ 5 w 34"/>
                  <a:gd name="T1" fmla="*/ 0 h 23"/>
                  <a:gd name="T2" fmla="*/ 5 w 34"/>
                  <a:gd name="T3" fmla="*/ 5 h 23"/>
                  <a:gd name="T4" fmla="*/ 7 w 34"/>
                  <a:gd name="T5" fmla="*/ 9 h 23"/>
                  <a:gd name="T6" fmla="*/ 8 w 34"/>
                  <a:gd name="T7" fmla="*/ 13 h 23"/>
                  <a:gd name="T8" fmla="*/ 12 w 34"/>
                  <a:gd name="T9" fmla="*/ 15 h 23"/>
                  <a:gd name="T10" fmla="*/ 21 w 34"/>
                  <a:gd name="T11" fmla="*/ 16 h 23"/>
                  <a:gd name="T12" fmla="*/ 28 w 34"/>
                  <a:gd name="T13" fmla="*/ 16 h 23"/>
                  <a:gd name="T14" fmla="*/ 31 w 34"/>
                  <a:gd name="T15" fmla="*/ 14 h 23"/>
                  <a:gd name="T16" fmla="*/ 34 w 34"/>
                  <a:gd name="T17" fmla="*/ 12 h 23"/>
                  <a:gd name="T18" fmla="*/ 34 w 34"/>
                  <a:gd name="T19" fmla="*/ 16 h 23"/>
                  <a:gd name="T20" fmla="*/ 33 w 34"/>
                  <a:gd name="T21" fmla="*/ 20 h 23"/>
                  <a:gd name="T22" fmla="*/ 30 w 34"/>
                  <a:gd name="T23" fmla="*/ 22 h 23"/>
                  <a:gd name="T24" fmla="*/ 26 w 34"/>
                  <a:gd name="T25" fmla="*/ 23 h 23"/>
                  <a:gd name="T26" fmla="*/ 21 w 34"/>
                  <a:gd name="T27" fmla="*/ 23 h 23"/>
                  <a:gd name="T28" fmla="*/ 15 w 34"/>
                  <a:gd name="T29" fmla="*/ 22 h 23"/>
                  <a:gd name="T30" fmla="*/ 10 w 34"/>
                  <a:gd name="T31" fmla="*/ 20 h 23"/>
                  <a:gd name="T32" fmla="*/ 6 w 34"/>
                  <a:gd name="T33" fmla="*/ 17 h 23"/>
                  <a:gd name="T34" fmla="*/ 3 w 34"/>
                  <a:gd name="T35" fmla="*/ 14 h 23"/>
                  <a:gd name="T36" fmla="*/ 0 w 34"/>
                  <a:gd name="T37" fmla="*/ 8 h 23"/>
                  <a:gd name="T38" fmla="*/ 0 w 34"/>
                  <a:gd name="T39" fmla="*/ 3 h 23"/>
                  <a:gd name="T40" fmla="*/ 5 w 34"/>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3"/>
                  <a:gd name="T65" fmla="*/ 34 w 3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3">
                    <a:moveTo>
                      <a:pt x="5" y="0"/>
                    </a:moveTo>
                    <a:lnTo>
                      <a:pt x="5" y="5"/>
                    </a:lnTo>
                    <a:lnTo>
                      <a:pt x="7" y="9"/>
                    </a:lnTo>
                    <a:lnTo>
                      <a:pt x="8" y="13"/>
                    </a:lnTo>
                    <a:lnTo>
                      <a:pt x="12" y="15"/>
                    </a:lnTo>
                    <a:lnTo>
                      <a:pt x="21" y="16"/>
                    </a:lnTo>
                    <a:lnTo>
                      <a:pt x="28" y="16"/>
                    </a:lnTo>
                    <a:lnTo>
                      <a:pt x="31" y="14"/>
                    </a:lnTo>
                    <a:lnTo>
                      <a:pt x="34" y="12"/>
                    </a:lnTo>
                    <a:lnTo>
                      <a:pt x="34" y="16"/>
                    </a:lnTo>
                    <a:lnTo>
                      <a:pt x="33" y="20"/>
                    </a:lnTo>
                    <a:lnTo>
                      <a:pt x="30" y="22"/>
                    </a:lnTo>
                    <a:lnTo>
                      <a:pt x="26" y="23"/>
                    </a:lnTo>
                    <a:lnTo>
                      <a:pt x="21" y="23"/>
                    </a:lnTo>
                    <a:lnTo>
                      <a:pt x="15" y="22"/>
                    </a:lnTo>
                    <a:lnTo>
                      <a:pt x="10" y="20"/>
                    </a:lnTo>
                    <a:lnTo>
                      <a:pt x="6" y="17"/>
                    </a:lnTo>
                    <a:lnTo>
                      <a:pt x="3" y="14"/>
                    </a:lnTo>
                    <a:lnTo>
                      <a:pt x="0" y="8"/>
                    </a:lnTo>
                    <a:lnTo>
                      <a:pt x="0" y="3"/>
                    </a:lnTo>
                    <a:lnTo>
                      <a:pt x="5" y="0"/>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52" name="Freeform 101"/>
              <p:cNvSpPr>
                <a:spLocks/>
              </p:cNvSpPr>
              <p:nvPr/>
            </p:nvSpPr>
            <p:spPr bwMode="auto">
              <a:xfrm>
                <a:off x="3172" y="860"/>
                <a:ext cx="33" cy="27"/>
              </a:xfrm>
              <a:custGeom>
                <a:avLst/>
                <a:gdLst>
                  <a:gd name="T0" fmla="*/ 66 w 66"/>
                  <a:gd name="T1" fmla="*/ 15 h 55"/>
                  <a:gd name="T2" fmla="*/ 65 w 66"/>
                  <a:gd name="T3" fmla="*/ 12 h 55"/>
                  <a:gd name="T4" fmla="*/ 64 w 66"/>
                  <a:gd name="T5" fmla="*/ 9 h 55"/>
                  <a:gd name="T6" fmla="*/ 61 w 66"/>
                  <a:gd name="T7" fmla="*/ 5 h 55"/>
                  <a:gd name="T8" fmla="*/ 58 w 66"/>
                  <a:gd name="T9" fmla="*/ 0 h 55"/>
                  <a:gd name="T10" fmla="*/ 56 w 66"/>
                  <a:gd name="T11" fmla="*/ 1 h 55"/>
                  <a:gd name="T12" fmla="*/ 53 w 66"/>
                  <a:gd name="T13" fmla="*/ 2 h 55"/>
                  <a:gd name="T14" fmla="*/ 52 w 66"/>
                  <a:gd name="T15" fmla="*/ 3 h 55"/>
                  <a:gd name="T16" fmla="*/ 49 w 66"/>
                  <a:gd name="T17" fmla="*/ 2 h 55"/>
                  <a:gd name="T18" fmla="*/ 46 w 66"/>
                  <a:gd name="T19" fmla="*/ 2 h 55"/>
                  <a:gd name="T20" fmla="*/ 43 w 66"/>
                  <a:gd name="T21" fmla="*/ 4 h 55"/>
                  <a:gd name="T22" fmla="*/ 39 w 66"/>
                  <a:gd name="T23" fmla="*/ 7 h 55"/>
                  <a:gd name="T24" fmla="*/ 36 w 66"/>
                  <a:gd name="T25" fmla="*/ 10 h 55"/>
                  <a:gd name="T26" fmla="*/ 32 w 66"/>
                  <a:gd name="T27" fmla="*/ 12 h 55"/>
                  <a:gd name="T28" fmla="*/ 27 w 66"/>
                  <a:gd name="T29" fmla="*/ 16 h 55"/>
                  <a:gd name="T30" fmla="*/ 21 w 66"/>
                  <a:gd name="T31" fmla="*/ 19 h 55"/>
                  <a:gd name="T32" fmla="*/ 16 w 66"/>
                  <a:gd name="T33" fmla="*/ 24 h 55"/>
                  <a:gd name="T34" fmla="*/ 14 w 66"/>
                  <a:gd name="T35" fmla="*/ 32 h 55"/>
                  <a:gd name="T36" fmla="*/ 9 w 66"/>
                  <a:gd name="T37" fmla="*/ 41 h 55"/>
                  <a:gd name="T38" fmla="*/ 5 w 66"/>
                  <a:gd name="T39" fmla="*/ 50 h 55"/>
                  <a:gd name="T40" fmla="*/ 0 w 66"/>
                  <a:gd name="T41" fmla="*/ 55 h 55"/>
                  <a:gd name="T42" fmla="*/ 4 w 66"/>
                  <a:gd name="T43" fmla="*/ 55 h 55"/>
                  <a:gd name="T44" fmla="*/ 7 w 66"/>
                  <a:gd name="T45" fmla="*/ 54 h 55"/>
                  <a:gd name="T46" fmla="*/ 11 w 66"/>
                  <a:gd name="T47" fmla="*/ 51 h 55"/>
                  <a:gd name="T48" fmla="*/ 12 w 66"/>
                  <a:gd name="T49" fmla="*/ 50 h 55"/>
                  <a:gd name="T50" fmla="*/ 16 w 66"/>
                  <a:gd name="T51" fmla="*/ 50 h 55"/>
                  <a:gd name="T52" fmla="*/ 22 w 66"/>
                  <a:gd name="T53" fmla="*/ 50 h 55"/>
                  <a:gd name="T54" fmla="*/ 27 w 66"/>
                  <a:gd name="T55" fmla="*/ 50 h 55"/>
                  <a:gd name="T56" fmla="*/ 30 w 66"/>
                  <a:gd name="T57" fmla="*/ 49 h 55"/>
                  <a:gd name="T58" fmla="*/ 32 w 66"/>
                  <a:gd name="T59" fmla="*/ 46 h 55"/>
                  <a:gd name="T60" fmla="*/ 32 w 66"/>
                  <a:gd name="T61" fmla="*/ 41 h 55"/>
                  <a:gd name="T62" fmla="*/ 32 w 66"/>
                  <a:gd name="T63" fmla="*/ 35 h 55"/>
                  <a:gd name="T64" fmla="*/ 31 w 66"/>
                  <a:gd name="T65" fmla="*/ 31 h 55"/>
                  <a:gd name="T66" fmla="*/ 31 w 66"/>
                  <a:gd name="T67" fmla="*/ 27 h 55"/>
                  <a:gd name="T68" fmla="*/ 32 w 66"/>
                  <a:gd name="T69" fmla="*/ 25 h 55"/>
                  <a:gd name="T70" fmla="*/ 34 w 66"/>
                  <a:gd name="T71" fmla="*/ 22 h 55"/>
                  <a:gd name="T72" fmla="*/ 37 w 66"/>
                  <a:gd name="T73" fmla="*/ 20 h 55"/>
                  <a:gd name="T74" fmla="*/ 41 w 66"/>
                  <a:gd name="T75" fmla="*/ 18 h 55"/>
                  <a:gd name="T76" fmla="*/ 45 w 66"/>
                  <a:gd name="T77" fmla="*/ 15 h 55"/>
                  <a:gd name="T78" fmla="*/ 49 w 66"/>
                  <a:gd name="T79" fmla="*/ 11 h 55"/>
                  <a:gd name="T80" fmla="*/ 50 w 66"/>
                  <a:gd name="T81" fmla="*/ 8 h 55"/>
                  <a:gd name="T82" fmla="*/ 56 w 66"/>
                  <a:gd name="T83" fmla="*/ 8 h 55"/>
                  <a:gd name="T84" fmla="*/ 60 w 66"/>
                  <a:gd name="T85" fmla="*/ 10 h 55"/>
                  <a:gd name="T86" fmla="*/ 64 w 66"/>
                  <a:gd name="T87" fmla="*/ 13 h 55"/>
                  <a:gd name="T88" fmla="*/ 66 w 66"/>
                  <a:gd name="T89" fmla="*/ 15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55"/>
                  <a:gd name="T137" fmla="*/ 66 w 66"/>
                  <a:gd name="T138" fmla="*/ 55 h 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55">
                    <a:moveTo>
                      <a:pt x="66" y="15"/>
                    </a:moveTo>
                    <a:lnTo>
                      <a:pt x="65" y="12"/>
                    </a:lnTo>
                    <a:lnTo>
                      <a:pt x="64" y="9"/>
                    </a:lnTo>
                    <a:lnTo>
                      <a:pt x="61" y="5"/>
                    </a:lnTo>
                    <a:lnTo>
                      <a:pt x="58" y="0"/>
                    </a:lnTo>
                    <a:lnTo>
                      <a:pt x="56" y="1"/>
                    </a:lnTo>
                    <a:lnTo>
                      <a:pt x="53" y="2"/>
                    </a:lnTo>
                    <a:lnTo>
                      <a:pt x="52" y="3"/>
                    </a:lnTo>
                    <a:lnTo>
                      <a:pt x="49" y="2"/>
                    </a:lnTo>
                    <a:lnTo>
                      <a:pt x="46" y="2"/>
                    </a:lnTo>
                    <a:lnTo>
                      <a:pt x="43" y="4"/>
                    </a:lnTo>
                    <a:lnTo>
                      <a:pt x="39" y="7"/>
                    </a:lnTo>
                    <a:lnTo>
                      <a:pt x="36" y="10"/>
                    </a:lnTo>
                    <a:lnTo>
                      <a:pt x="32" y="12"/>
                    </a:lnTo>
                    <a:lnTo>
                      <a:pt x="27" y="16"/>
                    </a:lnTo>
                    <a:lnTo>
                      <a:pt x="21" y="19"/>
                    </a:lnTo>
                    <a:lnTo>
                      <a:pt x="16" y="24"/>
                    </a:lnTo>
                    <a:lnTo>
                      <a:pt x="14" y="32"/>
                    </a:lnTo>
                    <a:lnTo>
                      <a:pt x="9" y="41"/>
                    </a:lnTo>
                    <a:lnTo>
                      <a:pt x="5" y="50"/>
                    </a:lnTo>
                    <a:lnTo>
                      <a:pt x="0" y="55"/>
                    </a:lnTo>
                    <a:lnTo>
                      <a:pt x="4" y="55"/>
                    </a:lnTo>
                    <a:lnTo>
                      <a:pt x="7" y="54"/>
                    </a:lnTo>
                    <a:lnTo>
                      <a:pt x="11" y="51"/>
                    </a:lnTo>
                    <a:lnTo>
                      <a:pt x="12" y="50"/>
                    </a:lnTo>
                    <a:lnTo>
                      <a:pt x="16" y="50"/>
                    </a:lnTo>
                    <a:lnTo>
                      <a:pt x="22" y="50"/>
                    </a:lnTo>
                    <a:lnTo>
                      <a:pt x="27" y="50"/>
                    </a:lnTo>
                    <a:lnTo>
                      <a:pt x="30" y="49"/>
                    </a:lnTo>
                    <a:lnTo>
                      <a:pt x="32" y="46"/>
                    </a:lnTo>
                    <a:lnTo>
                      <a:pt x="32" y="41"/>
                    </a:lnTo>
                    <a:lnTo>
                      <a:pt x="32" y="35"/>
                    </a:lnTo>
                    <a:lnTo>
                      <a:pt x="31" y="31"/>
                    </a:lnTo>
                    <a:lnTo>
                      <a:pt x="31" y="27"/>
                    </a:lnTo>
                    <a:lnTo>
                      <a:pt x="32" y="25"/>
                    </a:lnTo>
                    <a:lnTo>
                      <a:pt x="34" y="22"/>
                    </a:lnTo>
                    <a:lnTo>
                      <a:pt x="37" y="20"/>
                    </a:lnTo>
                    <a:lnTo>
                      <a:pt x="41" y="18"/>
                    </a:lnTo>
                    <a:lnTo>
                      <a:pt x="45" y="15"/>
                    </a:lnTo>
                    <a:lnTo>
                      <a:pt x="49" y="11"/>
                    </a:lnTo>
                    <a:lnTo>
                      <a:pt x="50" y="8"/>
                    </a:lnTo>
                    <a:lnTo>
                      <a:pt x="56" y="8"/>
                    </a:lnTo>
                    <a:lnTo>
                      <a:pt x="60" y="10"/>
                    </a:lnTo>
                    <a:lnTo>
                      <a:pt x="64" y="13"/>
                    </a:lnTo>
                    <a:lnTo>
                      <a:pt x="66" y="15"/>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53" name="Freeform 102"/>
              <p:cNvSpPr>
                <a:spLocks/>
              </p:cNvSpPr>
              <p:nvPr/>
            </p:nvSpPr>
            <p:spPr bwMode="auto">
              <a:xfrm>
                <a:off x="3174" y="900"/>
                <a:ext cx="11" cy="11"/>
              </a:xfrm>
              <a:custGeom>
                <a:avLst/>
                <a:gdLst>
                  <a:gd name="T0" fmla="*/ 8 w 23"/>
                  <a:gd name="T1" fmla="*/ 21 h 21"/>
                  <a:gd name="T2" fmla="*/ 3 w 23"/>
                  <a:gd name="T3" fmla="*/ 15 h 21"/>
                  <a:gd name="T4" fmla="*/ 2 w 23"/>
                  <a:gd name="T5" fmla="*/ 11 h 21"/>
                  <a:gd name="T6" fmla="*/ 1 w 23"/>
                  <a:gd name="T7" fmla="*/ 7 h 21"/>
                  <a:gd name="T8" fmla="*/ 0 w 23"/>
                  <a:gd name="T9" fmla="*/ 5 h 21"/>
                  <a:gd name="T10" fmla="*/ 5 w 23"/>
                  <a:gd name="T11" fmla="*/ 1 h 21"/>
                  <a:gd name="T12" fmla="*/ 11 w 23"/>
                  <a:gd name="T13" fmla="*/ 0 h 21"/>
                  <a:gd name="T14" fmla="*/ 17 w 23"/>
                  <a:gd name="T15" fmla="*/ 0 h 21"/>
                  <a:gd name="T16" fmla="*/ 23 w 23"/>
                  <a:gd name="T17" fmla="*/ 0 h 21"/>
                  <a:gd name="T18" fmla="*/ 19 w 23"/>
                  <a:gd name="T19" fmla="*/ 4 h 21"/>
                  <a:gd name="T20" fmla="*/ 15 w 23"/>
                  <a:gd name="T21" fmla="*/ 8 h 21"/>
                  <a:gd name="T22" fmla="*/ 10 w 23"/>
                  <a:gd name="T23" fmla="*/ 14 h 21"/>
                  <a:gd name="T24" fmla="*/ 8 w 23"/>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1"/>
                  <a:gd name="T41" fmla="*/ 23 w 2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1">
                    <a:moveTo>
                      <a:pt x="8" y="21"/>
                    </a:moveTo>
                    <a:lnTo>
                      <a:pt x="3" y="15"/>
                    </a:lnTo>
                    <a:lnTo>
                      <a:pt x="2" y="11"/>
                    </a:lnTo>
                    <a:lnTo>
                      <a:pt x="1" y="7"/>
                    </a:lnTo>
                    <a:lnTo>
                      <a:pt x="0" y="5"/>
                    </a:lnTo>
                    <a:lnTo>
                      <a:pt x="5" y="1"/>
                    </a:lnTo>
                    <a:lnTo>
                      <a:pt x="11" y="0"/>
                    </a:lnTo>
                    <a:lnTo>
                      <a:pt x="17" y="0"/>
                    </a:lnTo>
                    <a:lnTo>
                      <a:pt x="23" y="0"/>
                    </a:lnTo>
                    <a:lnTo>
                      <a:pt x="19" y="4"/>
                    </a:lnTo>
                    <a:lnTo>
                      <a:pt x="15" y="8"/>
                    </a:lnTo>
                    <a:lnTo>
                      <a:pt x="10" y="14"/>
                    </a:lnTo>
                    <a:lnTo>
                      <a:pt x="8" y="21"/>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54" name="Freeform 103"/>
              <p:cNvSpPr>
                <a:spLocks/>
              </p:cNvSpPr>
              <p:nvPr/>
            </p:nvSpPr>
            <p:spPr bwMode="auto">
              <a:xfrm>
                <a:off x="3099" y="867"/>
                <a:ext cx="28" cy="25"/>
              </a:xfrm>
              <a:custGeom>
                <a:avLst/>
                <a:gdLst>
                  <a:gd name="T0" fmla="*/ 1 w 54"/>
                  <a:gd name="T1" fmla="*/ 48 h 48"/>
                  <a:gd name="T2" fmla="*/ 2 w 54"/>
                  <a:gd name="T3" fmla="*/ 46 h 48"/>
                  <a:gd name="T4" fmla="*/ 5 w 54"/>
                  <a:gd name="T5" fmla="*/ 43 h 48"/>
                  <a:gd name="T6" fmla="*/ 8 w 54"/>
                  <a:gd name="T7" fmla="*/ 40 h 48"/>
                  <a:gd name="T8" fmla="*/ 13 w 54"/>
                  <a:gd name="T9" fmla="*/ 38 h 48"/>
                  <a:gd name="T10" fmla="*/ 17 w 54"/>
                  <a:gd name="T11" fmla="*/ 34 h 48"/>
                  <a:gd name="T12" fmla="*/ 20 w 54"/>
                  <a:gd name="T13" fmla="*/ 30 h 48"/>
                  <a:gd name="T14" fmla="*/ 22 w 54"/>
                  <a:gd name="T15" fmla="*/ 25 h 48"/>
                  <a:gd name="T16" fmla="*/ 23 w 54"/>
                  <a:gd name="T17" fmla="*/ 22 h 48"/>
                  <a:gd name="T18" fmla="*/ 24 w 54"/>
                  <a:gd name="T19" fmla="*/ 23 h 48"/>
                  <a:gd name="T20" fmla="*/ 24 w 54"/>
                  <a:gd name="T21" fmla="*/ 24 h 48"/>
                  <a:gd name="T22" fmla="*/ 24 w 54"/>
                  <a:gd name="T23" fmla="*/ 26 h 48"/>
                  <a:gd name="T24" fmla="*/ 24 w 54"/>
                  <a:gd name="T25" fmla="*/ 27 h 48"/>
                  <a:gd name="T26" fmla="*/ 25 w 54"/>
                  <a:gd name="T27" fmla="*/ 28 h 48"/>
                  <a:gd name="T28" fmla="*/ 26 w 54"/>
                  <a:gd name="T29" fmla="*/ 28 h 48"/>
                  <a:gd name="T30" fmla="*/ 29 w 54"/>
                  <a:gd name="T31" fmla="*/ 27 h 48"/>
                  <a:gd name="T32" fmla="*/ 32 w 54"/>
                  <a:gd name="T33" fmla="*/ 26 h 48"/>
                  <a:gd name="T34" fmla="*/ 36 w 54"/>
                  <a:gd name="T35" fmla="*/ 25 h 48"/>
                  <a:gd name="T36" fmla="*/ 38 w 54"/>
                  <a:gd name="T37" fmla="*/ 22 h 48"/>
                  <a:gd name="T38" fmla="*/ 40 w 54"/>
                  <a:gd name="T39" fmla="*/ 19 h 48"/>
                  <a:gd name="T40" fmla="*/ 43 w 54"/>
                  <a:gd name="T41" fmla="*/ 16 h 48"/>
                  <a:gd name="T42" fmla="*/ 45 w 54"/>
                  <a:gd name="T43" fmla="*/ 16 h 48"/>
                  <a:gd name="T44" fmla="*/ 48 w 54"/>
                  <a:gd name="T45" fmla="*/ 15 h 48"/>
                  <a:gd name="T46" fmla="*/ 51 w 54"/>
                  <a:gd name="T47" fmla="*/ 13 h 48"/>
                  <a:gd name="T48" fmla="*/ 54 w 54"/>
                  <a:gd name="T49" fmla="*/ 11 h 48"/>
                  <a:gd name="T50" fmla="*/ 48 w 54"/>
                  <a:gd name="T51" fmla="*/ 12 h 48"/>
                  <a:gd name="T52" fmla="*/ 43 w 54"/>
                  <a:gd name="T53" fmla="*/ 13 h 48"/>
                  <a:gd name="T54" fmla="*/ 38 w 54"/>
                  <a:gd name="T55" fmla="*/ 13 h 48"/>
                  <a:gd name="T56" fmla="*/ 36 w 54"/>
                  <a:gd name="T57" fmla="*/ 11 h 48"/>
                  <a:gd name="T58" fmla="*/ 35 w 54"/>
                  <a:gd name="T59" fmla="*/ 9 h 48"/>
                  <a:gd name="T60" fmla="*/ 33 w 54"/>
                  <a:gd name="T61" fmla="*/ 7 h 48"/>
                  <a:gd name="T62" fmla="*/ 30 w 54"/>
                  <a:gd name="T63" fmla="*/ 4 h 48"/>
                  <a:gd name="T64" fmla="*/ 26 w 54"/>
                  <a:gd name="T65" fmla="*/ 1 h 48"/>
                  <a:gd name="T66" fmla="*/ 23 w 54"/>
                  <a:gd name="T67" fmla="*/ 0 h 48"/>
                  <a:gd name="T68" fmla="*/ 22 w 54"/>
                  <a:gd name="T69" fmla="*/ 2 h 48"/>
                  <a:gd name="T70" fmla="*/ 21 w 54"/>
                  <a:gd name="T71" fmla="*/ 4 h 48"/>
                  <a:gd name="T72" fmla="*/ 21 w 54"/>
                  <a:gd name="T73" fmla="*/ 8 h 48"/>
                  <a:gd name="T74" fmla="*/ 17 w 54"/>
                  <a:gd name="T75" fmla="*/ 9 h 48"/>
                  <a:gd name="T76" fmla="*/ 13 w 54"/>
                  <a:gd name="T77" fmla="*/ 9 h 48"/>
                  <a:gd name="T78" fmla="*/ 6 w 54"/>
                  <a:gd name="T79" fmla="*/ 8 h 48"/>
                  <a:gd name="T80" fmla="*/ 0 w 54"/>
                  <a:gd name="T81" fmla="*/ 7 h 48"/>
                  <a:gd name="T82" fmla="*/ 5 w 54"/>
                  <a:gd name="T83" fmla="*/ 10 h 48"/>
                  <a:gd name="T84" fmla="*/ 9 w 54"/>
                  <a:gd name="T85" fmla="*/ 17 h 48"/>
                  <a:gd name="T86" fmla="*/ 13 w 54"/>
                  <a:gd name="T87" fmla="*/ 24 h 48"/>
                  <a:gd name="T88" fmla="*/ 15 w 54"/>
                  <a:gd name="T89" fmla="*/ 31 h 48"/>
                  <a:gd name="T90" fmla="*/ 10 w 54"/>
                  <a:gd name="T91" fmla="*/ 34 h 48"/>
                  <a:gd name="T92" fmla="*/ 7 w 54"/>
                  <a:gd name="T93" fmla="*/ 39 h 48"/>
                  <a:gd name="T94" fmla="*/ 3 w 54"/>
                  <a:gd name="T95" fmla="*/ 43 h 48"/>
                  <a:gd name="T96" fmla="*/ 1 w 54"/>
                  <a:gd name="T97" fmla="*/ 48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48"/>
                  <a:gd name="T149" fmla="*/ 54 w 54"/>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48">
                    <a:moveTo>
                      <a:pt x="1" y="48"/>
                    </a:moveTo>
                    <a:lnTo>
                      <a:pt x="2" y="46"/>
                    </a:lnTo>
                    <a:lnTo>
                      <a:pt x="5" y="43"/>
                    </a:lnTo>
                    <a:lnTo>
                      <a:pt x="8" y="40"/>
                    </a:lnTo>
                    <a:lnTo>
                      <a:pt x="13" y="38"/>
                    </a:lnTo>
                    <a:lnTo>
                      <a:pt x="17" y="34"/>
                    </a:lnTo>
                    <a:lnTo>
                      <a:pt x="20" y="30"/>
                    </a:lnTo>
                    <a:lnTo>
                      <a:pt x="22" y="25"/>
                    </a:lnTo>
                    <a:lnTo>
                      <a:pt x="23" y="22"/>
                    </a:lnTo>
                    <a:lnTo>
                      <a:pt x="24" y="23"/>
                    </a:lnTo>
                    <a:lnTo>
                      <a:pt x="24" y="24"/>
                    </a:lnTo>
                    <a:lnTo>
                      <a:pt x="24" y="26"/>
                    </a:lnTo>
                    <a:lnTo>
                      <a:pt x="24" y="27"/>
                    </a:lnTo>
                    <a:lnTo>
                      <a:pt x="25" y="28"/>
                    </a:lnTo>
                    <a:lnTo>
                      <a:pt x="26" y="28"/>
                    </a:lnTo>
                    <a:lnTo>
                      <a:pt x="29" y="27"/>
                    </a:lnTo>
                    <a:lnTo>
                      <a:pt x="32" y="26"/>
                    </a:lnTo>
                    <a:lnTo>
                      <a:pt x="36" y="25"/>
                    </a:lnTo>
                    <a:lnTo>
                      <a:pt x="38" y="22"/>
                    </a:lnTo>
                    <a:lnTo>
                      <a:pt x="40" y="19"/>
                    </a:lnTo>
                    <a:lnTo>
                      <a:pt x="43" y="16"/>
                    </a:lnTo>
                    <a:lnTo>
                      <a:pt x="45" y="16"/>
                    </a:lnTo>
                    <a:lnTo>
                      <a:pt x="48" y="15"/>
                    </a:lnTo>
                    <a:lnTo>
                      <a:pt x="51" y="13"/>
                    </a:lnTo>
                    <a:lnTo>
                      <a:pt x="54" y="11"/>
                    </a:lnTo>
                    <a:lnTo>
                      <a:pt x="48" y="12"/>
                    </a:lnTo>
                    <a:lnTo>
                      <a:pt x="43" y="13"/>
                    </a:lnTo>
                    <a:lnTo>
                      <a:pt x="38" y="13"/>
                    </a:lnTo>
                    <a:lnTo>
                      <a:pt x="36" y="11"/>
                    </a:lnTo>
                    <a:lnTo>
                      <a:pt x="35" y="9"/>
                    </a:lnTo>
                    <a:lnTo>
                      <a:pt x="33" y="7"/>
                    </a:lnTo>
                    <a:lnTo>
                      <a:pt x="30" y="4"/>
                    </a:lnTo>
                    <a:lnTo>
                      <a:pt x="26" y="1"/>
                    </a:lnTo>
                    <a:lnTo>
                      <a:pt x="23" y="0"/>
                    </a:lnTo>
                    <a:lnTo>
                      <a:pt x="22" y="2"/>
                    </a:lnTo>
                    <a:lnTo>
                      <a:pt x="21" y="4"/>
                    </a:lnTo>
                    <a:lnTo>
                      <a:pt x="21" y="8"/>
                    </a:lnTo>
                    <a:lnTo>
                      <a:pt x="17" y="9"/>
                    </a:lnTo>
                    <a:lnTo>
                      <a:pt x="13" y="9"/>
                    </a:lnTo>
                    <a:lnTo>
                      <a:pt x="6" y="8"/>
                    </a:lnTo>
                    <a:lnTo>
                      <a:pt x="0" y="7"/>
                    </a:lnTo>
                    <a:lnTo>
                      <a:pt x="5" y="10"/>
                    </a:lnTo>
                    <a:lnTo>
                      <a:pt x="9" y="17"/>
                    </a:lnTo>
                    <a:lnTo>
                      <a:pt x="13" y="24"/>
                    </a:lnTo>
                    <a:lnTo>
                      <a:pt x="15" y="31"/>
                    </a:lnTo>
                    <a:lnTo>
                      <a:pt x="10" y="34"/>
                    </a:lnTo>
                    <a:lnTo>
                      <a:pt x="7" y="39"/>
                    </a:lnTo>
                    <a:lnTo>
                      <a:pt x="3" y="43"/>
                    </a:lnTo>
                    <a:lnTo>
                      <a:pt x="1" y="48"/>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55" name="Freeform 104"/>
              <p:cNvSpPr>
                <a:spLocks/>
              </p:cNvSpPr>
              <p:nvPr/>
            </p:nvSpPr>
            <p:spPr bwMode="auto">
              <a:xfrm>
                <a:off x="3114" y="838"/>
                <a:ext cx="10" cy="26"/>
              </a:xfrm>
              <a:custGeom>
                <a:avLst/>
                <a:gdLst>
                  <a:gd name="T0" fmla="*/ 0 w 18"/>
                  <a:gd name="T1" fmla="*/ 45 h 53"/>
                  <a:gd name="T2" fmla="*/ 5 w 18"/>
                  <a:gd name="T3" fmla="*/ 41 h 53"/>
                  <a:gd name="T4" fmla="*/ 10 w 18"/>
                  <a:gd name="T5" fmla="*/ 37 h 53"/>
                  <a:gd name="T6" fmla="*/ 14 w 18"/>
                  <a:gd name="T7" fmla="*/ 30 h 53"/>
                  <a:gd name="T8" fmla="*/ 14 w 18"/>
                  <a:gd name="T9" fmla="*/ 25 h 53"/>
                  <a:gd name="T10" fmla="*/ 11 w 18"/>
                  <a:gd name="T11" fmla="*/ 21 h 53"/>
                  <a:gd name="T12" fmla="*/ 9 w 18"/>
                  <a:gd name="T13" fmla="*/ 16 h 53"/>
                  <a:gd name="T14" fmla="*/ 7 w 18"/>
                  <a:gd name="T15" fmla="*/ 11 h 53"/>
                  <a:gd name="T16" fmla="*/ 6 w 18"/>
                  <a:gd name="T17" fmla="*/ 9 h 53"/>
                  <a:gd name="T18" fmla="*/ 6 w 18"/>
                  <a:gd name="T19" fmla="*/ 6 h 53"/>
                  <a:gd name="T20" fmla="*/ 6 w 18"/>
                  <a:gd name="T21" fmla="*/ 2 h 53"/>
                  <a:gd name="T22" fmla="*/ 7 w 18"/>
                  <a:gd name="T23" fmla="*/ 0 h 53"/>
                  <a:gd name="T24" fmla="*/ 8 w 18"/>
                  <a:gd name="T25" fmla="*/ 1 h 53"/>
                  <a:gd name="T26" fmla="*/ 11 w 18"/>
                  <a:gd name="T27" fmla="*/ 7 h 53"/>
                  <a:gd name="T28" fmla="*/ 15 w 18"/>
                  <a:gd name="T29" fmla="*/ 13 h 53"/>
                  <a:gd name="T30" fmla="*/ 17 w 18"/>
                  <a:gd name="T31" fmla="*/ 19 h 53"/>
                  <a:gd name="T32" fmla="*/ 18 w 18"/>
                  <a:gd name="T33" fmla="*/ 26 h 53"/>
                  <a:gd name="T34" fmla="*/ 17 w 18"/>
                  <a:gd name="T35" fmla="*/ 33 h 53"/>
                  <a:gd name="T36" fmla="*/ 16 w 18"/>
                  <a:gd name="T37" fmla="*/ 43 h 53"/>
                  <a:gd name="T38" fmla="*/ 13 w 18"/>
                  <a:gd name="T39" fmla="*/ 49 h 53"/>
                  <a:gd name="T40" fmla="*/ 9 w 18"/>
                  <a:gd name="T41" fmla="*/ 53 h 53"/>
                  <a:gd name="T42" fmla="*/ 6 w 18"/>
                  <a:gd name="T43" fmla="*/ 53 h 53"/>
                  <a:gd name="T44" fmla="*/ 2 w 18"/>
                  <a:gd name="T45" fmla="*/ 51 h 53"/>
                  <a:gd name="T46" fmla="*/ 0 w 18"/>
                  <a:gd name="T47" fmla="*/ 47 h 53"/>
                  <a:gd name="T48" fmla="*/ 0 w 18"/>
                  <a:gd name="T49" fmla="*/ 45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53"/>
                  <a:gd name="T77" fmla="*/ 18 w 18"/>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53">
                    <a:moveTo>
                      <a:pt x="0" y="45"/>
                    </a:moveTo>
                    <a:lnTo>
                      <a:pt x="5" y="41"/>
                    </a:lnTo>
                    <a:lnTo>
                      <a:pt x="10" y="37"/>
                    </a:lnTo>
                    <a:lnTo>
                      <a:pt x="14" y="30"/>
                    </a:lnTo>
                    <a:lnTo>
                      <a:pt x="14" y="25"/>
                    </a:lnTo>
                    <a:lnTo>
                      <a:pt x="11" y="21"/>
                    </a:lnTo>
                    <a:lnTo>
                      <a:pt x="9" y="16"/>
                    </a:lnTo>
                    <a:lnTo>
                      <a:pt x="7" y="11"/>
                    </a:lnTo>
                    <a:lnTo>
                      <a:pt x="6" y="9"/>
                    </a:lnTo>
                    <a:lnTo>
                      <a:pt x="6" y="6"/>
                    </a:lnTo>
                    <a:lnTo>
                      <a:pt x="6" y="2"/>
                    </a:lnTo>
                    <a:lnTo>
                      <a:pt x="7" y="0"/>
                    </a:lnTo>
                    <a:lnTo>
                      <a:pt x="8" y="1"/>
                    </a:lnTo>
                    <a:lnTo>
                      <a:pt x="11" y="7"/>
                    </a:lnTo>
                    <a:lnTo>
                      <a:pt x="15" y="13"/>
                    </a:lnTo>
                    <a:lnTo>
                      <a:pt x="17" y="19"/>
                    </a:lnTo>
                    <a:lnTo>
                      <a:pt x="18" y="26"/>
                    </a:lnTo>
                    <a:lnTo>
                      <a:pt x="17" y="33"/>
                    </a:lnTo>
                    <a:lnTo>
                      <a:pt x="16" y="43"/>
                    </a:lnTo>
                    <a:lnTo>
                      <a:pt x="13" y="49"/>
                    </a:lnTo>
                    <a:lnTo>
                      <a:pt x="9" y="53"/>
                    </a:lnTo>
                    <a:lnTo>
                      <a:pt x="6" y="53"/>
                    </a:lnTo>
                    <a:lnTo>
                      <a:pt x="2" y="51"/>
                    </a:lnTo>
                    <a:lnTo>
                      <a:pt x="0" y="47"/>
                    </a:lnTo>
                    <a:lnTo>
                      <a:pt x="0" y="45"/>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56" name="Freeform 105"/>
              <p:cNvSpPr>
                <a:spLocks/>
              </p:cNvSpPr>
              <p:nvPr/>
            </p:nvSpPr>
            <p:spPr bwMode="auto">
              <a:xfrm>
                <a:off x="3072" y="911"/>
                <a:ext cx="26" cy="25"/>
              </a:xfrm>
              <a:custGeom>
                <a:avLst/>
                <a:gdLst>
                  <a:gd name="T0" fmla="*/ 52 w 52"/>
                  <a:gd name="T1" fmla="*/ 49 h 51"/>
                  <a:gd name="T2" fmla="*/ 49 w 52"/>
                  <a:gd name="T3" fmla="*/ 46 h 51"/>
                  <a:gd name="T4" fmla="*/ 45 w 52"/>
                  <a:gd name="T5" fmla="*/ 40 h 51"/>
                  <a:gd name="T6" fmla="*/ 38 w 52"/>
                  <a:gd name="T7" fmla="*/ 34 h 51"/>
                  <a:gd name="T8" fmla="*/ 30 w 52"/>
                  <a:gd name="T9" fmla="*/ 26 h 51"/>
                  <a:gd name="T10" fmla="*/ 22 w 52"/>
                  <a:gd name="T11" fmla="*/ 17 h 51"/>
                  <a:gd name="T12" fmla="*/ 13 w 52"/>
                  <a:gd name="T13" fmla="*/ 9 h 51"/>
                  <a:gd name="T14" fmla="*/ 5 w 52"/>
                  <a:gd name="T15" fmla="*/ 4 h 51"/>
                  <a:gd name="T16" fmla="*/ 0 w 52"/>
                  <a:gd name="T17" fmla="*/ 0 h 51"/>
                  <a:gd name="T18" fmla="*/ 4 w 52"/>
                  <a:gd name="T19" fmla="*/ 4 h 51"/>
                  <a:gd name="T20" fmla="*/ 11 w 52"/>
                  <a:gd name="T21" fmla="*/ 9 h 51"/>
                  <a:gd name="T22" fmla="*/ 19 w 52"/>
                  <a:gd name="T23" fmla="*/ 16 h 51"/>
                  <a:gd name="T24" fmla="*/ 27 w 52"/>
                  <a:gd name="T25" fmla="*/ 24 h 51"/>
                  <a:gd name="T26" fmla="*/ 35 w 52"/>
                  <a:gd name="T27" fmla="*/ 32 h 51"/>
                  <a:gd name="T28" fmla="*/ 43 w 52"/>
                  <a:gd name="T29" fmla="*/ 40 h 51"/>
                  <a:gd name="T30" fmla="*/ 48 w 52"/>
                  <a:gd name="T31" fmla="*/ 46 h 51"/>
                  <a:gd name="T32" fmla="*/ 52 w 52"/>
                  <a:gd name="T33" fmla="*/ 51 h 51"/>
                  <a:gd name="T34" fmla="*/ 52 w 52"/>
                  <a:gd name="T35" fmla="*/ 49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51"/>
                  <a:gd name="T56" fmla="*/ 52 w 52"/>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51">
                    <a:moveTo>
                      <a:pt x="52" y="49"/>
                    </a:moveTo>
                    <a:lnTo>
                      <a:pt x="49" y="46"/>
                    </a:lnTo>
                    <a:lnTo>
                      <a:pt x="45" y="40"/>
                    </a:lnTo>
                    <a:lnTo>
                      <a:pt x="38" y="34"/>
                    </a:lnTo>
                    <a:lnTo>
                      <a:pt x="30" y="26"/>
                    </a:lnTo>
                    <a:lnTo>
                      <a:pt x="22" y="17"/>
                    </a:lnTo>
                    <a:lnTo>
                      <a:pt x="13" y="9"/>
                    </a:lnTo>
                    <a:lnTo>
                      <a:pt x="5" y="4"/>
                    </a:lnTo>
                    <a:lnTo>
                      <a:pt x="0" y="0"/>
                    </a:lnTo>
                    <a:lnTo>
                      <a:pt x="4" y="4"/>
                    </a:lnTo>
                    <a:lnTo>
                      <a:pt x="11" y="9"/>
                    </a:lnTo>
                    <a:lnTo>
                      <a:pt x="19" y="16"/>
                    </a:lnTo>
                    <a:lnTo>
                      <a:pt x="27" y="24"/>
                    </a:lnTo>
                    <a:lnTo>
                      <a:pt x="35" y="32"/>
                    </a:lnTo>
                    <a:lnTo>
                      <a:pt x="43" y="40"/>
                    </a:lnTo>
                    <a:lnTo>
                      <a:pt x="48" y="46"/>
                    </a:lnTo>
                    <a:lnTo>
                      <a:pt x="52" y="51"/>
                    </a:lnTo>
                    <a:lnTo>
                      <a:pt x="52" y="49"/>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57" name="Freeform 106"/>
              <p:cNvSpPr>
                <a:spLocks/>
              </p:cNvSpPr>
              <p:nvPr/>
            </p:nvSpPr>
            <p:spPr bwMode="auto">
              <a:xfrm>
                <a:off x="3024" y="890"/>
                <a:ext cx="74" cy="57"/>
              </a:xfrm>
              <a:custGeom>
                <a:avLst/>
                <a:gdLst>
                  <a:gd name="T0" fmla="*/ 148 w 148"/>
                  <a:gd name="T1" fmla="*/ 112 h 115"/>
                  <a:gd name="T2" fmla="*/ 139 w 148"/>
                  <a:gd name="T3" fmla="*/ 106 h 115"/>
                  <a:gd name="T4" fmla="*/ 124 w 148"/>
                  <a:gd name="T5" fmla="*/ 93 h 115"/>
                  <a:gd name="T6" fmla="*/ 104 w 148"/>
                  <a:gd name="T7" fmla="*/ 76 h 115"/>
                  <a:gd name="T8" fmla="*/ 81 w 148"/>
                  <a:gd name="T9" fmla="*/ 57 h 115"/>
                  <a:gd name="T10" fmla="*/ 58 w 148"/>
                  <a:gd name="T11" fmla="*/ 39 h 115"/>
                  <a:gd name="T12" fmla="*/ 35 w 148"/>
                  <a:gd name="T13" fmla="*/ 23 h 115"/>
                  <a:gd name="T14" fmla="*/ 15 w 148"/>
                  <a:gd name="T15" fmla="*/ 9 h 115"/>
                  <a:gd name="T16" fmla="*/ 0 w 148"/>
                  <a:gd name="T17" fmla="*/ 0 h 115"/>
                  <a:gd name="T18" fmla="*/ 24 w 148"/>
                  <a:gd name="T19" fmla="*/ 17 h 115"/>
                  <a:gd name="T20" fmla="*/ 50 w 148"/>
                  <a:gd name="T21" fmla="*/ 34 h 115"/>
                  <a:gd name="T22" fmla="*/ 74 w 148"/>
                  <a:gd name="T23" fmla="*/ 53 h 115"/>
                  <a:gd name="T24" fmla="*/ 97 w 148"/>
                  <a:gd name="T25" fmla="*/ 71 h 115"/>
                  <a:gd name="T26" fmla="*/ 116 w 148"/>
                  <a:gd name="T27" fmla="*/ 86 h 115"/>
                  <a:gd name="T28" fmla="*/ 131 w 148"/>
                  <a:gd name="T29" fmla="*/ 100 h 115"/>
                  <a:gd name="T30" fmla="*/ 142 w 148"/>
                  <a:gd name="T31" fmla="*/ 109 h 115"/>
                  <a:gd name="T32" fmla="*/ 146 w 148"/>
                  <a:gd name="T33" fmla="*/ 115 h 115"/>
                  <a:gd name="T34" fmla="*/ 148 w 148"/>
                  <a:gd name="T35" fmla="*/ 112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15"/>
                  <a:gd name="T56" fmla="*/ 148 w 148"/>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15">
                    <a:moveTo>
                      <a:pt x="148" y="112"/>
                    </a:moveTo>
                    <a:lnTo>
                      <a:pt x="139" y="106"/>
                    </a:lnTo>
                    <a:lnTo>
                      <a:pt x="124" y="93"/>
                    </a:lnTo>
                    <a:lnTo>
                      <a:pt x="104" y="76"/>
                    </a:lnTo>
                    <a:lnTo>
                      <a:pt x="81" y="57"/>
                    </a:lnTo>
                    <a:lnTo>
                      <a:pt x="58" y="39"/>
                    </a:lnTo>
                    <a:lnTo>
                      <a:pt x="35" y="23"/>
                    </a:lnTo>
                    <a:lnTo>
                      <a:pt x="15" y="9"/>
                    </a:lnTo>
                    <a:lnTo>
                      <a:pt x="0" y="0"/>
                    </a:lnTo>
                    <a:lnTo>
                      <a:pt x="24" y="17"/>
                    </a:lnTo>
                    <a:lnTo>
                      <a:pt x="50" y="34"/>
                    </a:lnTo>
                    <a:lnTo>
                      <a:pt x="74" y="53"/>
                    </a:lnTo>
                    <a:lnTo>
                      <a:pt x="97" y="71"/>
                    </a:lnTo>
                    <a:lnTo>
                      <a:pt x="116" y="86"/>
                    </a:lnTo>
                    <a:lnTo>
                      <a:pt x="131" y="100"/>
                    </a:lnTo>
                    <a:lnTo>
                      <a:pt x="142" y="109"/>
                    </a:lnTo>
                    <a:lnTo>
                      <a:pt x="146" y="115"/>
                    </a:lnTo>
                    <a:lnTo>
                      <a:pt x="148" y="112"/>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58" name="Freeform 107"/>
              <p:cNvSpPr>
                <a:spLocks/>
              </p:cNvSpPr>
              <p:nvPr/>
            </p:nvSpPr>
            <p:spPr bwMode="auto">
              <a:xfrm>
                <a:off x="3036" y="921"/>
                <a:ext cx="61" cy="32"/>
              </a:xfrm>
              <a:custGeom>
                <a:avLst/>
                <a:gdLst>
                  <a:gd name="T0" fmla="*/ 123 w 123"/>
                  <a:gd name="T1" fmla="*/ 61 h 63"/>
                  <a:gd name="T2" fmla="*/ 118 w 123"/>
                  <a:gd name="T3" fmla="*/ 57 h 63"/>
                  <a:gd name="T4" fmla="*/ 106 w 123"/>
                  <a:gd name="T5" fmla="*/ 51 h 63"/>
                  <a:gd name="T6" fmla="*/ 89 w 123"/>
                  <a:gd name="T7" fmla="*/ 41 h 63"/>
                  <a:gd name="T8" fmla="*/ 69 w 123"/>
                  <a:gd name="T9" fmla="*/ 31 h 63"/>
                  <a:gd name="T10" fmla="*/ 48 w 123"/>
                  <a:gd name="T11" fmla="*/ 21 h 63"/>
                  <a:gd name="T12" fmla="*/ 29 w 123"/>
                  <a:gd name="T13" fmla="*/ 11 h 63"/>
                  <a:gd name="T14" fmla="*/ 13 w 123"/>
                  <a:gd name="T15" fmla="*/ 3 h 63"/>
                  <a:gd name="T16" fmla="*/ 0 w 123"/>
                  <a:gd name="T17" fmla="*/ 0 h 63"/>
                  <a:gd name="T18" fmla="*/ 12 w 123"/>
                  <a:gd name="T19" fmla="*/ 5 h 63"/>
                  <a:gd name="T20" fmla="*/ 28 w 123"/>
                  <a:gd name="T21" fmla="*/ 11 h 63"/>
                  <a:gd name="T22" fmla="*/ 47 w 123"/>
                  <a:gd name="T23" fmla="*/ 21 h 63"/>
                  <a:gd name="T24" fmla="*/ 68 w 123"/>
                  <a:gd name="T25" fmla="*/ 31 h 63"/>
                  <a:gd name="T26" fmla="*/ 88 w 123"/>
                  <a:gd name="T27" fmla="*/ 43 h 63"/>
                  <a:gd name="T28" fmla="*/ 105 w 123"/>
                  <a:gd name="T29" fmla="*/ 52 h 63"/>
                  <a:gd name="T30" fmla="*/ 116 w 123"/>
                  <a:gd name="T31" fmla="*/ 59 h 63"/>
                  <a:gd name="T32" fmla="*/ 122 w 123"/>
                  <a:gd name="T33" fmla="*/ 63 h 63"/>
                  <a:gd name="T34" fmla="*/ 123 w 123"/>
                  <a:gd name="T35" fmla="*/ 61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63"/>
                  <a:gd name="T56" fmla="*/ 123 w 123"/>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63">
                    <a:moveTo>
                      <a:pt x="123" y="61"/>
                    </a:moveTo>
                    <a:lnTo>
                      <a:pt x="118" y="57"/>
                    </a:lnTo>
                    <a:lnTo>
                      <a:pt x="106" y="51"/>
                    </a:lnTo>
                    <a:lnTo>
                      <a:pt x="89" y="41"/>
                    </a:lnTo>
                    <a:lnTo>
                      <a:pt x="69" y="31"/>
                    </a:lnTo>
                    <a:lnTo>
                      <a:pt x="48" y="21"/>
                    </a:lnTo>
                    <a:lnTo>
                      <a:pt x="29" y="11"/>
                    </a:lnTo>
                    <a:lnTo>
                      <a:pt x="13" y="3"/>
                    </a:lnTo>
                    <a:lnTo>
                      <a:pt x="0" y="0"/>
                    </a:lnTo>
                    <a:lnTo>
                      <a:pt x="12" y="5"/>
                    </a:lnTo>
                    <a:lnTo>
                      <a:pt x="28" y="11"/>
                    </a:lnTo>
                    <a:lnTo>
                      <a:pt x="47" y="21"/>
                    </a:lnTo>
                    <a:lnTo>
                      <a:pt x="68" y="31"/>
                    </a:lnTo>
                    <a:lnTo>
                      <a:pt x="88" y="43"/>
                    </a:lnTo>
                    <a:lnTo>
                      <a:pt x="105" y="52"/>
                    </a:lnTo>
                    <a:lnTo>
                      <a:pt x="116" y="59"/>
                    </a:lnTo>
                    <a:lnTo>
                      <a:pt x="122" y="63"/>
                    </a:lnTo>
                    <a:lnTo>
                      <a:pt x="123" y="61"/>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59" name="Freeform 108"/>
              <p:cNvSpPr>
                <a:spLocks/>
              </p:cNvSpPr>
              <p:nvPr/>
            </p:nvSpPr>
            <p:spPr bwMode="auto">
              <a:xfrm>
                <a:off x="3143" y="935"/>
                <a:ext cx="65" cy="18"/>
              </a:xfrm>
              <a:custGeom>
                <a:avLst/>
                <a:gdLst>
                  <a:gd name="T0" fmla="*/ 2 w 129"/>
                  <a:gd name="T1" fmla="*/ 31 h 34"/>
                  <a:gd name="T2" fmla="*/ 8 w 129"/>
                  <a:gd name="T3" fmla="*/ 27 h 34"/>
                  <a:gd name="T4" fmla="*/ 20 w 129"/>
                  <a:gd name="T5" fmla="*/ 23 h 34"/>
                  <a:gd name="T6" fmla="*/ 38 w 129"/>
                  <a:gd name="T7" fmla="*/ 17 h 34"/>
                  <a:gd name="T8" fmla="*/ 57 w 129"/>
                  <a:gd name="T9" fmla="*/ 11 h 34"/>
                  <a:gd name="T10" fmla="*/ 78 w 129"/>
                  <a:gd name="T11" fmla="*/ 5 h 34"/>
                  <a:gd name="T12" fmla="*/ 98 w 129"/>
                  <a:gd name="T13" fmla="*/ 2 h 34"/>
                  <a:gd name="T14" fmla="*/ 116 w 129"/>
                  <a:gd name="T15" fmla="*/ 0 h 34"/>
                  <a:gd name="T16" fmla="*/ 129 w 129"/>
                  <a:gd name="T17" fmla="*/ 0 h 34"/>
                  <a:gd name="T18" fmla="*/ 117 w 129"/>
                  <a:gd name="T19" fmla="*/ 0 h 34"/>
                  <a:gd name="T20" fmla="*/ 101 w 129"/>
                  <a:gd name="T21" fmla="*/ 3 h 34"/>
                  <a:gd name="T22" fmla="*/ 81 w 129"/>
                  <a:gd name="T23" fmla="*/ 6 h 34"/>
                  <a:gd name="T24" fmla="*/ 61 w 129"/>
                  <a:gd name="T25" fmla="*/ 12 h 34"/>
                  <a:gd name="T26" fmla="*/ 41 w 129"/>
                  <a:gd name="T27" fmla="*/ 18 h 34"/>
                  <a:gd name="T28" fmla="*/ 23 w 129"/>
                  <a:gd name="T29" fmla="*/ 24 h 34"/>
                  <a:gd name="T30" fmla="*/ 9 w 129"/>
                  <a:gd name="T31" fmla="*/ 29 h 34"/>
                  <a:gd name="T32" fmla="*/ 0 w 129"/>
                  <a:gd name="T33" fmla="*/ 34 h 34"/>
                  <a:gd name="T34" fmla="*/ 2 w 129"/>
                  <a:gd name="T35" fmla="*/ 3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34"/>
                  <a:gd name="T56" fmla="*/ 129 w 12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34">
                    <a:moveTo>
                      <a:pt x="2" y="31"/>
                    </a:moveTo>
                    <a:lnTo>
                      <a:pt x="8" y="27"/>
                    </a:lnTo>
                    <a:lnTo>
                      <a:pt x="20" y="23"/>
                    </a:lnTo>
                    <a:lnTo>
                      <a:pt x="38" y="17"/>
                    </a:lnTo>
                    <a:lnTo>
                      <a:pt x="57" y="11"/>
                    </a:lnTo>
                    <a:lnTo>
                      <a:pt x="78" y="5"/>
                    </a:lnTo>
                    <a:lnTo>
                      <a:pt x="98" y="2"/>
                    </a:lnTo>
                    <a:lnTo>
                      <a:pt x="116" y="0"/>
                    </a:lnTo>
                    <a:lnTo>
                      <a:pt x="129" y="0"/>
                    </a:lnTo>
                    <a:lnTo>
                      <a:pt x="117" y="0"/>
                    </a:lnTo>
                    <a:lnTo>
                      <a:pt x="101" y="3"/>
                    </a:lnTo>
                    <a:lnTo>
                      <a:pt x="81" y="6"/>
                    </a:lnTo>
                    <a:lnTo>
                      <a:pt x="61" y="12"/>
                    </a:lnTo>
                    <a:lnTo>
                      <a:pt x="41" y="18"/>
                    </a:lnTo>
                    <a:lnTo>
                      <a:pt x="23" y="24"/>
                    </a:lnTo>
                    <a:lnTo>
                      <a:pt x="9" y="29"/>
                    </a:lnTo>
                    <a:lnTo>
                      <a:pt x="0" y="34"/>
                    </a:lnTo>
                    <a:lnTo>
                      <a:pt x="2" y="31"/>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60" name="Freeform 109"/>
              <p:cNvSpPr>
                <a:spLocks/>
              </p:cNvSpPr>
              <p:nvPr/>
            </p:nvSpPr>
            <p:spPr bwMode="auto">
              <a:xfrm>
                <a:off x="3138" y="951"/>
                <a:ext cx="114" cy="6"/>
              </a:xfrm>
              <a:custGeom>
                <a:avLst/>
                <a:gdLst>
                  <a:gd name="T0" fmla="*/ 3 w 227"/>
                  <a:gd name="T1" fmla="*/ 9 h 11"/>
                  <a:gd name="T2" fmla="*/ 6 w 227"/>
                  <a:gd name="T3" fmla="*/ 9 h 11"/>
                  <a:gd name="T4" fmla="*/ 14 w 227"/>
                  <a:gd name="T5" fmla="*/ 8 h 11"/>
                  <a:gd name="T6" fmla="*/ 24 w 227"/>
                  <a:gd name="T7" fmla="*/ 7 h 11"/>
                  <a:gd name="T8" fmla="*/ 38 w 227"/>
                  <a:gd name="T9" fmla="*/ 6 h 11"/>
                  <a:gd name="T10" fmla="*/ 54 w 227"/>
                  <a:gd name="T11" fmla="*/ 4 h 11"/>
                  <a:gd name="T12" fmla="*/ 72 w 227"/>
                  <a:gd name="T13" fmla="*/ 3 h 11"/>
                  <a:gd name="T14" fmla="*/ 90 w 227"/>
                  <a:gd name="T15" fmla="*/ 2 h 11"/>
                  <a:gd name="T16" fmla="*/ 110 w 227"/>
                  <a:gd name="T17" fmla="*/ 1 h 11"/>
                  <a:gd name="T18" fmla="*/ 129 w 227"/>
                  <a:gd name="T19" fmla="*/ 0 h 11"/>
                  <a:gd name="T20" fmla="*/ 149 w 227"/>
                  <a:gd name="T21" fmla="*/ 0 h 11"/>
                  <a:gd name="T22" fmla="*/ 167 w 227"/>
                  <a:gd name="T23" fmla="*/ 0 h 11"/>
                  <a:gd name="T24" fmla="*/ 185 w 227"/>
                  <a:gd name="T25" fmla="*/ 0 h 11"/>
                  <a:gd name="T26" fmla="*/ 200 w 227"/>
                  <a:gd name="T27" fmla="*/ 1 h 11"/>
                  <a:gd name="T28" fmla="*/ 211 w 227"/>
                  <a:gd name="T29" fmla="*/ 2 h 11"/>
                  <a:gd name="T30" fmla="*/ 221 w 227"/>
                  <a:gd name="T31" fmla="*/ 4 h 11"/>
                  <a:gd name="T32" fmla="*/ 227 w 227"/>
                  <a:gd name="T33" fmla="*/ 8 h 11"/>
                  <a:gd name="T34" fmla="*/ 219 w 227"/>
                  <a:gd name="T35" fmla="*/ 6 h 11"/>
                  <a:gd name="T36" fmla="*/ 208 w 227"/>
                  <a:gd name="T37" fmla="*/ 3 h 11"/>
                  <a:gd name="T38" fmla="*/ 194 w 227"/>
                  <a:gd name="T39" fmla="*/ 2 h 11"/>
                  <a:gd name="T40" fmla="*/ 179 w 227"/>
                  <a:gd name="T41" fmla="*/ 2 h 11"/>
                  <a:gd name="T42" fmla="*/ 162 w 227"/>
                  <a:gd name="T43" fmla="*/ 1 h 11"/>
                  <a:gd name="T44" fmla="*/ 143 w 227"/>
                  <a:gd name="T45" fmla="*/ 1 h 11"/>
                  <a:gd name="T46" fmla="*/ 125 w 227"/>
                  <a:gd name="T47" fmla="*/ 2 h 11"/>
                  <a:gd name="T48" fmla="*/ 106 w 227"/>
                  <a:gd name="T49" fmla="*/ 2 h 11"/>
                  <a:gd name="T50" fmla="*/ 88 w 227"/>
                  <a:gd name="T51" fmla="*/ 3 h 11"/>
                  <a:gd name="T52" fmla="*/ 71 w 227"/>
                  <a:gd name="T53" fmla="*/ 4 h 11"/>
                  <a:gd name="T54" fmla="*/ 53 w 227"/>
                  <a:gd name="T55" fmla="*/ 6 h 11"/>
                  <a:gd name="T56" fmla="*/ 38 w 227"/>
                  <a:gd name="T57" fmla="*/ 7 h 11"/>
                  <a:gd name="T58" fmla="*/ 24 w 227"/>
                  <a:gd name="T59" fmla="*/ 8 h 11"/>
                  <a:gd name="T60" fmla="*/ 14 w 227"/>
                  <a:gd name="T61" fmla="*/ 9 h 11"/>
                  <a:gd name="T62" fmla="*/ 5 w 227"/>
                  <a:gd name="T63" fmla="*/ 10 h 11"/>
                  <a:gd name="T64" fmla="*/ 0 w 227"/>
                  <a:gd name="T65" fmla="*/ 11 h 11"/>
                  <a:gd name="T66" fmla="*/ 3 w 227"/>
                  <a:gd name="T67" fmla="*/ 9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11"/>
                  <a:gd name="T104" fmla="*/ 227 w 227"/>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11">
                    <a:moveTo>
                      <a:pt x="3" y="9"/>
                    </a:moveTo>
                    <a:lnTo>
                      <a:pt x="6" y="9"/>
                    </a:lnTo>
                    <a:lnTo>
                      <a:pt x="14" y="8"/>
                    </a:lnTo>
                    <a:lnTo>
                      <a:pt x="24" y="7"/>
                    </a:lnTo>
                    <a:lnTo>
                      <a:pt x="38" y="6"/>
                    </a:lnTo>
                    <a:lnTo>
                      <a:pt x="54" y="4"/>
                    </a:lnTo>
                    <a:lnTo>
                      <a:pt x="72" y="3"/>
                    </a:lnTo>
                    <a:lnTo>
                      <a:pt x="90" y="2"/>
                    </a:lnTo>
                    <a:lnTo>
                      <a:pt x="110" y="1"/>
                    </a:lnTo>
                    <a:lnTo>
                      <a:pt x="129" y="0"/>
                    </a:lnTo>
                    <a:lnTo>
                      <a:pt x="149" y="0"/>
                    </a:lnTo>
                    <a:lnTo>
                      <a:pt x="167" y="0"/>
                    </a:lnTo>
                    <a:lnTo>
                      <a:pt x="185" y="0"/>
                    </a:lnTo>
                    <a:lnTo>
                      <a:pt x="200" y="1"/>
                    </a:lnTo>
                    <a:lnTo>
                      <a:pt x="211" y="2"/>
                    </a:lnTo>
                    <a:lnTo>
                      <a:pt x="221" y="4"/>
                    </a:lnTo>
                    <a:lnTo>
                      <a:pt x="227" y="8"/>
                    </a:lnTo>
                    <a:lnTo>
                      <a:pt x="219" y="6"/>
                    </a:lnTo>
                    <a:lnTo>
                      <a:pt x="208" y="3"/>
                    </a:lnTo>
                    <a:lnTo>
                      <a:pt x="194" y="2"/>
                    </a:lnTo>
                    <a:lnTo>
                      <a:pt x="179" y="2"/>
                    </a:lnTo>
                    <a:lnTo>
                      <a:pt x="162" y="1"/>
                    </a:lnTo>
                    <a:lnTo>
                      <a:pt x="143" y="1"/>
                    </a:lnTo>
                    <a:lnTo>
                      <a:pt x="125" y="2"/>
                    </a:lnTo>
                    <a:lnTo>
                      <a:pt x="106" y="2"/>
                    </a:lnTo>
                    <a:lnTo>
                      <a:pt x="88" y="3"/>
                    </a:lnTo>
                    <a:lnTo>
                      <a:pt x="71" y="4"/>
                    </a:lnTo>
                    <a:lnTo>
                      <a:pt x="53" y="6"/>
                    </a:lnTo>
                    <a:lnTo>
                      <a:pt x="38" y="7"/>
                    </a:lnTo>
                    <a:lnTo>
                      <a:pt x="24" y="8"/>
                    </a:lnTo>
                    <a:lnTo>
                      <a:pt x="14" y="9"/>
                    </a:lnTo>
                    <a:lnTo>
                      <a:pt x="5" y="10"/>
                    </a:lnTo>
                    <a:lnTo>
                      <a:pt x="0" y="11"/>
                    </a:lnTo>
                    <a:lnTo>
                      <a:pt x="3" y="9"/>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61" name="Freeform 110"/>
              <p:cNvSpPr>
                <a:spLocks/>
              </p:cNvSpPr>
              <p:nvPr/>
            </p:nvSpPr>
            <p:spPr bwMode="auto">
              <a:xfrm>
                <a:off x="3132" y="962"/>
                <a:ext cx="104" cy="10"/>
              </a:xfrm>
              <a:custGeom>
                <a:avLst/>
                <a:gdLst>
                  <a:gd name="T0" fmla="*/ 3 w 207"/>
                  <a:gd name="T1" fmla="*/ 1 h 20"/>
                  <a:gd name="T2" fmla="*/ 7 w 207"/>
                  <a:gd name="T3" fmla="*/ 1 h 20"/>
                  <a:gd name="T4" fmla="*/ 12 w 207"/>
                  <a:gd name="T5" fmla="*/ 1 h 20"/>
                  <a:gd name="T6" fmla="*/ 22 w 207"/>
                  <a:gd name="T7" fmla="*/ 0 h 20"/>
                  <a:gd name="T8" fmla="*/ 33 w 207"/>
                  <a:gd name="T9" fmla="*/ 0 h 20"/>
                  <a:gd name="T10" fmla="*/ 47 w 207"/>
                  <a:gd name="T11" fmla="*/ 0 h 20"/>
                  <a:gd name="T12" fmla="*/ 62 w 207"/>
                  <a:gd name="T13" fmla="*/ 0 h 20"/>
                  <a:gd name="T14" fmla="*/ 78 w 207"/>
                  <a:gd name="T15" fmla="*/ 1 h 20"/>
                  <a:gd name="T16" fmla="*/ 95 w 207"/>
                  <a:gd name="T17" fmla="*/ 1 h 20"/>
                  <a:gd name="T18" fmla="*/ 113 w 207"/>
                  <a:gd name="T19" fmla="*/ 2 h 20"/>
                  <a:gd name="T20" fmla="*/ 130 w 207"/>
                  <a:gd name="T21" fmla="*/ 3 h 20"/>
                  <a:gd name="T22" fmla="*/ 147 w 207"/>
                  <a:gd name="T23" fmla="*/ 5 h 20"/>
                  <a:gd name="T24" fmla="*/ 162 w 207"/>
                  <a:gd name="T25" fmla="*/ 6 h 20"/>
                  <a:gd name="T26" fmla="*/ 177 w 207"/>
                  <a:gd name="T27" fmla="*/ 10 h 20"/>
                  <a:gd name="T28" fmla="*/ 190 w 207"/>
                  <a:gd name="T29" fmla="*/ 12 h 20"/>
                  <a:gd name="T30" fmla="*/ 199 w 207"/>
                  <a:gd name="T31" fmla="*/ 16 h 20"/>
                  <a:gd name="T32" fmla="*/ 207 w 207"/>
                  <a:gd name="T33" fmla="*/ 20 h 20"/>
                  <a:gd name="T34" fmla="*/ 201 w 207"/>
                  <a:gd name="T35" fmla="*/ 17 h 20"/>
                  <a:gd name="T36" fmla="*/ 192 w 207"/>
                  <a:gd name="T37" fmla="*/ 14 h 20"/>
                  <a:gd name="T38" fmla="*/ 181 w 207"/>
                  <a:gd name="T39" fmla="*/ 12 h 20"/>
                  <a:gd name="T40" fmla="*/ 168 w 207"/>
                  <a:gd name="T41" fmla="*/ 9 h 20"/>
                  <a:gd name="T42" fmla="*/ 153 w 207"/>
                  <a:gd name="T43" fmla="*/ 8 h 20"/>
                  <a:gd name="T44" fmla="*/ 137 w 207"/>
                  <a:gd name="T45" fmla="*/ 5 h 20"/>
                  <a:gd name="T46" fmla="*/ 121 w 207"/>
                  <a:gd name="T47" fmla="*/ 4 h 20"/>
                  <a:gd name="T48" fmla="*/ 103 w 207"/>
                  <a:gd name="T49" fmla="*/ 3 h 20"/>
                  <a:gd name="T50" fmla="*/ 86 w 207"/>
                  <a:gd name="T51" fmla="*/ 2 h 20"/>
                  <a:gd name="T52" fmla="*/ 69 w 207"/>
                  <a:gd name="T53" fmla="*/ 1 h 20"/>
                  <a:gd name="T54" fmla="*/ 53 w 207"/>
                  <a:gd name="T55" fmla="*/ 1 h 20"/>
                  <a:gd name="T56" fmla="*/ 39 w 207"/>
                  <a:gd name="T57" fmla="*/ 1 h 20"/>
                  <a:gd name="T58" fmla="*/ 25 w 207"/>
                  <a:gd name="T59" fmla="*/ 1 h 20"/>
                  <a:gd name="T60" fmla="*/ 15 w 207"/>
                  <a:gd name="T61" fmla="*/ 1 h 20"/>
                  <a:gd name="T62" fmla="*/ 5 w 207"/>
                  <a:gd name="T63" fmla="*/ 2 h 20"/>
                  <a:gd name="T64" fmla="*/ 0 w 207"/>
                  <a:gd name="T65" fmla="*/ 3 h 20"/>
                  <a:gd name="T66" fmla="*/ 3 w 207"/>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20"/>
                  <a:gd name="T104" fmla="*/ 207 w 207"/>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20">
                    <a:moveTo>
                      <a:pt x="3" y="1"/>
                    </a:moveTo>
                    <a:lnTo>
                      <a:pt x="7" y="1"/>
                    </a:lnTo>
                    <a:lnTo>
                      <a:pt x="12" y="1"/>
                    </a:lnTo>
                    <a:lnTo>
                      <a:pt x="22" y="0"/>
                    </a:lnTo>
                    <a:lnTo>
                      <a:pt x="33" y="0"/>
                    </a:lnTo>
                    <a:lnTo>
                      <a:pt x="47" y="0"/>
                    </a:lnTo>
                    <a:lnTo>
                      <a:pt x="62" y="0"/>
                    </a:lnTo>
                    <a:lnTo>
                      <a:pt x="78" y="1"/>
                    </a:lnTo>
                    <a:lnTo>
                      <a:pt x="95" y="1"/>
                    </a:lnTo>
                    <a:lnTo>
                      <a:pt x="113" y="2"/>
                    </a:lnTo>
                    <a:lnTo>
                      <a:pt x="130" y="3"/>
                    </a:lnTo>
                    <a:lnTo>
                      <a:pt x="147" y="5"/>
                    </a:lnTo>
                    <a:lnTo>
                      <a:pt x="162" y="6"/>
                    </a:lnTo>
                    <a:lnTo>
                      <a:pt x="177" y="10"/>
                    </a:lnTo>
                    <a:lnTo>
                      <a:pt x="190" y="12"/>
                    </a:lnTo>
                    <a:lnTo>
                      <a:pt x="199" y="16"/>
                    </a:lnTo>
                    <a:lnTo>
                      <a:pt x="207" y="20"/>
                    </a:lnTo>
                    <a:lnTo>
                      <a:pt x="201" y="17"/>
                    </a:lnTo>
                    <a:lnTo>
                      <a:pt x="192" y="14"/>
                    </a:lnTo>
                    <a:lnTo>
                      <a:pt x="181" y="12"/>
                    </a:lnTo>
                    <a:lnTo>
                      <a:pt x="168" y="9"/>
                    </a:lnTo>
                    <a:lnTo>
                      <a:pt x="153" y="8"/>
                    </a:lnTo>
                    <a:lnTo>
                      <a:pt x="137" y="5"/>
                    </a:lnTo>
                    <a:lnTo>
                      <a:pt x="121" y="4"/>
                    </a:lnTo>
                    <a:lnTo>
                      <a:pt x="103" y="3"/>
                    </a:lnTo>
                    <a:lnTo>
                      <a:pt x="86" y="2"/>
                    </a:lnTo>
                    <a:lnTo>
                      <a:pt x="69" y="1"/>
                    </a:lnTo>
                    <a:lnTo>
                      <a:pt x="53" y="1"/>
                    </a:lnTo>
                    <a:lnTo>
                      <a:pt x="39" y="1"/>
                    </a:lnTo>
                    <a:lnTo>
                      <a:pt x="25" y="1"/>
                    </a:lnTo>
                    <a:lnTo>
                      <a:pt x="15" y="1"/>
                    </a:lnTo>
                    <a:lnTo>
                      <a:pt x="5" y="2"/>
                    </a:lnTo>
                    <a:lnTo>
                      <a:pt x="0" y="3"/>
                    </a:lnTo>
                    <a:lnTo>
                      <a:pt x="3" y="1"/>
                    </a:lnTo>
                    <a:close/>
                  </a:path>
                </a:pathLst>
              </a:custGeom>
              <a:solidFill>
                <a:srgbClr val="EAE0E8"/>
              </a:solidFill>
              <a:ln w="3175" cmpd="sng">
                <a:noFill/>
                <a:round/>
                <a:headEnd/>
                <a:tailEnd/>
              </a:ln>
            </p:spPr>
            <p:txBody>
              <a:bodyPr/>
              <a:lstStyle/>
              <a:p>
                <a:endParaRPr lang="en-US">
                  <a:solidFill>
                    <a:srgbClr val="FFFFFF"/>
                  </a:solidFill>
                </a:endParaRPr>
              </a:p>
            </p:txBody>
          </p:sp>
        </p:grpSp>
        <p:grpSp>
          <p:nvGrpSpPr>
            <p:cNvPr id="4" name="Group 111"/>
            <p:cNvGrpSpPr>
              <a:grpSpLocks/>
            </p:cNvGrpSpPr>
            <p:nvPr/>
          </p:nvGrpSpPr>
          <p:grpSpPr bwMode="auto">
            <a:xfrm rot="2427994">
              <a:off x="3726" y="1510"/>
              <a:ext cx="158" cy="159"/>
              <a:chOff x="3024" y="433"/>
              <a:chExt cx="328" cy="539"/>
            </a:xfrm>
          </p:grpSpPr>
          <p:sp>
            <p:nvSpPr>
              <p:cNvPr id="1198" name="Freeform 112"/>
              <p:cNvSpPr>
                <a:spLocks/>
              </p:cNvSpPr>
              <p:nvPr/>
            </p:nvSpPr>
            <p:spPr bwMode="auto">
              <a:xfrm>
                <a:off x="3093" y="587"/>
                <a:ext cx="259" cy="385"/>
              </a:xfrm>
              <a:custGeom>
                <a:avLst/>
                <a:gdLst>
                  <a:gd name="T0" fmla="*/ 346 w 519"/>
                  <a:gd name="T1" fmla="*/ 46 h 769"/>
                  <a:gd name="T2" fmla="*/ 320 w 519"/>
                  <a:gd name="T3" fmla="*/ 55 h 769"/>
                  <a:gd name="T4" fmla="*/ 287 w 519"/>
                  <a:gd name="T5" fmla="*/ 60 h 769"/>
                  <a:gd name="T6" fmla="*/ 257 w 519"/>
                  <a:gd name="T7" fmla="*/ 69 h 769"/>
                  <a:gd name="T8" fmla="*/ 234 w 519"/>
                  <a:gd name="T9" fmla="*/ 79 h 769"/>
                  <a:gd name="T10" fmla="*/ 214 w 519"/>
                  <a:gd name="T11" fmla="*/ 91 h 769"/>
                  <a:gd name="T12" fmla="*/ 186 w 519"/>
                  <a:gd name="T13" fmla="*/ 106 h 769"/>
                  <a:gd name="T14" fmla="*/ 158 w 519"/>
                  <a:gd name="T15" fmla="*/ 128 h 769"/>
                  <a:gd name="T16" fmla="*/ 127 w 519"/>
                  <a:gd name="T17" fmla="*/ 176 h 769"/>
                  <a:gd name="T18" fmla="*/ 122 w 519"/>
                  <a:gd name="T19" fmla="*/ 245 h 769"/>
                  <a:gd name="T20" fmla="*/ 111 w 519"/>
                  <a:gd name="T21" fmla="*/ 309 h 769"/>
                  <a:gd name="T22" fmla="*/ 102 w 519"/>
                  <a:gd name="T23" fmla="*/ 385 h 769"/>
                  <a:gd name="T24" fmla="*/ 79 w 519"/>
                  <a:gd name="T25" fmla="*/ 474 h 769"/>
                  <a:gd name="T26" fmla="*/ 63 w 519"/>
                  <a:gd name="T27" fmla="*/ 492 h 769"/>
                  <a:gd name="T28" fmla="*/ 43 w 519"/>
                  <a:gd name="T29" fmla="*/ 481 h 769"/>
                  <a:gd name="T30" fmla="*/ 28 w 519"/>
                  <a:gd name="T31" fmla="*/ 516 h 769"/>
                  <a:gd name="T32" fmla="*/ 3 w 519"/>
                  <a:gd name="T33" fmla="*/ 554 h 769"/>
                  <a:gd name="T34" fmla="*/ 22 w 519"/>
                  <a:gd name="T35" fmla="*/ 577 h 769"/>
                  <a:gd name="T36" fmla="*/ 20 w 519"/>
                  <a:gd name="T37" fmla="*/ 599 h 769"/>
                  <a:gd name="T38" fmla="*/ 7 w 519"/>
                  <a:gd name="T39" fmla="*/ 628 h 769"/>
                  <a:gd name="T40" fmla="*/ 4 w 519"/>
                  <a:gd name="T41" fmla="*/ 678 h 769"/>
                  <a:gd name="T42" fmla="*/ 16 w 519"/>
                  <a:gd name="T43" fmla="*/ 755 h 769"/>
                  <a:gd name="T44" fmla="*/ 56 w 519"/>
                  <a:gd name="T45" fmla="*/ 769 h 769"/>
                  <a:gd name="T46" fmla="*/ 74 w 519"/>
                  <a:gd name="T47" fmla="*/ 761 h 769"/>
                  <a:gd name="T48" fmla="*/ 90 w 519"/>
                  <a:gd name="T49" fmla="*/ 745 h 769"/>
                  <a:gd name="T50" fmla="*/ 119 w 519"/>
                  <a:gd name="T51" fmla="*/ 725 h 769"/>
                  <a:gd name="T52" fmla="*/ 141 w 519"/>
                  <a:gd name="T53" fmla="*/ 716 h 769"/>
                  <a:gd name="T54" fmla="*/ 150 w 519"/>
                  <a:gd name="T55" fmla="*/ 728 h 769"/>
                  <a:gd name="T56" fmla="*/ 156 w 519"/>
                  <a:gd name="T57" fmla="*/ 737 h 769"/>
                  <a:gd name="T58" fmla="*/ 167 w 519"/>
                  <a:gd name="T59" fmla="*/ 724 h 769"/>
                  <a:gd name="T60" fmla="*/ 175 w 519"/>
                  <a:gd name="T61" fmla="*/ 734 h 769"/>
                  <a:gd name="T62" fmla="*/ 179 w 519"/>
                  <a:gd name="T63" fmla="*/ 722 h 769"/>
                  <a:gd name="T64" fmla="*/ 188 w 519"/>
                  <a:gd name="T65" fmla="*/ 707 h 769"/>
                  <a:gd name="T66" fmla="*/ 193 w 519"/>
                  <a:gd name="T67" fmla="*/ 714 h 769"/>
                  <a:gd name="T68" fmla="*/ 200 w 519"/>
                  <a:gd name="T69" fmla="*/ 711 h 769"/>
                  <a:gd name="T70" fmla="*/ 197 w 519"/>
                  <a:gd name="T71" fmla="*/ 698 h 769"/>
                  <a:gd name="T72" fmla="*/ 209 w 519"/>
                  <a:gd name="T73" fmla="*/ 673 h 769"/>
                  <a:gd name="T74" fmla="*/ 210 w 519"/>
                  <a:gd name="T75" fmla="*/ 647 h 769"/>
                  <a:gd name="T76" fmla="*/ 215 w 519"/>
                  <a:gd name="T77" fmla="*/ 636 h 769"/>
                  <a:gd name="T78" fmla="*/ 239 w 519"/>
                  <a:gd name="T79" fmla="*/ 603 h 769"/>
                  <a:gd name="T80" fmla="*/ 302 w 519"/>
                  <a:gd name="T81" fmla="*/ 527 h 769"/>
                  <a:gd name="T82" fmla="*/ 335 w 519"/>
                  <a:gd name="T83" fmla="*/ 488 h 769"/>
                  <a:gd name="T84" fmla="*/ 384 w 519"/>
                  <a:gd name="T85" fmla="*/ 451 h 769"/>
                  <a:gd name="T86" fmla="*/ 399 w 519"/>
                  <a:gd name="T87" fmla="*/ 448 h 769"/>
                  <a:gd name="T88" fmla="*/ 408 w 519"/>
                  <a:gd name="T89" fmla="*/ 443 h 769"/>
                  <a:gd name="T90" fmla="*/ 414 w 519"/>
                  <a:gd name="T91" fmla="*/ 440 h 769"/>
                  <a:gd name="T92" fmla="*/ 426 w 519"/>
                  <a:gd name="T93" fmla="*/ 432 h 769"/>
                  <a:gd name="T94" fmla="*/ 433 w 519"/>
                  <a:gd name="T95" fmla="*/ 425 h 769"/>
                  <a:gd name="T96" fmla="*/ 442 w 519"/>
                  <a:gd name="T97" fmla="*/ 418 h 769"/>
                  <a:gd name="T98" fmla="*/ 447 w 519"/>
                  <a:gd name="T99" fmla="*/ 394 h 769"/>
                  <a:gd name="T100" fmla="*/ 475 w 519"/>
                  <a:gd name="T101" fmla="*/ 366 h 769"/>
                  <a:gd name="T102" fmla="*/ 512 w 519"/>
                  <a:gd name="T103" fmla="*/ 304 h 769"/>
                  <a:gd name="T104" fmla="*/ 513 w 519"/>
                  <a:gd name="T105" fmla="*/ 225 h 769"/>
                  <a:gd name="T106" fmla="*/ 494 w 519"/>
                  <a:gd name="T107" fmla="*/ 178 h 769"/>
                  <a:gd name="T108" fmla="*/ 457 w 519"/>
                  <a:gd name="T109" fmla="*/ 125 h 769"/>
                  <a:gd name="T110" fmla="*/ 405 w 519"/>
                  <a:gd name="T111" fmla="*/ 77 h 769"/>
                  <a:gd name="T112" fmla="*/ 423 w 519"/>
                  <a:gd name="T113" fmla="*/ 17 h 769"/>
                  <a:gd name="T114" fmla="*/ 419 w 519"/>
                  <a:gd name="T115" fmla="*/ 13 h 769"/>
                  <a:gd name="T116" fmla="*/ 393 w 519"/>
                  <a:gd name="T117" fmla="*/ 31 h 7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9"/>
                  <a:gd name="T178" fmla="*/ 0 h 769"/>
                  <a:gd name="T179" fmla="*/ 519 w 519"/>
                  <a:gd name="T180" fmla="*/ 769 h 7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9" h="769">
                    <a:moveTo>
                      <a:pt x="375" y="41"/>
                    </a:moveTo>
                    <a:lnTo>
                      <a:pt x="359" y="41"/>
                    </a:lnTo>
                    <a:lnTo>
                      <a:pt x="352" y="44"/>
                    </a:lnTo>
                    <a:lnTo>
                      <a:pt x="346" y="46"/>
                    </a:lnTo>
                    <a:lnTo>
                      <a:pt x="339" y="49"/>
                    </a:lnTo>
                    <a:lnTo>
                      <a:pt x="333" y="51"/>
                    </a:lnTo>
                    <a:lnTo>
                      <a:pt x="326" y="53"/>
                    </a:lnTo>
                    <a:lnTo>
                      <a:pt x="320" y="55"/>
                    </a:lnTo>
                    <a:lnTo>
                      <a:pt x="313" y="56"/>
                    </a:lnTo>
                    <a:lnTo>
                      <a:pt x="305" y="58"/>
                    </a:lnTo>
                    <a:lnTo>
                      <a:pt x="297" y="59"/>
                    </a:lnTo>
                    <a:lnTo>
                      <a:pt x="287" y="60"/>
                    </a:lnTo>
                    <a:lnTo>
                      <a:pt x="279" y="62"/>
                    </a:lnTo>
                    <a:lnTo>
                      <a:pt x="271" y="63"/>
                    </a:lnTo>
                    <a:lnTo>
                      <a:pt x="264" y="66"/>
                    </a:lnTo>
                    <a:lnTo>
                      <a:pt x="257" y="69"/>
                    </a:lnTo>
                    <a:lnTo>
                      <a:pt x="250" y="72"/>
                    </a:lnTo>
                    <a:lnTo>
                      <a:pt x="245" y="76"/>
                    </a:lnTo>
                    <a:lnTo>
                      <a:pt x="239" y="77"/>
                    </a:lnTo>
                    <a:lnTo>
                      <a:pt x="234" y="79"/>
                    </a:lnTo>
                    <a:lnTo>
                      <a:pt x="229" y="82"/>
                    </a:lnTo>
                    <a:lnTo>
                      <a:pt x="224" y="84"/>
                    </a:lnTo>
                    <a:lnTo>
                      <a:pt x="218" y="87"/>
                    </a:lnTo>
                    <a:lnTo>
                      <a:pt x="214" y="91"/>
                    </a:lnTo>
                    <a:lnTo>
                      <a:pt x="209" y="93"/>
                    </a:lnTo>
                    <a:lnTo>
                      <a:pt x="204" y="97"/>
                    </a:lnTo>
                    <a:lnTo>
                      <a:pt x="194" y="101"/>
                    </a:lnTo>
                    <a:lnTo>
                      <a:pt x="186" y="106"/>
                    </a:lnTo>
                    <a:lnTo>
                      <a:pt x="178" y="111"/>
                    </a:lnTo>
                    <a:lnTo>
                      <a:pt x="170" y="116"/>
                    </a:lnTo>
                    <a:lnTo>
                      <a:pt x="164" y="122"/>
                    </a:lnTo>
                    <a:lnTo>
                      <a:pt x="158" y="128"/>
                    </a:lnTo>
                    <a:lnTo>
                      <a:pt x="152" y="134"/>
                    </a:lnTo>
                    <a:lnTo>
                      <a:pt x="148" y="138"/>
                    </a:lnTo>
                    <a:lnTo>
                      <a:pt x="135" y="158"/>
                    </a:lnTo>
                    <a:lnTo>
                      <a:pt x="127" y="176"/>
                    </a:lnTo>
                    <a:lnTo>
                      <a:pt x="122" y="196"/>
                    </a:lnTo>
                    <a:lnTo>
                      <a:pt x="121" y="213"/>
                    </a:lnTo>
                    <a:lnTo>
                      <a:pt x="122" y="230"/>
                    </a:lnTo>
                    <a:lnTo>
                      <a:pt x="122" y="245"/>
                    </a:lnTo>
                    <a:lnTo>
                      <a:pt x="121" y="258"/>
                    </a:lnTo>
                    <a:lnTo>
                      <a:pt x="119" y="267"/>
                    </a:lnTo>
                    <a:lnTo>
                      <a:pt x="116" y="281"/>
                    </a:lnTo>
                    <a:lnTo>
                      <a:pt x="111" y="309"/>
                    </a:lnTo>
                    <a:lnTo>
                      <a:pt x="107" y="337"/>
                    </a:lnTo>
                    <a:lnTo>
                      <a:pt x="106" y="358"/>
                    </a:lnTo>
                    <a:lnTo>
                      <a:pt x="105" y="367"/>
                    </a:lnTo>
                    <a:lnTo>
                      <a:pt x="102" y="385"/>
                    </a:lnTo>
                    <a:lnTo>
                      <a:pt x="97" y="405"/>
                    </a:lnTo>
                    <a:lnTo>
                      <a:pt x="91" y="430"/>
                    </a:lnTo>
                    <a:lnTo>
                      <a:pt x="84" y="453"/>
                    </a:lnTo>
                    <a:lnTo>
                      <a:pt x="79" y="474"/>
                    </a:lnTo>
                    <a:lnTo>
                      <a:pt x="74" y="491"/>
                    </a:lnTo>
                    <a:lnTo>
                      <a:pt x="71" y="500"/>
                    </a:lnTo>
                    <a:lnTo>
                      <a:pt x="67" y="497"/>
                    </a:lnTo>
                    <a:lnTo>
                      <a:pt x="63" y="492"/>
                    </a:lnTo>
                    <a:lnTo>
                      <a:pt x="58" y="485"/>
                    </a:lnTo>
                    <a:lnTo>
                      <a:pt x="52" y="477"/>
                    </a:lnTo>
                    <a:lnTo>
                      <a:pt x="46" y="474"/>
                    </a:lnTo>
                    <a:lnTo>
                      <a:pt x="43" y="481"/>
                    </a:lnTo>
                    <a:lnTo>
                      <a:pt x="41" y="494"/>
                    </a:lnTo>
                    <a:lnTo>
                      <a:pt x="38" y="503"/>
                    </a:lnTo>
                    <a:lnTo>
                      <a:pt x="35" y="509"/>
                    </a:lnTo>
                    <a:lnTo>
                      <a:pt x="28" y="516"/>
                    </a:lnTo>
                    <a:lnTo>
                      <a:pt x="19" y="524"/>
                    </a:lnTo>
                    <a:lnTo>
                      <a:pt x="8" y="534"/>
                    </a:lnTo>
                    <a:lnTo>
                      <a:pt x="1" y="545"/>
                    </a:lnTo>
                    <a:lnTo>
                      <a:pt x="3" y="554"/>
                    </a:lnTo>
                    <a:lnTo>
                      <a:pt x="7" y="562"/>
                    </a:lnTo>
                    <a:lnTo>
                      <a:pt x="13" y="567"/>
                    </a:lnTo>
                    <a:lnTo>
                      <a:pt x="18" y="570"/>
                    </a:lnTo>
                    <a:lnTo>
                      <a:pt x="22" y="577"/>
                    </a:lnTo>
                    <a:lnTo>
                      <a:pt x="26" y="584"/>
                    </a:lnTo>
                    <a:lnTo>
                      <a:pt x="28" y="591"/>
                    </a:lnTo>
                    <a:lnTo>
                      <a:pt x="23" y="594"/>
                    </a:lnTo>
                    <a:lnTo>
                      <a:pt x="20" y="599"/>
                    </a:lnTo>
                    <a:lnTo>
                      <a:pt x="16" y="603"/>
                    </a:lnTo>
                    <a:lnTo>
                      <a:pt x="14" y="608"/>
                    </a:lnTo>
                    <a:lnTo>
                      <a:pt x="11" y="617"/>
                    </a:lnTo>
                    <a:lnTo>
                      <a:pt x="7" y="628"/>
                    </a:lnTo>
                    <a:lnTo>
                      <a:pt x="5" y="637"/>
                    </a:lnTo>
                    <a:lnTo>
                      <a:pt x="1" y="644"/>
                    </a:lnTo>
                    <a:lnTo>
                      <a:pt x="0" y="658"/>
                    </a:lnTo>
                    <a:lnTo>
                      <a:pt x="4" y="678"/>
                    </a:lnTo>
                    <a:lnTo>
                      <a:pt x="7" y="704"/>
                    </a:lnTo>
                    <a:lnTo>
                      <a:pt x="6" y="729"/>
                    </a:lnTo>
                    <a:lnTo>
                      <a:pt x="10" y="746"/>
                    </a:lnTo>
                    <a:lnTo>
                      <a:pt x="16" y="755"/>
                    </a:lnTo>
                    <a:lnTo>
                      <a:pt x="28" y="760"/>
                    </a:lnTo>
                    <a:lnTo>
                      <a:pt x="39" y="765"/>
                    </a:lnTo>
                    <a:lnTo>
                      <a:pt x="49" y="768"/>
                    </a:lnTo>
                    <a:lnTo>
                      <a:pt x="56" y="769"/>
                    </a:lnTo>
                    <a:lnTo>
                      <a:pt x="61" y="768"/>
                    </a:lnTo>
                    <a:lnTo>
                      <a:pt x="66" y="767"/>
                    </a:lnTo>
                    <a:lnTo>
                      <a:pt x="71" y="765"/>
                    </a:lnTo>
                    <a:lnTo>
                      <a:pt x="74" y="761"/>
                    </a:lnTo>
                    <a:lnTo>
                      <a:pt x="76" y="758"/>
                    </a:lnTo>
                    <a:lnTo>
                      <a:pt x="80" y="754"/>
                    </a:lnTo>
                    <a:lnTo>
                      <a:pt x="84" y="750"/>
                    </a:lnTo>
                    <a:lnTo>
                      <a:pt x="90" y="745"/>
                    </a:lnTo>
                    <a:lnTo>
                      <a:pt x="97" y="739"/>
                    </a:lnTo>
                    <a:lnTo>
                      <a:pt x="105" y="735"/>
                    </a:lnTo>
                    <a:lnTo>
                      <a:pt x="112" y="729"/>
                    </a:lnTo>
                    <a:lnTo>
                      <a:pt x="119" y="725"/>
                    </a:lnTo>
                    <a:lnTo>
                      <a:pt x="125" y="722"/>
                    </a:lnTo>
                    <a:lnTo>
                      <a:pt x="128" y="720"/>
                    </a:lnTo>
                    <a:lnTo>
                      <a:pt x="134" y="719"/>
                    </a:lnTo>
                    <a:lnTo>
                      <a:pt x="141" y="716"/>
                    </a:lnTo>
                    <a:lnTo>
                      <a:pt x="146" y="716"/>
                    </a:lnTo>
                    <a:lnTo>
                      <a:pt x="149" y="716"/>
                    </a:lnTo>
                    <a:lnTo>
                      <a:pt x="150" y="721"/>
                    </a:lnTo>
                    <a:lnTo>
                      <a:pt x="150" y="728"/>
                    </a:lnTo>
                    <a:lnTo>
                      <a:pt x="149" y="736"/>
                    </a:lnTo>
                    <a:lnTo>
                      <a:pt x="150" y="740"/>
                    </a:lnTo>
                    <a:lnTo>
                      <a:pt x="152" y="740"/>
                    </a:lnTo>
                    <a:lnTo>
                      <a:pt x="156" y="737"/>
                    </a:lnTo>
                    <a:lnTo>
                      <a:pt x="158" y="732"/>
                    </a:lnTo>
                    <a:lnTo>
                      <a:pt x="161" y="727"/>
                    </a:lnTo>
                    <a:lnTo>
                      <a:pt x="164" y="723"/>
                    </a:lnTo>
                    <a:lnTo>
                      <a:pt x="167" y="724"/>
                    </a:lnTo>
                    <a:lnTo>
                      <a:pt x="170" y="727"/>
                    </a:lnTo>
                    <a:lnTo>
                      <a:pt x="171" y="729"/>
                    </a:lnTo>
                    <a:lnTo>
                      <a:pt x="173" y="731"/>
                    </a:lnTo>
                    <a:lnTo>
                      <a:pt x="175" y="734"/>
                    </a:lnTo>
                    <a:lnTo>
                      <a:pt x="178" y="734"/>
                    </a:lnTo>
                    <a:lnTo>
                      <a:pt x="178" y="731"/>
                    </a:lnTo>
                    <a:lnTo>
                      <a:pt x="178" y="727"/>
                    </a:lnTo>
                    <a:lnTo>
                      <a:pt x="179" y="722"/>
                    </a:lnTo>
                    <a:lnTo>
                      <a:pt x="180" y="717"/>
                    </a:lnTo>
                    <a:lnTo>
                      <a:pt x="182" y="712"/>
                    </a:lnTo>
                    <a:lnTo>
                      <a:pt x="185" y="707"/>
                    </a:lnTo>
                    <a:lnTo>
                      <a:pt x="188" y="707"/>
                    </a:lnTo>
                    <a:lnTo>
                      <a:pt x="189" y="707"/>
                    </a:lnTo>
                    <a:lnTo>
                      <a:pt x="190" y="709"/>
                    </a:lnTo>
                    <a:lnTo>
                      <a:pt x="192" y="711"/>
                    </a:lnTo>
                    <a:lnTo>
                      <a:pt x="193" y="714"/>
                    </a:lnTo>
                    <a:lnTo>
                      <a:pt x="194" y="716"/>
                    </a:lnTo>
                    <a:lnTo>
                      <a:pt x="196" y="716"/>
                    </a:lnTo>
                    <a:lnTo>
                      <a:pt x="199" y="714"/>
                    </a:lnTo>
                    <a:lnTo>
                      <a:pt x="200" y="711"/>
                    </a:lnTo>
                    <a:lnTo>
                      <a:pt x="200" y="706"/>
                    </a:lnTo>
                    <a:lnTo>
                      <a:pt x="199" y="702"/>
                    </a:lnTo>
                    <a:lnTo>
                      <a:pt x="197" y="700"/>
                    </a:lnTo>
                    <a:lnTo>
                      <a:pt x="197" y="698"/>
                    </a:lnTo>
                    <a:lnTo>
                      <a:pt x="197" y="694"/>
                    </a:lnTo>
                    <a:lnTo>
                      <a:pt x="199" y="691"/>
                    </a:lnTo>
                    <a:lnTo>
                      <a:pt x="204" y="683"/>
                    </a:lnTo>
                    <a:lnTo>
                      <a:pt x="209" y="673"/>
                    </a:lnTo>
                    <a:lnTo>
                      <a:pt x="211" y="661"/>
                    </a:lnTo>
                    <a:lnTo>
                      <a:pt x="211" y="654"/>
                    </a:lnTo>
                    <a:lnTo>
                      <a:pt x="210" y="651"/>
                    </a:lnTo>
                    <a:lnTo>
                      <a:pt x="210" y="647"/>
                    </a:lnTo>
                    <a:lnTo>
                      <a:pt x="210" y="644"/>
                    </a:lnTo>
                    <a:lnTo>
                      <a:pt x="211" y="641"/>
                    </a:lnTo>
                    <a:lnTo>
                      <a:pt x="214" y="638"/>
                    </a:lnTo>
                    <a:lnTo>
                      <a:pt x="215" y="636"/>
                    </a:lnTo>
                    <a:lnTo>
                      <a:pt x="215" y="632"/>
                    </a:lnTo>
                    <a:lnTo>
                      <a:pt x="215" y="629"/>
                    </a:lnTo>
                    <a:lnTo>
                      <a:pt x="225" y="618"/>
                    </a:lnTo>
                    <a:lnTo>
                      <a:pt x="239" y="603"/>
                    </a:lnTo>
                    <a:lnTo>
                      <a:pt x="254" y="585"/>
                    </a:lnTo>
                    <a:lnTo>
                      <a:pt x="271" y="565"/>
                    </a:lnTo>
                    <a:lnTo>
                      <a:pt x="287" y="546"/>
                    </a:lnTo>
                    <a:lnTo>
                      <a:pt x="302" y="527"/>
                    </a:lnTo>
                    <a:lnTo>
                      <a:pt x="313" y="512"/>
                    </a:lnTo>
                    <a:lnTo>
                      <a:pt x="320" y="503"/>
                    </a:lnTo>
                    <a:lnTo>
                      <a:pt x="325" y="496"/>
                    </a:lnTo>
                    <a:lnTo>
                      <a:pt x="335" y="488"/>
                    </a:lnTo>
                    <a:lnTo>
                      <a:pt x="347" y="478"/>
                    </a:lnTo>
                    <a:lnTo>
                      <a:pt x="360" y="469"/>
                    </a:lnTo>
                    <a:lnTo>
                      <a:pt x="373" y="459"/>
                    </a:lnTo>
                    <a:lnTo>
                      <a:pt x="384" y="451"/>
                    </a:lnTo>
                    <a:lnTo>
                      <a:pt x="393" y="446"/>
                    </a:lnTo>
                    <a:lnTo>
                      <a:pt x="399" y="442"/>
                    </a:lnTo>
                    <a:lnTo>
                      <a:pt x="398" y="446"/>
                    </a:lnTo>
                    <a:lnTo>
                      <a:pt x="399" y="448"/>
                    </a:lnTo>
                    <a:lnTo>
                      <a:pt x="400" y="449"/>
                    </a:lnTo>
                    <a:lnTo>
                      <a:pt x="403" y="448"/>
                    </a:lnTo>
                    <a:lnTo>
                      <a:pt x="406" y="446"/>
                    </a:lnTo>
                    <a:lnTo>
                      <a:pt x="408" y="443"/>
                    </a:lnTo>
                    <a:lnTo>
                      <a:pt x="409" y="441"/>
                    </a:lnTo>
                    <a:lnTo>
                      <a:pt x="411" y="438"/>
                    </a:lnTo>
                    <a:lnTo>
                      <a:pt x="412" y="439"/>
                    </a:lnTo>
                    <a:lnTo>
                      <a:pt x="414" y="440"/>
                    </a:lnTo>
                    <a:lnTo>
                      <a:pt x="416" y="440"/>
                    </a:lnTo>
                    <a:lnTo>
                      <a:pt x="420" y="440"/>
                    </a:lnTo>
                    <a:lnTo>
                      <a:pt x="423" y="436"/>
                    </a:lnTo>
                    <a:lnTo>
                      <a:pt x="426" y="432"/>
                    </a:lnTo>
                    <a:lnTo>
                      <a:pt x="429" y="427"/>
                    </a:lnTo>
                    <a:lnTo>
                      <a:pt x="430" y="423"/>
                    </a:lnTo>
                    <a:lnTo>
                      <a:pt x="431" y="425"/>
                    </a:lnTo>
                    <a:lnTo>
                      <a:pt x="433" y="425"/>
                    </a:lnTo>
                    <a:lnTo>
                      <a:pt x="434" y="426"/>
                    </a:lnTo>
                    <a:lnTo>
                      <a:pt x="437" y="428"/>
                    </a:lnTo>
                    <a:lnTo>
                      <a:pt x="441" y="426"/>
                    </a:lnTo>
                    <a:lnTo>
                      <a:pt x="442" y="418"/>
                    </a:lnTo>
                    <a:lnTo>
                      <a:pt x="442" y="409"/>
                    </a:lnTo>
                    <a:lnTo>
                      <a:pt x="441" y="400"/>
                    </a:lnTo>
                    <a:lnTo>
                      <a:pt x="443" y="398"/>
                    </a:lnTo>
                    <a:lnTo>
                      <a:pt x="447" y="394"/>
                    </a:lnTo>
                    <a:lnTo>
                      <a:pt x="454" y="388"/>
                    </a:lnTo>
                    <a:lnTo>
                      <a:pt x="462" y="381"/>
                    </a:lnTo>
                    <a:lnTo>
                      <a:pt x="469" y="373"/>
                    </a:lnTo>
                    <a:lnTo>
                      <a:pt x="475" y="366"/>
                    </a:lnTo>
                    <a:lnTo>
                      <a:pt x="480" y="359"/>
                    </a:lnTo>
                    <a:lnTo>
                      <a:pt x="481" y="353"/>
                    </a:lnTo>
                    <a:lnTo>
                      <a:pt x="499" y="328"/>
                    </a:lnTo>
                    <a:lnTo>
                      <a:pt x="512" y="304"/>
                    </a:lnTo>
                    <a:lnTo>
                      <a:pt x="518" y="282"/>
                    </a:lnTo>
                    <a:lnTo>
                      <a:pt x="519" y="261"/>
                    </a:lnTo>
                    <a:lnTo>
                      <a:pt x="518" y="242"/>
                    </a:lnTo>
                    <a:lnTo>
                      <a:pt x="513" y="225"/>
                    </a:lnTo>
                    <a:lnTo>
                      <a:pt x="507" y="210"/>
                    </a:lnTo>
                    <a:lnTo>
                      <a:pt x="502" y="197"/>
                    </a:lnTo>
                    <a:lnTo>
                      <a:pt x="499" y="189"/>
                    </a:lnTo>
                    <a:lnTo>
                      <a:pt x="494" y="178"/>
                    </a:lnTo>
                    <a:lnTo>
                      <a:pt x="486" y="166"/>
                    </a:lnTo>
                    <a:lnTo>
                      <a:pt x="476" y="152"/>
                    </a:lnTo>
                    <a:lnTo>
                      <a:pt x="467" y="138"/>
                    </a:lnTo>
                    <a:lnTo>
                      <a:pt x="457" y="125"/>
                    </a:lnTo>
                    <a:lnTo>
                      <a:pt x="446" y="115"/>
                    </a:lnTo>
                    <a:lnTo>
                      <a:pt x="438" y="107"/>
                    </a:lnTo>
                    <a:lnTo>
                      <a:pt x="415" y="92"/>
                    </a:lnTo>
                    <a:lnTo>
                      <a:pt x="405" y="77"/>
                    </a:lnTo>
                    <a:lnTo>
                      <a:pt x="404" y="60"/>
                    </a:lnTo>
                    <a:lnTo>
                      <a:pt x="408" y="45"/>
                    </a:lnTo>
                    <a:lnTo>
                      <a:pt x="416" y="30"/>
                    </a:lnTo>
                    <a:lnTo>
                      <a:pt x="423" y="17"/>
                    </a:lnTo>
                    <a:lnTo>
                      <a:pt x="428" y="7"/>
                    </a:lnTo>
                    <a:lnTo>
                      <a:pt x="426" y="0"/>
                    </a:lnTo>
                    <a:lnTo>
                      <a:pt x="422" y="7"/>
                    </a:lnTo>
                    <a:lnTo>
                      <a:pt x="419" y="13"/>
                    </a:lnTo>
                    <a:lnTo>
                      <a:pt x="413" y="17"/>
                    </a:lnTo>
                    <a:lnTo>
                      <a:pt x="407" y="22"/>
                    </a:lnTo>
                    <a:lnTo>
                      <a:pt x="401" y="26"/>
                    </a:lnTo>
                    <a:lnTo>
                      <a:pt x="393" y="31"/>
                    </a:lnTo>
                    <a:lnTo>
                      <a:pt x="384" y="36"/>
                    </a:lnTo>
                    <a:lnTo>
                      <a:pt x="375" y="41"/>
                    </a:lnTo>
                    <a:close/>
                  </a:path>
                </a:pathLst>
              </a:custGeom>
              <a:solidFill>
                <a:srgbClr val="F7F4F4"/>
              </a:solidFill>
              <a:ln w="3175" cmpd="sng">
                <a:noFill/>
                <a:round/>
                <a:headEnd/>
                <a:tailEnd/>
              </a:ln>
            </p:spPr>
            <p:txBody>
              <a:bodyPr/>
              <a:lstStyle/>
              <a:p>
                <a:endParaRPr lang="en-US">
                  <a:solidFill>
                    <a:srgbClr val="FFFFFF"/>
                  </a:solidFill>
                </a:endParaRPr>
              </a:p>
            </p:txBody>
          </p:sp>
          <p:sp>
            <p:nvSpPr>
              <p:cNvPr id="1199" name="Freeform 113"/>
              <p:cNvSpPr>
                <a:spLocks/>
              </p:cNvSpPr>
              <p:nvPr/>
            </p:nvSpPr>
            <p:spPr bwMode="auto">
              <a:xfrm>
                <a:off x="3093" y="873"/>
                <a:ext cx="70" cy="99"/>
              </a:xfrm>
              <a:custGeom>
                <a:avLst/>
                <a:gdLst>
                  <a:gd name="T0" fmla="*/ 61 w 141"/>
                  <a:gd name="T1" fmla="*/ 4 h 198"/>
                  <a:gd name="T2" fmla="*/ 65 w 141"/>
                  <a:gd name="T3" fmla="*/ 11 h 198"/>
                  <a:gd name="T4" fmla="*/ 38 w 141"/>
                  <a:gd name="T5" fmla="*/ 29 h 198"/>
                  <a:gd name="T6" fmla="*/ 18 w 141"/>
                  <a:gd name="T7" fmla="*/ 55 h 198"/>
                  <a:gd name="T8" fmla="*/ 10 w 141"/>
                  <a:gd name="T9" fmla="*/ 76 h 198"/>
                  <a:gd name="T10" fmla="*/ 14 w 141"/>
                  <a:gd name="T11" fmla="*/ 93 h 198"/>
                  <a:gd name="T12" fmla="*/ 15 w 141"/>
                  <a:gd name="T13" fmla="*/ 110 h 198"/>
                  <a:gd name="T14" fmla="*/ 25 w 141"/>
                  <a:gd name="T15" fmla="*/ 104 h 198"/>
                  <a:gd name="T16" fmla="*/ 22 w 141"/>
                  <a:gd name="T17" fmla="*/ 112 h 198"/>
                  <a:gd name="T18" fmla="*/ 18 w 141"/>
                  <a:gd name="T19" fmla="*/ 133 h 198"/>
                  <a:gd name="T20" fmla="*/ 12 w 141"/>
                  <a:gd name="T21" fmla="*/ 144 h 198"/>
                  <a:gd name="T22" fmla="*/ 11 w 141"/>
                  <a:gd name="T23" fmla="*/ 158 h 198"/>
                  <a:gd name="T24" fmla="*/ 12 w 141"/>
                  <a:gd name="T25" fmla="*/ 169 h 198"/>
                  <a:gd name="T26" fmla="*/ 21 w 141"/>
                  <a:gd name="T27" fmla="*/ 181 h 198"/>
                  <a:gd name="T28" fmla="*/ 35 w 141"/>
                  <a:gd name="T29" fmla="*/ 189 h 198"/>
                  <a:gd name="T30" fmla="*/ 49 w 141"/>
                  <a:gd name="T31" fmla="*/ 194 h 198"/>
                  <a:gd name="T32" fmla="*/ 64 w 141"/>
                  <a:gd name="T33" fmla="*/ 192 h 198"/>
                  <a:gd name="T34" fmla="*/ 72 w 141"/>
                  <a:gd name="T35" fmla="*/ 186 h 198"/>
                  <a:gd name="T36" fmla="*/ 69 w 141"/>
                  <a:gd name="T37" fmla="*/ 180 h 198"/>
                  <a:gd name="T38" fmla="*/ 74 w 141"/>
                  <a:gd name="T39" fmla="*/ 173 h 198"/>
                  <a:gd name="T40" fmla="*/ 71 w 141"/>
                  <a:gd name="T41" fmla="*/ 169 h 198"/>
                  <a:gd name="T42" fmla="*/ 63 w 141"/>
                  <a:gd name="T43" fmla="*/ 167 h 198"/>
                  <a:gd name="T44" fmla="*/ 57 w 141"/>
                  <a:gd name="T45" fmla="*/ 178 h 198"/>
                  <a:gd name="T46" fmla="*/ 44 w 141"/>
                  <a:gd name="T47" fmla="*/ 182 h 198"/>
                  <a:gd name="T48" fmla="*/ 30 w 141"/>
                  <a:gd name="T49" fmla="*/ 175 h 198"/>
                  <a:gd name="T50" fmla="*/ 29 w 141"/>
                  <a:gd name="T51" fmla="*/ 163 h 198"/>
                  <a:gd name="T52" fmla="*/ 30 w 141"/>
                  <a:gd name="T53" fmla="*/ 151 h 198"/>
                  <a:gd name="T54" fmla="*/ 28 w 141"/>
                  <a:gd name="T55" fmla="*/ 130 h 198"/>
                  <a:gd name="T56" fmla="*/ 37 w 141"/>
                  <a:gd name="T57" fmla="*/ 137 h 198"/>
                  <a:gd name="T58" fmla="*/ 59 w 141"/>
                  <a:gd name="T59" fmla="*/ 143 h 198"/>
                  <a:gd name="T60" fmla="*/ 81 w 141"/>
                  <a:gd name="T61" fmla="*/ 131 h 198"/>
                  <a:gd name="T62" fmla="*/ 76 w 141"/>
                  <a:gd name="T63" fmla="*/ 150 h 198"/>
                  <a:gd name="T64" fmla="*/ 86 w 141"/>
                  <a:gd name="T65" fmla="*/ 157 h 198"/>
                  <a:gd name="T66" fmla="*/ 94 w 141"/>
                  <a:gd name="T67" fmla="*/ 150 h 198"/>
                  <a:gd name="T68" fmla="*/ 104 w 141"/>
                  <a:gd name="T69" fmla="*/ 136 h 198"/>
                  <a:gd name="T70" fmla="*/ 121 w 141"/>
                  <a:gd name="T71" fmla="*/ 127 h 198"/>
                  <a:gd name="T72" fmla="*/ 132 w 141"/>
                  <a:gd name="T73" fmla="*/ 130 h 198"/>
                  <a:gd name="T74" fmla="*/ 136 w 141"/>
                  <a:gd name="T75" fmla="*/ 131 h 198"/>
                  <a:gd name="T76" fmla="*/ 118 w 141"/>
                  <a:gd name="T77" fmla="*/ 138 h 198"/>
                  <a:gd name="T78" fmla="*/ 106 w 141"/>
                  <a:gd name="T79" fmla="*/ 153 h 198"/>
                  <a:gd name="T80" fmla="*/ 88 w 141"/>
                  <a:gd name="T81" fmla="*/ 174 h 198"/>
                  <a:gd name="T82" fmla="*/ 76 w 141"/>
                  <a:gd name="T83" fmla="*/ 187 h 198"/>
                  <a:gd name="T84" fmla="*/ 66 w 141"/>
                  <a:gd name="T85" fmla="*/ 196 h 198"/>
                  <a:gd name="T86" fmla="*/ 49 w 141"/>
                  <a:gd name="T87" fmla="*/ 197 h 198"/>
                  <a:gd name="T88" fmla="*/ 16 w 141"/>
                  <a:gd name="T89" fmla="*/ 184 h 198"/>
                  <a:gd name="T90" fmla="*/ 7 w 141"/>
                  <a:gd name="T91" fmla="*/ 133 h 198"/>
                  <a:gd name="T92" fmla="*/ 1 w 141"/>
                  <a:gd name="T93" fmla="*/ 73 h 198"/>
                  <a:gd name="T94" fmla="*/ 11 w 141"/>
                  <a:gd name="T95" fmla="*/ 46 h 198"/>
                  <a:gd name="T96" fmla="*/ 20 w 141"/>
                  <a:gd name="T97" fmla="*/ 28 h 198"/>
                  <a:gd name="T98" fmla="*/ 31 w 141"/>
                  <a:gd name="T99" fmla="*/ 14 h 198"/>
                  <a:gd name="T100" fmla="*/ 56 w 141"/>
                  <a:gd name="T101" fmla="*/ 5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
                  <a:gd name="T154" fmla="*/ 0 h 198"/>
                  <a:gd name="T155" fmla="*/ 141 w 141"/>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 h="198">
                    <a:moveTo>
                      <a:pt x="56" y="5"/>
                    </a:moveTo>
                    <a:lnTo>
                      <a:pt x="58" y="5"/>
                    </a:lnTo>
                    <a:lnTo>
                      <a:pt x="61" y="4"/>
                    </a:lnTo>
                    <a:lnTo>
                      <a:pt x="64" y="2"/>
                    </a:lnTo>
                    <a:lnTo>
                      <a:pt x="67" y="0"/>
                    </a:lnTo>
                    <a:lnTo>
                      <a:pt x="65" y="11"/>
                    </a:lnTo>
                    <a:lnTo>
                      <a:pt x="57" y="20"/>
                    </a:lnTo>
                    <a:lnTo>
                      <a:pt x="48" y="27"/>
                    </a:lnTo>
                    <a:lnTo>
                      <a:pt x="38" y="29"/>
                    </a:lnTo>
                    <a:lnTo>
                      <a:pt x="30" y="32"/>
                    </a:lnTo>
                    <a:lnTo>
                      <a:pt x="23" y="43"/>
                    </a:lnTo>
                    <a:lnTo>
                      <a:pt x="18" y="55"/>
                    </a:lnTo>
                    <a:lnTo>
                      <a:pt x="13" y="63"/>
                    </a:lnTo>
                    <a:lnTo>
                      <a:pt x="11" y="69"/>
                    </a:lnTo>
                    <a:lnTo>
                      <a:pt x="10" y="76"/>
                    </a:lnTo>
                    <a:lnTo>
                      <a:pt x="10" y="83"/>
                    </a:lnTo>
                    <a:lnTo>
                      <a:pt x="12" y="89"/>
                    </a:lnTo>
                    <a:lnTo>
                      <a:pt x="14" y="93"/>
                    </a:lnTo>
                    <a:lnTo>
                      <a:pt x="15" y="99"/>
                    </a:lnTo>
                    <a:lnTo>
                      <a:pt x="16" y="105"/>
                    </a:lnTo>
                    <a:lnTo>
                      <a:pt x="15" y="110"/>
                    </a:lnTo>
                    <a:lnTo>
                      <a:pt x="18" y="105"/>
                    </a:lnTo>
                    <a:lnTo>
                      <a:pt x="21" y="104"/>
                    </a:lnTo>
                    <a:lnTo>
                      <a:pt x="25" y="104"/>
                    </a:lnTo>
                    <a:lnTo>
                      <a:pt x="27" y="106"/>
                    </a:lnTo>
                    <a:lnTo>
                      <a:pt x="25" y="108"/>
                    </a:lnTo>
                    <a:lnTo>
                      <a:pt x="22" y="112"/>
                    </a:lnTo>
                    <a:lnTo>
                      <a:pt x="20" y="119"/>
                    </a:lnTo>
                    <a:lnTo>
                      <a:pt x="19" y="126"/>
                    </a:lnTo>
                    <a:lnTo>
                      <a:pt x="18" y="133"/>
                    </a:lnTo>
                    <a:lnTo>
                      <a:pt x="16" y="138"/>
                    </a:lnTo>
                    <a:lnTo>
                      <a:pt x="14" y="143"/>
                    </a:lnTo>
                    <a:lnTo>
                      <a:pt x="12" y="144"/>
                    </a:lnTo>
                    <a:lnTo>
                      <a:pt x="13" y="149"/>
                    </a:lnTo>
                    <a:lnTo>
                      <a:pt x="12" y="153"/>
                    </a:lnTo>
                    <a:lnTo>
                      <a:pt x="11" y="158"/>
                    </a:lnTo>
                    <a:lnTo>
                      <a:pt x="11" y="163"/>
                    </a:lnTo>
                    <a:lnTo>
                      <a:pt x="11" y="166"/>
                    </a:lnTo>
                    <a:lnTo>
                      <a:pt x="12" y="169"/>
                    </a:lnTo>
                    <a:lnTo>
                      <a:pt x="14" y="174"/>
                    </a:lnTo>
                    <a:lnTo>
                      <a:pt x="18" y="179"/>
                    </a:lnTo>
                    <a:lnTo>
                      <a:pt x="21" y="181"/>
                    </a:lnTo>
                    <a:lnTo>
                      <a:pt x="26" y="184"/>
                    </a:lnTo>
                    <a:lnTo>
                      <a:pt x="30" y="187"/>
                    </a:lnTo>
                    <a:lnTo>
                      <a:pt x="35" y="189"/>
                    </a:lnTo>
                    <a:lnTo>
                      <a:pt x="41" y="190"/>
                    </a:lnTo>
                    <a:lnTo>
                      <a:pt x="44" y="192"/>
                    </a:lnTo>
                    <a:lnTo>
                      <a:pt x="49" y="194"/>
                    </a:lnTo>
                    <a:lnTo>
                      <a:pt x="52" y="194"/>
                    </a:lnTo>
                    <a:lnTo>
                      <a:pt x="58" y="194"/>
                    </a:lnTo>
                    <a:lnTo>
                      <a:pt x="64" y="192"/>
                    </a:lnTo>
                    <a:lnTo>
                      <a:pt x="68" y="190"/>
                    </a:lnTo>
                    <a:lnTo>
                      <a:pt x="71" y="188"/>
                    </a:lnTo>
                    <a:lnTo>
                      <a:pt x="72" y="186"/>
                    </a:lnTo>
                    <a:lnTo>
                      <a:pt x="72" y="183"/>
                    </a:lnTo>
                    <a:lnTo>
                      <a:pt x="71" y="182"/>
                    </a:lnTo>
                    <a:lnTo>
                      <a:pt x="69" y="180"/>
                    </a:lnTo>
                    <a:lnTo>
                      <a:pt x="69" y="178"/>
                    </a:lnTo>
                    <a:lnTo>
                      <a:pt x="71" y="175"/>
                    </a:lnTo>
                    <a:lnTo>
                      <a:pt x="74" y="173"/>
                    </a:lnTo>
                    <a:lnTo>
                      <a:pt x="76" y="171"/>
                    </a:lnTo>
                    <a:lnTo>
                      <a:pt x="74" y="171"/>
                    </a:lnTo>
                    <a:lnTo>
                      <a:pt x="71" y="169"/>
                    </a:lnTo>
                    <a:lnTo>
                      <a:pt x="67" y="167"/>
                    </a:lnTo>
                    <a:lnTo>
                      <a:pt x="65" y="165"/>
                    </a:lnTo>
                    <a:lnTo>
                      <a:pt x="63" y="167"/>
                    </a:lnTo>
                    <a:lnTo>
                      <a:pt x="60" y="171"/>
                    </a:lnTo>
                    <a:lnTo>
                      <a:pt x="58" y="174"/>
                    </a:lnTo>
                    <a:lnTo>
                      <a:pt x="57" y="178"/>
                    </a:lnTo>
                    <a:lnTo>
                      <a:pt x="54" y="180"/>
                    </a:lnTo>
                    <a:lnTo>
                      <a:pt x="51" y="182"/>
                    </a:lnTo>
                    <a:lnTo>
                      <a:pt x="44" y="182"/>
                    </a:lnTo>
                    <a:lnTo>
                      <a:pt x="35" y="181"/>
                    </a:lnTo>
                    <a:lnTo>
                      <a:pt x="31" y="179"/>
                    </a:lnTo>
                    <a:lnTo>
                      <a:pt x="30" y="175"/>
                    </a:lnTo>
                    <a:lnTo>
                      <a:pt x="28" y="171"/>
                    </a:lnTo>
                    <a:lnTo>
                      <a:pt x="28" y="166"/>
                    </a:lnTo>
                    <a:lnTo>
                      <a:pt x="29" y="163"/>
                    </a:lnTo>
                    <a:lnTo>
                      <a:pt x="31" y="158"/>
                    </a:lnTo>
                    <a:lnTo>
                      <a:pt x="31" y="154"/>
                    </a:lnTo>
                    <a:lnTo>
                      <a:pt x="30" y="151"/>
                    </a:lnTo>
                    <a:lnTo>
                      <a:pt x="28" y="145"/>
                    </a:lnTo>
                    <a:lnTo>
                      <a:pt x="28" y="138"/>
                    </a:lnTo>
                    <a:lnTo>
                      <a:pt x="28" y="130"/>
                    </a:lnTo>
                    <a:lnTo>
                      <a:pt x="29" y="126"/>
                    </a:lnTo>
                    <a:lnTo>
                      <a:pt x="33" y="130"/>
                    </a:lnTo>
                    <a:lnTo>
                      <a:pt x="37" y="137"/>
                    </a:lnTo>
                    <a:lnTo>
                      <a:pt x="44" y="142"/>
                    </a:lnTo>
                    <a:lnTo>
                      <a:pt x="51" y="144"/>
                    </a:lnTo>
                    <a:lnTo>
                      <a:pt x="59" y="143"/>
                    </a:lnTo>
                    <a:lnTo>
                      <a:pt x="68" y="140"/>
                    </a:lnTo>
                    <a:lnTo>
                      <a:pt x="76" y="135"/>
                    </a:lnTo>
                    <a:lnTo>
                      <a:pt x="81" y="131"/>
                    </a:lnTo>
                    <a:lnTo>
                      <a:pt x="79" y="137"/>
                    </a:lnTo>
                    <a:lnTo>
                      <a:pt x="76" y="144"/>
                    </a:lnTo>
                    <a:lnTo>
                      <a:pt x="76" y="150"/>
                    </a:lnTo>
                    <a:lnTo>
                      <a:pt x="79" y="154"/>
                    </a:lnTo>
                    <a:lnTo>
                      <a:pt x="82" y="157"/>
                    </a:lnTo>
                    <a:lnTo>
                      <a:pt x="86" y="157"/>
                    </a:lnTo>
                    <a:lnTo>
                      <a:pt x="89" y="156"/>
                    </a:lnTo>
                    <a:lnTo>
                      <a:pt x="91" y="153"/>
                    </a:lnTo>
                    <a:lnTo>
                      <a:pt x="94" y="150"/>
                    </a:lnTo>
                    <a:lnTo>
                      <a:pt x="97" y="144"/>
                    </a:lnTo>
                    <a:lnTo>
                      <a:pt x="101" y="138"/>
                    </a:lnTo>
                    <a:lnTo>
                      <a:pt x="104" y="136"/>
                    </a:lnTo>
                    <a:lnTo>
                      <a:pt x="112" y="130"/>
                    </a:lnTo>
                    <a:lnTo>
                      <a:pt x="118" y="128"/>
                    </a:lnTo>
                    <a:lnTo>
                      <a:pt x="121" y="127"/>
                    </a:lnTo>
                    <a:lnTo>
                      <a:pt x="126" y="128"/>
                    </a:lnTo>
                    <a:lnTo>
                      <a:pt x="128" y="129"/>
                    </a:lnTo>
                    <a:lnTo>
                      <a:pt x="132" y="130"/>
                    </a:lnTo>
                    <a:lnTo>
                      <a:pt x="136" y="131"/>
                    </a:lnTo>
                    <a:lnTo>
                      <a:pt x="141" y="131"/>
                    </a:lnTo>
                    <a:lnTo>
                      <a:pt x="136" y="131"/>
                    </a:lnTo>
                    <a:lnTo>
                      <a:pt x="129" y="133"/>
                    </a:lnTo>
                    <a:lnTo>
                      <a:pt x="122" y="135"/>
                    </a:lnTo>
                    <a:lnTo>
                      <a:pt x="118" y="138"/>
                    </a:lnTo>
                    <a:lnTo>
                      <a:pt x="116" y="142"/>
                    </a:lnTo>
                    <a:lnTo>
                      <a:pt x="112" y="146"/>
                    </a:lnTo>
                    <a:lnTo>
                      <a:pt x="106" y="153"/>
                    </a:lnTo>
                    <a:lnTo>
                      <a:pt x="101" y="160"/>
                    </a:lnTo>
                    <a:lnTo>
                      <a:pt x="95" y="167"/>
                    </a:lnTo>
                    <a:lnTo>
                      <a:pt x="88" y="174"/>
                    </a:lnTo>
                    <a:lnTo>
                      <a:pt x="83" y="180"/>
                    </a:lnTo>
                    <a:lnTo>
                      <a:pt x="80" y="183"/>
                    </a:lnTo>
                    <a:lnTo>
                      <a:pt x="76" y="187"/>
                    </a:lnTo>
                    <a:lnTo>
                      <a:pt x="74" y="190"/>
                    </a:lnTo>
                    <a:lnTo>
                      <a:pt x="71" y="194"/>
                    </a:lnTo>
                    <a:lnTo>
                      <a:pt x="66" y="196"/>
                    </a:lnTo>
                    <a:lnTo>
                      <a:pt x="61" y="197"/>
                    </a:lnTo>
                    <a:lnTo>
                      <a:pt x="56" y="198"/>
                    </a:lnTo>
                    <a:lnTo>
                      <a:pt x="49" y="197"/>
                    </a:lnTo>
                    <a:lnTo>
                      <a:pt x="39" y="194"/>
                    </a:lnTo>
                    <a:lnTo>
                      <a:pt x="28" y="189"/>
                    </a:lnTo>
                    <a:lnTo>
                      <a:pt x="16" y="184"/>
                    </a:lnTo>
                    <a:lnTo>
                      <a:pt x="10" y="175"/>
                    </a:lnTo>
                    <a:lnTo>
                      <a:pt x="6" y="158"/>
                    </a:lnTo>
                    <a:lnTo>
                      <a:pt x="7" y="133"/>
                    </a:lnTo>
                    <a:lnTo>
                      <a:pt x="4" y="107"/>
                    </a:lnTo>
                    <a:lnTo>
                      <a:pt x="0" y="87"/>
                    </a:lnTo>
                    <a:lnTo>
                      <a:pt x="1" y="73"/>
                    </a:lnTo>
                    <a:lnTo>
                      <a:pt x="5" y="66"/>
                    </a:lnTo>
                    <a:lnTo>
                      <a:pt x="7" y="57"/>
                    </a:lnTo>
                    <a:lnTo>
                      <a:pt x="11" y="46"/>
                    </a:lnTo>
                    <a:lnTo>
                      <a:pt x="14" y="37"/>
                    </a:lnTo>
                    <a:lnTo>
                      <a:pt x="16" y="32"/>
                    </a:lnTo>
                    <a:lnTo>
                      <a:pt x="20" y="28"/>
                    </a:lnTo>
                    <a:lnTo>
                      <a:pt x="23" y="23"/>
                    </a:lnTo>
                    <a:lnTo>
                      <a:pt x="28" y="20"/>
                    </a:lnTo>
                    <a:lnTo>
                      <a:pt x="31" y="14"/>
                    </a:lnTo>
                    <a:lnTo>
                      <a:pt x="37" y="9"/>
                    </a:lnTo>
                    <a:lnTo>
                      <a:pt x="45" y="6"/>
                    </a:lnTo>
                    <a:lnTo>
                      <a:pt x="56" y="5"/>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00" name="Freeform 114"/>
              <p:cNvSpPr>
                <a:spLocks/>
              </p:cNvSpPr>
              <p:nvPr/>
            </p:nvSpPr>
            <p:spPr bwMode="auto">
              <a:xfrm>
                <a:off x="3128" y="767"/>
                <a:ext cx="46" cy="80"/>
              </a:xfrm>
              <a:custGeom>
                <a:avLst/>
                <a:gdLst>
                  <a:gd name="T0" fmla="*/ 0 w 91"/>
                  <a:gd name="T1" fmla="*/ 142 h 161"/>
                  <a:gd name="T2" fmla="*/ 3 w 91"/>
                  <a:gd name="T3" fmla="*/ 133 h 161"/>
                  <a:gd name="T4" fmla="*/ 8 w 91"/>
                  <a:gd name="T5" fmla="*/ 116 h 161"/>
                  <a:gd name="T6" fmla="*/ 13 w 91"/>
                  <a:gd name="T7" fmla="*/ 95 h 161"/>
                  <a:gd name="T8" fmla="*/ 20 w 91"/>
                  <a:gd name="T9" fmla="*/ 72 h 161"/>
                  <a:gd name="T10" fmla="*/ 26 w 91"/>
                  <a:gd name="T11" fmla="*/ 47 h 161"/>
                  <a:gd name="T12" fmla="*/ 31 w 91"/>
                  <a:gd name="T13" fmla="*/ 27 h 161"/>
                  <a:gd name="T14" fmla="*/ 34 w 91"/>
                  <a:gd name="T15" fmla="*/ 9 h 161"/>
                  <a:gd name="T16" fmla="*/ 35 w 91"/>
                  <a:gd name="T17" fmla="*/ 0 h 161"/>
                  <a:gd name="T18" fmla="*/ 34 w 91"/>
                  <a:gd name="T19" fmla="*/ 16 h 161"/>
                  <a:gd name="T20" fmla="*/ 32 w 91"/>
                  <a:gd name="T21" fmla="*/ 43 h 161"/>
                  <a:gd name="T22" fmla="*/ 32 w 91"/>
                  <a:gd name="T23" fmla="*/ 70 h 161"/>
                  <a:gd name="T24" fmla="*/ 39 w 91"/>
                  <a:gd name="T25" fmla="*/ 89 h 161"/>
                  <a:gd name="T26" fmla="*/ 45 w 91"/>
                  <a:gd name="T27" fmla="*/ 93 h 161"/>
                  <a:gd name="T28" fmla="*/ 51 w 91"/>
                  <a:gd name="T29" fmla="*/ 96 h 161"/>
                  <a:gd name="T30" fmla="*/ 58 w 91"/>
                  <a:gd name="T31" fmla="*/ 97 h 161"/>
                  <a:gd name="T32" fmla="*/ 66 w 91"/>
                  <a:gd name="T33" fmla="*/ 96 h 161"/>
                  <a:gd name="T34" fmla="*/ 75 w 91"/>
                  <a:gd name="T35" fmla="*/ 95 h 161"/>
                  <a:gd name="T36" fmla="*/ 80 w 91"/>
                  <a:gd name="T37" fmla="*/ 92 h 161"/>
                  <a:gd name="T38" fmla="*/ 85 w 91"/>
                  <a:gd name="T39" fmla="*/ 90 h 161"/>
                  <a:gd name="T40" fmla="*/ 88 w 91"/>
                  <a:gd name="T41" fmla="*/ 88 h 161"/>
                  <a:gd name="T42" fmla="*/ 91 w 91"/>
                  <a:gd name="T43" fmla="*/ 88 h 161"/>
                  <a:gd name="T44" fmla="*/ 91 w 91"/>
                  <a:gd name="T45" fmla="*/ 95 h 161"/>
                  <a:gd name="T46" fmla="*/ 85 w 91"/>
                  <a:gd name="T47" fmla="*/ 101 h 161"/>
                  <a:gd name="T48" fmla="*/ 70 w 91"/>
                  <a:gd name="T49" fmla="*/ 105 h 161"/>
                  <a:gd name="T50" fmla="*/ 63 w 91"/>
                  <a:gd name="T51" fmla="*/ 106 h 161"/>
                  <a:gd name="T52" fmla="*/ 54 w 91"/>
                  <a:gd name="T53" fmla="*/ 112 h 161"/>
                  <a:gd name="T54" fmla="*/ 43 w 91"/>
                  <a:gd name="T55" fmla="*/ 120 h 161"/>
                  <a:gd name="T56" fmla="*/ 33 w 91"/>
                  <a:gd name="T57" fmla="*/ 129 h 161"/>
                  <a:gd name="T58" fmla="*/ 23 w 91"/>
                  <a:gd name="T59" fmla="*/ 139 h 161"/>
                  <a:gd name="T60" fmla="*/ 13 w 91"/>
                  <a:gd name="T61" fmla="*/ 149 h 161"/>
                  <a:gd name="T62" fmla="*/ 8 w 91"/>
                  <a:gd name="T63" fmla="*/ 157 h 161"/>
                  <a:gd name="T64" fmla="*/ 5 w 91"/>
                  <a:gd name="T65" fmla="*/ 161 h 161"/>
                  <a:gd name="T66" fmla="*/ 3 w 91"/>
                  <a:gd name="T67" fmla="*/ 153 h 161"/>
                  <a:gd name="T68" fmla="*/ 1 w 91"/>
                  <a:gd name="T69" fmla="*/ 148 h 161"/>
                  <a:gd name="T70" fmla="*/ 0 w 91"/>
                  <a:gd name="T71" fmla="*/ 143 h 161"/>
                  <a:gd name="T72" fmla="*/ 0 w 91"/>
                  <a:gd name="T73" fmla="*/ 142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161"/>
                  <a:gd name="T113" fmla="*/ 91 w 91"/>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161">
                    <a:moveTo>
                      <a:pt x="0" y="142"/>
                    </a:moveTo>
                    <a:lnTo>
                      <a:pt x="3" y="133"/>
                    </a:lnTo>
                    <a:lnTo>
                      <a:pt x="8" y="116"/>
                    </a:lnTo>
                    <a:lnTo>
                      <a:pt x="13" y="95"/>
                    </a:lnTo>
                    <a:lnTo>
                      <a:pt x="20" y="72"/>
                    </a:lnTo>
                    <a:lnTo>
                      <a:pt x="26" y="47"/>
                    </a:lnTo>
                    <a:lnTo>
                      <a:pt x="31" y="27"/>
                    </a:lnTo>
                    <a:lnTo>
                      <a:pt x="34" y="9"/>
                    </a:lnTo>
                    <a:lnTo>
                      <a:pt x="35" y="0"/>
                    </a:lnTo>
                    <a:lnTo>
                      <a:pt x="34" y="16"/>
                    </a:lnTo>
                    <a:lnTo>
                      <a:pt x="32" y="43"/>
                    </a:lnTo>
                    <a:lnTo>
                      <a:pt x="32" y="70"/>
                    </a:lnTo>
                    <a:lnTo>
                      <a:pt x="39" y="89"/>
                    </a:lnTo>
                    <a:lnTo>
                      <a:pt x="45" y="93"/>
                    </a:lnTo>
                    <a:lnTo>
                      <a:pt x="51" y="96"/>
                    </a:lnTo>
                    <a:lnTo>
                      <a:pt x="58" y="97"/>
                    </a:lnTo>
                    <a:lnTo>
                      <a:pt x="66" y="96"/>
                    </a:lnTo>
                    <a:lnTo>
                      <a:pt x="75" y="95"/>
                    </a:lnTo>
                    <a:lnTo>
                      <a:pt x="80" y="92"/>
                    </a:lnTo>
                    <a:lnTo>
                      <a:pt x="85" y="90"/>
                    </a:lnTo>
                    <a:lnTo>
                      <a:pt x="88" y="88"/>
                    </a:lnTo>
                    <a:lnTo>
                      <a:pt x="91" y="88"/>
                    </a:lnTo>
                    <a:lnTo>
                      <a:pt x="91" y="95"/>
                    </a:lnTo>
                    <a:lnTo>
                      <a:pt x="85" y="101"/>
                    </a:lnTo>
                    <a:lnTo>
                      <a:pt x="70" y="105"/>
                    </a:lnTo>
                    <a:lnTo>
                      <a:pt x="63" y="106"/>
                    </a:lnTo>
                    <a:lnTo>
                      <a:pt x="54" y="112"/>
                    </a:lnTo>
                    <a:lnTo>
                      <a:pt x="43" y="120"/>
                    </a:lnTo>
                    <a:lnTo>
                      <a:pt x="33" y="129"/>
                    </a:lnTo>
                    <a:lnTo>
                      <a:pt x="23" y="139"/>
                    </a:lnTo>
                    <a:lnTo>
                      <a:pt x="13" y="149"/>
                    </a:lnTo>
                    <a:lnTo>
                      <a:pt x="8" y="157"/>
                    </a:lnTo>
                    <a:lnTo>
                      <a:pt x="5" y="161"/>
                    </a:lnTo>
                    <a:lnTo>
                      <a:pt x="3" y="153"/>
                    </a:lnTo>
                    <a:lnTo>
                      <a:pt x="1" y="148"/>
                    </a:lnTo>
                    <a:lnTo>
                      <a:pt x="0" y="143"/>
                    </a:lnTo>
                    <a:lnTo>
                      <a:pt x="0" y="142"/>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01" name="Freeform 115"/>
              <p:cNvSpPr>
                <a:spLocks/>
              </p:cNvSpPr>
              <p:nvPr/>
            </p:nvSpPr>
            <p:spPr bwMode="auto">
              <a:xfrm>
                <a:off x="3153" y="666"/>
                <a:ext cx="43" cy="55"/>
              </a:xfrm>
              <a:custGeom>
                <a:avLst/>
                <a:gdLst>
                  <a:gd name="T0" fmla="*/ 0 w 88"/>
                  <a:gd name="T1" fmla="*/ 109 h 109"/>
                  <a:gd name="T2" fmla="*/ 5 w 88"/>
                  <a:gd name="T3" fmla="*/ 102 h 109"/>
                  <a:gd name="T4" fmla="*/ 9 w 88"/>
                  <a:gd name="T5" fmla="*/ 93 h 109"/>
                  <a:gd name="T6" fmla="*/ 14 w 88"/>
                  <a:gd name="T7" fmla="*/ 83 h 109"/>
                  <a:gd name="T8" fmla="*/ 18 w 88"/>
                  <a:gd name="T9" fmla="*/ 71 h 109"/>
                  <a:gd name="T10" fmla="*/ 25 w 88"/>
                  <a:gd name="T11" fmla="*/ 60 h 109"/>
                  <a:gd name="T12" fmla="*/ 35 w 88"/>
                  <a:gd name="T13" fmla="*/ 50 h 109"/>
                  <a:gd name="T14" fmla="*/ 46 w 88"/>
                  <a:gd name="T15" fmla="*/ 42 h 109"/>
                  <a:gd name="T16" fmla="*/ 61 w 88"/>
                  <a:gd name="T17" fmla="*/ 37 h 109"/>
                  <a:gd name="T18" fmla="*/ 70 w 88"/>
                  <a:gd name="T19" fmla="*/ 27 h 109"/>
                  <a:gd name="T20" fmla="*/ 80 w 88"/>
                  <a:gd name="T21" fmla="*/ 17 h 109"/>
                  <a:gd name="T22" fmla="*/ 86 w 88"/>
                  <a:gd name="T23" fmla="*/ 8 h 109"/>
                  <a:gd name="T24" fmla="*/ 88 w 88"/>
                  <a:gd name="T25" fmla="*/ 0 h 109"/>
                  <a:gd name="T26" fmla="*/ 78 w 88"/>
                  <a:gd name="T27" fmla="*/ 5 h 109"/>
                  <a:gd name="T28" fmla="*/ 70 w 88"/>
                  <a:gd name="T29" fmla="*/ 11 h 109"/>
                  <a:gd name="T30" fmla="*/ 62 w 88"/>
                  <a:gd name="T31" fmla="*/ 17 h 109"/>
                  <a:gd name="T32" fmla="*/ 55 w 88"/>
                  <a:gd name="T33" fmla="*/ 17 h 109"/>
                  <a:gd name="T34" fmla="*/ 47 w 88"/>
                  <a:gd name="T35" fmla="*/ 15 h 109"/>
                  <a:gd name="T36" fmla="*/ 42 w 88"/>
                  <a:gd name="T37" fmla="*/ 12 h 109"/>
                  <a:gd name="T38" fmla="*/ 37 w 88"/>
                  <a:gd name="T39" fmla="*/ 8 h 109"/>
                  <a:gd name="T40" fmla="*/ 35 w 88"/>
                  <a:gd name="T41" fmla="*/ 0 h 109"/>
                  <a:gd name="T42" fmla="*/ 24 w 88"/>
                  <a:gd name="T43" fmla="*/ 8 h 109"/>
                  <a:gd name="T44" fmla="*/ 17 w 88"/>
                  <a:gd name="T45" fmla="*/ 17 h 109"/>
                  <a:gd name="T46" fmla="*/ 13 w 88"/>
                  <a:gd name="T47" fmla="*/ 29 h 109"/>
                  <a:gd name="T48" fmla="*/ 10 w 88"/>
                  <a:gd name="T49" fmla="*/ 40 h 109"/>
                  <a:gd name="T50" fmla="*/ 9 w 88"/>
                  <a:gd name="T51" fmla="*/ 54 h 109"/>
                  <a:gd name="T52" fmla="*/ 8 w 88"/>
                  <a:gd name="T53" fmla="*/ 70 h 109"/>
                  <a:gd name="T54" fmla="*/ 5 w 88"/>
                  <a:gd name="T55" fmla="*/ 88 h 109"/>
                  <a:gd name="T56" fmla="*/ 0 w 88"/>
                  <a:gd name="T57" fmla="*/ 109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09"/>
                  <a:gd name="T89" fmla="*/ 88 w 88"/>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09">
                    <a:moveTo>
                      <a:pt x="0" y="109"/>
                    </a:moveTo>
                    <a:lnTo>
                      <a:pt x="5" y="102"/>
                    </a:lnTo>
                    <a:lnTo>
                      <a:pt x="9" y="93"/>
                    </a:lnTo>
                    <a:lnTo>
                      <a:pt x="14" y="83"/>
                    </a:lnTo>
                    <a:lnTo>
                      <a:pt x="18" y="71"/>
                    </a:lnTo>
                    <a:lnTo>
                      <a:pt x="25" y="60"/>
                    </a:lnTo>
                    <a:lnTo>
                      <a:pt x="35" y="50"/>
                    </a:lnTo>
                    <a:lnTo>
                      <a:pt x="46" y="42"/>
                    </a:lnTo>
                    <a:lnTo>
                      <a:pt x="61" y="37"/>
                    </a:lnTo>
                    <a:lnTo>
                      <a:pt x="70" y="27"/>
                    </a:lnTo>
                    <a:lnTo>
                      <a:pt x="80" y="17"/>
                    </a:lnTo>
                    <a:lnTo>
                      <a:pt x="86" y="8"/>
                    </a:lnTo>
                    <a:lnTo>
                      <a:pt x="88" y="0"/>
                    </a:lnTo>
                    <a:lnTo>
                      <a:pt x="78" y="5"/>
                    </a:lnTo>
                    <a:lnTo>
                      <a:pt x="70" y="11"/>
                    </a:lnTo>
                    <a:lnTo>
                      <a:pt x="62" y="17"/>
                    </a:lnTo>
                    <a:lnTo>
                      <a:pt x="55" y="17"/>
                    </a:lnTo>
                    <a:lnTo>
                      <a:pt x="47" y="15"/>
                    </a:lnTo>
                    <a:lnTo>
                      <a:pt x="42" y="12"/>
                    </a:lnTo>
                    <a:lnTo>
                      <a:pt x="37" y="8"/>
                    </a:lnTo>
                    <a:lnTo>
                      <a:pt x="35" y="0"/>
                    </a:lnTo>
                    <a:lnTo>
                      <a:pt x="24" y="8"/>
                    </a:lnTo>
                    <a:lnTo>
                      <a:pt x="17" y="17"/>
                    </a:lnTo>
                    <a:lnTo>
                      <a:pt x="13" y="29"/>
                    </a:lnTo>
                    <a:lnTo>
                      <a:pt x="10" y="40"/>
                    </a:lnTo>
                    <a:lnTo>
                      <a:pt x="9" y="54"/>
                    </a:lnTo>
                    <a:lnTo>
                      <a:pt x="8" y="70"/>
                    </a:lnTo>
                    <a:lnTo>
                      <a:pt x="5" y="88"/>
                    </a:lnTo>
                    <a:lnTo>
                      <a:pt x="0" y="109"/>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02" name="Freeform 116"/>
              <p:cNvSpPr>
                <a:spLocks/>
              </p:cNvSpPr>
              <p:nvPr/>
            </p:nvSpPr>
            <p:spPr bwMode="auto">
              <a:xfrm>
                <a:off x="3191" y="713"/>
                <a:ext cx="130" cy="200"/>
              </a:xfrm>
              <a:custGeom>
                <a:avLst/>
                <a:gdLst>
                  <a:gd name="T0" fmla="*/ 4 w 260"/>
                  <a:gd name="T1" fmla="*/ 395 h 401"/>
                  <a:gd name="T2" fmla="*/ 18 w 260"/>
                  <a:gd name="T3" fmla="*/ 369 h 401"/>
                  <a:gd name="T4" fmla="*/ 34 w 260"/>
                  <a:gd name="T5" fmla="*/ 335 h 401"/>
                  <a:gd name="T6" fmla="*/ 50 w 260"/>
                  <a:gd name="T7" fmla="*/ 307 h 401"/>
                  <a:gd name="T8" fmla="*/ 62 w 260"/>
                  <a:gd name="T9" fmla="*/ 297 h 401"/>
                  <a:gd name="T10" fmla="*/ 81 w 260"/>
                  <a:gd name="T11" fmla="*/ 283 h 401"/>
                  <a:gd name="T12" fmla="*/ 103 w 260"/>
                  <a:gd name="T13" fmla="*/ 261 h 401"/>
                  <a:gd name="T14" fmla="*/ 121 w 260"/>
                  <a:gd name="T15" fmla="*/ 231 h 401"/>
                  <a:gd name="T16" fmla="*/ 134 w 260"/>
                  <a:gd name="T17" fmla="*/ 196 h 401"/>
                  <a:gd name="T18" fmla="*/ 155 w 260"/>
                  <a:gd name="T19" fmla="*/ 159 h 401"/>
                  <a:gd name="T20" fmla="*/ 181 w 260"/>
                  <a:gd name="T21" fmla="*/ 127 h 401"/>
                  <a:gd name="T22" fmla="*/ 207 w 260"/>
                  <a:gd name="T23" fmla="*/ 102 h 401"/>
                  <a:gd name="T24" fmla="*/ 230 w 260"/>
                  <a:gd name="T25" fmla="*/ 78 h 401"/>
                  <a:gd name="T26" fmla="*/ 246 w 260"/>
                  <a:gd name="T27" fmla="*/ 24 h 401"/>
                  <a:gd name="T28" fmla="*/ 250 w 260"/>
                  <a:gd name="T29" fmla="*/ 5 h 401"/>
                  <a:gd name="T30" fmla="*/ 254 w 260"/>
                  <a:gd name="T31" fmla="*/ 1 h 401"/>
                  <a:gd name="T32" fmla="*/ 260 w 260"/>
                  <a:gd name="T33" fmla="*/ 33 h 401"/>
                  <a:gd name="T34" fmla="*/ 250 w 260"/>
                  <a:gd name="T35" fmla="*/ 82 h 401"/>
                  <a:gd name="T36" fmla="*/ 232 w 260"/>
                  <a:gd name="T37" fmla="*/ 130 h 401"/>
                  <a:gd name="T38" fmla="*/ 216 w 260"/>
                  <a:gd name="T39" fmla="*/ 162 h 401"/>
                  <a:gd name="T40" fmla="*/ 209 w 260"/>
                  <a:gd name="T41" fmla="*/ 173 h 401"/>
                  <a:gd name="T42" fmla="*/ 202 w 260"/>
                  <a:gd name="T43" fmla="*/ 181 h 401"/>
                  <a:gd name="T44" fmla="*/ 202 w 260"/>
                  <a:gd name="T45" fmla="*/ 185 h 401"/>
                  <a:gd name="T46" fmla="*/ 203 w 260"/>
                  <a:gd name="T47" fmla="*/ 190 h 401"/>
                  <a:gd name="T48" fmla="*/ 197 w 260"/>
                  <a:gd name="T49" fmla="*/ 195 h 401"/>
                  <a:gd name="T50" fmla="*/ 177 w 260"/>
                  <a:gd name="T51" fmla="*/ 208 h 401"/>
                  <a:gd name="T52" fmla="*/ 151 w 260"/>
                  <a:gd name="T53" fmla="*/ 227 h 401"/>
                  <a:gd name="T54" fmla="*/ 129 w 260"/>
                  <a:gd name="T55" fmla="*/ 245 h 401"/>
                  <a:gd name="T56" fmla="*/ 117 w 260"/>
                  <a:gd name="T57" fmla="*/ 261 h 401"/>
                  <a:gd name="T58" fmla="*/ 91 w 260"/>
                  <a:gd name="T59" fmla="*/ 295 h 401"/>
                  <a:gd name="T60" fmla="*/ 58 w 260"/>
                  <a:gd name="T61" fmla="*/ 334 h 401"/>
                  <a:gd name="T62" fmla="*/ 29 w 260"/>
                  <a:gd name="T63" fmla="*/ 367 h 401"/>
                  <a:gd name="T64" fmla="*/ 14 w 260"/>
                  <a:gd name="T65" fmla="*/ 382 h 401"/>
                  <a:gd name="T66" fmla="*/ 4 w 260"/>
                  <a:gd name="T67" fmla="*/ 397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401"/>
                  <a:gd name="T104" fmla="*/ 260 w 260"/>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401">
                    <a:moveTo>
                      <a:pt x="0" y="401"/>
                    </a:moveTo>
                    <a:lnTo>
                      <a:pt x="4" y="395"/>
                    </a:lnTo>
                    <a:lnTo>
                      <a:pt x="9" y="383"/>
                    </a:lnTo>
                    <a:lnTo>
                      <a:pt x="18" y="369"/>
                    </a:lnTo>
                    <a:lnTo>
                      <a:pt x="26" y="352"/>
                    </a:lnTo>
                    <a:lnTo>
                      <a:pt x="34" y="335"/>
                    </a:lnTo>
                    <a:lnTo>
                      <a:pt x="42" y="319"/>
                    </a:lnTo>
                    <a:lnTo>
                      <a:pt x="50" y="307"/>
                    </a:lnTo>
                    <a:lnTo>
                      <a:pt x="56" y="301"/>
                    </a:lnTo>
                    <a:lnTo>
                      <a:pt x="62" y="297"/>
                    </a:lnTo>
                    <a:lnTo>
                      <a:pt x="72" y="290"/>
                    </a:lnTo>
                    <a:lnTo>
                      <a:pt x="81" y="283"/>
                    </a:lnTo>
                    <a:lnTo>
                      <a:pt x="92" y="273"/>
                    </a:lnTo>
                    <a:lnTo>
                      <a:pt x="103" y="261"/>
                    </a:lnTo>
                    <a:lnTo>
                      <a:pt x="113" y="248"/>
                    </a:lnTo>
                    <a:lnTo>
                      <a:pt x="121" y="231"/>
                    </a:lnTo>
                    <a:lnTo>
                      <a:pt x="127" y="214"/>
                    </a:lnTo>
                    <a:lnTo>
                      <a:pt x="134" y="196"/>
                    </a:lnTo>
                    <a:lnTo>
                      <a:pt x="143" y="177"/>
                    </a:lnTo>
                    <a:lnTo>
                      <a:pt x="155" y="159"/>
                    </a:lnTo>
                    <a:lnTo>
                      <a:pt x="169" y="142"/>
                    </a:lnTo>
                    <a:lnTo>
                      <a:pt x="181" y="127"/>
                    </a:lnTo>
                    <a:lnTo>
                      <a:pt x="195" y="114"/>
                    </a:lnTo>
                    <a:lnTo>
                      <a:pt x="207" y="102"/>
                    </a:lnTo>
                    <a:lnTo>
                      <a:pt x="217" y="96"/>
                    </a:lnTo>
                    <a:lnTo>
                      <a:pt x="230" y="78"/>
                    </a:lnTo>
                    <a:lnTo>
                      <a:pt x="239" y="51"/>
                    </a:lnTo>
                    <a:lnTo>
                      <a:pt x="246" y="24"/>
                    </a:lnTo>
                    <a:lnTo>
                      <a:pt x="249" y="9"/>
                    </a:lnTo>
                    <a:lnTo>
                      <a:pt x="250" y="5"/>
                    </a:lnTo>
                    <a:lnTo>
                      <a:pt x="251" y="0"/>
                    </a:lnTo>
                    <a:lnTo>
                      <a:pt x="254" y="1"/>
                    </a:lnTo>
                    <a:lnTo>
                      <a:pt x="257" y="12"/>
                    </a:lnTo>
                    <a:lnTo>
                      <a:pt x="260" y="33"/>
                    </a:lnTo>
                    <a:lnTo>
                      <a:pt x="256" y="58"/>
                    </a:lnTo>
                    <a:lnTo>
                      <a:pt x="250" y="82"/>
                    </a:lnTo>
                    <a:lnTo>
                      <a:pt x="241" y="107"/>
                    </a:lnTo>
                    <a:lnTo>
                      <a:pt x="232" y="130"/>
                    </a:lnTo>
                    <a:lnTo>
                      <a:pt x="223" y="149"/>
                    </a:lnTo>
                    <a:lnTo>
                      <a:pt x="216" y="162"/>
                    </a:lnTo>
                    <a:lnTo>
                      <a:pt x="212" y="168"/>
                    </a:lnTo>
                    <a:lnTo>
                      <a:pt x="209" y="173"/>
                    </a:lnTo>
                    <a:lnTo>
                      <a:pt x="204" y="177"/>
                    </a:lnTo>
                    <a:lnTo>
                      <a:pt x="202" y="181"/>
                    </a:lnTo>
                    <a:lnTo>
                      <a:pt x="203" y="183"/>
                    </a:lnTo>
                    <a:lnTo>
                      <a:pt x="202" y="185"/>
                    </a:lnTo>
                    <a:lnTo>
                      <a:pt x="202" y="188"/>
                    </a:lnTo>
                    <a:lnTo>
                      <a:pt x="203" y="190"/>
                    </a:lnTo>
                    <a:lnTo>
                      <a:pt x="203" y="191"/>
                    </a:lnTo>
                    <a:lnTo>
                      <a:pt x="197" y="195"/>
                    </a:lnTo>
                    <a:lnTo>
                      <a:pt x="188" y="200"/>
                    </a:lnTo>
                    <a:lnTo>
                      <a:pt x="177" y="208"/>
                    </a:lnTo>
                    <a:lnTo>
                      <a:pt x="164" y="218"/>
                    </a:lnTo>
                    <a:lnTo>
                      <a:pt x="151" y="227"/>
                    </a:lnTo>
                    <a:lnTo>
                      <a:pt x="139" y="237"/>
                    </a:lnTo>
                    <a:lnTo>
                      <a:pt x="129" y="245"/>
                    </a:lnTo>
                    <a:lnTo>
                      <a:pt x="124" y="252"/>
                    </a:lnTo>
                    <a:lnTo>
                      <a:pt x="117" y="261"/>
                    </a:lnTo>
                    <a:lnTo>
                      <a:pt x="106" y="276"/>
                    </a:lnTo>
                    <a:lnTo>
                      <a:pt x="91" y="295"/>
                    </a:lnTo>
                    <a:lnTo>
                      <a:pt x="75" y="314"/>
                    </a:lnTo>
                    <a:lnTo>
                      <a:pt x="58" y="334"/>
                    </a:lnTo>
                    <a:lnTo>
                      <a:pt x="43" y="352"/>
                    </a:lnTo>
                    <a:lnTo>
                      <a:pt x="29" y="367"/>
                    </a:lnTo>
                    <a:lnTo>
                      <a:pt x="19" y="378"/>
                    </a:lnTo>
                    <a:lnTo>
                      <a:pt x="14" y="382"/>
                    </a:lnTo>
                    <a:lnTo>
                      <a:pt x="8" y="390"/>
                    </a:lnTo>
                    <a:lnTo>
                      <a:pt x="4" y="397"/>
                    </a:lnTo>
                    <a:lnTo>
                      <a:pt x="0" y="401"/>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03" name="Freeform 117"/>
              <p:cNvSpPr>
                <a:spLocks/>
              </p:cNvSpPr>
              <p:nvPr/>
            </p:nvSpPr>
            <p:spPr bwMode="auto">
              <a:xfrm>
                <a:off x="3157" y="892"/>
                <a:ext cx="23" cy="47"/>
              </a:xfrm>
              <a:custGeom>
                <a:avLst/>
                <a:gdLst>
                  <a:gd name="T0" fmla="*/ 47 w 47"/>
                  <a:gd name="T1" fmla="*/ 66 h 94"/>
                  <a:gd name="T2" fmla="*/ 40 w 47"/>
                  <a:gd name="T3" fmla="*/ 77 h 94"/>
                  <a:gd name="T4" fmla="*/ 31 w 47"/>
                  <a:gd name="T5" fmla="*/ 85 h 94"/>
                  <a:gd name="T6" fmla="*/ 22 w 47"/>
                  <a:gd name="T7" fmla="*/ 91 h 94"/>
                  <a:gd name="T8" fmla="*/ 14 w 47"/>
                  <a:gd name="T9" fmla="*/ 94 h 94"/>
                  <a:gd name="T10" fmla="*/ 21 w 47"/>
                  <a:gd name="T11" fmla="*/ 90 h 94"/>
                  <a:gd name="T12" fmla="*/ 27 w 47"/>
                  <a:gd name="T13" fmla="*/ 85 h 94"/>
                  <a:gd name="T14" fmla="*/ 28 w 47"/>
                  <a:gd name="T15" fmla="*/ 79 h 94"/>
                  <a:gd name="T16" fmla="*/ 24 w 47"/>
                  <a:gd name="T17" fmla="*/ 76 h 94"/>
                  <a:gd name="T18" fmla="*/ 16 w 47"/>
                  <a:gd name="T19" fmla="*/ 73 h 94"/>
                  <a:gd name="T20" fmla="*/ 9 w 47"/>
                  <a:gd name="T21" fmla="*/ 71 h 94"/>
                  <a:gd name="T22" fmla="*/ 4 w 47"/>
                  <a:gd name="T23" fmla="*/ 70 h 94"/>
                  <a:gd name="T24" fmla="*/ 0 w 47"/>
                  <a:gd name="T25" fmla="*/ 71 h 94"/>
                  <a:gd name="T26" fmla="*/ 0 w 47"/>
                  <a:gd name="T27" fmla="*/ 71 h 94"/>
                  <a:gd name="T28" fmla="*/ 2 w 47"/>
                  <a:gd name="T29" fmla="*/ 68 h 94"/>
                  <a:gd name="T30" fmla="*/ 7 w 47"/>
                  <a:gd name="T31" fmla="*/ 66 h 94"/>
                  <a:gd name="T32" fmla="*/ 14 w 47"/>
                  <a:gd name="T33" fmla="*/ 62 h 94"/>
                  <a:gd name="T34" fmla="*/ 17 w 47"/>
                  <a:gd name="T35" fmla="*/ 60 h 94"/>
                  <a:gd name="T36" fmla="*/ 21 w 47"/>
                  <a:gd name="T37" fmla="*/ 55 h 94"/>
                  <a:gd name="T38" fmla="*/ 23 w 47"/>
                  <a:gd name="T39" fmla="*/ 51 h 94"/>
                  <a:gd name="T40" fmla="*/ 24 w 47"/>
                  <a:gd name="T41" fmla="*/ 47 h 94"/>
                  <a:gd name="T42" fmla="*/ 24 w 47"/>
                  <a:gd name="T43" fmla="*/ 44 h 94"/>
                  <a:gd name="T44" fmla="*/ 24 w 47"/>
                  <a:gd name="T45" fmla="*/ 41 h 94"/>
                  <a:gd name="T46" fmla="*/ 23 w 47"/>
                  <a:gd name="T47" fmla="*/ 38 h 94"/>
                  <a:gd name="T48" fmla="*/ 22 w 47"/>
                  <a:gd name="T49" fmla="*/ 37 h 94"/>
                  <a:gd name="T50" fmla="*/ 20 w 47"/>
                  <a:gd name="T51" fmla="*/ 37 h 94"/>
                  <a:gd name="T52" fmla="*/ 17 w 47"/>
                  <a:gd name="T53" fmla="*/ 36 h 94"/>
                  <a:gd name="T54" fmla="*/ 16 w 47"/>
                  <a:gd name="T55" fmla="*/ 33 h 94"/>
                  <a:gd name="T56" fmla="*/ 17 w 47"/>
                  <a:gd name="T57" fmla="*/ 30 h 94"/>
                  <a:gd name="T58" fmla="*/ 20 w 47"/>
                  <a:gd name="T59" fmla="*/ 23 h 94"/>
                  <a:gd name="T60" fmla="*/ 23 w 47"/>
                  <a:gd name="T61" fmla="*/ 15 h 94"/>
                  <a:gd name="T62" fmla="*/ 24 w 47"/>
                  <a:gd name="T63" fmla="*/ 7 h 94"/>
                  <a:gd name="T64" fmla="*/ 24 w 47"/>
                  <a:gd name="T65" fmla="*/ 0 h 94"/>
                  <a:gd name="T66" fmla="*/ 27 w 47"/>
                  <a:gd name="T67" fmla="*/ 6 h 94"/>
                  <a:gd name="T68" fmla="*/ 29 w 47"/>
                  <a:gd name="T69" fmla="*/ 13 h 94"/>
                  <a:gd name="T70" fmla="*/ 30 w 47"/>
                  <a:gd name="T71" fmla="*/ 20 h 94"/>
                  <a:gd name="T72" fmla="*/ 29 w 47"/>
                  <a:gd name="T73" fmla="*/ 25 h 94"/>
                  <a:gd name="T74" fmla="*/ 31 w 47"/>
                  <a:gd name="T75" fmla="*/ 26 h 94"/>
                  <a:gd name="T76" fmla="*/ 32 w 47"/>
                  <a:gd name="T77" fmla="*/ 24 h 94"/>
                  <a:gd name="T78" fmla="*/ 34 w 47"/>
                  <a:gd name="T79" fmla="*/ 22 h 94"/>
                  <a:gd name="T80" fmla="*/ 35 w 47"/>
                  <a:gd name="T81" fmla="*/ 22 h 94"/>
                  <a:gd name="T82" fmla="*/ 36 w 47"/>
                  <a:gd name="T83" fmla="*/ 24 h 94"/>
                  <a:gd name="T84" fmla="*/ 37 w 47"/>
                  <a:gd name="T85" fmla="*/ 28 h 94"/>
                  <a:gd name="T86" fmla="*/ 38 w 47"/>
                  <a:gd name="T87" fmla="*/ 32 h 94"/>
                  <a:gd name="T88" fmla="*/ 43 w 47"/>
                  <a:gd name="T89" fmla="*/ 38 h 94"/>
                  <a:gd name="T90" fmla="*/ 42 w 47"/>
                  <a:gd name="T91" fmla="*/ 41 h 94"/>
                  <a:gd name="T92" fmla="*/ 42 w 47"/>
                  <a:gd name="T93" fmla="*/ 48 h 94"/>
                  <a:gd name="T94" fmla="*/ 39 w 47"/>
                  <a:gd name="T95" fmla="*/ 56 h 94"/>
                  <a:gd name="T96" fmla="*/ 34 w 47"/>
                  <a:gd name="T97" fmla="*/ 65 h 94"/>
                  <a:gd name="T98" fmla="*/ 37 w 47"/>
                  <a:gd name="T99" fmla="*/ 63 h 94"/>
                  <a:gd name="T100" fmla="*/ 40 w 47"/>
                  <a:gd name="T101" fmla="*/ 63 h 94"/>
                  <a:gd name="T102" fmla="*/ 44 w 47"/>
                  <a:gd name="T103" fmla="*/ 63 h 94"/>
                  <a:gd name="T104" fmla="*/ 47 w 47"/>
                  <a:gd name="T105" fmla="*/ 66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
                  <a:gd name="T160" fmla="*/ 0 h 94"/>
                  <a:gd name="T161" fmla="*/ 47 w 47"/>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 h="94">
                    <a:moveTo>
                      <a:pt x="47" y="66"/>
                    </a:moveTo>
                    <a:lnTo>
                      <a:pt x="40" y="77"/>
                    </a:lnTo>
                    <a:lnTo>
                      <a:pt x="31" y="85"/>
                    </a:lnTo>
                    <a:lnTo>
                      <a:pt x="22" y="91"/>
                    </a:lnTo>
                    <a:lnTo>
                      <a:pt x="14" y="94"/>
                    </a:lnTo>
                    <a:lnTo>
                      <a:pt x="21" y="90"/>
                    </a:lnTo>
                    <a:lnTo>
                      <a:pt x="27" y="85"/>
                    </a:lnTo>
                    <a:lnTo>
                      <a:pt x="28" y="79"/>
                    </a:lnTo>
                    <a:lnTo>
                      <a:pt x="24" y="76"/>
                    </a:lnTo>
                    <a:lnTo>
                      <a:pt x="16" y="73"/>
                    </a:lnTo>
                    <a:lnTo>
                      <a:pt x="9" y="71"/>
                    </a:lnTo>
                    <a:lnTo>
                      <a:pt x="4" y="70"/>
                    </a:lnTo>
                    <a:lnTo>
                      <a:pt x="0" y="71"/>
                    </a:lnTo>
                    <a:lnTo>
                      <a:pt x="2" y="68"/>
                    </a:lnTo>
                    <a:lnTo>
                      <a:pt x="7" y="66"/>
                    </a:lnTo>
                    <a:lnTo>
                      <a:pt x="14" y="62"/>
                    </a:lnTo>
                    <a:lnTo>
                      <a:pt x="17" y="60"/>
                    </a:lnTo>
                    <a:lnTo>
                      <a:pt x="21" y="55"/>
                    </a:lnTo>
                    <a:lnTo>
                      <a:pt x="23" y="51"/>
                    </a:lnTo>
                    <a:lnTo>
                      <a:pt x="24" y="47"/>
                    </a:lnTo>
                    <a:lnTo>
                      <a:pt x="24" y="44"/>
                    </a:lnTo>
                    <a:lnTo>
                      <a:pt x="24" y="41"/>
                    </a:lnTo>
                    <a:lnTo>
                      <a:pt x="23" y="38"/>
                    </a:lnTo>
                    <a:lnTo>
                      <a:pt x="22" y="37"/>
                    </a:lnTo>
                    <a:lnTo>
                      <a:pt x="20" y="37"/>
                    </a:lnTo>
                    <a:lnTo>
                      <a:pt x="17" y="36"/>
                    </a:lnTo>
                    <a:lnTo>
                      <a:pt x="16" y="33"/>
                    </a:lnTo>
                    <a:lnTo>
                      <a:pt x="17" y="30"/>
                    </a:lnTo>
                    <a:lnTo>
                      <a:pt x="20" y="23"/>
                    </a:lnTo>
                    <a:lnTo>
                      <a:pt x="23" y="15"/>
                    </a:lnTo>
                    <a:lnTo>
                      <a:pt x="24" y="7"/>
                    </a:lnTo>
                    <a:lnTo>
                      <a:pt x="24" y="0"/>
                    </a:lnTo>
                    <a:lnTo>
                      <a:pt x="27" y="6"/>
                    </a:lnTo>
                    <a:lnTo>
                      <a:pt x="29" y="13"/>
                    </a:lnTo>
                    <a:lnTo>
                      <a:pt x="30" y="20"/>
                    </a:lnTo>
                    <a:lnTo>
                      <a:pt x="29" y="25"/>
                    </a:lnTo>
                    <a:lnTo>
                      <a:pt x="31" y="26"/>
                    </a:lnTo>
                    <a:lnTo>
                      <a:pt x="32" y="24"/>
                    </a:lnTo>
                    <a:lnTo>
                      <a:pt x="34" y="22"/>
                    </a:lnTo>
                    <a:lnTo>
                      <a:pt x="35" y="22"/>
                    </a:lnTo>
                    <a:lnTo>
                      <a:pt x="36" y="24"/>
                    </a:lnTo>
                    <a:lnTo>
                      <a:pt x="37" y="28"/>
                    </a:lnTo>
                    <a:lnTo>
                      <a:pt x="38" y="32"/>
                    </a:lnTo>
                    <a:lnTo>
                      <a:pt x="43" y="38"/>
                    </a:lnTo>
                    <a:lnTo>
                      <a:pt x="42" y="41"/>
                    </a:lnTo>
                    <a:lnTo>
                      <a:pt x="42" y="48"/>
                    </a:lnTo>
                    <a:lnTo>
                      <a:pt x="39" y="56"/>
                    </a:lnTo>
                    <a:lnTo>
                      <a:pt x="34" y="65"/>
                    </a:lnTo>
                    <a:lnTo>
                      <a:pt x="37" y="63"/>
                    </a:lnTo>
                    <a:lnTo>
                      <a:pt x="40" y="63"/>
                    </a:lnTo>
                    <a:lnTo>
                      <a:pt x="44" y="63"/>
                    </a:lnTo>
                    <a:lnTo>
                      <a:pt x="47" y="66"/>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04" name="Freeform 118"/>
              <p:cNvSpPr>
                <a:spLocks/>
              </p:cNvSpPr>
              <p:nvPr/>
            </p:nvSpPr>
            <p:spPr bwMode="auto">
              <a:xfrm>
                <a:off x="3101" y="902"/>
                <a:ext cx="11" cy="25"/>
              </a:xfrm>
              <a:custGeom>
                <a:avLst/>
                <a:gdLst>
                  <a:gd name="T0" fmla="*/ 19 w 21"/>
                  <a:gd name="T1" fmla="*/ 0 h 49"/>
                  <a:gd name="T2" fmla="*/ 20 w 21"/>
                  <a:gd name="T3" fmla="*/ 7 h 49"/>
                  <a:gd name="T4" fmla="*/ 21 w 21"/>
                  <a:gd name="T5" fmla="*/ 16 h 49"/>
                  <a:gd name="T6" fmla="*/ 21 w 21"/>
                  <a:gd name="T7" fmla="*/ 26 h 49"/>
                  <a:gd name="T8" fmla="*/ 18 w 21"/>
                  <a:gd name="T9" fmla="*/ 37 h 49"/>
                  <a:gd name="T10" fmla="*/ 14 w 21"/>
                  <a:gd name="T11" fmla="*/ 40 h 49"/>
                  <a:gd name="T12" fmla="*/ 12 w 21"/>
                  <a:gd name="T13" fmla="*/ 42 h 49"/>
                  <a:gd name="T14" fmla="*/ 11 w 21"/>
                  <a:gd name="T15" fmla="*/ 46 h 49"/>
                  <a:gd name="T16" fmla="*/ 11 w 21"/>
                  <a:gd name="T17" fmla="*/ 49 h 49"/>
                  <a:gd name="T18" fmla="*/ 9 w 21"/>
                  <a:gd name="T19" fmla="*/ 46 h 49"/>
                  <a:gd name="T20" fmla="*/ 6 w 21"/>
                  <a:gd name="T21" fmla="*/ 42 h 49"/>
                  <a:gd name="T22" fmla="*/ 4 w 21"/>
                  <a:gd name="T23" fmla="*/ 39 h 49"/>
                  <a:gd name="T24" fmla="*/ 2 w 21"/>
                  <a:gd name="T25" fmla="*/ 35 h 49"/>
                  <a:gd name="T26" fmla="*/ 0 w 21"/>
                  <a:gd name="T27" fmla="*/ 32 h 49"/>
                  <a:gd name="T28" fmla="*/ 0 w 21"/>
                  <a:gd name="T29" fmla="*/ 26 h 49"/>
                  <a:gd name="T30" fmla="*/ 2 w 21"/>
                  <a:gd name="T31" fmla="*/ 19 h 49"/>
                  <a:gd name="T32" fmla="*/ 4 w 21"/>
                  <a:gd name="T33" fmla="*/ 15 h 49"/>
                  <a:gd name="T34" fmla="*/ 7 w 21"/>
                  <a:gd name="T35" fmla="*/ 12 h 49"/>
                  <a:gd name="T36" fmla="*/ 12 w 21"/>
                  <a:gd name="T37" fmla="*/ 9 h 49"/>
                  <a:gd name="T38" fmla="*/ 17 w 21"/>
                  <a:gd name="T39" fmla="*/ 4 h 49"/>
                  <a:gd name="T40" fmla="*/ 19 w 21"/>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9"/>
                  <a:gd name="T65" fmla="*/ 21 w 2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9">
                    <a:moveTo>
                      <a:pt x="19" y="0"/>
                    </a:moveTo>
                    <a:lnTo>
                      <a:pt x="20" y="7"/>
                    </a:lnTo>
                    <a:lnTo>
                      <a:pt x="21" y="16"/>
                    </a:lnTo>
                    <a:lnTo>
                      <a:pt x="21" y="26"/>
                    </a:lnTo>
                    <a:lnTo>
                      <a:pt x="18" y="37"/>
                    </a:lnTo>
                    <a:lnTo>
                      <a:pt x="14" y="40"/>
                    </a:lnTo>
                    <a:lnTo>
                      <a:pt x="12" y="42"/>
                    </a:lnTo>
                    <a:lnTo>
                      <a:pt x="11" y="46"/>
                    </a:lnTo>
                    <a:lnTo>
                      <a:pt x="11" y="49"/>
                    </a:lnTo>
                    <a:lnTo>
                      <a:pt x="9" y="46"/>
                    </a:lnTo>
                    <a:lnTo>
                      <a:pt x="6" y="42"/>
                    </a:lnTo>
                    <a:lnTo>
                      <a:pt x="4" y="39"/>
                    </a:lnTo>
                    <a:lnTo>
                      <a:pt x="2" y="35"/>
                    </a:lnTo>
                    <a:lnTo>
                      <a:pt x="0" y="32"/>
                    </a:lnTo>
                    <a:lnTo>
                      <a:pt x="0" y="26"/>
                    </a:lnTo>
                    <a:lnTo>
                      <a:pt x="2" y="19"/>
                    </a:lnTo>
                    <a:lnTo>
                      <a:pt x="4" y="15"/>
                    </a:lnTo>
                    <a:lnTo>
                      <a:pt x="7" y="12"/>
                    </a:lnTo>
                    <a:lnTo>
                      <a:pt x="12" y="9"/>
                    </a:lnTo>
                    <a:lnTo>
                      <a:pt x="17" y="4"/>
                    </a:lnTo>
                    <a:lnTo>
                      <a:pt x="19" y="0"/>
                    </a:lnTo>
                    <a:close/>
                  </a:path>
                </a:pathLst>
              </a:custGeom>
              <a:solidFill>
                <a:srgbClr val="000000"/>
              </a:solidFill>
              <a:ln w="3175" cmpd="sng">
                <a:noFill/>
                <a:round/>
                <a:headEnd/>
                <a:tailEnd/>
              </a:ln>
            </p:spPr>
            <p:txBody>
              <a:bodyPr/>
              <a:lstStyle/>
              <a:p>
                <a:endParaRPr lang="en-US">
                  <a:solidFill>
                    <a:srgbClr val="FFFFFF"/>
                  </a:solidFill>
                </a:endParaRPr>
              </a:p>
            </p:txBody>
          </p:sp>
          <p:sp>
            <p:nvSpPr>
              <p:cNvPr id="1205" name="Freeform 119"/>
              <p:cNvSpPr>
                <a:spLocks/>
              </p:cNvSpPr>
              <p:nvPr/>
            </p:nvSpPr>
            <p:spPr bwMode="auto">
              <a:xfrm>
                <a:off x="3140" y="917"/>
                <a:ext cx="18" cy="18"/>
              </a:xfrm>
              <a:custGeom>
                <a:avLst/>
                <a:gdLst>
                  <a:gd name="T0" fmla="*/ 0 w 34"/>
                  <a:gd name="T1" fmla="*/ 36 h 36"/>
                  <a:gd name="T2" fmla="*/ 2 w 34"/>
                  <a:gd name="T3" fmla="*/ 27 h 36"/>
                  <a:gd name="T4" fmla="*/ 6 w 34"/>
                  <a:gd name="T5" fmla="*/ 16 h 36"/>
                  <a:gd name="T6" fmla="*/ 11 w 34"/>
                  <a:gd name="T7" fmla="*/ 6 h 36"/>
                  <a:gd name="T8" fmla="*/ 18 w 34"/>
                  <a:gd name="T9" fmla="*/ 0 h 36"/>
                  <a:gd name="T10" fmla="*/ 25 w 34"/>
                  <a:gd name="T11" fmla="*/ 0 h 36"/>
                  <a:gd name="T12" fmla="*/ 27 w 34"/>
                  <a:gd name="T13" fmla="*/ 1 h 36"/>
                  <a:gd name="T14" fmla="*/ 29 w 34"/>
                  <a:gd name="T15" fmla="*/ 2 h 36"/>
                  <a:gd name="T16" fmla="*/ 31 w 34"/>
                  <a:gd name="T17" fmla="*/ 6 h 36"/>
                  <a:gd name="T18" fmla="*/ 33 w 34"/>
                  <a:gd name="T19" fmla="*/ 10 h 36"/>
                  <a:gd name="T20" fmla="*/ 34 w 34"/>
                  <a:gd name="T21" fmla="*/ 17 h 36"/>
                  <a:gd name="T22" fmla="*/ 32 w 34"/>
                  <a:gd name="T23" fmla="*/ 24 h 36"/>
                  <a:gd name="T24" fmla="*/ 21 w 34"/>
                  <a:gd name="T25" fmla="*/ 29 h 36"/>
                  <a:gd name="T26" fmla="*/ 14 w 34"/>
                  <a:gd name="T27" fmla="*/ 30 h 36"/>
                  <a:gd name="T28" fmla="*/ 8 w 34"/>
                  <a:gd name="T29" fmla="*/ 31 h 36"/>
                  <a:gd name="T30" fmla="*/ 3 w 34"/>
                  <a:gd name="T31" fmla="*/ 32 h 36"/>
                  <a:gd name="T32" fmla="*/ 0 w 3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0" y="36"/>
                    </a:moveTo>
                    <a:lnTo>
                      <a:pt x="2" y="27"/>
                    </a:lnTo>
                    <a:lnTo>
                      <a:pt x="6" y="16"/>
                    </a:lnTo>
                    <a:lnTo>
                      <a:pt x="11" y="6"/>
                    </a:lnTo>
                    <a:lnTo>
                      <a:pt x="18" y="0"/>
                    </a:lnTo>
                    <a:lnTo>
                      <a:pt x="25" y="0"/>
                    </a:lnTo>
                    <a:lnTo>
                      <a:pt x="27" y="1"/>
                    </a:lnTo>
                    <a:lnTo>
                      <a:pt x="29" y="2"/>
                    </a:lnTo>
                    <a:lnTo>
                      <a:pt x="31" y="6"/>
                    </a:lnTo>
                    <a:lnTo>
                      <a:pt x="33" y="10"/>
                    </a:lnTo>
                    <a:lnTo>
                      <a:pt x="34" y="17"/>
                    </a:lnTo>
                    <a:lnTo>
                      <a:pt x="32" y="24"/>
                    </a:lnTo>
                    <a:lnTo>
                      <a:pt x="21" y="29"/>
                    </a:lnTo>
                    <a:lnTo>
                      <a:pt x="14" y="30"/>
                    </a:lnTo>
                    <a:lnTo>
                      <a:pt x="8" y="31"/>
                    </a:lnTo>
                    <a:lnTo>
                      <a:pt x="3" y="32"/>
                    </a:lnTo>
                    <a:lnTo>
                      <a:pt x="0" y="36"/>
                    </a:lnTo>
                    <a:close/>
                  </a:path>
                </a:pathLst>
              </a:custGeom>
              <a:solidFill>
                <a:srgbClr val="000000"/>
              </a:solidFill>
              <a:ln w="3175" cmpd="sng">
                <a:noFill/>
                <a:round/>
                <a:headEnd/>
                <a:tailEnd/>
              </a:ln>
            </p:spPr>
            <p:txBody>
              <a:bodyPr/>
              <a:lstStyle/>
              <a:p>
                <a:endParaRPr lang="en-US">
                  <a:solidFill>
                    <a:srgbClr val="FFFFFF"/>
                  </a:solidFill>
                </a:endParaRPr>
              </a:p>
            </p:txBody>
          </p:sp>
          <p:sp>
            <p:nvSpPr>
              <p:cNvPr id="1206" name="Freeform 120"/>
              <p:cNvSpPr>
                <a:spLocks/>
              </p:cNvSpPr>
              <p:nvPr/>
            </p:nvSpPr>
            <p:spPr bwMode="auto">
              <a:xfrm>
                <a:off x="3106" y="909"/>
                <a:ext cx="4" cy="7"/>
              </a:xfrm>
              <a:custGeom>
                <a:avLst/>
                <a:gdLst>
                  <a:gd name="T0" fmla="*/ 5 w 9"/>
                  <a:gd name="T1" fmla="*/ 0 h 12"/>
                  <a:gd name="T2" fmla="*/ 8 w 9"/>
                  <a:gd name="T3" fmla="*/ 1 h 12"/>
                  <a:gd name="T4" fmla="*/ 9 w 9"/>
                  <a:gd name="T5" fmla="*/ 5 h 12"/>
                  <a:gd name="T6" fmla="*/ 9 w 9"/>
                  <a:gd name="T7" fmla="*/ 9 h 12"/>
                  <a:gd name="T8" fmla="*/ 8 w 9"/>
                  <a:gd name="T9" fmla="*/ 11 h 12"/>
                  <a:gd name="T10" fmla="*/ 7 w 9"/>
                  <a:gd name="T11" fmla="*/ 12 h 12"/>
                  <a:gd name="T12" fmla="*/ 4 w 9"/>
                  <a:gd name="T13" fmla="*/ 12 h 12"/>
                  <a:gd name="T14" fmla="*/ 1 w 9"/>
                  <a:gd name="T15" fmla="*/ 10 h 12"/>
                  <a:gd name="T16" fmla="*/ 0 w 9"/>
                  <a:gd name="T17" fmla="*/ 8 h 12"/>
                  <a:gd name="T18" fmla="*/ 0 w 9"/>
                  <a:gd name="T19" fmla="*/ 4 h 12"/>
                  <a:gd name="T20" fmla="*/ 1 w 9"/>
                  <a:gd name="T21" fmla="*/ 2 h 12"/>
                  <a:gd name="T22" fmla="*/ 3 w 9"/>
                  <a:gd name="T23" fmla="*/ 1 h 12"/>
                  <a:gd name="T24" fmla="*/ 5 w 9"/>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2"/>
                  <a:gd name="T41" fmla="*/ 9 w 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2">
                    <a:moveTo>
                      <a:pt x="5" y="0"/>
                    </a:moveTo>
                    <a:lnTo>
                      <a:pt x="8" y="1"/>
                    </a:lnTo>
                    <a:lnTo>
                      <a:pt x="9" y="5"/>
                    </a:lnTo>
                    <a:lnTo>
                      <a:pt x="9" y="9"/>
                    </a:lnTo>
                    <a:lnTo>
                      <a:pt x="8" y="11"/>
                    </a:lnTo>
                    <a:lnTo>
                      <a:pt x="7" y="12"/>
                    </a:lnTo>
                    <a:lnTo>
                      <a:pt x="4" y="12"/>
                    </a:lnTo>
                    <a:lnTo>
                      <a:pt x="1" y="10"/>
                    </a:lnTo>
                    <a:lnTo>
                      <a:pt x="0" y="8"/>
                    </a:lnTo>
                    <a:lnTo>
                      <a:pt x="0" y="4"/>
                    </a:lnTo>
                    <a:lnTo>
                      <a:pt x="1" y="2"/>
                    </a:lnTo>
                    <a:lnTo>
                      <a:pt x="3" y="1"/>
                    </a:lnTo>
                    <a:lnTo>
                      <a:pt x="5" y="0"/>
                    </a:lnTo>
                    <a:close/>
                  </a:path>
                </a:pathLst>
              </a:custGeom>
              <a:solidFill>
                <a:srgbClr val="FFFFFF"/>
              </a:solidFill>
              <a:ln w="3175" cmpd="sng">
                <a:noFill/>
                <a:round/>
                <a:headEnd/>
                <a:tailEnd/>
              </a:ln>
            </p:spPr>
            <p:txBody>
              <a:bodyPr/>
              <a:lstStyle/>
              <a:p>
                <a:endParaRPr lang="en-US">
                  <a:solidFill>
                    <a:srgbClr val="FFFFFF"/>
                  </a:solidFill>
                </a:endParaRPr>
              </a:p>
            </p:txBody>
          </p:sp>
          <p:sp>
            <p:nvSpPr>
              <p:cNvPr id="1207" name="Freeform 121"/>
              <p:cNvSpPr>
                <a:spLocks/>
              </p:cNvSpPr>
              <p:nvPr/>
            </p:nvSpPr>
            <p:spPr bwMode="auto">
              <a:xfrm>
                <a:off x="3147" y="920"/>
                <a:ext cx="6" cy="5"/>
              </a:xfrm>
              <a:custGeom>
                <a:avLst/>
                <a:gdLst>
                  <a:gd name="T0" fmla="*/ 0 w 12"/>
                  <a:gd name="T1" fmla="*/ 8 h 10"/>
                  <a:gd name="T2" fmla="*/ 2 w 12"/>
                  <a:gd name="T3" fmla="*/ 10 h 10"/>
                  <a:gd name="T4" fmla="*/ 5 w 12"/>
                  <a:gd name="T5" fmla="*/ 10 h 10"/>
                  <a:gd name="T6" fmla="*/ 9 w 12"/>
                  <a:gd name="T7" fmla="*/ 10 h 10"/>
                  <a:gd name="T8" fmla="*/ 11 w 12"/>
                  <a:gd name="T9" fmla="*/ 9 h 10"/>
                  <a:gd name="T10" fmla="*/ 12 w 12"/>
                  <a:gd name="T11" fmla="*/ 7 h 10"/>
                  <a:gd name="T12" fmla="*/ 12 w 12"/>
                  <a:gd name="T13" fmla="*/ 3 h 10"/>
                  <a:gd name="T14" fmla="*/ 10 w 12"/>
                  <a:gd name="T15" fmla="*/ 1 h 10"/>
                  <a:gd name="T16" fmla="*/ 9 w 12"/>
                  <a:gd name="T17" fmla="*/ 0 h 10"/>
                  <a:gd name="T18" fmla="*/ 6 w 12"/>
                  <a:gd name="T19" fmla="*/ 1 h 10"/>
                  <a:gd name="T20" fmla="*/ 4 w 12"/>
                  <a:gd name="T21" fmla="*/ 2 h 10"/>
                  <a:gd name="T22" fmla="*/ 3 w 12"/>
                  <a:gd name="T23" fmla="*/ 4 h 10"/>
                  <a:gd name="T24" fmla="*/ 0 w 12"/>
                  <a:gd name="T25" fmla="*/ 8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0" y="8"/>
                    </a:moveTo>
                    <a:lnTo>
                      <a:pt x="2" y="10"/>
                    </a:lnTo>
                    <a:lnTo>
                      <a:pt x="5" y="10"/>
                    </a:lnTo>
                    <a:lnTo>
                      <a:pt x="9" y="10"/>
                    </a:lnTo>
                    <a:lnTo>
                      <a:pt x="11" y="9"/>
                    </a:lnTo>
                    <a:lnTo>
                      <a:pt x="12" y="7"/>
                    </a:lnTo>
                    <a:lnTo>
                      <a:pt x="12" y="3"/>
                    </a:lnTo>
                    <a:lnTo>
                      <a:pt x="10" y="1"/>
                    </a:lnTo>
                    <a:lnTo>
                      <a:pt x="9" y="0"/>
                    </a:lnTo>
                    <a:lnTo>
                      <a:pt x="6" y="1"/>
                    </a:lnTo>
                    <a:lnTo>
                      <a:pt x="4" y="2"/>
                    </a:lnTo>
                    <a:lnTo>
                      <a:pt x="3" y="4"/>
                    </a:lnTo>
                    <a:lnTo>
                      <a:pt x="0" y="8"/>
                    </a:lnTo>
                    <a:close/>
                  </a:path>
                </a:pathLst>
              </a:custGeom>
              <a:solidFill>
                <a:srgbClr val="FFFFFF"/>
              </a:solidFill>
              <a:ln w="3175" cmpd="sng">
                <a:noFill/>
                <a:round/>
                <a:headEnd/>
                <a:tailEnd/>
              </a:ln>
            </p:spPr>
            <p:txBody>
              <a:bodyPr/>
              <a:lstStyle/>
              <a:p>
                <a:endParaRPr lang="en-US">
                  <a:solidFill>
                    <a:srgbClr val="FFFFFF"/>
                  </a:solidFill>
                </a:endParaRPr>
              </a:p>
            </p:txBody>
          </p:sp>
          <p:sp>
            <p:nvSpPr>
              <p:cNvPr id="1208" name="Freeform 122"/>
              <p:cNvSpPr>
                <a:spLocks/>
              </p:cNvSpPr>
              <p:nvPr/>
            </p:nvSpPr>
            <p:spPr bwMode="auto">
              <a:xfrm>
                <a:off x="3092" y="433"/>
                <a:ext cx="235" cy="208"/>
              </a:xfrm>
              <a:custGeom>
                <a:avLst/>
                <a:gdLst>
                  <a:gd name="T0" fmla="*/ 386 w 469"/>
                  <a:gd name="T1" fmla="*/ 345 h 416"/>
                  <a:gd name="T2" fmla="*/ 403 w 469"/>
                  <a:gd name="T3" fmla="*/ 335 h 416"/>
                  <a:gd name="T4" fmla="*/ 415 w 469"/>
                  <a:gd name="T5" fmla="*/ 326 h 416"/>
                  <a:gd name="T6" fmla="*/ 424 w 469"/>
                  <a:gd name="T7" fmla="*/ 316 h 416"/>
                  <a:gd name="T8" fmla="*/ 430 w 469"/>
                  <a:gd name="T9" fmla="*/ 316 h 416"/>
                  <a:gd name="T10" fmla="*/ 418 w 469"/>
                  <a:gd name="T11" fmla="*/ 339 h 416"/>
                  <a:gd name="T12" fmla="*/ 406 w 469"/>
                  <a:gd name="T13" fmla="*/ 369 h 416"/>
                  <a:gd name="T14" fmla="*/ 417 w 469"/>
                  <a:gd name="T15" fmla="*/ 401 h 416"/>
                  <a:gd name="T16" fmla="*/ 430 w 469"/>
                  <a:gd name="T17" fmla="*/ 406 h 416"/>
                  <a:gd name="T18" fmla="*/ 422 w 469"/>
                  <a:gd name="T19" fmla="*/ 381 h 416"/>
                  <a:gd name="T20" fmla="*/ 425 w 469"/>
                  <a:gd name="T21" fmla="*/ 355 h 416"/>
                  <a:gd name="T22" fmla="*/ 436 w 469"/>
                  <a:gd name="T23" fmla="*/ 326 h 416"/>
                  <a:gd name="T24" fmla="*/ 454 w 469"/>
                  <a:gd name="T25" fmla="*/ 280 h 416"/>
                  <a:gd name="T26" fmla="*/ 469 w 469"/>
                  <a:gd name="T27" fmla="*/ 208 h 416"/>
                  <a:gd name="T28" fmla="*/ 464 w 469"/>
                  <a:gd name="T29" fmla="*/ 139 h 416"/>
                  <a:gd name="T30" fmla="*/ 447 w 469"/>
                  <a:gd name="T31" fmla="*/ 98 h 416"/>
                  <a:gd name="T32" fmla="*/ 421 w 469"/>
                  <a:gd name="T33" fmla="*/ 67 h 416"/>
                  <a:gd name="T34" fmla="*/ 387 w 469"/>
                  <a:gd name="T35" fmla="*/ 42 h 416"/>
                  <a:gd name="T36" fmla="*/ 350 w 469"/>
                  <a:gd name="T37" fmla="*/ 20 h 416"/>
                  <a:gd name="T38" fmla="*/ 310 w 469"/>
                  <a:gd name="T39" fmla="*/ 7 h 416"/>
                  <a:gd name="T40" fmla="*/ 270 w 469"/>
                  <a:gd name="T41" fmla="*/ 1 h 416"/>
                  <a:gd name="T42" fmla="*/ 229 w 469"/>
                  <a:gd name="T43" fmla="*/ 0 h 416"/>
                  <a:gd name="T44" fmla="*/ 194 w 469"/>
                  <a:gd name="T45" fmla="*/ 3 h 416"/>
                  <a:gd name="T46" fmla="*/ 165 w 469"/>
                  <a:gd name="T47" fmla="*/ 7 h 416"/>
                  <a:gd name="T48" fmla="*/ 138 w 469"/>
                  <a:gd name="T49" fmla="*/ 15 h 416"/>
                  <a:gd name="T50" fmla="*/ 109 w 469"/>
                  <a:gd name="T51" fmla="*/ 29 h 416"/>
                  <a:gd name="T52" fmla="*/ 80 w 469"/>
                  <a:gd name="T53" fmla="*/ 50 h 416"/>
                  <a:gd name="T54" fmla="*/ 52 w 469"/>
                  <a:gd name="T55" fmla="*/ 76 h 416"/>
                  <a:gd name="T56" fmla="*/ 27 w 469"/>
                  <a:gd name="T57" fmla="*/ 109 h 416"/>
                  <a:gd name="T58" fmla="*/ 7 w 469"/>
                  <a:gd name="T59" fmla="*/ 141 h 416"/>
                  <a:gd name="T60" fmla="*/ 0 w 469"/>
                  <a:gd name="T61" fmla="*/ 164 h 416"/>
                  <a:gd name="T62" fmla="*/ 7 w 469"/>
                  <a:gd name="T63" fmla="*/ 170 h 416"/>
                  <a:gd name="T64" fmla="*/ 20 w 469"/>
                  <a:gd name="T65" fmla="*/ 142 h 416"/>
                  <a:gd name="T66" fmla="*/ 44 w 469"/>
                  <a:gd name="T67" fmla="*/ 105 h 416"/>
                  <a:gd name="T68" fmla="*/ 80 w 469"/>
                  <a:gd name="T69" fmla="*/ 67 h 416"/>
                  <a:gd name="T70" fmla="*/ 119 w 469"/>
                  <a:gd name="T71" fmla="*/ 38 h 416"/>
                  <a:gd name="T72" fmla="*/ 163 w 469"/>
                  <a:gd name="T73" fmla="*/ 22 h 416"/>
                  <a:gd name="T74" fmla="*/ 210 w 469"/>
                  <a:gd name="T75" fmla="*/ 15 h 416"/>
                  <a:gd name="T76" fmla="*/ 252 w 469"/>
                  <a:gd name="T77" fmla="*/ 16 h 416"/>
                  <a:gd name="T78" fmla="*/ 290 w 469"/>
                  <a:gd name="T79" fmla="*/ 21 h 416"/>
                  <a:gd name="T80" fmla="*/ 324 w 469"/>
                  <a:gd name="T81" fmla="*/ 31 h 416"/>
                  <a:gd name="T82" fmla="*/ 356 w 469"/>
                  <a:gd name="T83" fmla="*/ 49 h 416"/>
                  <a:gd name="T84" fmla="*/ 385 w 469"/>
                  <a:gd name="T85" fmla="*/ 68 h 416"/>
                  <a:gd name="T86" fmla="*/ 405 w 469"/>
                  <a:gd name="T87" fmla="*/ 84 h 416"/>
                  <a:gd name="T88" fmla="*/ 418 w 469"/>
                  <a:gd name="T89" fmla="*/ 98 h 416"/>
                  <a:gd name="T90" fmla="*/ 433 w 469"/>
                  <a:gd name="T91" fmla="*/ 126 h 416"/>
                  <a:gd name="T92" fmla="*/ 444 w 469"/>
                  <a:gd name="T93" fmla="*/ 165 h 416"/>
                  <a:gd name="T94" fmla="*/ 445 w 469"/>
                  <a:gd name="T95" fmla="*/ 215 h 416"/>
                  <a:gd name="T96" fmla="*/ 437 w 469"/>
                  <a:gd name="T97" fmla="*/ 261 h 416"/>
                  <a:gd name="T98" fmla="*/ 422 w 469"/>
                  <a:gd name="T99" fmla="*/ 294 h 416"/>
                  <a:gd name="T100" fmla="*/ 401 w 469"/>
                  <a:gd name="T101" fmla="*/ 322 h 416"/>
                  <a:gd name="T102" fmla="*/ 376 w 469"/>
                  <a:gd name="T103" fmla="*/ 342 h 416"/>
                  <a:gd name="T104" fmla="*/ 377 w 469"/>
                  <a:gd name="T105" fmla="*/ 350 h 4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9"/>
                  <a:gd name="T160" fmla="*/ 0 h 416"/>
                  <a:gd name="T161" fmla="*/ 469 w 469"/>
                  <a:gd name="T162" fmla="*/ 416 h 4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9" h="416">
                    <a:moveTo>
                      <a:pt x="377" y="350"/>
                    </a:moveTo>
                    <a:lnTo>
                      <a:pt x="386" y="345"/>
                    </a:lnTo>
                    <a:lnTo>
                      <a:pt x="395" y="340"/>
                    </a:lnTo>
                    <a:lnTo>
                      <a:pt x="403" y="335"/>
                    </a:lnTo>
                    <a:lnTo>
                      <a:pt x="409" y="331"/>
                    </a:lnTo>
                    <a:lnTo>
                      <a:pt x="415" y="326"/>
                    </a:lnTo>
                    <a:lnTo>
                      <a:pt x="421" y="322"/>
                    </a:lnTo>
                    <a:lnTo>
                      <a:pt x="424" y="316"/>
                    </a:lnTo>
                    <a:lnTo>
                      <a:pt x="428" y="309"/>
                    </a:lnTo>
                    <a:lnTo>
                      <a:pt x="430" y="316"/>
                    </a:lnTo>
                    <a:lnTo>
                      <a:pt x="425" y="326"/>
                    </a:lnTo>
                    <a:lnTo>
                      <a:pt x="418" y="339"/>
                    </a:lnTo>
                    <a:lnTo>
                      <a:pt x="410" y="354"/>
                    </a:lnTo>
                    <a:lnTo>
                      <a:pt x="406" y="369"/>
                    </a:lnTo>
                    <a:lnTo>
                      <a:pt x="407" y="386"/>
                    </a:lnTo>
                    <a:lnTo>
                      <a:pt x="417" y="401"/>
                    </a:lnTo>
                    <a:lnTo>
                      <a:pt x="440" y="416"/>
                    </a:lnTo>
                    <a:lnTo>
                      <a:pt x="430" y="406"/>
                    </a:lnTo>
                    <a:lnTo>
                      <a:pt x="424" y="394"/>
                    </a:lnTo>
                    <a:lnTo>
                      <a:pt x="422" y="381"/>
                    </a:lnTo>
                    <a:lnTo>
                      <a:pt x="423" y="369"/>
                    </a:lnTo>
                    <a:lnTo>
                      <a:pt x="425" y="355"/>
                    </a:lnTo>
                    <a:lnTo>
                      <a:pt x="430" y="341"/>
                    </a:lnTo>
                    <a:lnTo>
                      <a:pt x="436" y="326"/>
                    </a:lnTo>
                    <a:lnTo>
                      <a:pt x="443" y="311"/>
                    </a:lnTo>
                    <a:lnTo>
                      <a:pt x="454" y="280"/>
                    </a:lnTo>
                    <a:lnTo>
                      <a:pt x="464" y="247"/>
                    </a:lnTo>
                    <a:lnTo>
                      <a:pt x="469" y="208"/>
                    </a:lnTo>
                    <a:lnTo>
                      <a:pt x="468" y="162"/>
                    </a:lnTo>
                    <a:lnTo>
                      <a:pt x="464" y="139"/>
                    </a:lnTo>
                    <a:lnTo>
                      <a:pt x="458" y="117"/>
                    </a:lnTo>
                    <a:lnTo>
                      <a:pt x="447" y="98"/>
                    </a:lnTo>
                    <a:lnTo>
                      <a:pt x="436" y="82"/>
                    </a:lnTo>
                    <a:lnTo>
                      <a:pt x="421" y="67"/>
                    </a:lnTo>
                    <a:lnTo>
                      <a:pt x="405" y="54"/>
                    </a:lnTo>
                    <a:lnTo>
                      <a:pt x="387" y="42"/>
                    </a:lnTo>
                    <a:lnTo>
                      <a:pt x="369" y="30"/>
                    </a:lnTo>
                    <a:lnTo>
                      <a:pt x="350" y="20"/>
                    </a:lnTo>
                    <a:lnTo>
                      <a:pt x="331" y="13"/>
                    </a:lnTo>
                    <a:lnTo>
                      <a:pt x="310" y="7"/>
                    </a:lnTo>
                    <a:lnTo>
                      <a:pt x="290" y="4"/>
                    </a:lnTo>
                    <a:lnTo>
                      <a:pt x="270" y="1"/>
                    </a:lnTo>
                    <a:lnTo>
                      <a:pt x="250" y="0"/>
                    </a:lnTo>
                    <a:lnTo>
                      <a:pt x="229" y="0"/>
                    </a:lnTo>
                    <a:lnTo>
                      <a:pt x="211" y="1"/>
                    </a:lnTo>
                    <a:lnTo>
                      <a:pt x="194" y="3"/>
                    </a:lnTo>
                    <a:lnTo>
                      <a:pt x="179" y="5"/>
                    </a:lnTo>
                    <a:lnTo>
                      <a:pt x="165" y="7"/>
                    </a:lnTo>
                    <a:lnTo>
                      <a:pt x="151" y="11"/>
                    </a:lnTo>
                    <a:lnTo>
                      <a:pt x="138" y="15"/>
                    </a:lnTo>
                    <a:lnTo>
                      <a:pt x="124" y="21"/>
                    </a:lnTo>
                    <a:lnTo>
                      <a:pt x="109" y="29"/>
                    </a:lnTo>
                    <a:lnTo>
                      <a:pt x="93" y="39"/>
                    </a:lnTo>
                    <a:lnTo>
                      <a:pt x="80" y="50"/>
                    </a:lnTo>
                    <a:lnTo>
                      <a:pt x="66" y="62"/>
                    </a:lnTo>
                    <a:lnTo>
                      <a:pt x="52" y="76"/>
                    </a:lnTo>
                    <a:lnTo>
                      <a:pt x="38" y="92"/>
                    </a:lnTo>
                    <a:lnTo>
                      <a:pt x="27" y="109"/>
                    </a:lnTo>
                    <a:lnTo>
                      <a:pt x="15" y="125"/>
                    </a:lnTo>
                    <a:lnTo>
                      <a:pt x="7" y="141"/>
                    </a:lnTo>
                    <a:lnTo>
                      <a:pt x="0" y="156"/>
                    </a:lnTo>
                    <a:lnTo>
                      <a:pt x="0" y="164"/>
                    </a:lnTo>
                    <a:lnTo>
                      <a:pt x="2" y="170"/>
                    </a:lnTo>
                    <a:lnTo>
                      <a:pt x="7" y="170"/>
                    </a:lnTo>
                    <a:lnTo>
                      <a:pt x="13" y="157"/>
                    </a:lnTo>
                    <a:lnTo>
                      <a:pt x="20" y="142"/>
                    </a:lnTo>
                    <a:lnTo>
                      <a:pt x="30" y="125"/>
                    </a:lnTo>
                    <a:lnTo>
                      <a:pt x="44" y="105"/>
                    </a:lnTo>
                    <a:lnTo>
                      <a:pt x="61" y="86"/>
                    </a:lnTo>
                    <a:lnTo>
                      <a:pt x="80" y="67"/>
                    </a:lnTo>
                    <a:lnTo>
                      <a:pt x="99" y="51"/>
                    </a:lnTo>
                    <a:lnTo>
                      <a:pt x="119" y="38"/>
                    </a:lnTo>
                    <a:lnTo>
                      <a:pt x="138" y="29"/>
                    </a:lnTo>
                    <a:lnTo>
                      <a:pt x="163" y="22"/>
                    </a:lnTo>
                    <a:lnTo>
                      <a:pt x="187" y="18"/>
                    </a:lnTo>
                    <a:lnTo>
                      <a:pt x="210" y="15"/>
                    </a:lnTo>
                    <a:lnTo>
                      <a:pt x="232" y="15"/>
                    </a:lnTo>
                    <a:lnTo>
                      <a:pt x="252" y="16"/>
                    </a:lnTo>
                    <a:lnTo>
                      <a:pt x="272" y="19"/>
                    </a:lnTo>
                    <a:lnTo>
                      <a:pt x="290" y="21"/>
                    </a:lnTo>
                    <a:lnTo>
                      <a:pt x="308" y="26"/>
                    </a:lnTo>
                    <a:lnTo>
                      <a:pt x="324" y="31"/>
                    </a:lnTo>
                    <a:lnTo>
                      <a:pt x="340" y="38"/>
                    </a:lnTo>
                    <a:lnTo>
                      <a:pt x="356" y="49"/>
                    </a:lnTo>
                    <a:lnTo>
                      <a:pt x="371" y="58"/>
                    </a:lnTo>
                    <a:lnTo>
                      <a:pt x="385" y="68"/>
                    </a:lnTo>
                    <a:lnTo>
                      <a:pt x="396" y="77"/>
                    </a:lnTo>
                    <a:lnTo>
                      <a:pt x="405" y="84"/>
                    </a:lnTo>
                    <a:lnTo>
                      <a:pt x="410" y="89"/>
                    </a:lnTo>
                    <a:lnTo>
                      <a:pt x="418" y="98"/>
                    </a:lnTo>
                    <a:lnTo>
                      <a:pt x="426" y="110"/>
                    </a:lnTo>
                    <a:lnTo>
                      <a:pt x="433" y="126"/>
                    </a:lnTo>
                    <a:lnTo>
                      <a:pt x="440" y="144"/>
                    </a:lnTo>
                    <a:lnTo>
                      <a:pt x="444" y="165"/>
                    </a:lnTo>
                    <a:lnTo>
                      <a:pt x="446" y="189"/>
                    </a:lnTo>
                    <a:lnTo>
                      <a:pt x="445" y="215"/>
                    </a:lnTo>
                    <a:lnTo>
                      <a:pt x="441" y="241"/>
                    </a:lnTo>
                    <a:lnTo>
                      <a:pt x="437" y="261"/>
                    </a:lnTo>
                    <a:lnTo>
                      <a:pt x="430" y="278"/>
                    </a:lnTo>
                    <a:lnTo>
                      <a:pt x="422" y="294"/>
                    </a:lnTo>
                    <a:lnTo>
                      <a:pt x="413" y="309"/>
                    </a:lnTo>
                    <a:lnTo>
                      <a:pt x="401" y="322"/>
                    </a:lnTo>
                    <a:lnTo>
                      <a:pt x="390" y="333"/>
                    </a:lnTo>
                    <a:lnTo>
                      <a:pt x="376" y="342"/>
                    </a:lnTo>
                    <a:lnTo>
                      <a:pt x="361" y="350"/>
                    </a:lnTo>
                    <a:lnTo>
                      <a:pt x="377" y="350"/>
                    </a:lnTo>
                    <a:close/>
                  </a:path>
                </a:pathLst>
              </a:custGeom>
              <a:solidFill>
                <a:srgbClr val="E8B2D6"/>
              </a:solidFill>
              <a:ln w="3175" cmpd="sng">
                <a:noFill/>
                <a:round/>
                <a:headEnd/>
                <a:tailEnd/>
              </a:ln>
            </p:spPr>
            <p:txBody>
              <a:bodyPr/>
              <a:lstStyle/>
              <a:p>
                <a:endParaRPr lang="en-US">
                  <a:solidFill>
                    <a:srgbClr val="FFFFFF"/>
                  </a:solidFill>
                </a:endParaRPr>
              </a:p>
            </p:txBody>
          </p:sp>
          <p:sp>
            <p:nvSpPr>
              <p:cNvPr id="1209" name="Freeform 123"/>
              <p:cNvSpPr>
                <a:spLocks/>
              </p:cNvSpPr>
              <p:nvPr/>
            </p:nvSpPr>
            <p:spPr bwMode="auto">
              <a:xfrm>
                <a:off x="3157" y="922"/>
                <a:ext cx="36" cy="36"/>
              </a:xfrm>
              <a:custGeom>
                <a:avLst/>
                <a:gdLst>
                  <a:gd name="T0" fmla="*/ 0 w 72"/>
                  <a:gd name="T1" fmla="*/ 51 h 71"/>
                  <a:gd name="T2" fmla="*/ 6 w 72"/>
                  <a:gd name="T3" fmla="*/ 50 h 71"/>
                  <a:gd name="T4" fmla="*/ 13 w 72"/>
                  <a:gd name="T5" fmla="*/ 47 h 71"/>
                  <a:gd name="T6" fmla="*/ 18 w 72"/>
                  <a:gd name="T7" fmla="*/ 47 h 71"/>
                  <a:gd name="T8" fmla="*/ 21 w 72"/>
                  <a:gd name="T9" fmla="*/ 47 h 71"/>
                  <a:gd name="T10" fmla="*/ 22 w 72"/>
                  <a:gd name="T11" fmla="*/ 52 h 71"/>
                  <a:gd name="T12" fmla="*/ 22 w 72"/>
                  <a:gd name="T13" fmla="*/ 59 h 71"/>
                  <a:gd name="T14" fmla="*/ 21 w 72"/>
                  <a:gd name="T15" fmla="*/ 67 h 71"/>
                  <a:gd name="T16" fmla="*/ 22 w 72"/>
                  <a:gd name="T17" fmla="*/ 71 h 71"/>
                  <a:gd name="T18" fmla="*/ 24 w 72"/>
                  <a:gd name="T19" fmla="*/ 71 h 71"/>
                  <a:gd name="T20" fmla="*/ 28 w 72"/>
                  <a:gd name="T21" fmla="*/ 68 h 71"/>
                  <a:gd name="T22" fmla="*/ 30 w 72"/>
                  <a:gd name="T23" fmla="*/ 63 h 71"/>
                  <a:gd name="T24" fmla="*/ 33 w 72"/>
                  <a:gd name="T25" fmla="*/ 58 h 71"/>
                  <a:gd name="T26" fmla="*/ 36 w 72"/>
                  <a:gd name="T27" fmla="*/ 54 h 71"/>
                  <a:gd name="T28" fmla="*/ 39 w 72"/>
                  <a:gd name="T29" fmla="*/ 55 h 71"/>
                  <a:gd name="T30" fmla="*/ 42 w 72"/>
                  <a:gd name="T31" fmla="*/ 58 h 71"/>
                  <a:gd name="T32" fmla="*/ 43 w 72"/>
                  <a:gd name="T33" fmla="*/ 60 h 71"/>
                  <a:gd name="T34" fmla="*/ 45 w 72"/>
                  <a:gd name="T35" fmla="*/ 62 h 71"/>
                  <a:gd name="T36" fmla="*/ 47 w 72"/>
                  <a:gd name="T37" fmla="*/ 65 h 71"/>
                  <a:gd name="T38" fmla="*/ 50 w 72"/>
                  <a:gd name="T39" fmla="*/ 65 h 71"/>
                  <a:gd name="T40" fmla="*/ 50 w 72"/>
                  <a:gd name="T41" fmla="*/ 62 h 71"/>
                  <a:gd name="T42" fmla="*/ 50 w 72"/>
                  <a:gd name="T43" fmla="*/ 58 h 71"/>
                  <a:gd name="T44" fmla="*/ 51 w 72"/>
                  <a:gd name="T45" fmla="*/ 53 h 71"/>
                  <a:gd name="T46" fmla="*/ 52 w 72"/>
                  <a:gd name="T47" fmla="*/ 48 h 71"/>
                  <a:gd name="T48" fmla="*/ 54 w 72"/>
                  <a:gd name="T49" fmla="*/ 43 h 71"/>
                  <a:gd name="T50" fmla="*/ 57 w 72"/>
                  <a:gd name="T51" fmla="*/ 38 h 71"/>
                  <a:gd name="T52" fmla="*/ 60 w 72"/>
                  <a:gd name="T53" fmla="*/ 38 h 71"/>
                  <a:gd name="T54" fmla="*/ 61 w 72"/>
                  <a:gd name="T55" fmla="*/ 38 h 71"/>
                  <a:gd name="T56" fmla="*/ 62 w 72"/>
                  <a:gd name="T57" fmla="*/ 40 h 71"/>
                  <a:gd name="T58" fmla="*/ 64 w 72"/>
                  <a:gd name="T59" fmla="*/ 42 h 71"/>
                  <a:gd name="T60" fmla="*/ 65 w 72"/>
                  <a:gd name="T61" fmla="*/ 45 h 71"/>
                  <a:gd name="T62" fmla="*/ 66 w 72"/>
                  <a:gd name="T63" fmla="*/ 47 h 71"/>
                  <a:gd name="T64" fmla="*/ 68 w 72"/>
                  <a:gd name="T65" fmla="*/ 47 h 71"/>
                  <a:gd name="T66" fmla="*/ 71 w 72"/>
                  <a:gd name="T67" fmla="*/ 45 h 71"/>
                  <a:gd name="T68" fmla="*/ 72 w 72"/>
                  <a:gd name="T69" fmla="*/ 42 h 71"/>
                  <a:gd name="T70" fmla="*/ 72 w 72"/>
                  <a:gd name="T71" fmla="*/ 37 h 71"/>
                  <a:gd name="T72" fmla="*/ 71 w 72"/>
                  <a:gd name="T73" fmla="*/ 33 h 71"/>
                  <a:gd name="T74" fmla="*/ 69 w 72"/>
                  <a:gd name="T75" fmla="*/ 31 h 71"/>
                  <a:gd name="T76" fmla="*/ 69 w 72"/>
                  <a:gd name="T77" fmla="*/ 29 h 71"/>
                  <a:gd name="T78" fmla="*/ 69 w 72"/>
                  <a:gd name="T79" fmla="*/ 25 h 71"/>
                  <a:gd name="T80" fmla="*/ 71 w 72"/>
                  <a:gd name="T81" fmla="*/ 22 h 71"/>
                  <a:gd name="T82" fmla="*/ 72 w 72"/>
                  <a:gd name="T83" fmla="*/ 15 h 71"/>
                  <a:gd name="T84" fmla="*/ 72 w 72"/>
                  <a:gd name="T85" fmla="*/ 10 h 71"/>
                  <a:gd name="T86" fmla="*/ 71 w 72"/>
                  <a:gd name="T87" fmla="*/ 5 h 71"/>
                  <a:gd name="T88" fmla="*/ 68 w 72"/>
                  <a:gd name="T89" fmla="*/ 0 h 71"/>
                  <a:gd name="T90" fmla="*/ 67 w 72"/>
                  <a:gd name="T91" fmla="*/ 4 h 71"/>
                  <a:gd name="T92" fmla="*/ 66 w 72"/>
                  <a:gd name="T93" fmla="*/ 6 h 71"/>
                  <a:gd name="T94" fmla="*/ 62 w 72"/>
                  <a:gd name="T95" fmla="*/ 8 h 71"/>
                  <a:gd name="T96" fmla="*/ 59 w 72"/>
                  <a:gd name="T97" fmla="*/ 10 h 71"/>
                  <a:gd name="T98" fmla="*/ 59 w 72"/>
                  <a:gd name="T99" fmla="*/ 8 h 71"/>
                  <a:gd name="T100" fmla="*/ 59 w 72"/>
                  <a:gd name="T101" fmla="*/ 7 h 71"/>
                  <a:gd name="T102" fmla="*/ 58 w 72"/>
                  <a:gd name="T103" fmla="*/ 5 h 71"/>
                  <a:gd name="T104" fmla="*/ 58 w 72"/>
                  <a:gd name="T105" fmla="*/ 1 h 71"/>
                  <a:gd name="T106" fmla="*/ 56 w 72"/>
                  <a:gd name="T107" fmla="*/ 6 h 71"/>
                  <a:gd name="T108" fmla="*/ 50 w 72"/>
                  <a:gd name="T109" fmla="*/ 12 h 71"/>
                  <a:gd name="T110" fmla="*/ 44 w 72"/>
                  <a:gd name="T111" fmla="*/ 20 h 71"/>
                  <a:gd name="T112" fmla="*/ 36 w 72"/>
                  <a:gd name="T113" fmla="*/ 28 h 71"/>
                  <a:gd name="T114" fmla="*/ 27 w 72"/>
                  <a:gd name="T115" fmla="*/ 35 h 71"/>
                  <a:gd name="T116" fmla="*/ 18 w 72"/>
                  <a:gd name="T117" fmla="*/ 43 h 71"/>
                  <a:gd name="T118" fmla="*/ 8 w 72"/>
                  <a:gd name="T119" fmla="*/ 47 h 71"/>
                  <a:gd name="T120" fmla="*/ 0 w 72"/>
                  <a:gd name="T121" fmla="*/ 51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71"/>
                  <a:gd name="T185" fmla="*/ 72 w 72"/>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71">
                    <a:moveTo>
                      <a:pt x="0" y="51"/>
                    </a:moveTo>
                    <a:lnTo>
                      <a:pt x="6" y="50"/>
                    </a:lnTo>
                    <a:lnTo>
                      <a:pt x="13" y="47"/>
                    </a:lnTo>
                    <a:lnTo>
                      <a:pt x="18" y="47"/>
                    </a:lnTo>
                    <a:lnTo>
                      <a:pt x="21" y="47"/>
                    </a:lnTo>
                    <a:lnTo>
                      <a:pt x="22" y="52"/>
                    </a:lnTo>
                    <a:lnTo>
                      <a:pt x="22" y="59"/>
                    </a:lnTo>
                    <a:lnTo>
                      <a:pt x="21" y="67"/>
                    </a:lnTo>
                    <a:lnTo>
                      <a:pt x="22" y="71"/>
                    </a:lnTo>
                    <a:lnTo>
                      <a:pt x="24" y="71"/>
                    </a:lnTo>
                    <a:lnTo>
                      <a:pt x="28" y="68"/>
                    </a:lnTo>
                    <a:lnTo>
                      <a:pt x="30" y="63"/>
                    </a:lnTo>
                    <a:lnTo>
                      <a:pt x="33" y="58"/>
                    </a:lnTo>
                    <a:lnTo>
                      <a:pt x="36" y="54"/>
                    </a:lnTo>
                    <a:lnTo>
                      <a:pt x="39" y="55"/>
                    </a:lnTo>
                    <a:lnTo>
                      <a:pt x="42" y="58"/>
                    </a:lnTo>
                    <a:lnTo>
                      <a:pt x="43" y="60"/>
                    </a:lnTo>
                    <a:lnTo>
                      <a:pt x="45" y="62"/>
                    </a:lnTo>
                    <a:lnTo>
                      <a:pt x="47" y="65"/>
                    </a:lnTo>
                    <a:lnTo>
                      <a:pt x="50" y="65"/>
                    </a:lnTo>
                    <a:lnTo>
                      <a:pt x="50" y="62"/>
                    </a:lnTo>
                    <a:lnTo>
                      <a:pt x="50" y="58"/>
                    </a:lnTo>
                    <a:lnTo>
                      <a:pt x="51" y="53"/>
                    </a:lnTo>
                    <a:lnTo>
                      <a:pt x="52" y="48"/>
                    </a:lnTo>
                    <a:lnTo>
                      <a:pt x="54" y="43"/>
                    </a:lnTo>
                    <a:lnTo>
                      <a:pt x="57" y="38"/>
                    </a:lnTo>
                    <a:lnTo>
                      <a:pt x="60" y="38"/>
                    </a:lnTo>
                    <a:lnTo>
                      <a:pt x="61" y="38"/>
                    </a:lnTo>
                    <a:lnTo>
                      <a:pt x="62" y="40"/>
                    </a:lnTo>
                    <a:lnTo>
                      <a:pt x="64" y="42"/>
                    </a:lnTo>
                    <a:lnTo>
                      <a:pt x="65" y="45"/>
                    </a:lnTo>
                    <a:lnTo>
                      <a:pt x="66" y="47"/>
                    </a:lnTo>
                    <a:lnTo>
                      <a:pt x="68" y="47"/>
                    </a:lnTo>
                    <a:lnTo>
                      <a:pt x="71" y="45"/>
                    </a:lnTo>
                    <a:lnTo>
                      <a:pt x="72" y="42"/>
                    </a:lnTo>
                    <a:lnTo>
                      <a:pt x="72" y="37"/>
                    </a:lnTo>
                    <a:lnTo>
                      <a:pt x="71" y="33"/>
                    </a:lnTo>
                    <a:lnTo>
                      <a:pt x="69" y="31"/>
                    </a:lnTo>
                    <a:lnTo>
                      <a:pt x="69" y="29"/>
                    </a:lnTo>
                    <a:lnTo>
                      <a:pt x="69" y="25"/>
                    </a:lnTo>
                    <a:lnTo>
                      <a:pt x="71" y="22"/>
                    </a:lnTo>
                    <a:lnTo>
                      <a:pt x="72" y="15"/>
                    </a:lnTo>
                    <a:lnTo>
                      <a:pt x="72" y="10"/>
                    </a:lnTo>
                    <a:lnTo>
                      <a:pt x="71" y="5"/>
                    </a:lnTo>
                    <a:lnTo>
                      <a:pt x="68" y="0"/>
                    </a:lnTo>
                    <a:lnTo>
                      <a:pt x="67" y="4"/>
                    </a:lnTo>
                    <a:lnTo>
                      <a:pt x="66" y="6"/>
                    </a:lnTo>
                    <a:lnTo>
                      <a:pt x="62" y="8"/>
                    </a:lnTo>
                    <a:lnTo>
                      <a:pt x="59" y="10"/>
                    </a:lnTo>
                    <a:lnTo>
                      <a:pt x="59" y="8"/>
                    </a:lnTo>
                    <a:lnTo>
                      <a:pt x="59" y="7"/>
                    </a:lnTo>
                    <a:lnTo>
                      <a:pt x="58" y="5"/>
                    </a:lnTo>
                    <a:lnTo>
                      <a:pt x="58" y="1"/>
                    </a:lnTo>
                    <a:lnTo>
                      <a:pt x="56" y="6"/>
                    </a:lnTo>
                    <a:lnTo>
                      <a:pt x="50" y="12"/>
                    </a:lnTo>
                    <a:lnTo>
                      <a:pt x="44" y="20"/>
                    </a:lnTo>
                    <a:lnTo>
                      <a:pt x="36" y="28"/>
                    </a:lnTo>
                    <a:lnTo>
                      <a:pt x="27" y="35"/>
                    </a:lnTo>
                    <a:lnTo>
                      <a:pt x="18" y="43"/>
                    </a:lnTo>
                    <a:lnTo>
                      <a:pt x="8" y="47"/>
                    </a:lnTo>
                    <a:lnTo>
                      <a:pt x="0" y="51"/>
                    </a:lnTo>
                    <a:close/>
                  </a:path>
                </a:pathLst>
              </a:custGeom>
              <a:solidFill>
                <a:srgbClr val="E8B2D6"/>
              </a:solidFill>
              <a:ln w="3175" cmpd="sng">
                <a:noFill/>
                <a:round/>
                <a:headEnd/>
                <a:tailEnd/>
              </a:ln>
            </p:spPr>
            <p:txBody>
              <a:bodyPr/>
              <a:lstStyle/>
              <a:p>
                <a:endParaRPr lang="en-US">
                  <a:solidFill>
                    <a:srgbClr val="FFFFFF"/>
                  </a:solidFill>
                </a:endParaRPr>
              </a:p>
            </p:txBody>
          </p:sp>
          <p:sp>
            <p:nvSpPr>
              <p:cNvPr id="1210" name="Freeform 124"/>
              <p:cNvSpPr>
                <a:spLocks/>
              </p:cNvSpPr>
              <p:nvPr/>
            </p:nvSpPr>
            <p:spPr bwMode="auto">
              <a:xfrm>
                <a:off x="3165" y="857"/>
                <a:ext cx="40" cy="48"/>
              </a:xfrm>
              <a:custGeom>
                <a:avLst/>
                <a:gdLst>
                  <a:gd name="T0" fmla="*/ 42 w 81"/>
                  <a:gd name="T1" fmla="*/ 86 h 95"/>
                  <a:gd name="T2" fmla="*/ 36 w 81"/>
                  <a:gd name="T3" fmla="*/ 86 h 95"/>
                  <a:gd name="T4" fmla="*/ 30 w 81"/>
                  <a:gd name="T5" fmla="*/ 86 h 95"/>
                  <a:gd name="T6" fmla="*/ 24 w 81"/>
                  <a:gd name="T7" fmla="*/ 87 h 95"/>
                  <a:gd name="T8" fmla="*/ 19 w 81"/>
                  <a:gd name="T9" fmla="*/ 91 h 95"/>
                  <a:gd name="T10" fmla="*/ 18 w 81"/>
                  <a:gd name="T11" fmla="*/ 91 h 95"/>
                  <a:gd name="T12" fmla="*/ 16 w 81"/>
                  <a:gd name="T13" fmla="*/ 93 h 95"/>
                  <a:gd name="T14" fmla="*/ 15 w 81"/>
                  <a:gd name="T15" fmla="*/ 95 h 95"/>
                  <a:gd name="T16" fmla="*/ 13 w 81"/>
                  <a:gd name="T17" fmla="*/ 94 h 95"/>
                  <a:gd name="T18" fmla="*/ 14 w 81"/>
                  <a:gd name="T19" fmla="*/ 89 h 95"/>
                  <a:gd name="T20" fmla="*/ 13 w 81"/>
                  <a:gd name="T21" fmla="*/ 82 h 95"/>
                  <a:gd name="T22" fmla="*/ 11 w 81"/>
                  <a:gd name="T23" fmla="*/ 75 h 95"/>
                  <a:gd name="T24" fmla="*/ 8 w 81"/>
                  <a:gd name="T25" fmla="*/ 69 h 95"/>
                  <a:gd name="T26" fmla="*/ 6 w 81"/>
                  <a:gd name="T27" fmla="*/ 66 h 95"/>
                  <a:gd name="T28" fmla="*/ 4 w 81"/>
                  <a:gd name="T29" fmla="*/ 62 h 95"/>
                  <a:gd name="T30" fmla="*/ 4 w 81"/>
                  <a:gd name="T31" fmla="*/ 57 h 95"/>
                  <a:gd name="T32" fmla="*/ 7 w 81"/>
                  <a:gd name="T33" fmla="*/ 51 h 95"/>
                  <a:gd name="T34" fmla="*/ 5 w 81"/>
                  <a:gd name="T35" fmla="*/ 49 h 95"/>
                  <a:gd name="T36" fmla="*/ 3 w 81"/>
                  <a:gd name="T37" fmla="*/ 46 h 95"/>
                  <a:gd name="T38" fmla="*/ 0 w 81"/>
                  <a:gd name="T39" fmla="*/ 41 h 95"/>
                  <a:gd name="T40" fmla="*/ 1 w 81"/>
                  <a:gd name="T41" fmla="*/ 37 h 95"/>
                  <a:gd name="T42" fmla="*/ 5 w 81"/>
                  <a:gd name="T43" fmla="*/ 31 h 95"/>
                  <a:gd name="T44" fmla="*/ 9 w 81"/>
                  <a:gd name="T45" fmla="*/ 25 h 95"/>
                  <a:gd name="T46" fmla="*/ 14 w 81"/>
                  <a:gd name="T47" fmla="*/ 21 h 95"/>
                  <a:gd name="T48" fmla="*/ 20 w 81"/>
                  <a:gd name="T49" fmla="*/ 18 h 95"/>
                  <a:gd name="T50" fmla="*/ 23 w 81"/>
                  <a:gd name="T51" fmla="*/ 17 h 95"/>
                  <a:gd name="T52" fmla="*/ 27 w 81"/>
                  <a:gd name="T53" fmla="*/ 16 h 95"/>
                  <a:gd name="T54" fmla="*/ 31 w 81"/>
                  <a:gd name="T55" fmla="*/ 14 h 95"/>
                  <a:gd name="T56" fmla="*/ 36 w 81"/>
                  <a:gd name="T57" fmla="*/ 13 h 95"/>
                  <a:gd name="T58" fmla="*/ 41 w 81"/>
                  <a:gd name="T59" fmla="*/ 10 h 95"/>
                  <a:gd name="T60" fmla="*/ 45 w 81"/>
                  <a:gd name="T61" fmla="*/ 9 h 95"/>
                  <a:gd name="T62" fmla="*/ 50 w 81"/>
                  <a:gd name="T63" fmla="*/ 7 h 95"/>
                  <a:gd name="T64" fmla="*/ 54 w 81"/>
                  <a:gd name="T65" fmla="*/ 6 h 95"/>
                  <a:gd name="T66" fmla="*/ 62 w 81"/>
                  <a:gd name="T67" fmla="*/ 2 h 95"/>
                  <a:gd name="T68" fmla="*/ 67 w 81"/>
                  <a:gd name="T69" fmla="*/ 0 h 95"/>
                  <a:gd name="T70" fmla="*/ 69 w 81"/>
                  <a:gd name="T71" fmla="*/ 0 h 95"/>
                  <a:gd name="T72" fmla="*/ 73 w 81"/>
                  <a:gd name="T73" fmla="*/ 6 h 95"/>
                  <a:gd name="T74" fmla="*/ 76 w 81"/>
                  <a:gd name="T75" fmla="*/ 11 h 95"/>
                  <a:gd name="T76" fmla="*/ 79 w 81"/>
                  <a:gd name="T77" fmla="*/ 15 h 95"/>
                  <a:gd name="T78" fmla="*/ 80 w 81"/>
                  <a:gd name="T79" fmla="*/ 18 h 95"/>
                  <a:gd name="T80" fmla="*/ 81 w 81"/>
                  <a:gd name="T81" fmla="*/ 21 h 95"/>
                  <a:gd name="T82" fmla="*/ 81 w 81"/>
                  <a:gd name="T83" fmla="*/ 26 h 95"/>
                  <a:gd name="T84" fmla="*/ 80 w 81"/>
                  <a:gd name="T85" fmla="*/ 34 h 95"/>
                  <a:gd name="T86" fmla="*/ 77 w 81"/>
                  <a:gd name="T87" fmla="*/ 43 h 95"/>
                  <a:gd name="T88" fmla="*/ 73 w 81"/>
                  <a:gd name="T89" fmla="*/ 48 h 95"/>
                  <a:gd name="T90" fmla="*/ 67 w 81"/>
                  <a:gd name="T91" fmla="*/ 53 h 95"/>
                  <a:gd name="T92" fmla="*/ 62 w 81"/>
                  <a:gd name="T93" fmla="*/ 59 h 95"/>
                  <a:gd name="T94" fmla="*/ 58 w 81"/>
                  <a:gd name="T95" fmla="*/ 64 h 95"/>
                  <a:gd name="T96" fmla="*/ 56 w 81"/>
                  <a:gd name="T97" fmla="*/ 70 h 95"/>
                  <a:gd name="T98" fmla="*/ 53 w 81"/>
                  <a:gd name="T99" fmla="*/ 76 h 95"/>
                  <a:gd name="T100" fmla="*/ 50 w 81"/>
                  <a:gd name="T101" fmla="*/ 81 h 95"/>
                  <a:gd name="T102" fmla="*/ 45 w 81"/>
                  <a:gd name="T103" fmla="*/ 85 h 95"/>
                  <a:gd name="T104" fmla="*/ 42 w 81"/>
                  <a:gd name="T105" fmla="*/ 86 h 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
                  <a:gd name="T160" fmla="*/ 0 h 95"/>
                  <a:gd name="T161" fmla="*/ 81 w 81"/>
                  <a:gd name="T162" fmla="*/ 95 h 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 h="95">
                    <a:moveTo>
                      <a:pt x="42" y="86"/>
                    </a:moveTo>
                    <a:lnTo>
                      <a:pt x="36" y="86"/>
                    </a:lnTo>
                    <a:lnTo>
                      <a:pt x="30" y="86"/>
                    </a:lnTo>
                    <a:lnTo>
                      <a:pt x="24" y="87"/>
                    </a:lnTo>
                    <a:lnTo>
                      <a:pt x="19" y="91"/>
                    </a:lnTo>
                    <a:lnTo>
                      <a:pt x="18" y="91"/>
                    </a:lnTo>
                    <a:lnTo>
                      <a:pt x="16" y="93"/>
                    </a:lnTo>
                    <a:lnTo>
                      <a:pt x="15" y="95"/>
                    </a:lnTo>
                    <a:lnTo>
                      <a:pt x="13" y="94"/>
                    </a:lnTo>
                    <a:lnTo>
                      <a:pt x="14" y="89"/>
                    </a:lnTo>
                    <a:lnTo>
                      <a:pt x="13" y="82"/>
                    </a:lnTo>
                    <a:lnTo>
                      <a:pt x="11" y="75"/>
                    </a:lnTo>
                    <a:lnTo>
                      <a:pt x="8" y="69"/>
                    </a:lnTo>
                    <a:lnTo>
                      <a:pt x="6" y="66"/>
                    </a:lnTo>
                    <a:lnTo>
                      <a:pt x="4" y="62"/>
                    </a:lnTo>
                    <a:lnTo>
                      <a:pt x="4" y="57"/>
                    </a:lnTo>
                    <a:lnTo>
                      <a:pt x="7" y="51"/>
                    </a:lnTo>
                    <a:lnTo>
                      <a:pt x="5" y="49"/>
                    </a:lnTo>
                    <a:lnTo>
                      <a:pt x="3" y="46"/>
                    </a:lnTo>
                    <a:lnTo>
                      <a:pt x="0" y="41"/>
                    </a:lnTo>
                    <a:lnTo>
                      <a:pt x="1" y="37"/>
                    </a:lnTo>
                    <a:lnTo>
                      <a:pt x="5" y="31"/>
                    </a:lnTo>
                    <a:lnTo>
                      <a:pt x="9" y="25"/>
                    </a:lnTo>
                    <a:lnTo>
                      <a:pt x="14" y="21"/>
                    </a:lnTo>
                    <a:lnTo>
                      <a:pt x="20" y="18"/>
                    </a:lnTo>
                    <a:lnTo>
                      <a:pt x="23" y="17"/>
                    </a:lnTo>
                    <a:lnTo>
                      <a:pt x="27" y="16"/>
                    </a:lnTo>
                    <a:lnTo>
                      <a:pt x="31" y="14"/>
                    </a:lnTo>
                    <a:lnTo>
                      <a:pt x="36" y="13"/>
                    </a:lnTo>
                    <a:lnTo>
                      <a:pt x="41" y="10"/>
                    </a:lnTo>
                    <a:lnTo>
                      <a:pt x="45" y="9"/>
                    </a:lnTo>
                    <a:lnTo>
                      <a:pt x="50" y="7"/>
                    </a:lnTo>
                    <a:lnTo>
                      <a:pt x="54" y="6"/>
                    </a:lnTo>
                    <a:lnTo>
                      <a:pt x="62" y="2"/>
                    </a:lnTo>
                    <a:lnTo>
                      <a:pt x="67" y="0"/>
                    </a:lnTo>
                    <a:lnTo>
                      <a:pt x="69" y="0"/>
                    </a:lnTo>
                    <a:lnTo>
                      <a:pt x="73" y="6"/>
                    </a:lnTo>
                    <a:lnTo>
                      <a:pt x="76" y="11"/>
                    </a:lnTo>
                    <a:lnTo>
                      <a:pt x="79" y="15"/>
                    </a:lnTo>
                    <a:lnTo>
                      <a:pt x="80" y="18"/>
                    </a:lnTo>
                    <a:lnTo>
                      <a:pt x="81" y="21"/>
                    </a:lnTo>
                    <a:lnTo>
                      <a:pt x="81" y="26"/>
                    </a:lnTo>
                    <a:lnTo>
                      <a:pt x="80" y="34"/>
                    </a:lnTo>
                    <a:lnTo>
                      <a:pt x="77" y="43"/>
                    </a:lnTo>
                    <a:lnTo>
                      <a:pt x="73" y="48"/>
                    </a:lnTo>
                    <a:lnTo>
                      <a:pt x="67" y="53"/>
                    </a:lnTo>
                    <a:lnTo>
                      <a:pt x="62" y="59"/>
                    </a:lnTo>
                    <a:lnTo>
                      <a:pt x="58" y="64"/>
                    </a:lnTo>
                    <a:lnTo>
                      <a:pt x="56" y="70"/>
                    </a:lnTo>
                    <a:lnTo>
                      <a:pt x="53" y="76"/>
                    </a:lnTo>
                    <a:lnTo>
                      <a:pt x="50" y="81"/>
                    </a:lnTo>
                    <a:lnTo>
                      <a:pt x="45" y="85"/>
                    </a:lnTo>
                    <a:lnTo>
                      <a:pt x="42" y="86"/>
                    </a:lnTo>
                    <a:close/>
                  </a:path>
                </a:pathLst>
              </a:custGeom>
              <a:solidFill>
                <a:srgbClr val="E8B2D6"/>
              </a:solidFill>
              <a:ln w="3175" cmpd="sng">
                <a:noFill/>
                <a:round/>
                <a:headEnd/>
                <a:tailEnd/>
              </a:ln>
            </p:spPr>
            <p:txBody>
              <a:bodyPr/>
              <a:lstStyle/>
              <a:p>
                <a:endParaRPr lang="en-US">
                  <a:solidFill>
                    <a:srgbClr val="FFFFFF"/>
                  </a:solidFill>
                </a:endParaRPr>
              </a:p>
            </p:txBody>
          </p:sp>
          <p:sp>
            <p:nvSpPr>
              <p:cNvPr id="1211" name="Freeform 125"/>
              <p:cNvSpPr>
                <a:spLocks/>
              </p:cNvSpPr>
              <p:nvPr/>
            </p:nvSpPr>
            <p:spPr bwMode="auto">
              <a:xfrm>
                <a:off x="3094" y="825"/>
                <a:ext cx="38" cy="48"/>
              </a:xfrm>
              <a:custGeom>
                <a:avLst/>
                <a:gdLst>
                  <a:gd name="T0" fmla="*/ 48 w 77"/>
                  <a:gd name="T1" fmla="*/ 97 h 97"/>
                  <a:gd name="T2" fmla="*/ 47 w 77"/>
                  <a:gd name="T3" fmla="*/ 95 h 97"/>
                  <a:gd name="T4" fmla="*/ 45 w 77"/>
                  <a:gd name="T5" fmla="*/ 93 h 97"/>
                  <a:gd name="T6" fmla="*/ 42 w 77"/>
                  <a:gd name="T7" fmla="*/ 90 h 97"/>
                  <a:gd name="T8" fmla="*/ 38 w 77"/>
                  <a:gd name="T9" fmla="*/ 87 h 97"/>
                  <a:gd name="T10" fmla="*/ 35 w 77"/>
                  <a:gd name="T11" fmla="*/ 86 h 97"/>
                  <a:gd name="T12" fmla="*/ 34 w 77"/>
                  <a:gd name="T13" fmla="*/ 88 h 97"/>
                  <a:gd name="T14" fmla="*/ 33 w 77"/>
                  <a:gd name="T15" fmla="*/ 90 h 97"/>
                  <a:gd name="T16" fmla="*/ 33 w 77"/>
                  <a:gd name="T17" fmla="*/ 94 h 97"/>
                  <a:gd name="T18" fmla="*/ 29 w 77"/>
                  <a:gd name="T19" fmla="*/ 95 h 97"/>
                  <a:gd name="T20" fmla="*/ 25 w 77"/>
                  <a:gd name="T21" fmla="*/ 95 h 97"/>
                  <a:gd name="T22" fmla="*/ 18 w 77"/>
                  <a:gd name="T23" fmla="*/ 94 h 97"/>
                  <a:gd name="T24" fmla="*/ 12 w 77"/>
                  <a:gd name="T25" fmla="*/ 93 h 97"/>
                  <a:gd name="T26" fmla="*/ 6 w 77"/>
                  <a:gd name="T27" fmla="*/ 88 h 97"/>
                  <a:gd name="T28" fmla="*/ 2 w 77"/>
                  <a:gd name="T29" fmla="*/ 80 h 97"/>
                  <a:gd name="T30" fmla="*/ 0 w 77"/>
                  <a:gd name="T31" fmla="*/ 71 h 97"/>
                  <a:gd name="T32" fmla="*/ 7 w 77"/>
                  <a:gd name="T33" fmla="*/ 60 h 97"/>
                  <a:gd name="T34" fmla="*/ 18 w 77"/>
                  <a:gd name="T35" fmla="*/ 50 h 97"/>
                  <a:gd name="T36" fmla="*/ 27 w 77"/>
                  <a:gd name="T37" fmla="*/ 42 h 97"/>
                  <a:gd name="T38" fmla="*/ 34 w 77"/>
                  <a:gd name="T39" fmla="*/ 35 h 97"/>
                  <a:gd name="T40" fmla="*/ 37 w 77"/>
                  <a:gd name="T41" fmla="*/ 29 h 97"/>
                  <a:gd name="T42" fmla="*/ 40 w 77"/>
                  <a:gd name="T43" fmla="*/ 20 h 97"/>
                  <a:gd name="T44" fmla="*/ 42 w 77"/>
                  <a:gd name="T45" fmla="*/ 7 h 97"/>
                  <a:gd name="T46" fmla="*/ 45 w 77"/>
                  <a:gd name="T47" fmla="*/ 0 h 97"/>
                  <a:gd name="T48" fmla="*/ 51 w 77"/>
                  <a:gd name="T49" fmla="*/ 3 h 97"/>
                  <a:gd name="T50" fmla="*/ 57 w 77"/>
                  <a:gd name="T51" fmla="*/ 11 h 97"/>
                  <a:gd name="T52" fmla="*/ 62 w 77"/>
                  <a:gd name="T53" fmla="*/ 18 h 97"/>
                  <a:gd name="T54" fmla="*/ 66 w 77"/>
                  <a:gd name="T55" fmla="*/ 23 h 97"/>
                  <a:gd name="T56" fmla="*/ 70 w 77"/>
                  <a:gd name="T57" fmla="*/ 26 h 97"/>
                  <a:gd name="T58" fmla="*/ 70 w 77"/>
                  <a:gd name="T59" fmla="*/ 27 h 97"/>
                  <a:gd name="T60" fmla="*/ 71 w 77"/>
                  <a:gd name="T61" fmla="*/ 32 h 97"/>
                  <a:gd name="T62" fmla="*/ 73 w 77"/>
                  <a:gd name="T63" fmla="*/ 37 h 97"/>
                  <a:gd name="T64" fmla="*/ 75 w 77"/>
                  <a:gd name="T65" fmla="*/ 45 h 97"/>
                  <a:gd name="T66" fmla="*/ 77 w 77"/>
                  <a:gd name="T67" fmla="*/ 52 h 97"/>
                  <a:gd name="T68" fmla="*/ 77 w 77"/>
                  <a:gd name="T69" fmla="*/ 64 h 97"/>
                  <a:gd name="T70" fmla="*/ 75 w 77"/>
                  <a:gd name="T71" fmla="*/ 75 h 97"/>
                  <a:gd name="T72" fmla="*/ 72 w 77"/>
                  <a:gd name="T73" fmla="*/ 82 h 97"/>
                  <a:gd name="T74" fmla="*/ 72 w 77"/>
                  <a:gd name="T75" fmla="*/ 79 h 97"/>
                  <a:gd name="T76" fmla="*/ 72 w 77"/>
                  <a:gd name="T77" fmla="*/ 75 h 97"/>
                  <a:gd name="T78" fmla="*/ 71 w 77"/>
                  <a:gd name="T79" fmla="*/ 71 h 97"/>
                  <a:gd name="T80" fmla="*/ 68 w 77"/>
                  <a:gd name="T81" fmla="*/ 68 h 97"/>
                  <a:gd name="T82" fmla="*/ 66 w 77"/>
                  <a:gd name="T83" fmla="*/ 79 h 97"/>
                  <a:gd name="T84" fmla="*/ 60 w 77"/>
                  <a:gd name="T85" fmla="*/ 88 h 97"/>
                  <a:gd name="T86" fmla="*/ 53 w 77"/>
                  <a:gd name="T87" fmla="*/ 96 h 97"/>
                  <a:gd name="T88" fmla="*/ 48 w 77"/>
                  <a:gd name="T89" fmla="*/ 97 h 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
                  <a:gd name="T136" fmla="*/ 0 h 97"/>
                  <a:gd name="T137" fmla="*/ 77 w 77"/>
                  <a:gd name="T138" fmla="*/ 97 h 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 h="97">
                    <a:moveTo>
                      <a:pt x="48" y="97"/>
                    </a:moveTo>
                    <a:lnTo>
                      <a:pt x="47" y="95"/>
                    </a:lnTo>
                    <a:lnTo>
                      <a:pt x="45" y="93"/>
                    </a:lnTo>
                    <a:lnTo>
                      <a:pt x="42" y="90"/>
                    </a:lnTo>
                    <a:lnTo>
                      <a:pt x="38" y="87"/>
                    </a:lnTo>
                    <a:lnTo>
                      <a:pt x="35" y="86"/>
                    </a:lnTo>
                    <a:lnTo>
                      <a:pt x="34" y="88"/>
                    </a:lnTo>
                    <a:lnTo>
                      <a:pt x="33" y="90"/>
                    </a:lnTo>
                    <a:lnTo>
                      <a:pt x="33" y="94"/>
                    </a:lnTo>
                    <a:lnTo>
                      <a:pt x="29" y="95"/>
                    </a:lnTo>
                    <a:lnTo>
                      <a:pt x="25" y="95"/>
                    </a:lnTo>
                    <a:lnTo>
                      <a:pt x="18" y="94"/>
                    </a:lnTo>
                    <a:lnTo>
                      <a:pt x="12" y="93"/>
                    </a:lnTo>
                    <a:lnTo>
                      <a:pt x="6" y="88"/>
                    </a:lnTo>
                    <a:lnTo>
                      <a:pt x="2" y="80"/>
                    </a:lnTo>
                    <a:lnTo>
                      <a:pt x="0" y="71"/>
                    </a:lnTo>
                    <a:lnTo>
                      <a:pt x="7" y="60"/>
                    </a:lnTo>
                    <a:lnTo>
                      <a:pt x="18" y="50"/>
                    </a:lnTo>
                    <a:lnTo>
                      <a:pt x="27" y="42"/>
                    </a:lnTo>
                    <a:lnTo>
                      <a:pt x="34" y="35"/>
                    </a:lnTo>
                    <a:lnTo>
                      <a:pt x="37" y="29"/>
                    </a:lnTo>
                    <a:lnTo>
                      <a:pt x="40" y="20"/>
                    </a:lnTo>
                    <a:lnTo>
                      <a:pt x="42" y="7"/>
                    </a:lnTo>
                    <a:lnTo>
                      <a:pt x="45" y="0"/>
                    </a:lnTo>
                    <a:lnTo>
                      <a:pt x="51" y="3"/>
                    </a:lnTo>
                    <a:lnTo>
                      <a:pt x="57" y="11"/>
                    </a:lnTo>
                    <a:lnTo>
                      <a:pt x="62" y="18"/>
                    </a:lnTo>
                    <a:lnTo>
                      <a:pt x="66" y="23"/>
                    </a:lnTo>
                    <a:lnTo>
                      <a:pt x="70" y="26"/>
                    </a:lnTo>
                    <a:lnTo>
                      <a:pt x="70" y="27"/>
                    </a:lnTo>
                    <a:lnTo>
                      <a:pt x="71" y="32"/>
                    </a:lnTo>
                    <a:lnTo>
                      <a:pt x="73" y="37"/>
                    </a:lnTo>
                    <a:lnTo>
                      <a:pt x="75" y="45"/>
                    </a:lnTo>
                    <a:lnTo>
                      <a:pt x="77" y="52"/>
                    </a:lnTo>
                    <a:lnTo>
                      <a:pt x="77" y="64"/>
                    </a:lnTo>
                    <a:lnTo>
                      <a:pt x="75" y="75"/>
                    </a:lnTo>
                    <a:lnTo>
                      <a:pt x="72" y="82"/>
                    </a:lnTo>
                    <a:lnTo>
                      <a:pt x="72" y="79"/>
                    </a:lnTo>
                    <a:lnTo>
                      <a:pt x="72" y="75"/>
                    </a:lnTo>
                    <a:lnTo>
                      <a:pt x="71" y="71"/>
                    </a:lnTo>
                    <a:lnTo>
                      <a:pt x="68" y="68"/>
                    </a:lnTo>
                    <a:lnTo>
                      <a:pt x="66" y="79"/>
                    </a:lnTo>
                    <a:lnTo>
                      <a:pt x="60" y="88"/>
                    </a:lnTo>
                    <a:lnTo>
                      <a:pt x="53" y="96"/>
                    </a:lnTo>
                    <a:lnTo>
                      <a:pt x="48" y="97"/>
                    </a:lnTo>
                    <a:close/>
                  </a:path>
                </a:pathLst>
              </a:custGeom>
              <a:solidFill>
                <a:srgbClr val="E8B2D6"/>
              </a:solidFill>
              <a:ln w="3175" cmpd="sng">
                <a:noFill/>
                <a:round/>
                <a:headEnd/>
                <a:tailEnd/>
              </a:ln>
            </p:spPr>
            <p:txBody>
              <a:bodyPr/>
              <a:lstStyle/>
              <a:p>
                <a:endParaRPr lang="en-US">
                  <a:solidFill>
                    <a:srgbClr val="FFFFFF"/>
                  </a:solidFill>
                </a:endParaRPr>
              </a:p>
            </p:txBody>
          </p:sp>
          <p:sp>
            <p:nvSpPr>
              <p:cNvPr id="1212" name="Freeform 126"/>
              <p:cNvSpPr>
                <a:spLocks/>
              </p:cNvSpPr>
              <p:nvPr/>
            </p:nvSpPr>
            <p:spPr bwMode="auto">
              <a:xfrm>
                <a:off x="3330" y="686"/>
                <a:ext cx="22" cy="78"/>
              </a:xfrm>
              <a:custGeom>
                <a:avLst/>
                <a:gdLst>
                  <a:gd name="T0" fmla="*/ 0 w 45"/>
                  <a:gd name="T1" fmla="*/ 152 h 156"/>
                  <a:gd name="T2" fmla="*/ 13 w 45"/>
                  <a:gd name="T3" fmla="*/ 131 h 156"/>
                  <a:gd name="T4" fmla="*/ 22 w 45"/>
                  <a:gd name="T5" fmla="*/ 110 h 156"/>
                  <a:gd name="T6" fmla="*/ 28 w 45"/>
                  <a:gd name="T7" fmla="*/ 90 h 156"/>
                  <a:gd name="T8" fmla="*/ 31 w 45"/>
                  <a:gd name="T9" fmla="*/ 69 h 156"/>
                  <a:gd name="T10" fmla="*/ 32 w 45"/>
                  <a:gd name="T11" fmla="*/ 51 h 156"/>
                  <a:gd name="T12" fmla="*/ 31 w 45"/>
                  <a:gd name="T13" fmla="*/ 32 h 156"/>
                  <a:gd name="T14" fmla="*/ 30 w 45"/>
                  <a:gd name="T15" fmla="*/ 15 h 156"/>
                  <a:gd name="T16" fmla="*/ 28 w 45"/>
                  <a:gd name="T17" fmla="*/ 0 h 156"/>
                  <a:gd name="T18" fmla="*/ 33 w 45"/>
                  <a:gd name="T19" fmla="*/ 13 h 156"/>
                  <a:gd name="T20" fmla="*/ 39 w 45"/>
                  <a:gd name="T21" fmla="*/ 28 h 156"/>
                  <a:gd name="T22" fmla="*/ 44 w 45"/>
                  <a:gd name="T23" fmla="*/ 45 h 156"/>
                  <a:gd name="T24" fmla="*/ 45 w 45"/>
                  <a:gd name="T25" fmla="*/ 64 h 156"/>
                  <a:gd name="T26" fmla="*/ 44 w 45"/>
                  <a:gd name="T27" fmla="*/ 85 h 156"/>
                  <a:gd name="T28" fmla="*/ 38 w 45"/>
                  <a:gd name="T29" fmla="*/ 107 h 156"/>
                  <a:gd name="T30" fmla="*/ 25 w 45"/>
                  <a:gd name="T31" fmla="*/ 131 h 156"/>
                  <a:gd name="T32" fmla="*/ 7 w 45"/>
                  <a:gd name="T33" fmla="*/ 156 h 156"/>
                  <a:gd name="T34" fmla="*/ 6 w 45"/>
                  <a:gd name="T35" fmla="*/ 154 h 156"/>
                  <a:gd name="T36" fmla="*/ 5 w 45"/>
                  <a:gd name="T37" fmla="*/ 153 h 156"/>
                  <a:gd name="T38" fmla="*/ 2 w 45"/>
                  <a:gd name="T39" fmla="*/ 152 h 156"/>
                  <a:gd name="T40" fmla="*/ 0 w 45"/>
                  <a:gd name="T41" fmla="*/ 152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56"/>
                  <a:gd name="T65" fmla="*/ 45 w 45"/>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56">
                    <a:moveTo>
                      <a:pt x="0" y="152"/>
                    </a:moveTo>
                    <a:lnTo>
                      <a:pt x="13" y="131"/>
                    </a:lnTo>
                    <a:lnTo>
                      <a:pt x="22" y="110"/>
                    </a:lnTo>
                    <a:lnTo>
                      <a:pt x="28" y="90"/>
                    </a:lnTo>
                    <a:lnTo>
                      <a:pt x="31" y="69"/>
                    </a:lnTo>
                    <a:lnTo>
                      <a:pt x="32" y="51"/>
                    </a:lnTo>
                    <a:lnTo>
                      <a:pt x="31" y="32"/>
                    </a:lnTo>
                    <a:lnTo>
                      <a:pt x="30" y="15"/>
                    </a:lnTo>
                    <a:lnTo>
                      <a:pt x="28" y="0"/>
                    </a:lnTo>
                    <a:lnTo>
                      <a:pt x="33" y="13"/>
                    </a:lnTo>
                    <a:lnTo>
                      <a:pt x="39" y="28"/>
                    </a:lnTo>
                    <a:lnTo>
                      <a:pt x="44" y="45"/>
                    </a:lnTo>
                    <a:lnTo>
                      <a:pt x="45" y="64"/>
                    </a:lnTo>
                    <a:lnTo>
                      <a:pt x="44" y="85"/>
                    </a:lnTo>
                    <a:lnTo>
                      <a:pt x="38" y="107"/>
                    </a:lnTo>
                    <a:lnTo>
                      <a:pt x="25" y="131"/>
                    </a:lnTo>
                    <a:lnTo>
                      <a:pt x="7" y="156"/>
                    </a:lnTo>
                    <a:lnTo>
                      <a:pt x="6" y="154"/>
                    </a:lnTo>
                    <a:lnTo>
                      <a:pt x="5" y="153"/>
                    </a:lnTo>
                    <a:lnTo>
                      <a:pt x="2" y="152"/>
                    </a:lnTo>
                    <a:lnTo>
                      <a:pt x="0" y="152"/>
                    </a:lnTo>
                    <a:close/>
                  </a:path>
                </a:pathLst>
              </a:custGeom>
              <a:solidFill>
                <a:srgbClr val="B799AD"/>
              </a:solidFill>
              <a:ln w="3175" cmpd="sng">
                <a:noFill/>
                <a:round/>
                <a:headEnd/>
                <a:tailEnd/>
              </a:ln>
            </p:spPr>
            <p:txBody>
              <a:bodyPr/>
              <a:lstStyle/>
              <a:p>
                <a:endParaRPr lang="en-US">
                  <a:solidFill>
                    <a:srgbClr val="FFFFFF"/>
                  </a:solidFill>
                </a:endParaRPr>
              </a:p>
            </p:txBody>
          </p:sp>
          <p:sp>
            <p:nvSpPr>
              <p:cNvPr id="1213" name="Freeform 127"/>
              <p:cNvSpPr>
                <a:spLocks/>
              </p:cNvSpPr>
              <p:nvPr/>
            </p:nvSpPr>
            <p:spPr bwMode="auto">
              <a:xfrm>
                <a:off x="3200" y="805"/>
                <a:ext cx="93" cy="97"/>
              </a:xfrm>
              <a:custGeom>
                <a:avLst/>
                <a:gdLst>
                  <a:gd name="T0" fmla="*/ 0 w 184"/>
                  <a:gd name="T1" fmla="*/ 195 h 195"/>
                  <a:gd name="T2" fmla="*/ 10 w 184"/>
                  <a:gd name="T3" fmla="*/ 184 h 195"/>
                  <a:gd name="T4" fmla="*/ 24 w 184"/>
                  <a:gd name="T5" fmla="*/ 169 h 195"/>
                  <a:gd name="T6" fmla="*/ 39 w 184"/>
                  <a:gd name="T7" fmla="*/ 151 h 195"/>
                  <a:gd name="T8" fmla="*/ 56 w 184"/>
                  <a:gd name="T9" fmla="*/ 131 h 195"/>
                  <a:gd name="T10" fmla="*/ 72 w 184"/>
                  <a:gd name="T11" fmla="*/ 112 h 195"/>
                  <a:gd name="T12" fmla="*/ 87 w 184"/>
                  <a:gd name="T13" fmla="*/ 93 h 195"/>
                  <a:gd name="T14" fmla="*/ 98 w 184"/>
                  <a:gd name="T15" fmla="*/ 78 h 195"/>
                  <a:gd name="T16" fmla="*/ 105 w 184"/>
                  <a:gd name="T17" fmla="*/ 69 h 195"/>
                  <a:gd name="T18" fmla="*/ 110 w 184"/>
                  <a:gd name="T19" fmla="*/ 62 h 195"/>
                  <a:gd name="T20" fmla="*/ 120 w 184"/>
                  <a:gd name="T21" fmla="*/ 54 h 195"/>
                  <a:gd name="T22" fmla="*/ 132 w 184"/>
                  <a:gd name="T23" fmla="*/ 44 h 195"/>
                  <a:gd name="T24" fmla="*/ 145 w 184"/>
                  <a:gd name="T25" fmla="*/ 35 h 195"/>
                  <a:gd name="T26" fmla="*/ 158 w 184"/>
                  <a:gd name="T27" fmla="*/ 25 h 195"/>
                  <a:gd name="T28" fmla="*/ 169 w 184"/>
                  <a:gd name="T29" fmla="*/ 17 h 195"/>
                  <a:gd name="T30" fmla="*/ 178 w 184"/>
                  <a:gd name="T31" fmla="*/ 12 h 195"/>
                  <a:gd name="T32" fmla="*/ 184 w 184"/>
                  <a:gd name="T33" fmla="*/ 8 h 195"/>
                  <a:gd name="T34" fmla="*/ 184 w 184"/>
                  <a:gd name="T35" fmla="*/ 7 h 195"/>
                  <a:gd name="T36" fmla="*/ 183 w 184"/>
                  <a:gd name="T37" fmla="*/ 5 h 195"/>
                  <a:gd name="T38" fmla="*/ 183 w 184"/>
                  <a:gd name="T39" fmla="*/ 2 h 195"/>
                  <a:gd name="T40" fmla="*/ 184 w 184"/>
                  <a:gd name="T41" fmla="*/ 0 h 195"/>
                  <a:gd name="T42" fmla="*/ 173 w 184"/>
                  <a:gd name="T43" fmla="*/ 9 h 195"/>
                  <a:gd name="T44" fmla="*/ 162 w 184"/>
                  <a:gd name="T45" fmla="*/ 13 h 195"/>
                  <a:gd name="T46" fmla="*/ 153 w 184"/>
                  <a:gd name="T47" fmla="*/ 14 h 195"/>
                  <a:gd name="T48" fmla="*/ 143 w 184"/>
                  <a:gd name="T49" fmla="*/ 17 h 195"/>
                  <a:gd name="T50" fmla="*/ 131 w 184"/>
                  <a:gd name="T51" fmla="*/ 25 h 195"/>
                  <a:gd name="T52" fmla="*/ 116 w 184"/>
                  <a:gd name="T53" fmla="*/ 40 h 195"/>
                  <a:gd name="T54" fmla="*/ 95 w 184"/>
                  <a:gd name="T55" fmla="*/ 67 h 195"/>
                  <a:gd name="T56" fmla="*/ 70 w 184"/>
                  <a:gd name="T57" fmla="*/ 108 h 195"/>
                  <a:gd name="T58" fmla="*/ 58 w 184"/>
                  <a:gd name="T59" fmla="*/ 115 h 195"/>
                  <a:gd name="T60" fmla="*/ 49 w 184"/>
                  <a:gd name="T61" fmla="*/ 122 h 195"/>
                  <a:gd name="T62" fmla="*/ 42 w 184"/>
                  <a:gd name="T63" fmla="*/ 130 h 195"/>
                  <a:gd name="T64" fmla="*/ 35 w 184"/>
                  <a:gd name="T65" fmla="*/ 141 h 195"/>
                  <a:gd name="T66" fmla="*/ 30 w 184"/>
                  <a:gd name="T67" fmla="*/ 151 h 195"/>
                  <a:gd name="T68" fmla="*/ 22 w 184"/>
                  <a:gd name="T69" fmla="*/ 164 h 195"/>
                  <a:gd name="T70" fmla="*/ 12 w 184"/>
                  <a:gd name="T71" fmla="*/ 179 h 195"/>
                  <a:gd name="T72" fmla="*/ 0 w 184"/>
                  <a:gd name="T73" fmla="*/ 195 h 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4"/>
                  <a:gd name="T112" fmla="*/ 0 h 195"/>
                  <a:gd name="T113" fmla="*/ 184 w 184"/>
                  <a:gd name="T114" fmla="*/ 195 h 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4" h="195">
                    <a:moveTo>
                      <a:pt x="0" y="195"/>
                    </a:moveTo>
                    <a:lnTo>
                      <a:pt x="10" y="184"/>
                    </a:lnTo>
                    <a:lnTo>
                      <a:pt x="24" y="169"/>
                    </a:lnTo>
                    <a:lnTo>
                      <a:pt x="39" y="151"/>
                    </a:lnTo>
                    <a:lnTo>
                      <a:pt x="56" y="131"/>
                    </a:lnTo>
                    <a:lnTo>
                      <a:pt x="72" y="112"/>
                    </a:lnTo>
                    <a:lnTo>
                      <a:pt x="87" y="93"/>
                    </a:lnTo>
                    <a:lnTo>
                      <a:pt x="98" y="78"/>
                    </a:lnTo>
                    <a:lnTo>
                      <a:pt x="105" y="69"/>
                    </a:lnTo>
                    <a:lnTo>
                      <a:pt x="110" y="62"/>
                    </a:lnTo>
                    <a:lnTo>
                      <a:pt x="120" y="54"/>
                    </a:lnTo>
                    <a:lnTo>
                      <a:pt x="132" y="44"/>
                    </a:lnTo>
                    <a:lnTo>
                      <a:pt x="145" y="35"/>
                    </a:lnTo>
                    <a:lnTo>
                      <a:pt x="158" y="25"/>
                    </a:lnTo>
                    <a:lnTo>
                      <a:pt x="169" y="17"/>
                    </a:lnTo>
                    <a:lnTo>
                      <a:pt x="178" y="12"/>
                    </a:lnTo>
                    <a:lnTo>
                      <a:pt x="184" y="8"/>
                    </a:lnTo>
                    <a:lnTo>
                      <a:pt x="184" y="7"/>
                    </a:lnTo>
                    <a:lnTo>
                      <a:pt x="183" y="5"/>
                    </a:lnTo>
                    <a:lnTo>
                      <a:pt x="183" y="2"/>
                    </a:lnTo>
                    <a:lnTo>
                      <a:pt x="184" y="0"/>
                    </a:lnTo>
                    <a:lnTo>
                      <a:pt x="173" y="9"/>
                    </a:lnTo>
                    <a:lnTo>
                      <a:pt x="162" y="13"/>
                    </a:lnTo>
                    <a:lnTo>
                      <a:pt x="153" y="14"/>
                    </a:lnTo>
                    <a:lnTo>
                      <a:pt x="143" y="17"/>
                    </a:lnTo>
                    <a:lnTo>
                      <a:pt x="131" y="25"/>
                    </a:lnTo>
                    <a:lnTo>
                      <a:pt x="116" y="40"/>
                    </a:lnTo>
                    <a:lnTo>
                      <a:pt x="95" y="67"/>
                    </a:lnTo>
                    <a:lnTo>
                      <a:pt x="70" y="108"/>
                    </a:lnTo>
                    <a:lnTo>
                      <a:pt x="58" y="115"/>
                    </a:lnTo>
                    <a:lnTo>
                      <a:pt x="49" y="122"/>
                    </a:lnTo>
                    <a:lnTo>
                      <a:pt x="42" y="130"/>
                    </a:lnTo>
                    <a:lnTo>
                      <a:pt x="35" y="141"/>
                    </a:lnTo>
                    <a:lnTo>
                      <a:pt x="30" y="151"/>
                    </a:lnTo>
                    <a:lnTo>
                      <a:pt x="22" y="164"/>
                    </a:lnTo>
                    <a:lnTo>
                      <a:pt x="12" y="179"/>
                    </a:lnTo>
                    <a:lnTo>
                      <a:pt x="0" y="195"/>
                    </a:lnTo>
                    <a:close/>
                  </a:path>
                </a:pathLst>
              </a:custGeom>
              <a:solidFill>
                <a:srgbClr val="B799AD"/>
              </a:solidFill>
              <a:ln w="3175" cmpd="sng">
                <a:noFill/>
                <a:round/>
                <a:headEnd/>
                <a:tailEnd/>
              </a:ln>
            </p:spPr>
            <p:txBody>
              <a:bodyPr/>
              <a:lstStyle/>
              <a:p>
                <a:endParaRPr lang="en-US">
                  <a:solidFill>
                    <a:srgbClr val="FFFFFF"/>
                  </a:solidFill>
                </a:endParaRPr>
              </a:p>
            </p:txBody>
          </p:sp>
          <p:sp>
            <p:nvSpPr>
              <p:cNvPr id="1214" name="Freeform 128"/>
              <p:cNvSpPr>
                <a:spLocks/>
              </p:cNvSpPr>
              <p:nvPr/>
            </p:nvSpPr>
            <p:spPr bwMode="auto">
              <a:xfrm>
                <a:off x="3153" y="636"/>
                <a:ext cx="42" cy="85"/>
              </a:xfrm>
              <a:custGeom>
                <a:avLst/>
                <a:gdLst>
                  <a:gd name="T0" fmla="*/ 85 w 85"/>
                  <a:gd name="T1" fmla="*/ 0 h 170"/>
                  <a:gd name="T2" fmla="*/ 75 w 85"/>
                  <a:gd name="T3" fmla="*/ 9 h 170"/>
                  <a:gd name="T4" fmla="*/ 65 w 85"/>
                  <a:gd name="T5" fmla="*/ 18 h 170"/>
                  <a:gd name="T6" fmla="*/ 55 w 85"/>
                  <a:gd name="T7" fmla="*/ 27 h 170"/>
                  <a:gd name="T8" fmla="*/ 48 w 85"/>
                  <a:gd name="T9" fmla="*/ 37 h 170"/>
                  <a:gd name="T10" fmla="*/ 43 w 85"/>
                  <a:gd name="T11" fmla="*/ 45 h 170"/>
                  <a:gd name="T12" fmla="*/ 38 w 85"/>
                  <a:gd name="T13" fmla="*/ 52 h 170"/>
                  <a:gd name="T14" fmla="*/ 36 w 85"/>
                  <a:gd name="T15" fmla="*/ 57 h 170"/>
                  <a:gd name="T16" fmla="*/ 35 w 85"/>
                  <a:gd name="T17" fmla="*/ 61 h 170"/>
                  <a:gd name="T18" fmla="*/ 24 w 85"/>
                  <a:gd name="T19" fmla="*/ 69 h 170"/>
                  <a:gd name="T20" fmla="*/ 17 w 85"/>
                  <a:gd name="T21" fmla="*/ 78 h 170"/>
                  <a:gd name="T22" fmla="*/ 13 w 85"/>
                  <a:gd name="T23" fmla="*/ 90 h 170"/>
                  <a:gd name="T24" fmla="*/ 10 w 85"/>
                  <a:gd name="T25" fmla="*/ 101 h 170"/>
                  <a:gd name="T26" fmla="*/ 9 w 85"/>
                  <a:gd name="T27" fmla="*/ 115 h 170"/>
                  <a:gd name="T28" fmla="*/ 8 w 85"/>
                  <a:gd name="T29" fmla="*/ 131 h 170"/>
                  <a:gd name="T30" fmla="*/ 5 w 85"/>
                  <a:gd name="T31" fmla="*/ 149 h 170"/>
                  <a:gd name="T32" fmla="*/ 0 w 85"/>
                  <a:gd name="T33" fmla="*/ 170 h 170"/>
                  <a:gd name="T34" fmla="*/ 2 w 85"/>
                  <a:gd name="T35" fmla="*/ 161 h 170"/>
                  <a:gd name="T36" fmla="*/ 3 w 85"/>
                  <a:gd name="T37" fmla="*/ 148 h 170"/>
                  <a:gd name="T38" fmla="*/ 3 w 85"/>
                  <a:gd name="T39" fmla="*/ 133 h 170"/>
                  <a:gd name="T40" fmla="*/ 2 w 85"/>
                  <a:gd name="T41" fmla="*/ 116 h 170"/>
                  <a:gd name="T42" fmla="*/ 3 w 85"/>
                  <a:gd name="T43" fmla="*/ 99 h 170"/>
                  <a:gd name="T44" fmla="*/ 8 w 85"/>
                  <a:gd name="T45" fmla="*/ 79 h 170"/>
                  <a:gd name="T46" fmla="*/ 16 w 85"/>
                  <a:gd name="T47" fmla="*/ 61 h 170"/>
                  <a:gd name="T48" fmla="*/ 29 w 85"/>
                  <a:gd name="T49" fmla="*/ 41 h 170"/>
                  <a:gd name="T50" fmla="*/ 33 w 85"/>
                  <a:gd name="T51" fmla="*/ 37 h 170"/>
                  <a:gd name="T52" fmla="*/ 39 w 85"/>
                  <a:gd name="T53" fmla="*/ 31 h 170"/>
                  <a:gd name="T54" fmla="*/ 45 w 85"/>
                  <a:gd name="T55" fmla="*/ 25 h 170"/>
                  <a:gd name="T56" fmla="*/ 51 w 85"/>
                  <a:gd name="T57" fmla="*/ 19 h 170"/>
                  <a:gd name="T58" fmla="*/ 59 w 85"/>
                  <a:gd name="T59" fmla="*/ 14 h 170"/>
                  <a:gd name="T60" fmla="*/ 67 w 85"/>
                  <a:gd name="T61" fmla="*/ 9 h 170"/>
                  <a:gd name="T62" fmla="*/ 75 w 85"/>
                  <a:gd name="T63" fmla="*/ 4 h 170"/>
                  <a:gd name="T64" fmla="*/ 85 w 85"/>
                  <a:gd name="T65" fmla="*/ 0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70"/>
                  <a:gd name="T101" fmla="*/ 85 w 85"/>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70">
                    <a:moveTo>
                      <a:pt x="85" y="0"/>
                    </a:moveTo>
                    <a:lnTo>
                      <a:pt x="75" y="9"/>
                    </a:lnTo>
                    <a:lnTo>
                      <a:pt x="65" y="18"/>
                    </a:lnTo>
                    <a:lnTo>
                      <a:pt x="55" y="27"/>
                    </a:lnTo>
                    <a:lnTo>
                      <a:pt x="48" y="37"/>
                    </a:lnTo>
                    <a:lnTo>
                      <a:pt x="43" y="45"/>
                    </a:lnTo>
                    <a:lnTo>
                      <a:pt x="38" y="52"/>
                    </a:lnTo>
                    <a:lnTo>
                      <a:pt x="36" y="57"/>
                    </a:lnTo>
                    <a:lnTo>
                      <a:pt x="35" y="61"/>
                    </a:lnTo>
                    <a:lnTo>
                      <a:pt x="24" y="69"/>
                    </a:lnTo>
                    <a:lnTo>
                      <a:pt x="17" y="78"/>
                    </a:lnTo>
                    <a:lnTo>
                      <a:pt x="13" y="90"/>
                    </a:lnTo>
                    <a:lnTo>
                      <a:pt x="10" y="101"/>
                    </a:lnTo>
                    <a:lnTo>
                      <a:pt x="9" y="115"/>
                    </a:lnTo>
                    <a:lnTo>
                      <a:pt x="8" y="131"/>
                    </a:lnTo>
                    <a:lnTo>
                      <a:pt x="5" y="149"/>
                    </a:lnTo>
                    <a:lnTo>
                      <a:pt x="0" y="170"/>
                    </a:lnTo>
                    <a:lnTo>
                      <a:pt x="2" y="161"/>
                    </a:lnTo>
                    <a:lnTo>
                      <a:pt x="3" y="148"/>
                    </a:lnTo>
                    <a:lnTo>
                      <a:pt x="3" y="133"/>
                    </a:lnTo>
                    <a:lnTo>
                      <a:pt x="2" y="116"/>
                    </a:lnTo>
                    <a:lnTo>
                      <a:pt x="3" y="99"/>
                    </a:lnTo>
                    <a:lnTo>
                      <a:pt x="8" y="79"/>
                    </a:lnTo>
                    <a:lnTo>
                      <a:pt x="16" y="61"/>
                    </a:lnTo>
                    <a:lnTo>
                      <a:pt x="29" y="41"/>
                    </a:lnTo>
                    <a:lnTo>
                      <a:pt x="33" y="37"/>
                    </a:lnTo>
                    <a:lnTo>
                      <a:pt x="39" y="31"/>
                    </a:lnTo>
                    <a:lnTo>
                      <a:pt x="45" y="25"/>
                    </a:lnTo>
                    <a:lnTo>
                      <a:pt x="51" y="19"/>
                    </a:lnTo>
                    <a:lnTo>
                      <a:pt x="59" y="14"/>
                    </a:lnTo>
                    <a:lnTo>
                      <a:pt x="67" y="9"/>
                    </a:lnTo>
                    <a:lnTo>
                      <a:pt x="75" y="4"/>
                    </a:lnTo>
                    <a:lnTo>
                      <a:pt x="85" y="0"/>
                    </a:lnTo>
                    <a:close/>
                  </a:path>
                </a:pathLst>
              </a:custGeom>
              <a:solidFill>
                <a:srgbClr val="B799AD"/>
              </a:solidFill>
              <a:ln w="3175" cmpd="sng">
                <a:noFill/>
                <a:round/>
                <a:headEnd/>
                <a:tailEnd/>
              </a:ln>
            </p:spPr>
            <p:txBody>
              <a:bodyPr/>
              <a:lstStyle/>
              <a:p>
                <a:endParaRPr lang="en-US">
                  <a:solidFill>
                    <a:srgbClr val="FFFFFF"/>
                  </a:solidFill>
                </a:endParaRPr>
              </a:p>
            </p:txBody>
          </p:sp>
          <p:sp>
            <p:nvSpPr>
              <p:cNvPr id="1215" name="Freeform 129"/>
              <p:cNvSpPr>
                <a:spLocks/>
              </p:cNvSpPr>
              <p:nvPr/>
            </p:nvSpPr>
            <p:spPr bwMode="auto">
              <a:xfrm>
                <a:off x="3133" y="902"/>
                <a:ext cx="67" cy="63"/>
              </a:xfrm>
              <a:custGeom>
                <a:avLst/>
                <a:gdLst>
                  <a:gd name="T0" fmla="*/ 69 w 135"/>
                  <a:gd name="T1" fmla="*/ 70 h 125"/>
                  <a:gd name="T2" fmla="*/ 87 w 135"/>
                  <a:gd name="T3" fmla="*/ 56 h 125"/>
                  <a:gd name="T4" fmla="*/ 100 w 135"/>
                  <a:gd name="T5" fmla="*/ 34 h 125"/>
                  <a:gd name="T6" fmla="*/ 110 w 135"/>
                  <a:gd name="T7" fmla="*/ 18 h 125"/>
                  <a:gd name="T8" fmla="*/ 113 w 135"/>
                  <a:gd name="T9" fmla="*/ 11 h 125"/>
                  <a:gd name="T10" fmla="*/ 116 w 135"/>
                  <a:gd name="T11" fmla="*/ 17 h 125"/>
                  <a:gd name="T12" fmla="*/ 120 w 135"/>
                  <a:gd name="T13" fmla="*/ 19 h 125"/>
                  <a:gd name="T14" fmla="*/ 130 w 135"/>
                  <a:gd name="T15" fmla="*/ 4 h 125"/>
                  <a:gd name="T16" fmla="*/ 135 w 135"/>
                  <a:gd name="T17" fmla="*/ 3 h 125"/>
                  <a:gd name="T18" fmla="*/ 134 w 135"/>
                  <a:gd name="T19" fmla="*/ 9 h 125"/>
                  <a:gd name="T20" fmla="*/ 130 w 135"/>
                  <a:gd name="T21" fmla="*/ 15 h 125"/>
                  <a:gd name="T22" fmla="*/ 130 w 135"/>
                  <a:gd name="T23" fmla="*/ 22 h 125"/>
                  <a:gd name="T24" fmla="*/ 131 w 135"/>
                  <a:gd name="T25" fmla="*/ 32 h 125"/>
                  <a:gd name="T26" fmla="*/ 124 w 135"/>
                  <a:gd name="T27" fmla="*/ 54 h 125"/>
                  <a:gd name="T28" fmla="*/ 120 w 135"/>
                  <a:gd name="T29" fmla="*/ 55 h 125"/>
                  <a:gd name="T30" fmla="*/ 119 w 135"/>
                  <a:gd name="T31" fmla="*/ 45 h 125"/>
                  <a:gd name="T32" fmla="*/ 115 w 135"/>
                  <a:gd name="T33" fmla="*/ 44 h 125"/>
                  <a:gd name="T34" fmla="*/ 110 w 135"/>
                  <a:gd name="T35" fmla="*/ 48 h 125"/>
                  <a:gd name="T36" fmla="*/ 107 w 135"/>
                  <a:gd name="T37" fmla="*/ 48 h 125"/>
                  <a:gd name="T38" fmla="*/ 106 w 135"/>
                  <a:gd name="T39" fmla="*/ 45 h 125"/>
                  <a:gd name="T40" fmla="*/ 104 w 135"/>
                  <a:gd name="T41" fmla="*/ 46 h 125"/>
                  <a:gd name="T42" fmla="*/ 92 w 135"/>
                  <a:gd name="T43" fmla="*/ 60 h 125"/>
                  <a:gd name="T44" fmla="*/ 75 w 135"/>
                  <a:gd name="T45" fmla="*/ 75 h 125"/>
                  <a:gd name="T46" fmla="*/ 56 w 135"/>
                  <a:gd name="T47" fmla="*/ 87 h 125"/>
                  <a:gd name="T48" fmla="*/ 45 w 135"/>
                  <a:gd name="T49" fmla="*/ 93 h 125"/>
                  <a:gd name="T50" fmla="*/ 32 w 135"/>
                  <a:gd name="T51" fmla="*/ 100 h 125"/>
                  <a:gd name="T52" fmla="*/ 17 w 135"/>
                  <a:gd name="T53" fmla="*/ 110 h 125"/>
                  <a:gd name="T54" fmla="*/ 4 w 135"/>
                  <a:gd name="T55" fmla="*/ 121 h 125"/>
                  <a:gd name="T56" fmla="*/ 3 w 135"/>
                  <a:gd name="T57" fmla="*/ 122 h 125"/>
                  <a:gd name="T58" fmla="*/ 15 w 135"/>
                  <a:gd name="T59" fmla="*/ 109 h 125"/>
                  <a:gd name="T60" fmla="*/ 26 w 135"/>
                  <a:gd name="T61" fmla="*/ 95 h 125"/>
                  <a:gd name="T62" fmla="*/ 36 w 135"/>
                  <a:gd name="T63" fmla="*/ 84 h 125"/>
                  <a:gd name="T64" fmla="*/ 42 w 135"/>
                  <a:gd name="T65" fmla="*/ 77 h 125"/>
                  <a:gd name="T66" fmla="*/ 56 w 135"/>
                  <a:gd name="T67" fmla="*/ 73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5"/>
                  <a:gd name="T103" fmla="*/ 0 h 125"/>
                  <a:gd name="T104" fmla="*/ 135 w 13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5" h="125">
                    <a:moveTo>
                      <a:pt x="61" y="73"/>
                    </a:moveTo>
                    <a:lnTo>
                      <a:pt x="69" y="70"/>
                    </a:lnTo>
                    <a:lnTo>
                      <a:pt x="78" y="64"/>
                    </a:lnTo>
                    <a:lnTo>
                      <a:pt x="87" y="56"/>
                    </a:lnTo>
                    <a:lnTo>
                      <a:pt x="94" y="45"/>
                    </a:lnTo>
                    <a:lnTo>
                      <a:pt x="100" y="34"/>
                    </a:lnTo>
                    <a:lnTo>
                      <a:pt x="106" y="25"/>
                    </a:lnTo>
                    <a:lnTo>
                      <a:pt x="110" y="18"/>
                    </a:lnTo>
                    <a:lnTo>
                      <a:pt x="112" y="9"/>
                    </a:lnTo>
                    <a:lnTo>
                      <a:pt x="113" y="11"/>
                    </a:lnTo>
                    <a:lnTo>
                      <a:pt x="115" y="14"/>
                    </a:lnTo>
                    <a:lnTo>
                      <a:pt x="116" y="17"/>
                    </a:lnTo>
                    <a:lnTo>
                      <a:pt x="116" y="23"/>
                    </a:lnTo>
                    <a:lnTo>
                      <a:pt x="120" y="19"/>
                    </a:lnTo>
                    <a:lnTo>
                      <a:pt x="124" y="12"/>
                    </a:lnTo>
                    <a:lnTo>
                      <a:pt x="130" y="4"/>
                    </a:lnTo>
                    <a:lnTo>
                      <a:pt x="135" y="0"/>
                    </a:lnTo>
                    <a:lnTo>
                      <a:pt x="135" y="3"/>
                    </a:lnTo>
                    <a:lnTo>
                      <a:pt x="135" y="7"/>
                    </a:lnTo>
                    <a:lnTo>
                      <a:pt x="134" y="9"/>
                    </a:lnTo>
                    <a:lnTo>
                      <a:pt x="131" y="12"/>
                    </a:lnTo>
                    <a:lnTo>
                      <a:pt x="130" y="15"/>
                    </a:lnTo>
                    <a:lnTo>
                      <a:pt x="130" y="18"/>
                    </a:lnTo>
                    <a:lnTo>
                      <a:pt x="130" y="22"/>
                    </a:lnTo>
                    <a:lnTo>
                      <a:pt x="131" y="25"/>
                    </a:lnTo>
                    <a:lnTo>
                      <a:pt x="131" y="32"/>
                    </a:lnTo>
                    <a:lnTo>
                      <a:pt x="129" y="44"/>
                    </a:lnTo>
                    <a:lnTo>
                      <a:pt x="124" y="54"/>
                    </a:lnTo>
                    <a:lnTo>
                      <a:pt x="119" y="62"/>
                    </a:lnTo>
                    <a:lnTo>
                      <a:pt x="120" y="55"/>
                    </a:lnTo>
                    <a:lnTo>
                      <a:pt x="120" y="50"/>
                    </a:lnTo>
                    <a:lnTo>
                      <a:pt x="119" y="45"/>
                    </a:lnTo>
                    <a:lnTo>
                      <a:pt x="116" y="40"/>
                    </a:lnTo>
                    <a:lnTo>
                      <a:pt x="115" y="44"/>
                    </a:lnTo>
                    <a:lnTo>
                      <a:pt x="114" y="46"/>
                    </a:lnTo>
                    <a:lnTo>
                      <a:pt x="110" y="48"/>
                    </a:lnTo>
                    <a:lnTo>
                      <a:pt x="107" y="50"/>
                    </a:lnTo>
                    <a:lnTo>
                      <a:pt x="107" y="48"/>
                    </a:lnTo>
                    <a:lnTo>
                      <a:pt x="107" y="47"/>
                    </a:lnTo>
                    <a:lnTo>
                      <a:pt x="106" y="45"/>
                    </a:lnTo>
                    <a:lnTo>
                      <a:pt x="106" y="41"/>
                    </a:lnTo>
                    <a:lnTo>
                      <a:pt x="104" y="46"/>
                    </a:lnTo>
                    <a:lnTo>
                      <a:pt x="98" y="52"/>
                    </a:lnTo>
                    <a:lnTo>
                      <a:pt x="92" y="60"/>
                    </a:lnTo>
                    <a:lnTo>
                      <a:pt x="84" y="68"/>
                    </a:lnTo>
                    <a:lnTo>
                      <a:pt x="75" y="75"/>
                    </a:lnTo>
                    <a:lnTo>
                      <a:pt x="66" y="83"/>
                    </a:lnTo>
                    <a:lnTo>
                      <a:pt x="56" y="87"/>
                    </a:lnTo>
                    <a:lnTo>
                      <a:pt x="48" y="91"/>
                    </a:lnTo>
                    <a:lnTo>
                      <a:pt x="45" y="93"/>
                    </a:lnTo>
                    <a:lnTo>
                      <a:pt x="39" y="96"/>
                    </a:lnTo>
                    <a:lnTo>
                      <a:pt x="32" y="100"/>
                    </a:lnTo>
                    <a:lnTo>
                      <a:pt x="25" y="106"/>
                    </a:lnTo>
                    <a:lnTo>
                      <a:pt x="17" y="110"/>
                    </a:lnTo>
                    <a:lnTo>
                      <a:pt x="10" y="116"/>
                    </a:lnTo>
                    <a:lnTo>
                      <a:pt x="4" y="121"/>
                    </a:lnTo>
                    <a:lnTo>
                      <a:pt x="0" y="125"/>
                    </a:lnTo>
                    <a:lnTo>
                      <a:pt x="3" y="122"/>
                    </a:lnTo>
                    <a:lnTo>
                      <a:pt x="8" y="116"/>
                    </a:lnTo>
                    <a:lnTo>
                      <a:pt x="15" y="109"/>
                    </a:lnTo>
                    <a:lnTo>
                      <a:pt x="21" y="102"/>
                    </a:lnTo>
                    <a:lnTo>
                      <a:pt x="26" y="95"/>
                    </a:lnTo>
                    <a:lnTo>
                      <a:pt x="32" y="88"/>
                    </a:lnTo>
                    <a:lnTo>
                      <a:pt x="36" y="84"/>
                    </a:lnTo>
                    <a:lnTo>
                      <a:pt x="38" y="80"/>
                    </a:lnTo>
                    <a:lnTo>
                      <a:pt x="42" y="77"/>
                    </a:lnTo>
                    <a:lnTo>
                      <a:pt x="49" y="75"/>
                    </a:lnTo>
                    <a:lnTo>
                      <a:pt x="56" y="73"/>
                    </a:lnTo>
                    <a:lnTo>
                      <a:pt x="61" y="73"/>
                    </a:lnTo>
                    <a:close/>
                  </a:path>
                </a:pathLst>
              </a:custGeom>
              <a:solidFill>
                <a:srgbClr val="B799AD"/>
              </a:solidFill>
              <a:ln w="3175" cmpd="sng">
                <a:noFill/>
                <a:round/>
                <a:headEnd/>
                <a:tailEnd/>
              </a:ln>
            </p:spPr>
            <p:txBody>
              <a:bodyPr/>
              <a:lstStyle/>
              <a:p>
                <a:endParaRPr lang="en-US">
                  <a:solidFill>
                    <a:srgbClr val="FFFFFF"/>
                  </a:solidFill>
                </a:endParaRPr>
              </a:p>
            </p:txBody>
          </p:sp>
          <p:sp>
            <p:nvSpPr>
              <p:cNvPr id="1216" name="Freeform 130"/>
              <p:cNvSpPr>
                <a:spLocks/>
              </p:cNvSpPr>
              <p:nvPr/>
            </p:nvSpPr>
            <p:spPr bwMode="auto">
              <a:xfrm>
                <a:off x="3092" y="434"/>
                <a:ext cx="154" cy="84"/>
              </a:xfrm>
              <a:custGeom>
                <a:avLst/>
                <a:gdLst>
                  <a:gd name="T0" fmla="*/ 308 w 308"/>
                  <a:gd name="T1" fmla="*/ 25 h 169"/>
                  <a:gd name="T2" fmla="*/ 290 w 308"/>
                  <a:gd name="T3" fmla="*/ 20 h 169"/>
                  <a:gd name="T4" fmla="*/ 272 w 308"/>
                  <a:gd name="T5" fmla="*/ 18 h 169"/>
                  <a:gd name="T6" fmla="*/ 252 w 308"/>
                  <a:gd name="T7" fmla="*/ 15 h 169"/>
                  <a:gd name="T8" fmla="*/ 232 w 308"/>
                  <a:gd name="T9" fmla="*/ 14 h 169"/>
                  <a:gd name="T10" fmla="*/ 210 w 308"/>
                  <a:gd name="T11" fmla="*/ 14 h 169"/>
                  <a:gd name="T12" fmla="*/ 187 w 308"/>
                  <a:gd name="T13" fmla="*/ 17 h 169"/>
                  <a:gd name="T14" fmla="*/ 163 w 308"/>
                  <a:gd name="T15" fmla="*/ 21 h 169"/>
                  <a:gd name="T16" fmla="*/ 138 w 308"/>
                  <a:gd name="T17" fmla="*/ 28 h 169"/>
                  <a:gd name="T18" fmla="*/ 119 w 308"/>
                  <a:gd name="T19" fmla="*/ 37 h 169"/>
                  <a:gd name="T20" fmla="*/ 99 w 308"/>
                  <a:gd name="T21" fmla="*/ 50 h 169"/>
                  <a:gd name="T22" fmla="*/ 80 w 308"/>
                  <a:gd name="T23" fmla="*/ 66 h 169"/>
                  <a:gd name="T24" fmla="*/ 61 w 308"/>
                  <a:gd name="T25" fmla="*/ 85 h 169"/>
                  <a:gd name="T26" fmla="*/ 44 w 308"/>
                  <a:gd name="T27" fmla="*/ 104 h 169"/>
                  <a:gd name="T28" fmla="*/ 30 w 308"/>
                  <a:gd name="T29" fmla="*/ 124 h 169"/>
                  <a:gd name="T30" fmla="*/ 20 w 308"/>
                  <a:gd name="T31" fmla="*/ 141 h 169"/>
                  <a:gd name="T32" fmla="*/ 13 w 308"/>
                  <a:gd name="T33" fmla="*/ 156 h 169"/>
                  <a:gd name="T34" fmla="*/ 7 w 308"/>
                  <a:gd name="T35" fmla="*/ 169 h 169"/>
                  <a:gd name="T36" fmla="*/ 2 w 308"/>
                  <a:gd name="T37" fmla="*/ 169 h 169"/>
                  <a:gd name="T38" fmla="*/ 0 w 308"/>
                  <a:gd name="T39" fmla="*/ 163 h 169"/>
                  <a:gd name="T40" fmla="*/ 0 w 308"/>
                  <a:gd name="T41" fmla="*/ 155 h 169"/>
                  <a:gd name="T42" fmla="*/ 7 w 308"/>
                  <a:gd name="T43" fmla="*/ 140 h 169"/>
                  <a:gd name="T44" fmla="*/ 15 w 308"/>
                  <a:gd name="T45" fmla="*/ 124 h 169"/>
                  <a:gd name="T46" fmla="*/ 27 w 308"/>
                  <a:gd name="T47" fmla="*/ 108 h 169"/>
                  <a:gd name="T48" fmla="*/ 38 w 308"/>
                  <a:gd name="T49" fmla="*/ 91 h 169"/>
                  <a:gd name="T50" fmla="*/ 52 w 308"/>
                  <a:gd name="T51" fmla="*/ 75 h 169"/>
                  <a:gd name="T52" fmla="*/ 66 w 308"/>
                  <a:gd name="T53" fmla="*/ 61 h 169"/>
                  <a:gd name="T54" fmla="*/ 80 w 308"/>
                  <a:gd name="T55" fmla="*/ 49 h 169"/>
                  <a:gd name="T56" fmla="*/ 93 w 308"/>
                  <a:gd name="T57" fmla="*/ 38 h 169"/>
                  <a:gd name="T58" fmla="*/ 109 w 308"/>
                  <a:gd name="T59" fmla="*/ 28 h 169"/>
                  <a:gd name="T60" fmla="*/ 124 w 308"/>
                  <a:gd name="T61" fmla="*/ 20 h 169"/>
                  <a:gd name="T62" fmla="*/ 138 w 308"/>
                  <a:gd name="T63" fmla="*/ 14 h 169"/>
                  <a:gd name="T64" fmla="*/ 151 w 308"/>
                  <a:gd name="T65" fmla="*/ 10 h 169"/>
                  <a:gd name="T66" fmla="*/ 165 w 308"/>
                  <a:gd name="T67" fmla="*/ 6 h 169"/>
                  <a:gd name="T68" fmla="*/ 179 w 308"/>
                  <a:gd name="T69" fmla="*/ 4 h 169"/>
                  <a:gd name="T70" fmla="*/ 194 w 308"/>
                  <a:gd name="T71" fmla="*/ 2 h 169"/>
                  <a:gd name="T72" fmla="*/ 211 w 308"/>
                  <a:gd name="T73" fmla="*/ 0 h 169"/>
                  <a:gd name="T74" fmla="*/ 218 w 308"/>
                  <a:gd name="T75" fmla="*/ 2 h 169"/>
                  <a:gd name="T76" fmla="*/ 227 w 308"/>
                  <a:gd name="T77" fmla="*/ 2 h 169"/>
                  <a:gd name="T78" fmla="*/ 239 w 308"/>
                  <a:gd name="T79" fmla="*/ 3 h 169"/>
                  <a:gd name="T80" fmla="*/ 251 w 308"/>
                  <a:gd name="T81" fmla="*/ 5 h 169"/>
                  <a:gd name="T82" fmla="*/ 265 w 308"/>
                  <a:gd name="T83" fmla="*/ 7 h 169"/>
                  <a:gd name="T84" fmla="*/ 280 w 308"/>
                  <a:gd name="T85" fmla="*/ 12 h 169"/>
                  <a:gd name="T86" fmla="*/ 294 w 308"/>
                  <a:gd name="T87" fmla="*/ 17 h 169"/>
                  <a:gd name="T88" fmla="*/ 308 w 308"/>
                  <a:gd name="T89" fmla="*/ 25 h 1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8"/>
                  <a:gd name="T136" fmla="*/ 0 h 169"/>
                  <a:gd name="T137" fmla="*/ 308 w 308"/>
                  <a:gd name="T138" fmla="*/ 169 h 1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8" h="169">
                    <a:moveTo>
                      <a:pt x="308" y="25"/>
                    </a:moveTo>
                    <a:lnTo>
                      <a:pt x="290" y="20"/>
                    </a:lnTo>
                    <a:lnTo>
                      <a:pt x="272" y="18"/>
                    </a:lnTo>
                    <a:lnTo>
                      <a:pt x="252" y="15"/>
                    </a:lnTo>
                    <a:lnTo>
                      <a:pt x="232" y="14"/>
                    </a:lnTo>
                    <a:lnTo>
                      <a:pt x="210" y="14"/>
                    </a:lnTo>
                    <a:lnTo>
                      <a:pt x="187" y="17"/>
                    </a:lnTo>
                    <a:lnTo>
                      <a:pt x="163" y="21"/>
                    </a:lnTo>
                    <a:lnTo>
                      <a:pt x="138" y="28"/>
                    </a:lnTo>
                    <a:lnTo>
                      <a:pt x="119" y="37"/>
                    </a:lnTo>
                    <a:lnTo>
                      <a:pt x="99" y="50"/>
                    </a:lnTo>
                    <a:lnTo>
                      <a:pt x="80" y="66"/>
                    </a:lnTo>
                    <a:lnTo>
                      <a:pt x="61" y="85"/>
                    </a:lnTo>
                    <a:lnTo>
                      <a:pt x="44" y="104"/>
                    </a:lnTo>
                    <a:lnTo>
                      <a:pt x="30" y="124"/>
                    </a:lnTo>
                    <a:lnTo>
                      <a:pt x="20" y="141"/>
                    </a:lnTo>
                    <a:lnTo>
                      <a:pt x="13" y="156"/>
                    </a:lnTo>
                    <a:lnTo>
                      <a:pt x="7" y="169"/>
                    </a:lnTo>
                    <a:lnTo>
                      <a:pt x="2" y="169"/>
                    </a:lnTo>
                    <a:lnTo>
                      <a:pt x="0" y="163"/>
                    </a:lnTo>
                    <a:lnTo>
                      <a:pt x="0" y="155"/>
                    </a:lnTo>
                    <a:lnTo>
                      <a:pt x="7" y="140"/>
                    </a:lnTo>
                    <a:lnTo>
                      <a:pt x="15" y="124"/>
                    </a:lnTo>
                    <a:lnTo>
                      <a:pt x="27" y="108"/>
                    </a:lnTo>
                    <a:lnTo>
                      <a:pt x="38" y="91"/>
                    </a:lnTo>
                    <a:lnTo>
                      <a:pt x="52" y="75"/>
                    </a:lnTo>
                    <a:lnTo>
                      <a:pt x="66" y="61"/>
                    </a:lnTo>
                    <a:lnTo>
                      <a:pt x="80" y="49"/>
                    </a:lnTo>
                    <a:lnTo>
                      <a:pt x="93" y="38"/>
                    </a:lnTo>
                    <a:lnTo>
                      <a:pt x="109" y="28"/>
                    </a:lnTo>
                    <a:lnTo>
                      <a:pt x="124" y="20"/>
                    </a:lnTo>
                    <a:lnTo>
                      <a:pt x="138" y="14"/>
                    </a:lnTo>
                    <a:lnTo>
                      <a:pt x="151" y="10"/>
                    </a:lnTo>
                    <a:lnTo>
                      <a:pt x="165" y="6"/>
                    </a:lnTo>
                    <a:lnTo>
                      <a:pt x="179" y="4"/>
                    </a:lnTo>
                    <a:lnTo>
                      <a:pt x="194" y="2"/>
                    </a:lnTo>
                    <a:lnTo>
                      <a:pt x="211" y="0"/>
                    </a:lnTo>
                    <a:lnTo>
                      <a:pt x="218" y="2"/>
                    </a:lnTo>
                    <a:lnTo>
                      <a:pt x="227" y="2"/>
                    </a:lnTo>
                    <a:lnTo>
                      <a:pt x="239" y="3"/>
                    </a:lnTo>
                    <a:lnTo>
                      <a:pt x="251" y="5"/>
                    </a:lnTo>
                    <a:lnTo>
                      <a:pt x="265" y="7"/>
                    </a:lnTo>
                    <a:lnTo>
                      <a:pt x="280" y="12"/>
                    </a:lnTo>
                    <a:lnTo>
                      <a:pt x="294" y="17"/>
                    </a:lnTo>
                    <a:lnTo>
                      <a:pt x="308" y="25"/>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17" name="Freeform 131"/>
              <p:cNvSpPr>
                <a:spLocks/>
              </p:cNvSpPr>
              <p:nvPr/>
            </p:nvSpPr>
            <p:spPr bwMode="auto">
              <a:xfrm>
                <a:off x="3292" y="762"/>
                <a:ext cx="41" cy="50"/>
              </a:xfrm>
              <a:custGeom>
                <a:avLst/>
                <a:gdLst>
                  <a:gd name="T0" fmla="*/ 83 w 83"/>
                  <a:gd name="T1" fmla="*/ 4 h 100"/>
                  <a:gd name="T2" fmla="*/ 82 w 83"/>
                  <a:gd name="T3" fmla="*/ 10 h 100"/>
                  <a:gd name="T4" fmla="*/ 77 w 83"/>
                  <a:gd name="T5" fmla="*/ 17 h 100"/>
                  <a:gd name="T6" fmla="*/ 71 w 83"/>
                  <a:gd name="T7" fmla="*/ 24 h 100"/>
                  <a:gd name="T8" fmla="*/ 64 w 83"/>
                  <a:gd name="T9" fmla="*/ 32 h 100"/>
                  <a:gd name="T10" fmla="*/ 56 w 83"/>
                  <a:gd name="T11" fmla="*/ 39 h 100"/>
                  <a:gd name="T12" fmla="*/ 49 w 83"/>
                  <a:gd name="T13" fmla="*/ 45 h 100"/>
                  <a:gd name="T14" fmla="*/ 45 w 83"/>
                  <a:gd name="T15" fmla="*/ 49 h 100"/>
                  <a:gd name="T16" fmla="*/ 43 w 83"/>
                  <a:gd name="T17" fmla="*/ 51 h 100"/>
                  <a:gd name="T18" fmla="*/ 44 w 83"/>
                  <a:gd name="T19" fmla="*/ 60 h 100"/>
                  <a:gd name="T20" fmla="*/ 44 w 83"/>
                  <a:gd name="T21" fmla="*/ 69 h 100"/>
                  <a:gd name="T22" fmla="*/ 43 w 83"/>
                  <a:gd name="T23" fmla="*/ 77 h 100"/>
                  <a:gd name="T24" fmla="*/ 39 w 83"/>
                  <a:gd name="T25" fmla="*/ 79 h 100"/>
                  <a:gd name="T26" fmla="*/ 36 w 83"/>
                  <a:gd name="T27" fmla="*/ 77 h 100"/>
                  <a:gd name="T28" fmla="*/ 35 w 83"/>
                  <a:gd name="T29" fmla="*/ 76 h 100"/>
                  <a:gd name="T30" fmla="*/ 33 w 83"/>
                  <a:gd name="T31" fmla="*/ 76 h 100"/>
                  <a:gd name="T32" fmla="*/ 32 w 83"/>
                  <a:gd name="T33" fmla="*/ 74 h 100"/>
                  <a:gd name="T34" fmla="*/ 31 w 83"/>
                  <a:gd name="T35" fmla="*/ 78 h 100"/>
                  <a:gd name="T36" fmla="*/ 28 w 83"/>
                  <a:gd name="T37" fmla="*/ 83 h 100"/>
                  <a:gd name="T38" fmla="*/ 25 w 83"/>
                  <a:gd name="T39" fmla="*/ 87 h 100"/>
                  <a:gd name="T40" fmla="*/ 22 w 83"/>
                  <a:gd name="T41" fmla="*/ 91 h 100"/>
                  <a:gd name="T42" fmla="*/ 18 w 83"/>
                  <a:gd name="T43" fmla="*/ 91 h 100"/>
                  <a:gd name="T44" fmla="*/ 16 w 83"/>
                  <a:gd name="T45" fmla="*/ 91 h 100"/>
                  <a:gd name="T46" fmla="*/ 14 w 83"/>
                  <a:gd name="T47" fmla="*/ 90 h 100"/>
                  <a:gd name="T48" fmla="*/ 13 w 83"/>
                  <a:gd name="T49" fmla="*/ 89 h 100"/>
                  <a:gd name="T50" fmla="*/ 11 w 83"/>
                  <a:gd name="T51" fmla="*/ 92 h 100"/>
                  <a:gd name="T52" fmla="*/ 10 w 83"/>
                  <a:gd name="T53" fmla="*/ 94 h 100"/>
                  <a:gd name="T54" fmla="*/ 8 w 83"/>
                  <a:gd name="T55" fmla="*/ 97 h 100"/>
                  <a:gd name="T56" fmla="*/ 5 w 83"/>
                  <a:gd name="T57" fmla="*/ 99 h 100"/>
                  <a:gd name="T58" fmla="*/ 2 w 83"/>
                  <a:gd name="T59" fmla="*/ 100 h 100"/>
                  <a:gd name="T60" fmla="*/ 1 w 83"/>
                  <a:gd name="T61" fmla="*/ 99 h 100"/>
                  <a:gd name="T62" fmla="*/ 0 w 83"/>
                  <a:gd name="T63" fmla="*/ 97 h 100"/>
                  <a:gd name="T64" fmla="*/ 1 w 83"/>
                  <a:gd name="T65" fmla="*/ 93 h 100"/>
                  <a:gd name="T66" fmla="*/ 1 w 83"/>
                  <a:gd name="T67" fmla="*/ 92 h 100"/>
                  <a:gd name="T68" fmla="*/ 0 w 83"/>
                  <a:gd name="T69" fmla="*/ 90 h 100"/>
                  <a:gd name="T70" fmla="*/ 0 w 83"/>
                  <a:gd name="T71" fmla="*/ 87 h 100"/>
                  <a:gd name="T72" fmla="*/ 1 w 83"/>
                  <a:gd name="T73" fmla="*/ 85 h 100"/>
                  <a:gd name="T74" fmla="*/ 9 w 83"/>
                  <a:gd name="T75" fmla="*/ 79 h 100"/>
                  <a:gd name="T76" fmla="*/ 20 w 83"/>
                  <a:gd name="T77" fmla="*/ 69 h 100"/>
                  <a:gd name="T78" fmla="*/ 31 w 83"/>
                  <a:gd name="T79" fmla="*/ 56 h 100"/>
                  <a:gd name="T80" fmla="*/ 44 w 83"/>
                  <a:gd name="T81" fmla="*/ 41 h 100"/>
                  <a:gd name="T82" fmla="*/ 54 w 83"/>
                  <a:gd name="T83" fmla="*/ 28 h 100"/>
                  <a:gd name="T84" fmla="*/ 64 w 83"/>
                  <a:gd name="T85" fmla="*/ 15 h 100"/>
                  <a:gd name="T86" fmla="*/ 71 w 83"/>
                  <a:gd name="T87" fmla="*/ 6 h 100"/>
                  <a:gd name="T88" fmla="*/ 76 w 83"/>
                  <a:gd name="T89" fmla="*/ 0 h 100"/>
                  <a:gd name="T90" fmla="*/ 78 w 83"/>
                  <a:gd name="T91" fmla="*/ 0 h 100"/>
                  <a:gd name="T92" fmla="*/ 81 w 83"/>
                  <a:gd name="T93" fmla="*/ 1 h 100"/>
                  <a:gd name="T94" fmla="*/ 82 w 83"/>
                  <a:gd name="T95" fmla="*/ 2 h 100"/>
                  <a:gd name="T96" fmla="*/ 83 w 83"/>
                  <a:gd name="T97" fmla="*/ 4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
                  <a:gd name="T148" fmla="*/ 0 h 100"/>
                  <a:gd name="T149" fmla="*/ 83 w 83"/>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 h="100">
                    <a:moveTo>
                      <a:pt x="83" y="4"/>
                    </a:moveTo>
                    <a:lnTo>
                      <a:pt x="82" y="10"/>
                    </a:lnTo>
                    <a:lnTo>
                      <a:pt x="77" y="17"/>
                    </a:lnTo>
                    <a:lnTo>
                      <a:pt x="71" y="24"/>
                    </a:lnTo>
                    <a:lnTo>
                      <a:pt x="64" y="32"/>
                    </a:lnTo>
                    <a:lnTo>
                      <a:pt x="56" y="39"/>
                    </a:lnTo>
                    <a:lnTo>
                      <a:pt x="49" y="45"/>
                    </a:lnTo>
                    <a:lnTo>
                      <a:pt x="45" y="49"/>
                    </a:lnTo>
                    <a:lnTo>
                      <a:pt x="43" y="51"/>
                    </a:lnTo>
                    <a:lnTo>
                      <a:pt x="44" y="60"/>
                    </a:lnTo>
                    <a:lnTo>
                      <a:pt x="44" y="69"/>
                    </a:lnTo>
                    <a:lnTo>
                      <a:pt x="43" y="77"/>
                    </a:lnTo>
                    <a:lnTo>
                      <a:pt x="39" y="79"/>
                    </a:lnTo>
                    <a:lnTo>
                      <a:pt x="36" y="77"/>
                    </a:lnTo>
                    <a:lnTo>
                      <a:pt x="35" y="76"/>
                    </a:lnTo>
                    <a:lnTo>
                      <a:pt x="33" y="76"/>
                    </a:lnTo>
                    <a:lnTo>
                      <a:pt x="32" y="74"/>
                    </a:lnTo>
                    <a:lnTo>
                      <a:pt x="31" y="78"/>
                    </a:lnTo>
                    <a:lnTo>
                      <a:pt x="28" y="83"/>
                    </a:lnTo>
                    <a:lnTo>
                      <a:pt x="25" y="87"/>
                    </a:lnTo>
                    <a:lnTo>
                      <a:pt x="22" y="91"/>
                    </a:lnTo>
                    <a:lnTo>
                      <a:pt x="18" y="91"/>
                    </a:lnTo>
                    <a:lnTo>
                      <a:pt x="16" y="91"/>
                    </a:lnTo>
                    <a:lnTo>
                      <a:pt x="14" y="90"/>
                    </a:lnTo>
                    <a:lnTo>
                      <a:pt x="13" y="89"/>
                    </a:lnTo>
                    <a:lnTo>
                      <a:pt x="11" y="92"/>
                    </a:lnTo>
                    <a:lnTo>
                      <a:pt x="10" y="94"/>
                    </a:lnTo>
                    <a:lnTo>
                      <a:pt x="8" y="97"/>
                    </a:lnTo>
                    <a:lnTo>
                      <a:pt x="5" y="99"/>
                    </a:lnTo>
                    <a:lnTo>
                      <a:pt x="2" y="100"/>
                    </a:lnTo>
                    <a:lnTo>
                      <a:pt x="1" y="99"/>
                    </a:lnTo>
                    <a:lnTo>
                      <a:pt x="0" y="97"/>
                    </a:lnTo>
                    <a:lnTo>
                      <a:pt x="1" y="93"/>
                    </a:lnTo>
                    <a:lnTo>
                      <a:pt x="1" y="92"/>
                    </a:lnTo>
                    <a:lnTo>
                      <a:pt x="0" y="90"/>
                    </a:lnTo>
                    <a:lnTo>
                      <a:pt x="0" y="87"/>
                    </a:lnTo>
                    <a:lnTo>
                      <a:pt x="1" y="85"/>
                    </a:lnTo>
                    <a:lnTo>
                      <a:pt x="9" y="79"/>
                    </a:lnTo>
                    <a:lnTo>
                      <a:pt x="20" y="69"/>
                    </a:lnTo>
                    <a:lnTo>
                      <a:pt x="31" y="56"/>
                    </a:lnTo>
                    <a:lnTo>
                      <a:pt x="44" y="41"/>
                    </a:lnTo>
                    <a:lnTo>
                      <a:pt x="54" y="28"/>
                    </a:lnTo>
                    <a:lnTo>
                      <a:pt x="64" y="15"/>
                    </a:lnTo>
                    <a:lnTo>
                      <a:pt x="71" y="6"/>
                    </a:lnTo>
                    <a:lnTo>
                      <a:pt x="76" y="0"/>
                    </a:lnTo>
                    <a:lnTo>
                      <a:pt x="78" y="0"/>
                    </a:lnTo>
                    <a:lnTo>
                      <a:pt x="81" y="1"/>
                    </a:lnTo>
                    <a:lnTo>
                      <a:pt x="82" y="2"/>
                    </a:lnTo>
                    <a:lnTo>
                      <a:pt x="83" y="4"/>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18" name="Freeform 132"/>
              <p:cNvSpPr>
                <a:spLocks/>
              </p:cNvSpPr>
              <p:nvPr/>
            </p:nvSpPr>
            <p:spPr bwMode="auto">
              <a:xfrm>
                <a:off x="3215" y="608"/>
                <a:ext cx="65" cy="17"/>
              </a:xfrm>
              <a:custGeom>
                <a:avLst/>
                <a:gdLst>
                  <a:gd name="T0" fmla="*/ 0 w 130"/>
                  <a:gd name="T1" fmla="*/ 35 h 35"/>
                  <a:gd name="T2" fmla="*/ 5 w 130"/>
                  <a:gd name="T3" fmla="*/ 31 h 35"/>
                  <a:gd name="T4" fmla="*/ 12 w 130"/>
                  <a:gd name="T5" fmla="*/ 28 h 35"/>
                  <a:gd name="T6" fmla="*/ 19 w 130"/>
                  <a:gd name="T7" fmla="*/ 25 h 35"/>
                  <a:gd name="T8" fmla="*/ 26 w 130"/>
                  <a:gd name="T9" fmla="*/ 22 h 35"/>
                  <a:gd name="T10" fmla="*/ 34 w 130"/>
                  <a:gd name="T11" fmla="*/ 21 h 35"/>
                  <a:gd name="T12" fmla="*/ 42 w 130"/>
                  <a:gd name="T13" fmla="*/ 19 h 35"/>
                  <a:gd name="T14" fmla="*/ 52 w 130"/>
                  <a:gd name="T15" fmla="*/ 18 h 35"/>
                  <a:gd name="T16" fmla="*/ 60 w 130"/>
                  <a:gd name="T17" fmla="*/ 17 h 35"/>
                  <a:gd name="T18" fmla="*/ 68 w 130"/>
                  <a:gd name="T19" fmla="*/ 15 h 35"/>
                  <a:gd name="T20" fmla="*/ 75 w 130"/>
                  <a:gd name="T21" fmla="*/ 14 h 35"/>
                  <a:gd name="T22" fmla="*/ 81 w 130"/>
                  <a:gd name="T23" fmla="*/ 12 h 35"/>
                  <a:gd name="T24" fmla="*/ 88 w 130"/>
                  <a:gd name="T25" fmla="*/ 10 h 35"/>
                  <a:gd name="T26" fmla="*/ 94 w 130"/>
                  <a:gd name="T27" fmla="*/ 8 h 35"/>
                  <a:gd name="T28" fmla="*/ 101 w 130"/>
                  <a:gd name="T29" fmla="*/ 5 h 35"/>
                  <a:gd name="T30" fmla="*/ 107 w 130"/>
                  <a:gd name="T31" fmla="*/ 3 h 35"/>
                  <a:gd name="T32" fmla="*/ 114 w 130"/>
                  <a:gd name="T33" fmla="*/ 0 h 35"/>
                  <a:gd name="T34" fmla="*/ 130 w 130"/>
                  <a:gd name="T35" fmla="*/ 0 h 35"/>
                  <a:gd name="T36" fmla="*/ 121 w 130"/>
                  <a:gd name="T37" fmla="*/ 7 h 35"/>
                  <a:gd name="T38" fmla="*/ 110 w 130"/>
                  <a:gd name="T39" fmla="*/ 12 h 35"/>
                  <a:gd name="T40" fmla="*/ 99 w 130"/>
                  <a:gd name="T41" fmla="*/ 15 h 35"/>
                  <a:gd name="T42" fmla="*/ 86 w 130"/>
                  <a:gd name="T43" fmla="*/ 19 h 35"/>
                  <a:gd name="T44" fmla="*/ 72 w 130"/>
                  <a:gd name="T45" fmla="*/ 21 h 35"/>
                  <a:gd name="T46" fmla="*/ 55 w 130"/>
                  <a:gd name="T47" fmla="*/ 23 h 35"/>
                  <a:gd name="T48" fmla="*/ 37 w 130"/>
                  <a:gd name="T49" fmla="*/ 27 h 35"/>
                  <a:gd name="T50" fmla="*/ 15 w 130"/>
                  <a:gd name="T51" fmla="*/ 30 h 35"/>
                  <a:gd name="T52" fmla="*/ 10 w 130"/>
                  <a:gd name="T53" fmla="*/ 31 h 35"/>
                  <a:gd name="T54" fmla="*/ 7 w 130"/>
                  <a:gd name="T55" fmla="*/ 33 h 35"/>
                  <a:gd name="T56" fmla="*/ 3 w 130"/>
                  <a:gd name="T57" fmla="*/ 34 h 35"/>
                  <a:gd name="T58" fmla="*/ 0 w 130"/>
                  <a:gd name="T59" fmla="*/ 35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0"/>
                  <a:gd name="T91" fmla="*/ 0 h 35"/>
                  <a:gd name="T92" fmla="*/ 130 w 130"/>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0" h="35">
                    <a:moveTo>
                      <a:pt x="0" y="35"/>
                    </a:moveTo>
                    <a:lnTo>
                      <a:pt x="5" y="31"/>
                    </a:lnTo>
                    <a:lnTo>
                      <a:pt x="12" y="28"/>
                    </a:lnTo>
                    <a:lnTo>
                      <a:pt x="19" y="25"/>
                    </a:lnTo>
                    <a:lnTo>
                      <a:pt x="26" y="22"/>
                    </a:lnTo>
                    <a:lnTo>
                      <a:pt x="34" y="21"/>
                    </a:lnTo>
                    <a:lnTo>
                      <a:pt x="42" y="19"/>
                    </a:lnTo>
                    <a:lnTo>
                      <a:pt x="52" y="18"/>
                    </a:lnTo>
                    <a:lnTo>
                      <a:pt x="60" y="17"/>
                    </a:lnTo>
                    <a:lnTo>
                      <a:pt x="68" y="15"/>
                    </a:lnTo>
                    <a:lnTo>
                      <a:pt x="75" y="14"/>
                    </a:lnTo>
                    <a:lnTo>
                      <a:pt x="81" y="12"/>
                    </a:lnTo>
                    <a:lnTo>
                      <a:pt x="88" y="10"/>
                    </a:lnTo>
                    <a:lnTo>
                      <a:pt x="94" y="8"/>
                    </a:lnTo>
                    <a:lnTo>
                      <a:pt x="101" y="5"/>
                    </a:lnTo>
                    <a:lnTo>
                      <a:pt x="107" y="3"/>
                    </a:lnTo>
                    <a:lnTo>
                      <a:pt x="114" y="0"/>
                    </a:lnTo>
                    <a:lnTo>
                      <a:pt x="130" y="0"/>
                    </a:lnTo>
                    <a:lnTo>
                      <a:pt x="121" y="7"/>
                    </a:lnTo>
                    <a:lnTo>
                      <a:pt x="110" y="12"/>
                    </a:lnTo>
                    <a:lnTo>
                      <a:pt x="99" y="15"/>
                    </a:lnTo>
                    <a:lnTo>
                      <a:pt x="86" y="19"/>
                    </a:lnTo>
                    <a:lnTo>
                      <a:pt x="72" y="21"/>
                    </a:lnTo>
                    <a:lnTo>
                      <a:pt x="55" y="23"/>
                    </a:lnTo>
                    <a:lnTo>
                      <a:pt x="37" y="27"/>
                    </a:lnTo>
                    <a:lnTo>
                      <a:pt x="15" y="30"/>
                    </a:lnTo>
                    <a:lnTo>
                      <a:pt x="10" y="31"/>
                    </a:lnTo>
                    <a:lnTo>
                      <a:pt x="7" y="33"/>
                    </a:lnTo>
                    <a:lnTo>
                      <a:pt x="3" y="34"/>
                    </a:lnTo>
                    <a:lnTo>
                      <a:pt x="0" y="35"/>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19" name="Freeform 133"/>
              <p:cNvSpPr>
                <a:spLocks/>
              </p:cNvSpPr>
              <p:nvPr/>
            </p:nvSpPr>
            <p:spPr bwMode="auto">
              <a:xfrm>
                <a:off x="3105" y="956"/>
                <a:ext cx="16" cy="12"/>
              </a:xfrm>
              <a:custGeom>
                <a:avLst/>
                <a:gdLst>
                  <a:gd name="T0" fmla="*/ 5 w 34"/>
                  <a:gd name="T1" fmla="*/ 0 h 23"/>
                  <a:gd name="T2" fmla="*/ 5 w 34"/>
                  <a:gd name="T3" fmla="*/ 5 h 23"/>
                  <a:gd name="T4" fmla="*/ 7 w 34"/>
                  <a:gd name="T5" fmla="*/ 9 h 23"/>
                  <a:gd name="T6" fmla="*/ 8 w 34"/>
                  <a:gd name="T7" fmla="*/ 13 h 23"/>
                  <a:gd name="T8" fmla="*/ 12 w 34"/>
                  <a:gd name="T9" fmla="*/ 15 h 23"/>
                  <a:gd name="T10" fmla="*/ 21 w 34"/>
                  <a:gd name="T11" fmla="*/ 16 h 23"/>
                  <a:gd name="T12" fmla="*/ 28 w 34"/>
                  <a:gd name="T13" fmla="*/ 16 h 23"/>
                  <a:gd name="T14" fmla="*/ 31 w 34"/>
                  <a:gd name="T15" fmla="*/ 14 h 23"/>
                  <a:gd name="T16" fmla="*/ 34 w 34"/>
                  <a:gd name="T17" fmla="*/ 12 h 23"/>
                  <a:gd name="T18" fmla="*/ 34 w 34"/>
                  <a:gd name="T19" fmla="*/ 16 h 23"/>
                  <a:gd name="T20" fmla="*/ 33 w 34"/>
                  <a:gd name="T21" fmla="*/ 20 h 23"/>
                  <a:gd name="T22" fmla="*/ 30 w 34"/>
                  <a:gd name="T23" fmla="*/ 22 h 23"/>
                  <a:gd name="T24" fmla="*/ 26 w 34"/>
                  <a:gd name="T25" fmla="*/ 23 h 23"/>
                  <a:gd name="T26" fmla="*/ 21 w 34"/>
                  <a:gd name="T27" fmla="*/ 23 h 23"/>
                  <a:gd name="T28" fmla="*/ 15 w 34"/>
                  <a:gd name="T29" fmla="*/ 22 h 23"/>
                  <a:gd name="T30" fmla="*/ 10 w 34"/>
                  <a:gd name="T31" fmla="*/ 20 h 23"/>
                  <a:gd name="T32" fmla="*/ 6 w 34"/>
                  <a:gd name="T33" fmla="*/ 17 h 23"/>
                  <a:gd name="T34" fmla="*/ 3 w 34"/>
                  <a:gd name="T35" fmla="*/ 14 h 23"/>
                  <a:gd name="T36" fmla="*/ 0 w 34"/>
                  <a:gd name="T37" fmla="*/ 8 h 23"/>
                  <a:gd name="T38" fmla="*/ 0 w 34"/>
                  <a:gd name="T39" fmla="*/ 3 h 23"/>
                  <a:gd name="T40" fmla="*/ 5 w 34"/>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3"/>
                  <a:gd name="T65" fmla="*/ 34 w 34"/>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3">
                    <a:moveTo>
                      <a:pt x="5" y="0"/>
                    </a:moveTo>
                    <a:lnTo>
                      <a:pt x="5" y="5"/>
                    </a:lnTo>
                    <a:lnTo>
                      <a:pt x="7" y="9"/>
                    </a:lnTo>
                    <a:lnTo>
                      <a:pt x="8" y="13"/>
                    </a:lnTo>
                    <a:lnTo>
                      <a:pt x="12" y="15"/>
                    </a:lnTo>
                    <a:lnTo>
                      <a:pt x="21" y="16"/>
                    </a:lnTo>
                    <a:lnTo>
                      <a:pt x="28" y="16"/>
                    </a:lnTo>
                    <a:lnTo>
                      <a:pt x="31" y="14"/>
                    </a:lnTo>
                    <a:lnTo>
                      <a:pt x="34" y="12"/>
                    </a:lnTo>
                    <a:lnTo>
                      <a:pt x="34" y="16"/>
                    </a:lnTo>
                    <a:lnTo>
                      <a:pt x="33" y="20"/>
                    </a:lnTo>
                    <a:lnTo>
                      <a:pt x="30" y="22"/>
                    </a:lnTo>
                    <a:lnTo>
                      <a:pt x="26" y="23"/>
                    </a:lnTo>
                    <a:lnTo>
                      <a:pt x="21" y="23"/>
                    </a:lnTo>
                    <a:lnTo>
                      <a:pt x="15" y="22"/>
                    </a:lnTo>
                    <a:lnTo>
                      <a:pt x="10" y="20"/>
                    </a:lnTo>
                    <a:lnTo>
                      <a:pt x="6" y="17"/>
                    </a:lnTo>
                    <a:lnTo>
                      <a:pt x="3" y="14"/>
                    </a:lnTo>
                    <a:lnTo>
                      <a:pt x="0" y="8"/>
                    </a:lnTo>
                    <a:lnTo>
                      <a:pt x="0" y="3"/>
                    </a:lnTo>
                    <a:lnTo>
                      <a:pt x="5" y="0"/>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20" name="Freeform 134"/>
              <p:cNvSpPr>
                <a:spLocks/>
              </p:cNvSpPr>
              <p:nvPr/>
            </p:nvSpPr>
            <p:spPr bwMode="auto">
              <a:xfrm>
                <a:off x="3172" y="860"/>
                <a:ext cx="33" cy="27"/>
              </a:xfrm>
              <a:custGeom>
                <a:avLst/>
                <a:gdLst>
                  <a:gd name="T0" fmla="*/ 66 w 66"/>
                  <a:gd name="T1" fmla="*/ 15 h 55"/>
                  <a:gd name="T2" fmla="*/ 65 w 66"/>
                  <a:gd name="T3" fmla="*/ 12 h 55"/>
                  <a:gd name="T4" fmla="*/ 64 w 66"/>
                  <a:gd name="T5" fmla="*/ 9 h 55"/>
                  <a:gd name="T6" fmla="*/ 61 w 66"/>
                  <a:gd name="T7" fmla="*/ 5 h 55"/>
                  <a:gd name="T8" fmla="*/ 58 w 66"/>
                  <a:gd name="T9" fmla="*/ 0 h 55"/>
                  <a:gd name="T10" fmla="*/ 56 w 66"/>
                  <a:gd name="T11" fmla="*/ 1 h 55"/>
                  <a:gd name="T12" fmla="*/ 53 w 66"/>
                  <a:gd name="T13" fmla="*/ 2 h 55"/>
                  <a:gd name="T14" fmla="*/ 52 w 66"/>
                  <a:gd name="T15" fmla="*/ 3 h 55"/>
                  <a:gd name="T16" fmla="*/ 49 w 66"/>
                  <a:gd name="T17" fmla="*/ 2 h 55"/>
                  <a:gd name="T18" fmla="*/ 46 w 66"/>
                  <a:gd name="T19" fmla="*/ 2 h 55"/>
                  <a:gd name="T20" fmla="*/ 43 w 66"/>
                  <a:gd name="T21" fmla="*/ 4 h 55"/>
                  <a:gd name="T22" fmla="*/ 39 w 66"/>
                  <a:gd name="T23" fmla="*/ 7 h 55"/>
                  <a:gd name="T24" fmla="*/ 36 w 66"/>
                  <a:gd name="T25" fmla="*/ 10 h 55"/>
                  <a:gd name="T26" fmla="*/ 32 w 66"/>
                  <a:gd name="T27" fmla="*/ 12 h 55"/>
                  <a:gd name="T28" fmla="*/ 27 w 66"/>
                  <a:gd name="T29" fmla="*/ 16 h 55"/>
                  <a:gd name="T30" fmla="*/ 21 w 66"/>
                  <a:gd name="T31" fmla="*/ 19 h 55"/>
                  <a:gd name="T32" fmla="*/ 16 w 66"/>
                  <a:gd name="T33" fmla="*/ 24 h 55"/>
                  <a:gd name="T34" fmla="*/ 14 w 66"/>
                  <a:gd name="T35" fmla="*/ 32 h 55"/>
                  <a:gd name="T36" fmla="*/ 9 w 66"/>
                  <a:gd name="T37" fmla="*/ 41 h 55"/>
                  <a:gd name="T38" fmla="*/ 5 w 66"/>
                  <a:gd name="T39" fmla="*/ 50 h 55"/>
                  <a:gd name="T40" fmla="*/ 0 w 66"/>
                  <a:gd name="T41" fmla="*/ 55 h 55"/>
                  <a:gd name="T42" fmla="*/ 4 w 66"/>
                  <a:gd name="T43" fmla="*/ 55 h 55"/>
                  <a:gd name="T44" fmla="*/ 7 w 66"/>
                  <a:gd name="T45" fmla="*/ 54 h 55"/>
                  <a:gd name="T46" fmla="*/ 11 w 66"/>
                  <a:gd name="T47" fmla="*/ 51 h 55"/>
                  <a:gd name="T48" fmla="*/ 12 w 66"/>
                  <a:gd name="T49" fmla="*/ 50 h 55"/>
                  <a:gd name="T50" fmla="*/ 16 w 66"/>
                  <a:gd name="T51" fmla="*/ 50 h 55"/>
                  <a:gd name="T52" fmla="*/ 22 w 66"/>
                  <a:gd name="T53" fmla="*/ 50 h 55"/>
                  <a:gd name="T54" fmla="*/ 27 w 66"/>
                  <a:gd name="T55" fmla="*/ 50 h 55"/>
                  <a:gd name="T56" fmla="*/ 30 w 66"/>
                  <a:gd name="T57" fmla="*/ 49 h 55"/>
                  <a:gd name="T58" fmla="*/ 32 w 66"/>
                  <a:gd name="T59" fmla="*/ 46 h 55"/>
                  <a:gd name="T60" fmla="*/ 32 w 66"/>
                  <a:gd name="T61" fmla="*/ 41 h 55"/>
                  <a:gd name="T62" fmla="*/ 32 w 66"/>
                  <a:gd name="T63" fmla="*/ 35 h 55"/>
                  <a:gd name="T64" fmla="*/ 31 w 66"/>
                  <a:gd name="T65" fmla="*/ 31 h 55"/>
                  <a:gd name="T66" fmla="*/ 31 w 66"/>
                  <a:gd name="T67" fmla="*/ 27 h 55"/>
                  <a:gd name="T68" fmla="*/ 32 w 66"/>
                  <a:gd name="T69" fmla="*/ 25 h 55"/>
                  <a:gd name="T70" fmla="*/ 34 w 66"/>
                  <a:gd name="T71" fmla="*/ 22 h 55"/>
                  <a:gd name="T72" fmla="*/ 37 w 66"/>
                  <a:gd name="T73" fmla="*/ 20 h 55"/>
                  <a:gd name="T74" fmla="*/ 41 w 66"/>
                  <a:gd name="T75" fmla="*/ 18 h 55"/>
                  <a:gd name="T76" fmla="*/ 45 w 66"/>
                  <a:gd name="T77" fmla="*/ 15 h 55"/>
                  <a:gd name="T78" fmla="*/ 49 w 66"/>
                  <a:gd name="T79" fmla="*/ 11 h 55"/>
                  <a:gd name="T80" fmla="*/ 50 w 66"/>
                  <a:gd name="T81" fmla="*/ 8 h 55"/>
                  <a:gd name="T82" fmla="*/ 56 w 66"/>
                  <a:gd name="T83" fmla="*/ 8 h 55"/>
                  <a:gd name="T84" fmla="*/ 60 w 66"/>
                  <a:gd name="T85" fmla="*/ 10 h 55"/>
                  <a:gd name="T86" fmla="*/ 64 w 66"/>
                  <a:gd name="T87" fmla="*/ 13 h 55"/>
                  <a:gd name="T88" fmla="*/ 66 w 66"/>
                  <a:gd name="T89" fmla="*/ 15 h 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6"/>
                  <a:gd name="T136" fmla="*/ 0 h 55"/>
                  <a:gd name="T137" fmla="*/ 66 w 66"/>
                  <a:gd name="T138" fmla="*/ 55 h 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6" h="55">
                    <a:moveTo>
                      <a:pt x="66" y="15"/>
                    </a:moveTo>
                    <a:lnTo>
                      <a:pt x="65" y="12"/>
                    </a:lnTo>
                    <a:lnTo>
                      <a:pt x="64" y="9"/>
                    </a:lnTo>
                    <a:lnTo>
                      <a:pt x="61" y="5"/>
                    </a:lnTo>
                    <a:lnTo>
                      <a:pt x="58" y="0"/>
                    </a:lnTo>
                    <a:lnTo>
                      <a:pt x="56" y="1"/>
                    </a:lnTo>
                    <a:lnTo>
                      <a:pt x="53" y="2"/>
                    </a:lnTo>
                    <a:lnTo>
                      <a:pt x="52" y="3"/>
                    </a:lnTo>
                    <a:lnTo>
                      <a:pt x="49" y="2"/>
                    </a:lnTo>
                    <a:lnTo>
                      <a:pt x="46" y="2"/>
                    </a:lnTo>
                    <a:lnTo>
                      <a:pt x="43" y="4"/>
                    </a:lnTo>
                    <a:lnTo>
                      <a:pt x="39" y="7"/>
                    </a:lnTo>
                    <a:lnTo>
                      <a:pt x="36" y="10"/>
                    </a:lnTo>
                    <a:lnTo>
                      <a:pt x="32" y="12"/>
                    </a:lnTo>
                    <a:lnTo>
                      <a:pt x="27" y="16"/>
                    </a:lnTo>
                    <a:lnTo>
                      <a:pt x="21" y="19"/>
                    </a:lnTo>
                    <a:lnTo>
                      <a:pt x="16" y="24"/>
                    </a:lnTo>
                    <a:lnTo>
                      <a:pt x="14" y="32"/>
                    </a:lnTo>
                    <a:lnTo>
                      <a:pt x="9" y="41"/>
                    </a:lnTo>
                    <a:lnTo>
                      <a:pt x="5" y="50"/>
                    </a:lnTo>
                    <a:lnTo>
                      <a:pt x="0" y="55"/>
                    </a:lnTo>
                    <a:lnTo>
                      <a:pt x="4" y="55"/>
                    </a:lnTo>
                    <a:lnTo>
                      <a:pt x="7" y="54"/>
                    </a:lnTo>
                    <a:lnTo>
                      <a:pt x="11" y="51"/>
                    </a:lnTo>
                    <a:lnTo>
                      <a:pt x="12" y="50"/>
                    </a:lnTo>
                    <a:lnTo>
                      <a:pt x="16" y="50"/>
                    </a:lnTo>
                    <a:lnTo>
                      <a:pt x="22" y="50"/>
                    </a:lnTo>
                    <a:lnTo>
                      <a:pt x="27" y="50"/>
                    </a:lnTo>
                    <a:lnTo>
                      <a:pt x="30" y="49"/>
                    </a:lnTo>
                    <a:lnTo>
                      <a:pt x="32" y="46"/>
                    </a:lnTo>
                    <a:lnTo>
                      <a:pt x="32" y="41"/>
                    </a:lnTo>
                    <a:lnTo>
                      <a:pt x="32" y="35"/>
                    </a:lnTo>
                    <a:lnTo>
                      <a:pt x="31" y="31"/>
                    </a:lnTo>
                    <a:lnTo>
                      <a:pt x="31" y="27"/>
                    </a:lnTo>
                    <a:lnTo>
                      <a:pt x="32" y="25"/>
                    </a:lnTo>
                    <a:lnTo>
                      <a:pt x="34" y="22"/>
                    </a:lnTo>
                    <a:lnTo>
                      <a:pt x="37" y="20"/>
                    </a:lnTo>
                    <a:lnTo>
                      <a:pt x="41" y="18"/>
                    </a:lnTo>
                    <a:lnTo>
                      <a:pt x="45" y="15"/>
                    </a:lnTo>
                    <a:lnTo>
                      <a:pt x="49" y="11"/>
                    </a:lnTo>
                    <a:lnTo>
                      <a:pt x="50" y="8"/>
                    </a:lnTo>
                    <a:lnTo>
                      <a:pt x="56" y="8"/>
                    </a:lnTo>
                    <a:lnTo>
                      <a:pt x="60" y="10"/>
                    </a:lnTo>
                    <a:lnTo>
                      <a:pt x="64" y="13"/>
                    </a:lnTo>
                    <a:lnTo>
                      <a:pt x="66" y="15"/>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21" name="Freeform 135"/>
              <p:cNvSpPr>
                <a:spLocks/>
              </p:cNvSpPr>
              <p:nvPr/>
            </p:nvSpPr>
            <p:spPr bwMode="auto">
              <a:xfrm>
                <a:off x="3174" y="900"/>
                <a:ext cx="11" cy="11"/>
              </a:xfrm>
              <a:custGeom>
                <a:avLst/>
                <a:gdLst>
                  <a:gd name="T0" fmla="*/ 8 w 23"/>
                  <a:gd name="T1" fmla="*/ 21 h 21"/>
                  <a:gd name="T2" fmla="*/ 3 w 23"/>
                  <a:gd name="T3" fmla="*/ 15 h 21"/>
                  <a:gd name="T4" fmla="*/ 2 w 23"/>
                  <a:gd name="T5" fmla="*/ 11 h 21"/>
                  <a:gd name="T6" fmla="*/ 1 w 23"/>
                  <a:gd name="T7" fmla="*/ 7 h 21"/>
                  <a:gd name="T8" fmla="*/ 0 w 23"/>
                  <a:gd name="T9" fmla="*/ 5 h 21"/>
                  <a:gd name="T10" fmla="*/ 5 w 23"/>
                  <a:gd name="T11" fmla="*/ 1 h 21"/>
                  <a:gd name="T12" fmla="*/ 11 w 23"/>
                  <a:gd name="T13" fmla="*/ 0 h 21"/>
                  <a:gd name="T14" fmla="*/ 17 w 23"/>
                  <a:gd name="T15" fmla="*/ 0 h 21"/>
                  <a:gd name="T16" fmla="*/ 23 w 23"/>
                  <a:gd name="T17" fmla="*/ 0 h 21"/>
                  <a:gd name="T18" fmla="*/ 19 w 23"/>
                  <a:gd name="T19" fmla="*/ 4 h 21"/>
                  <a:gd name="T20" fmla="*/ 15 w 23"/>
                  <a:gd name="T21" fmla="*/ 8 h 21"/>
                  <a:gd name="T22" fmla="*/ 10 w 23"/>
                  <a:gd name="T23" fmla="*/ 14 h 21"/>
                  <a:gd name="T24" fmla="*/ 8 w 23"/>
                  <a:gd name="T25" fmla="*/ 2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1"/>
                  <a:gd name="T41" fmla="*/ 23 w 2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1">
                    <a:moveTo>
                      <a:pt x="8" y="21"/>
                    </a:moveTo>
                    <a:lnTo>
                      <a:pt x="3" y="15"/>
                    </a:lnTo>
                    <a:lnTo>
                      <a:pt x="2" y="11"/>
                    </a:lnTo>
                    <a:lnTo>
                      <a:pt x="1" y="7"/>
                    </a:lnTo>
                    <a:lnTo>
                      <a:pt x="0" y="5"/>
                    </a:lnTo>
                    <a:lnTo>
                      <a:pt x="5" y="1"/>
                    </a:lnTo>
                    <a:lnTo>
                      <a:pt x="11" y="0"/>
                    </a:lnTo>
                    <a:lnTo>
                      <a:pt x="17" y="0"/>
                    </a:lnTo>
                    <a:lnTo>
                      <a:pt x="23" y="0"/>
                    </a:lnTo>
                    <a:lnTo>
                      <a:pt x="19" y="4"/>
                    </a:lnTo>
                    <a:lnTo>
                      <a:pt x="15" y="8"/>
                    </a:lnTo>
                    <a:lnTo>
                      <a:pt x="10" y="14"/>
                    </a:lnTo>
                    <a:lnTo>
                      <a:pt x="8" y="21"/>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22" name="Freeform 136"/>
              <p:cNvSpPr>
                <a:spLocks/>
              </p:cNvSpPr>
              <p:nvPr/>
            </p:nvSpPr>
            <p:spPr bwMode="auto">
              <a:xfrm>
                <a:off x="3099" y="867"/>
                <a:ext cx="28" cy="25"/>
              </a:xfrm>
              <a:custGeom>
                <a:avLst/>
                <a:gdLst>
                  <a:gd name="T0" fmla="*/ 1 w 54"/>
                  <a:gd name="T1" fmla="*/ 48 h 48"/>
                  <a:gd name="T2" fmla="*/ 2 w 54"/>
                  <a:gd name="T3" fmla="*/ 46 h 48"/>
                  <a:gd name="T4" fmla="*/ 5 w 54"/>
                  <a:gd name="T5" fmla="*/ 43 h 48"/>
                  <a:gd name="T6" fmla="*/ 8 w 54"/>
                  <a:gd name="T7" fmla="*/ 40 h 48"/>
                  <a:gd name="T8" fmla="*/ 13 w 54"/>
                  <a:gd name="T9" fmla="*/ 38 h 48"/>
                  <a:gd name="T10" fmla="*/ 17 w 54"/>
                  <a:gd name="T11" fmla="*/ 34 h 48"/>
                  <a:gd name="T12" fmla="*/ 20 w 54"/>
                  <a:gd name="T13" fmla="*/ 30 h 48"/>
                  <a:gd name="T14" fmla="*/ 22 w 54"/>
                  <a:gd name="T15" fmla="*/ 25 h 48"/>
                  <a:gd name="T16" fmla="*/ 23 w 54"/>
                  <a:gd name="T17" fmla="*/ 22 h 48"/>
                  <a:gd name="T18" fmla="*/ 24 w 54"/>
                  <a:gd name="T19" fmla="*/ 23 h 48"/>
                  <a:gd name="T20" fmla="*/ 24 w 54"/>
                  <a:gd name="T21" fmla="*/ 24 h 48"/>
                  <a:gd name="T22" fmla="*/ 24 w 54"/>
                  <a:gd name="T23" fmla="*/ 26 h 48"/>
                  <a:gd name="T24" fmla="*/ 24 w 54"/>
                  <a:gd name="T25" fmla="*/ 27 h 48"/>
                  <a:gd name="T26" fmla="*/ 25 w 54"/>
                  <a:gd name="T27" fmla="*/ 28 h 48"/>
                  <a:gd name="T28" fmla="*/ 26 w 54"/>
                  <a:gd name="T29" fmla="*/ 28 h 48"/>
                  <a:gd name="T30" fmla="*/ 29 w 54"/>
                  <a:gd name="T31" fmla="*/ 27 h 48"/>
                  <a:gd name="T32" fmla="*/ 32 w 54"/>
                  <a:gd name="T33" fmla="*/ 26 h 48"/>
                  <a:gd name="T34" fmla="*/ 36 w 54"/>
                  <a:gd name="T35" fmla="*/ 25 h 48"/>
                  <a:gd name="T36" fmla="*/ 38 w 54"/>
                  <a:gd name="T37" fmla="*/ 22 h 48"/>
                  <a:gd name="T38" fmla="*/ 40 w 54"/>
                  <a:gd name="T39" fmla="*/ 19 h 48"/>
                  <a:gd name="T40" fmla="*/ 43 w 54"/>
                  <a:gd name="T41" fmla="*/ 16 h 48"/>
                  <a:gd name="T42" fmla="*/ 45 w 54"/>
                  <a:gd name="T43" fmla="*/ 16 h 48"/>
                  <a:gd name="T44" fmla="*/ 48 w 54"/>
                  <a:gd name="T45" fmla="*/ 15 h 48"/>
                  <a:gd name="T46" fmla="*/ 51 w 54"/>
                  <a:gd name="T47" fmla="*/ 13 h 48"/>
                  <a:gd name="T48" fmla="*/ 54 w 54"/>
                  <a:gd name="T49" fmla="*/ 11 h 48"/>
                  <a:gd name="T50" fmla="*/ 48 w 54"/>
                  <a:gd name="T51" fmla="*/ 12 h 48"/>
                  <a:gd name="T52" fmla="*/ 43 w 54"/>
                  <a:gd name="T53" fmla="*/ 13 h 48"/>
                  <a:gd name="T54" fmla="*/ 38 w 54"/>
                  <a:gd name="T55" fmla="*/ 13 h 48"/>
                  <a:gd name="T56" fmla="*/ 36 w 54"/>
                  <a:gd name="T57" fmla="*/ 11 h 48"/>
                  <a:gd name="T58" fmla="*/ 35 w 54"/>
                  <a:gd name="T59" fmla="*/ 9 h 48"/>
                  <a:gd name="T60" fmla="*/ 33 w 54"/>
                  <a:gd name="T61" fmla="*/ 7 h 48"/>
                  <a:gd name="T62" fmla="*/ 30 w 54"/>
                  <a:gd name="T63" fmla="*/ 4 h 48"/>
                  <a:gd name="T64" fmla="*/ 26 w 54"/>
                  <a:gd name="T65" fmla="*/ 1 h 48"/>
                  <a:gd name="T66" fmla="*/ 23 w 54"/>
                  <a:gd name="T67" fmla="*/ 0 h 48"/>
                  <a:gd name="T68" fmla="*/ 22 w 54"/>
                  <a:gd name="T69" fmla="*/ 2 h 48"/>
                  <a:gd name="T70" fmla="*/ 21 w 54"/>
                  <a:gd name="T71" fmla="*/ 4 h 48"/>
                  <a:gd name="T72" fmla="*/ 21 w 54"/>
                  <a:gd name="T73" fmla="*/ 8 h 48"/>
                  <a:gd name="T74" fmla="*/ 17 w 54"/>
                  <a:gd name="T75" fmla="*/ 9 h 48"/>
                  <a:gd name="T76" fmla="*/ 13 w 54"/>
                  <a:gd name="T77" fmla="*/ 9 h 48"/>
                  <a:gd name="T78" fmla="*/ 6 w 54"/>
                  <a:gd name="T79" fmla="*/ 8 h 48"/>
                  <a:gd name="T80" fmla="*/ 0 w 54"/>
                  <a:gd name="T81" fmla="*/ 7 h 48"/>
                  <a:gd name="T82" fmla="*/ 5 w 54"/>
                  <a:gd name="T83" fmla="*/ 10 h 48"/>
                  <a:gd name="T84" fmla="*/ 9 w 54"/>
                  <a:gd name="T85" fmla="*/ 17 h 48"/>
                  <a:gd name="T86" fmla="*/ 13 w 54"/>
                  <a:gd name="T87" fmla="*/ 24 h 48"/>
                  <a:gd name="T88" fmla="*/ 15 w 54"/>
                  <a:gd name="T89" fmla="*/ 31 h 48"/>
                  <a:gd name="T90" fmla="*/ 10 w 54"/>
                  <a:gd name="T91" fmla="*/ 34 h 48"/>
                  <a:gd name="T92" fmla="*/ 7 w 54"/>
                  <a:gd name="T93" fmla="*/ 39 h 48"/>
                  <a:gd name="T94" fmla="*/ 3 w 54"/>
                  <a:gd name="T95" fmla="*/ 43 h 48"/>
                  <a:gd name="T96" fmla="*/ 1 w 54"/>
                  <a:gd name="T97" fmla="*/ 48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48"/>
                  <a:gd name="T149" fmla="*/ 54 w 54"/>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48">
                    <a:moveTo>
                      <a:pt x="1" y="48"/>
                    </a:moveTo>
                    <a:lnTo>
                      <a:pt x="2" y="46"/>
                    </a:lnTo>
                    <a:lnTo>
                      <a:pt x="5" y="43"/>
                    </a:lnTo>
                    <a:lnTo>
                      <a:pt x="8" y="40"/>
                    </a:lnTo>
                    <a:lnTo>
                      <a:pt x="13" y="38"/>
                    </a:lnTo>
                    <a:lnTo>
                      <a:pt x="17" y="34"/>
                    </a:lnTo>
                    <a:lnTo>
                      <a:pt x="20" y="30"/>
                    </a:lnTo>
                    <a:lnTo>
                      <a:pt x="22" y="25"/>
                    </a:lnTo>
                    <a:lnTo>
                      <a:pt x="23" y="22"/>
                    </a:lnTo>
                    <a:lnTo>
                      <a:pt x="24" y="23"/>
                    </a:lnTo>
                    <a:lnTo>
                      <a:pt x="24" y="24"/>
                    </a:lnTo>
                    <a:lnTo>
                      <a:pt x="24" y="26"/>
                    </a:lnTo>
                    <a:lnTo>
                      <a:pt x="24" y="27"/>
                    </a:lnTo>
                    <a:lnTo>
                      <a:pt x="25" y="28"/>
                    </a:lnTo>
                    <a:lnTo>
                      <a:pt x="26" y="28"/>
                    </a:lnTo>
                    <a:lnTo>
                      <a:pt x="29" y="27"/>
                    </a:lnTo>
                    <a:lnTo>
                      <a:pt x="32" y="26"/>
                    </a:lnTo>
                    <a:lnTo>
                      <a:pt x="36" y="25"/>
                    </a:lnTo>
                    <a:lnTo>
                      <a:pt x="38" y="22"/>
                    </a:lnTo>
                    <a:lnTo>
                      <a:pt x="40" y="19"/>
                    </a:lnTo>
                    <a:lnTo>
                      <a:pt x="43" y="16"/>
                    </a:lnTo>
                    <a:lnTo>
                      <a:pt x="45" y="16"/>
                    </a:lnTo>
                    <a:lnTo>
                      <a:pt x="48" y="15"/>
                    </a:lnTo>
                    <a:lnTo>
                      <a:pt x="51" y="13"/>
                    </a:lnTo>
                    <a:lnTo>
                      <a:pt x="54" y="11"/>
                    </a:lnTo>
                    <a:lnTo>
                      <a:pt x="48" y="12"/>
                    </a:lnTo>
                    <a:lnTo>
                      <a:pt x="43" y="13"/>
                    </a:lnTo>
                    <a:lnTo>
                      <a:pt x="38" y="13"/>
                    </a:lnTo>
                    <a:lnTo>
                      <a:pt x="36" y="11"/>
                    </a:lnTo>
                    <a:lnTo>
                      <a:pt x="35" y="9"/>
                    </a:lnTo>
                    <a:lnTo>
                      <a:pt x="33" y="7"/>
                    </a:lnTo>
                    <a:lnTo>
                      <a:pt x="30" y="4"/>
                    </a:lnTo>
                    <a:lnTo>
                      <a:pt x="26" y="1"/>
                    </a:lnTo>
                    <a:lnTo>
                      <a:pt x="23" y="0"/>
                    </a:lnTo>
                    <a:lnTo>
                      <a:pt x="22" y="2"/>
                    </a:lnTo>
                    <a:lnTo>
                      <a:pt x="21" y="4"/>
                    </a:lnTo>
                    <a:lnTo>
                      <a:pt x="21" y="8"/>
                    </a:lnTo>
                    <a:lnTo>
                      <a:pt x="17" y="9"/>
                    </a:lnTo>
                    <a:lnTo>
                      <a:pt x="13" y="9"/>
                    </a:lnTo>
                    <a:lnTo>
                      <a:pt x="6" y="8"/>
                    </a:lnTo>
                    <a:lnTo>
                      <a:pt x="0" y="7"/>
                    </a:lnTo>
                    <a:lnTo>
                      <a:pt x="5" y="10"/>
                    </a:lnTo>
                    <a:lnTo>
                      <a:pt x="9" y="17"/>
                    </a:lnTo>
                    <a:lnTo>
                      <a:pt x="13" y="24"/>
                    </a:lnTo>
                    <a:lnTo>
                      <a:pt x="15" y="31"/>
                    </a:lnTo>
                    <a:lnTo>
                      <a:pt x="10" y="34"/>
                    </a:lnTo>
                    <a:lnTo>
                      <a:pt x="7" y="39"/>
                    </a:lnTo>
                    <a:lnTo>
                      <a:pt x="3" y="43"/>
                    </a:lnTo>
                    <a:lnTo>
                      <a:pt x="1" y="48"/>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23" name="Freeform 137"/>
              <p:cNvSpPr>
                <a:spLocks/>
              </p:cNvSpPr>
              <p:nvPr/>
            </p:nvSpPr>
            <p:spPr bwMode="auto">
              <a:xfrm>
                <a:off x="3114" y="838"/>
                <a:ext cx="10" cy="26"/>
              </a:xfrm>
              <a:custGeom>
                <a:avLst/>
                <a:gdLst>
                  <a:gd name="T0" fmla="*/ 0 w 18"/>
                  <a:gd name="T1" fmla="*/ 45 h 53"/>
                  <a:gd name="T2" fmla="*/ 5 w 18"/>
                  <a:gd name="T3" fmla="*/ 41 h 53"/>
                  <a:gd name="T4" fmla="*/ 10 w 18"/>
                  <a:gd name="T5" fmla="*/ 37 h 53"/>
                  <a:gd name="T6" fmla="*/ 14 w 18"/>
                  <a:gd name="T7" fmla="*/ 30 h 53"/>
                  <a:gd name="T8" fmla="*/ 14 w 18"/>
                  <a:gd name="T9" fmla="*/ 25 h 53"/>
                  <a:gd name="T10" fmla="*/ 11 w 18"/>
                  <a:gd name="T11" fmla="*/ 21 h 53"/>
                  <a:gd name="T12" fmla="*/ 9 w 18"/>
                  <a:gd name="T13" fmla="*/ 16 h 53"/>
                  <a:gd name="T14" fmla="*/ 7 w 18"/>
                  <a:gd name="T15" fmla="*/ 11 h 53"/>
                  <a:gd name="T16" fmla="*/ 6 w 18"/>
                  <a:gd name="T17" fmla="*/ 9 h 53"/>
                  <a:gd name="T18" fmla="*/ 6 w 18"/>
                  <a:gd name="T19" fmla="*/ 6 h 53"/>
                  <a:gd name="T20" fmla="*/ 6 w 18"/>
                  <a:gd name="T21" fmla="*/ 2 h 53"/>
                  <a:gd name="T22" fmla="*/ 7 w 18"/>
                  <a:gd name="T23" fmla="*/ 0 h 53"/>
                  <a:gd name="T24" fmla="*/ 8 w 18"/>
                  <a:gd name="T25" fmla="*/ 1 h 53"/>
                  <a:gd name="T26" fmla="*/ 11 w 18"/>
                  <a:gd name="T27" fmla="*/ 7 h 53"/>
                  <a:gd name="T28" fmla="*/ 15 w 18"/>
                  <a:gd name="T29" fmla="*/ 13 h 53"/>
                  <a:gd name="T30" fmla="*/ 17 w 18"/>
                  <a:gd name="T31" fmla="*/ 19 h 53"/>
                  <a:gd name="T32" fmla="*/ 18 w 18"/>
                  <a:gd name="T33" fmla="*/ 26 h 53"/>
                  <a:gd name="T34" fmla="*/ 17 w 18"/>
                  <a:gd name="T35" fmla="*/ 33 h 53"/>
                  <a:gd name="T36" fmla="*/ 16 w 18"/>
                  <a:gd name="T37" fmla="*/ 43 h 53"/>
                  <a:gd name="T38" fmla="*/ 13 w 18"/>
                  <a:gd name="T39" fmla="*/ 49 h 53"/>
                  <a:gd name="T40" fmla="*/ 9 w 18"/>
                  <a:gd name="T41" fmla="*/ 53 h 53"/>
                  <a:gd name="T42" fmla="*/ 6 w 18"/>
                  <a:gd name="T43" fmla="*/ 53 h 53"/>
                  <a:gd name="T44" fmla="*/ 2 w 18"/>
                  <a:gd name="T45" fmla="*/ 51 h 53"/>
                  <a:gd name="T46" fmla="*/ 0 w 18"/>
                  <a:gd name="T47" fmla="*/ 47 h 53"/>
                  <a:gd name="T48" fmla="*/ 0 w 18"/>
                  <a:gd name="T49" fmla="*/ 45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53"/>
                  <a:gd name="T77" fmla="*/ 18 w 18"/>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53">
                    <a:moveTo>
                      <a:pt x="0" y="45"/>
                    </a:moveTo>
                    <a:lnTo>
                      <a:pt x="5" y="41"/>
                    </a:lnTo>
                    <a:lnTo>
                      <a:pt x="10" y="37"/>
                    </a:lnTo>
                    <a:lnTo>
                      <a:pt x="14" y="30"/>
                    </a:lnTo>
                    <a:lnTo>
                      <a:pt x="14" y="25"/>
                    </a:lnTo>
                    <a:lnTo>
                      <a:pt x="11" y="21"/>
                    </a:lnTo>
                    <a:lnTo>
                      <a:pt x="9" y="16"/>
                    </a:lnTo>
                    <a:lnTo>
                      <a:pt x="7" y="11"/>
                    </a:lnTo>
                    <a:lnTo>
                      <a:pt x="6" y="9"/>
                    </a:lnTo>
                    <a:lnTo>
                      <a:pt x="6" y="6"/>
                    </a:lnTo>
                    <a:lnTo>
                      <a:pt x="6" y="2"/>
                    </a:lnTo>
                    <a:lnTo>
                      <a:pt x="7" y="0"/>
                    </a:lnTo>
                    <a:lnTo>
                      <a:pt x="8" y="1"/>
                    </a:lnTo>
                    <a:lnTo>
                      <a:pt x="11" y="7"/>
                    </a:lnTo>
                    <a:lnTo>
                      <a:pt x="15" y="13"/>
                    </a:lnTo>
                    <a:lnTo>
                      <a:pt x="17" y="19"/>
                    </a:lnTo>
                    <a:lnTo>
                      <a:pt x="18" y="26"/>
                    </a:lnTo>
                    <a:lnTo>
                      <a:pt x="17" y="33"/>
                    </a:lnTo>
                    <a:lnTo>
                      <a:pt x="16" y="43"/>
                    </a:lnTo>
                    <a:lnTo>
                      <a:pt x="13" y="49"/>
                    </a:lnTo>
                    <a:lnTo>
                      <a:pt x="9" y="53"/>
                    </a:lnTo>
                    <a:lnTo>
                      <a:pt x="6" y="53"/>
                    </a:lnTo>
                    <a:lnTo>
                      <a:pt x="2" y="51"/>
                    </a:lnTo>
                    <a:lnTo>
                      <a:pt x="0" y="47"/>
                    </a:lnTo>
                    <a:lnTo>
                      <a:pt x="0" y="45"/>
                    </a:lnTo>
                    <a:close/>
                  </a:path>
                </a:pathLst>
              </a:custGeom>
              <a:solidFill>
                <a:srgbClr val="C666A0"/>
              </a:solidFill>
              <a:ln w="3175" cmpd="sng">
                <a:noFill/>
                <a:round/>
                <a:headEnd/>
                <a:tailEnd/>
              </a:ln>
            </p:spPr>
            <p:txBody>
              <a:bodyPr/>
              <a:lstStyle/>
              <a:p>
                <a:endParaRPr lang="en-US">
                  <a:solidFill>
                    <a:srgbClr val="FFFFFF"/>
                  </a:solidFill>
                </a:endParaRPr>
              </a:p>
            </p:txBody>
          </p:sp>
          <p:sp>
            <p:nvSpPr>
              <p:cNvPr id="1224" name="Freeform 138"/>
              <p:cNvSpPr>
                <a:spLocks/>
              </p:cNvSpPr>
              <p:nvPr/>
            </p:nvSpPr>
            <p:spPr bwMode="auto">
              <a:xfrm>
                <a:off x="3072" y="911"/>
                <a:ext cx="26" cy="25"/>
              </a:xfrm>
              <a:custGeom>
                <a:avLst/>
                <a:gdLst>
                  <a:gd name="T0" fmla="*/ 52 w 52"/>
                  <a:gd name="T1" fmla="*/ 49 h 51"/>
                  <a:gd name="T2" fmla="*/ 49 w 52"/>
                  <a:gd name="T3" fmla="*/ 46 h 51"/>
                  <a:gd name="T4" fmla="*/ 45 w 52"/>
                  <a:gd name="T5" fmla="*/ 40 h 51"/>
                  <a:gd name="T6" fmla="*/ 38 w 52"/>
                  <a:gd name="T7" fmla="*/ 34 h 51"/>
                  <a:gd name="T8" fmla="*/ 30 w 52"/>
                  <a:gd name="T9" fmla="*/ 26 h 51"/>
                  <a:gd name="T10" fmla="*/ 22 w 52"/>
                  <a:gd name="T11" fmla="*/ 17 h 51"/>
                  <a:gd name="T12" fmla="*/ 13 w 52"/>
                  <a:gd name="T13" fmla="*/ 9 h 51"/>
                  <a:gd name="T14" fmla="*/ 5 w 52"/>
                  <a:gd name="T15" fmla="*/ 4 h 51"/>
                  <a:gd name="T16" fmla="*/ 0 w 52"/>
                  <a:gd name="T17" fmla="*/ 0 h 51"/>
                  <a:gd name="T18" fmla="*/ 4 w 52"/>
                  <a:gd name="T19" fmla="*/ 4 h 51"/>
                  <a:gd name="T20" fmla="*/ 11 w 52"/>
                  <a:gd name="T21" fmla="*/ 9 h 51"/>
                  <a:gd name="T22" fmla="*/ 19 w 52"/>
                  <a:gd name="T23" fmla="*/ 16 h 51"/>
                  <a:gd name="T24" fmla="*/ 27 w 52"/>
                  <a:gd name="T25" fmla="*/ 24 h 51"/>
                  <a:gd name="T26" fmla="*/ 35 w 52"/>
                  <a:gd name="T27" fmla="*/ 32 h 51"/>
                  <a:gd name="T28" fmla="*/ 43 w 52"/>
                  <a:gd name="T29" fmla="*/ 40 h 51"/>
                  <a:gd name="T30" fmla="*/ 48 w 52"/>
                  <a:gd name="T31" fmla="*/ 46 h 51"/>
                  <a:gd name="T32" fmla="*/ 52 w 52"/>
                  <a:gd name="T33" fmla="*/ 51 h 51"/>
                  <a:gd name="T34" fmla="*/ 52 w 52"/>
                  <a:gd name="T35" fmla="*/ 49 h 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51"/>
                  <a:gd name="T56" fmla="*/ 52 w 52"/>
                  <a:gd name="T57" fmla="*/ 51 h 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51">
                    <a:moveTo>
                      <a:pt x="52" y="49"/>
                    </a:moveTo>
                    <a:lnTo>
                      <a:pt x="49" y="46"/>
                    </a:lnTo>
                    <a:lnTo>
                      <a:pt x="45" y="40"/>
                    </a:lnTo>
                    <a:lnTo>
                      <a:pt x="38" y="34"/>
                    </a:lnTo>
                    <a:lnTo>
                      <a:pt x="30" y="26"/>
                    </a:lnTo>
                    <a:lnTo>
                      <a:pt x="22" y="17"/>
                    </a:lnTo>
                    <a:lnTo>
                      <a:pt x="13" y="9"/>
                    </a:lnTo>
                    <a:lnTo>
                      <a:pt x="5" y="4"/>
                    </a:lnTo>
                    <a:lnTo>
                      <a:pt x="0" y="0"/>
                    </a:lnTo>
                    <a:lnTo>
                      <a:pt x="4" y="4"/>
                    </a:lnTo>
                    <a:lnTo>
                      <a:pt x="11" y="9"/>
                    </a:lnTo>
                    <a:lnTo>
                      <a:pt x="19" y="16"/>
                    </a:lnTo>
                    <a:lnTo>
                      <a:pt x="27" y="24"/>
                    </a:lnTo>
                    <a:lnTo>
                      <a:pt x="35" y="32"/>
                    </a:lnTo>
                    <a:lnTo>
                      <a:pt x="43" y="40"/>
                    </a:lnTo>
                    <a:lnTo>
                      <a:pt x="48" y="46"/>
                    </a:lnTo>
                    <a:lnTo>
                      <a:pt x="52" y="51"/>
                    </a:lnTo>
                    <a:lnTo>
                      <a:pt x="52" y="49"/>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25" name="Freeform 139"/>
              <p:cNvSpPr>
                <a:spLocks/>
              </p:cNvSpPr>
              <p:nvPr/>
            </p:nvSpPr>
            <p:spPr bwMode="auto">
              <a:xfrm>
                <a:off x="3024" y="890"/>
                <a:ext cx="74" cy="57"/>
              </a:xfrm>
              <a:custGeom>
                <a:avLst/>
                <a:gdLst>
                  <a:gd name="T0" fmla="*/ 148 w 148"/>
                  <a:gd name="T1" fmla="*/ 112 h 115"/>
                  <a:gd name="T2" fmla="*/ 139 w 148"/>
                  <a:gd name="T3" fmla="*/ 106 h 115"/>
                  <a:gd name="T4" fmla="*/ 124 w 148"/>
                  <a:gd name="T5" fmla="*/ 93 h 115"/>
                  <a:gd name="T6" fmla="*/ 104 w 148"/>
                  <a:gd name="T7" fmla="*/ 76 h 115"/>
                  <a:gd name="T8" fmla="*/ 81 w 148"/>
                  <a:gd name="T9" fmla="*/ 57 h 115"/>
                  <a:gd name="T10" fmla="*/ 58 w 148"/>
                  <a:gd name="T11" fmla="*/ 39 h 115"/>
                  <a:gd name="T12" fmla="*/ 35 w 148"/>
                  <a:gd name="T13" fmla="*/ 23 h 115"/>
                  <a:gd name="T14" fmla="*/ 15 w 148"/>
                  <a:gd name="T15" fmla="*/ 9 h 115"/>
                  <a:gd name="T16" fmla="*/ 0 w 148"/>
                  <a:gd name="T17" fmla="*/ 0 h 115"/>
                  <a:gd name="T18" fmla="*/ 24 w 148"/>
                  <a:gd name="T19" fmla="*/ 17 h 115"/>
                  <a:gd name="T20" fmla="*/ 50 w 148"/>
                  <a:gd name="T21" fmla="*/ 34 h 115"/>
                  <a:gd name="T22" fmla="*/ 74 w 148"/>
                  <a:gd name="T23" fmla="*/ 53 h 115"/>
                  <a:gd name="T24" fmla="*/ 97 w 148"/>
                  <a:gd name="T25" fmla="*/ 71 h 115"/>
                  <a:gd name="T26" fmla="*/ 116 w 148"/>
                  <a:gd name="T27" fmla="*/ 86 h 115"/>
                  <a:gd name="T28" fmla="*/ 131 w 148"/>
                  <a:gd name="T29" fmla="*/ 100 h 115"/>
                  <a:gd name="T30" fmla="*/ 142 w 148"/>
                  <a:gd name="T31" fmla="*/ 109 h 115"/>
                  <a:gd name="T32" fmla="*/ 146 w 148"/>
                  <a:gd name="T33" fmla="*/ 115 h 115"/>
                  <a:gd name="T34" fmla="*/ 148 w 148"/>
                  <a:gd name="T35" fmla="*/ 112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15"/>
                  <a:gd name="T56" fmla="*/ 148 w 148"/>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15">
                    <a:moveTo>
                      <a:pt x="148" y="112"/>
                    </a:moveTo>
                    <a:lnTo>
                      <a:pt x="139" y="106"/>
                    </a:lnTo>
                    <a:lnTo>
                      <a:pt x="124" y="93"/>
                    </a:lnTo>
                    <a:lnTo>
                      <a:pt x="104" y="76"/>
                    </a:lnTo>
                    <a:lnTo>
                      <a:pt x="81" y="57"/>
                    </a:lnTo>
                    <a:lnTo>
                      <a:pt x="58" y="39"/>
                    </a:lnTo>
                    <a:lnTo>
                      <a:pt x="35" y="23"/>
                    </a:lnTo>
                    <a:lnTo>
                      <a:pt x="15" y="9"/>
                    </a:lnTo>
                    <a:lnTo>
                      <a:pt x="0" y="0"/>
                    </a:lnTo>
                    <a:lnTo>
                      <a:pt x="24" y="17"/>
                    </a:lnTo>
                    <a:lnTo>
                      <a:pt x="50" y="34"/>
                    </a:lnTo>
                    <a:lnTo>
                      <a:pt x="74" y="53"/>
                    </a:lnTo>
                    <a:lnTo>
                      <a:pt x="97" y="71"/>
                    </a:lnTo>
                    <a:lnTo>
                      <a:pt x="116" y="86"/>
                    </a:lnTo>
                    <a:lnTo>
                      <a:pt x="131" y="100"/>
                    </a:lnTo>
                    <a:lnTo>
                      <a:pt x="142" y="109"/>
                    </a:lnTo>
                    <a:lnTo>
                      <a:pt x="146" y="115"/>
                    </a:lnTo>
                    <a:lnTo>
                      <a:pt x="148" y="112"/>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26" name="Freeform 140"/>
              <p:cNvSpPr>
                <a:spLocks/>
              </p:cNvSpPr>
              <p:nvPr/>
            </p:nvSpPr>
            <p:spPr bwMode="auto">
              <a:xfrm>
                <a:off x="3036" y="921"/>
                <a:ext cx="61" cy="32"/>
              </a:xfrm>
              <a:custGeom>
                <a:avLst/>
                <a:gdLst>
                  <a:gd name="T0" fmla="*/ 123 w 123"/>
                  <a:gd name="T1" fmla="*/ 61 h 63"/>
                  <a:gd name="T2" fmla="*/ 118 w 123"/>
                  <a:gd name="T3" fmla="*/ 57 h 63"/>
                  <a:gd name="T4" fmla="*/ 106 w 123"/>
                  <a:gd name="T5" fmla="*/ 51 h 63"/>
                  <a:gd name="T6" fmla="*/ 89 w 123"/>
                  <a:gd name="T7" fmla="*/ 41 h 63"/>
                  <a:gd name="T8" fmla="*/ 69 w 123"/>
                  <a:gd name="T9" fmla="*/ 31 h 63"/>
                  <a:gd name="T10" fmla="*/ 48 w 123"/>
                  <a:gd name="T11" fmla="*/ 21 h 63"/>
                  <a:gd name="T12" fmla="*/ 29 w 123"/>
                  <a:gd name="T13" fmla="*/ 11 h 63"/>
                  <a:gd name="T14" fmla="*/ 13 w 123"/>
                  <a:gd name="T15" fmla="*/ 3 h 63"/>
                  <a:gd name="T16" fmla="*/ 0 w 123"/>
                  <a:gd name="T17" fmla="*/ 0 h 63"/>
                  <a:gd name="T18" fmla="*/ 12 w 123"/>
                  <a:gd name="T19" fmla="*/ 5 h 63"/>
                  <a:gd name="T20" fmla="*/ 28 w 123"/>
                  <a:gd name="T21" fmla="*/ 11 h 63"/>
                  <a:gd name="T22" fmla="*/ 47 w 123"/>
                  <a:gd name="T23" fmla="*/ 21 h 63"/>
                  <a:gd name="T24" fmla="*/ 68 w 123"/>
                  <a:gd name="T25" fmla="*/ 31 h 63"/>
                  <a:gd name="T26" fmla="*/ 88 w 123"/>
                  <a:gd name="T27" fmla="*/ 43 h 63"/>
                  <a:gd name="T28" fmla="*/ 105 w 123"/>
                  <a:gd name="T29" fmla="*/ 52 h 63"/>
                  <a:gd name="T30" fmla="*/ 116 w 123"/>
                  <a:gd name="T31" fmla="*/ 59 h 63"/>
                  <a:gd name="T32" fmla="*/ 122 w 123"/>
                  <a:gd name="T33" fmla="*/ 63 h 63"/>
                  <a:gd name="T34" fmla="*/ 123 w 123"/>
                  <a:gd name="T35" fmla="*/ 61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63"/>
                  <a:gd name="T56" fmla="*/ 123 w 123"/>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63">
                    <a:moveTo>
                      <a:pt x="123" y="61"/>
                    </a:moveTo>
                    <a:lnTo>
                      <a:pt x="118" y="57"/>
                    </a:lnTo>
                    <a:lnTo>
                      <a:pt x="106" y="51"/>
                    </a:lnTo>
                    <a:lnTo>
                      <a:pt x="89" y="41"/>
                    </a:lnTo>
                    <a:lnTo>
                      <a:pt x="69" y="31"/>
                    </a:lnTo>
                    <a:lnTo>
                      <a:pt x="48" y="21"/>
                    </a:lnTo>
                    <a:lnTo>
                      <a:pt x="29" y="11"/>
                    </a:lnTo>
                    <a:lnTo>
                      <a:pt x="13" y="3"/>
                    </a:lnTo>
                    <a:lnTo>
                      <a:pt x="0" y="0"/>
                    </a:lnTo>
                    <a:lnTo>
                      <a:pt x="12" y="5"/>
                    </a:lnTo>
                    <a:lnTo>
                      <a:pt x="28" y="11"/>
                    </a:lnTo>
                    <a:lnTo>
                      <a:pt x="47" y="21"/>
                    </a:lnTo>
                    <a:lnTo>
                      <a:pt x="68" y="31"/>
                    </a:lnTo>
                    <a:lnTo>
                      <a:pt x="88" y="43"/>
                    </a:lnTo>
                    <a:lnTo>
                      <a:pt x="105" y="52"/>
                    </a:lnTo>
                    <a:lnTo>
                      <a:pt x="116" y="59"/>
                    </a:lnTo>
                    <a:lnTo>
                      <a:pt x="122" y="63"/>
                    </a:lnTo>
                    <a:lnTo>
                      <a:pt x="123" y="61"/>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27" name="Freeform 141"/>
              <p:cNvSpPr>
                <a:spLocks/>
              </p:cNvSpPr>
              <p:nvPr/>
            </p:nvSpPr>
            <p:spPr bwMode="auto">
              <a:xfrm>
                <a:off x="3143" y="935"/>
                <a:ext cx="65" cy="18"/>
              </a:xfrm>
              <a:custGeom>
                <a:avLst/>
                <a:gdLst>
                  <a:gd name="T0" fmla="*/ 2 w 129"/>
                  <a:gd name="T1" fmla="*/ 31 h 34"/>
                  <a:gd name="T2" fmla="*/ 8 w 129"/>
                  <a:gd name="T3" fmla="*/ 27 h 34"/>
                  <a:gd name="T4" fmla="*/ 20 w 129"/>
                  <a:gd name="T5" fmla="*/ 23 h 34"/>
                  <a:gd name="T6" fmla="*/ 38 w 129"/>
                  <a:gd name="T7" fmla="*/ 17 h 34"/>
                  <a:gd name="T8" fmla="*/ 57 w 129"/>
                  <a:gd name="T9" fmla="*/ 11 h 34"/>
                  <a:gd name="T10" fmla="*/ 78 w 129"/>
                  <a:gd name="T11" fmla="*/ 5 h 34"/>
                  <a:gd name="T12" fmla="*/ 98 w 129"/>
                  <a:gd name="T13" fmla="*/ 2 h 34"/>
                  <a:gd name="T14" fmla="*/ 116 w 129"/>
                  <a:gd name="T15" fmla="*/ 0 h 34"/>
                  <a:gd name="T16" fmla="*/ 129 w 129"/>
                  <a:gd name="T17" fmla="*/ 0 h 34"/>
                  <a:gd name="T18" fmla="*/ 117 w 129"/>
                  <a:gd name="T19" fmla="*/ 0 h 34"/>
                  <a:gd name="T20" fmla="*/ 101 w 129"/>
                  <a:gd name="T21" fmla="*/ 3 h 34"/>
                  <a:gd name="T22" fmla="*/ 81 w 129"/>
                  <a:gd name="T23" fmla="*/ 6 h 34"/>
                  <a:gd name="T24" fmla="*/ 61 w 129"/>
                  <a:gd name="T25" fmla="*/ 12 h 34"/>
                  <a:gd name="T26" fmla="*/ 41 w 129"/>
                  <a:gd name="T27" fmla="*/ 18 h 34"/>
                  <a:gd name="T28" fmla="*/ 23 w 129"/>
                  <a:gd name="T29" fmla="*/ 24 h 34"/>
                  <a:gd name="T30" fmla="*/ 9 w 129"/>
                  <a:gd name="T31" fmla="*/ 29 h 34"/>
                  <a:gd name="T32" fmla="*/ 0 w 129"/>
                  <a:gd name="T33" fmla="*/ 34 h 34"/>
                  <a:gd name="T34" fmla="*/ 2 w 129"/>
                  <a:gd name="T35" fmla="*/ 3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34"/>
                  <a:gd name="T56" fmla="*/ 129 w 129"/>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34">
                    <a:moveTo>
                      <a:pt x="2" y="31"/>
                    </a:moveTo>
                    <a:lnTo>
                      <a:pt x="8" y="27"/>
                    </a:lnTo>
                    <a:lnTo>
                      <a:pt x="20" y="23"/>
                    </a:lnTo>
                    <a:lnTo>
                      <a:pt x="38" y="17"/>
                    </a:lnTo>
                    <a:lnTo>
                      <a:pt x="57" y="11"/>
                    </a:lnTo>
                    <a:lnTo>
                      <a:pt x="78" y="5"/>
                    </a:lnTo>
                    <a:lnTo>
                      <a:pt x="98" y="2"/>
                    </a:lnTo>
                    <a:lnTo>
                      <a:pt x="116" y="0"/>
                    </a:lnTo>
                    <a:lnTo>
                      <a:pt x="129" y="0"/>
                    </a:lnTo>
                    <a:lnTo>
                      <a:pt x="117" y="0"/>
                    </a:lnTo>
                    <a:lnTo>
                      <a:pt x="101" y="3"/>
                    </a:lnTo>
                    <a:lnTo>
                      <a:pt x="81" y="6"/>
                    </a:lnTo>
                    <a:lnTo>
                      <a:pt x="61" y="12"/>
                    </a:lnTo>
                    <a:lnTo>
                      <a:pt x="41" y="18"/>
                    </a:lnTo>
                    <a:lnTo>
                      <a:pt x="23" y="24"/>
                    </a:lnTo>
                    <a:lnTo>
                      <a:pt x="9" y="29"/>
                    </a:lnTo>
                    <a:lnTo>
                      <a:pt x="0" y="34"/>
                    </a:lnTo>
                    <a:lnTo>
                      <a:pt x="2" y="31"/>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28" name="Freeform 142"/>
              <p:cNvSpPr>
                <a:spLocks/>
              </p:cNvSpPr>
              <p:nvPr/>
            </p:nvSpPr>
            <p:spPr bwMode="auto">
              <a:xfrm>
                <a:off x="3138" y="951"/>
                <a:ext cx="114" cy="6"/>
              </a:xfrm>
              <a:custGeom>
                <a:avLst/>
                <a:gdLst>
                  <a:gd name="T0" fmla="*/ 3 w 227"/>
                  <a:gd name="T1" fmla="*/ 9 h 11"/>
                  <a:gd name="T2" fmla="*/ 6 w 227"/>
                  <a:gd name="T3" fmla="*/ 9 h 11"/>
                  <a:gd name="T4" fmla="*/ 14 w 227"/>
                  <a:gd name="T5" fmla="*/ 8 h 11"/>
                  <a:gd name="T6" fmla="*/ 24 w 227"/>
                  <a:gd name="T7" fmla="*/ 7 h 11"/>
                  <a:gd name="T8" fmla="*/ 38 w 227"/>
                  <a:gd name="T9" fmla="*/ 6 h 11"/>
                  <a:gd name="T10" fmla="*/ 54 w 227"/>
                  <a:gd name="T11" fmla="*/ 4 h 11"/>
                  <a:gd name="T12" fmla="*/ 72 w 227"/>
                  <a:gd name="T13" fmla="*/ 3 h 11"/>
                  <a:gd name="T14" fmla="*/ 90 w 227"/>
                  <a:gd name="T15" fmla="*/ 2 h 11"/>
                  <a:gd name="T16" fmla="*/ 110 w 227"/>
                  <a:gd name="T17" fmla="*/ 1 h 11"/>
                  <a:gd name="T18" fmla="*/ 129 w 227"/>
                  <a:gd name="T19" fmla="*/ 0 h 11"/>
                  <a:gd name="T20" fmla="*/ 149 w 227"/>
                  <a:gd name="T21" fmla="*/ 0 h 11"/>
                  <a:gd name="T22" fmla="*/ 167 w 227"/>
                  <a:gd name="T23" fmla="*/ 0 h 11"/>
                  <a:gd name="T24" fmla="*/ 185 w 227"/>
                  <a:gd name="T25" fmla="*/ 0 h 11"/>
                  <a:gd name="T26" fmla="*/ 200 w 227"/>
                  <a:gd name="T27" fmla="*/ 1 h 11"/>
                  <a:gd name="T28" fmla="*/ 211 w 227"/>
                  <a:gd name="T29" fmla="*/ 2 h 11"/>
                  <a:gd name="T30" fmla="*/ 221 w 227"/>
                  <a:gd name="T31" fmla="*/ 4 h 11"/>
                  <a:gd name="T32" fmla="*/ 227 w 227"/>
                  <a:gd name="T33" fmla="*/ 8 h 11"/>
                  <a:gd name="T34" fmla="*/ 219 w 227"/>
                  <a:gd name="T35" fmla="*/ 6 h 11"/>
                  <a:gd name="T36" fmla="*/ 208 w 227"/>
                  <a:gd name="T37" fmla="*/ 3 h 11"/>
                  <a:gd name="T38" fmla="*/ 194 w 227"/>
                  <a:gd name="T39" fmla="*/ 2 h 11"/>
                  <a:gd name="T40" fmla="*/ 179 w 227"/>
                  <a:gd name="T41" fmla="*/ 2 h 11"/>
                  <a:gd name="T42" fmla="*/ 162 w 227"/>
                  <a:gd name="T43" fmla="*/ 1 h 11"/>
                  <a:gd name="T44" fmla="*/ 143 w 227"/>
                  <a:gd name="T45" fmla="*/ 1 h 11"/>
                  <a:gd name="T46" fmla="*/ 125 w 227"/>
                  <a:gd name="T47" fmla="*/ 2 h 11"/>
                  <a:gd name="T48" fmla="*/ 106 w 227"/>
                  <a:gd name="T49" fmla="*/ 2 h 11"/>
                  <a:gd name="T50" fmla="*/ 88 w 227"/>
                  <a:gd name="T51" fmla="*/ 3 h 11"/>
                  <a:gd name="T52" fmla="*/ 71 w 227"/>
                  <a:gd name="T53" fmla="*/ 4 h 11"/>
                  <a:gd name="T54" fmla="*/ 53 w 227"/>
                  <a:gd name="T55" fmla="*/ 6 h 11"/>
                  <a:gd name="T56" fmla="*/ 38 w 227"/>
                  <a:gd name="T57" fmla="*/ 7 h 11"/>
                  <a:gd name="T58" fmla="*/ 24 w 227"/>
                  <a:gd name="T59" fmla="*/ 8 h 11"/>
                  <a:gd name="T60" fmla="*/ 14 w 227"/>
                  <a:gd name="T61" fmla="*/ 9 h 11"/>
                  <a:gd name="T62" fmla="*/ 5 w 227"/>
                  <a:gd name="T63" fmla="*/ 10 h 11"/>
                  <a:gd name="T64" fmla="*/ 0 w 227"/>
                  <a:gd name="T65" fmla="*/ 11 h 11"/>
                  <a:gd name="T66" fmla="*/ 3 w 227"/>
                  <a:gd name="T67" fmla="*/ 9 h 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7"/>
                  <a:gd name="T103" fmla="*/ 0 h 11"/>
                  <a:gd name="T104" fmla="*/ 227 w 227"/>
                  <a:gd name="T105" fmla="*/ 11 h 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7" h="11">
                    <a:moveTo>
                      <a:pt x="3" y="9"/>
                    </a:moveTo>
                    <a:lnTo>
                      <a:pt x="6" y="9"/>
                    </a:lnTo>
                    <a:lnTo>
                      <a:pt x="14" y="8"/>
                    </a:lnTo>
                    <a:lnTo>
                      <a:pt x="24" y="7"/>
                    </a:lnTo>
                    <a:lnTo>
                      <a:pt x="38" y="6"/>
                    </a:lnTo>
                    <a:lnTo>
                      <a:pt x="54" y="4"/>
                    </a:lnTo>
                    <a:lnTo>
                      <a:pt x="72" y="3"/>
                    </a:lnTo>
                    <a:lnTo>
                      <a:pt x="90" y="2"/>
                    </a:lnTo>
                    <a:lnTo>
                      <a:pt x="110" y="1"/>
                    </a:lnTo>
                    <a:lnTo>
                      <a:pt x="129" y="0"/>
                    </a:lnTo>
                    <a:lnTo>
                      <a:pt x="149" y="0"/>
                    </a:lnTo>
                    <a:lnTo>
                      <a:pt x="167" y="0"/>
                    </a:lnTo>
                    <a:lnTo>
                      <a:pt x="185" y="0"/>
                    </a:lnTo>
                    <a:lnTo>
                      <a:pt x="200" y="1"/>
                    </a:lnTo>
                    <a:lnTo>
                      <a:pt x="211" y="2"/>
                    </a:lnTo>
                    <a:lnTo>
                      <a:pt x="221" y="4"/>
                    </a:lnTo>
                    <a:lnTo>
                      <a:pt x="227" y="8"/>
                    </a:lnTo>
                    <a:lnTo>
                      <a:pt x="219" y="6"/>
                    </a:lnTo>
                    <a:lnTo>
                      <a:pt x="208" y="3"/>
                    </a:lnTo>
                    <a:lnTo>
                      <a:pt x="194" y="2"/>
                    </a:lnTo>
                    <a:lnTo>
                      <a:pt x="179" y="2"/>
                    </a:lnTo>
                    <a:lnTo>
                      <a:pt x="162" y="1"/>
                    </a:lnTo>
                    <a:lnTo>
                      <a:pt x="143" y="1"/>
                    </a:lnTo>
                    <a:lnTo>
                      <a:pt x="125" y="2"/>
                    </a:lnTo>
                    <a:lnTo>
                      <a:pt x="106" y="2"/>
                    </a:lnTo>
                    <a:lnTo>
                      <a:pt x="88" y="3"/>
                    </a:lnTo>
                    <a:lnTo>
                      <a:pt x="71" y="4"/>
                    </a:lnTo>
                    <a:lnTo>
                      <a:pt x="53" y="6"/>
                    </a:lnTo>
                    <a:lnTo>
                      <a:pt x="38" y="7"/>
                    </a:lnTo>
                    <a:lnTo>
                      <a:pt x="24" y="8"/>
                    </a:lnTo>
                    <a:lnTo>
                      <a:pt x="14" y="9"/>
                    </a:lnTo>
                    <a:lnTo>
                      <a:pt x="5" y="10"/>
                    </a:lnTo>
                    <a:lnTo>
                      <a:pt x="0" y="11"/>
                    </a:lnTo>
                    <a:lnTo>
                      <a:pt x="3" y="9"/>
                    </a:lnTo>
                    <a:close/>
                  </a:path>
                </a:pathLst>
              </a:custGeom>
              <a:solidFill>
                <a:srgbClr val="EAE0E8"/>
              </a:solidFill>
              <a:ln w="3175" cmpd="sng">
                <a:noFill/>
                <a:round/>
                <a:headEnd/>
                <a:tailEnd/>
              </a:ln>
            </p:spPr>
            <p:txBody>
              <a:bodyPr/>
              <a:lstStyle/>
              <a:p>
                <a:endParaRPr lang="en-US">
                  <a:solidFill>
                    <a:srgbClr val="FFFFFF"/>
                  </a:solidFill>
                </a:endParaRPr>
              </a:p>
            </p:txBody>
          </p:sp>
          <p:sp>
            <p:nvSpPr>
              <p:cNvPr id="1229" name="Freeform 143"/>
              <p:cNvSpPr>
                <a:spLocks/>
              </p:cNvSpPr>
              <p:nvPr/>
            </p:nvSpPr>
            <p:spPr bwMode="auto">
              <a:xfrm>
                <a:off x="3132" y="962"/>
                <a:ext cx="104" cy="10"/>
              </a:xfrm>
              <a:custGeom>
                <a:avLst/>
                <a:gdLst>
                  <a:gd name="T0" fmla="*/ 3 w 207"/>
                  <a:gd name="T1" fmla="*/ 1 h 20"/>
                  <a:gd name="T2" fmla="*/ 7 w 207"/>
                  <a:gd name="T3" fmla="*/ 1 h 20"/>
                  <a:gd name="T4" fmla="*/ 12 w 207"/>
                  <a:gd name="T5" fmla="*/ 1 h 20"/>
                  <a:gd name="T6" fmla="*/ 22 w 207"/>
                  <a:gd name="T7" fmla="*/ 0 h 20"/>
                  <a:gd name="T8" fmla="*/ 33 w 207"/>
                  <a:gd name="T9" fmla="*/ 0 h 20"/>
                  <a:gd name="T10" fmla="*/ 47 w 207"/>
                  <a:gd name="T11" fmla="*/ 0 h 20"/>
                  <a:gd name="T12" fmla="*/ 62 w 207"/>
                  <a:gd name="T13" fmla="*/ 0 h 20"/>
                  <a:gd name="T14" fmla="*/ 78 w 207"/>
                  <a:gd name="T15" fmla="*/ 1 h 20"/>
                  <a:gd name="T16" fmla="*/ 95 w 207"/>
                  <a:gd name="T17" fmla="*/ 1 h 20"/>
                  <a:gd name="T18" fmla="*/ 113 w 207"/>
                  <a:gd name="T19" fmla="*/ 2 h 20"/>
                  <a:gd name="T20" fmla="*/ 130 w 207"/>
                  <a:gd name="T21" fmla="*/ 3 h 20"/>
                  <a:gd name="T22" fmla="*/ 147 w 207"/>
                  <a:gd name="T23" fmla="*/ 5 h 20"/>
                  <a:gd name="T24" fmla="*/ 162 w 207"/>
                  <a:gd name="T25" fmla="*/ 6 h 20"/>
                  <a:gd name="T26" fmla="*/ 177 w 207"/>
                  <a:gd name="T27" fmla="*/ 10 h 20"/>
                  <a:gd name="T28" fmla="*/ 190 w 207"/>
                  <a:gd name="T29" fmla="*/ 12 h 20"/>
                  <a:gd name="T30" fmla="*/ 199 w 207"/>
                  <a:gd name="T31" fmla="*/ 16 h 20"/>
                  <a:gd name="T32" fmla="*/ 207 w 207"/>
                  <a:gd name="T33" fmla="*/ 20 h 20"/>
                  <a:gd name="T34" fmla="*/ 201 w 207"/>
                  <a:gd name="T35" fmla="*/ 17 h 20"/>
                  <a:gd name="T36" fmla="*/ 192 w 207"/>
                  <a:gd name="T37" fmla="*/ 14 h 20"/>
                  <a:gd name="T38" fmla="*/ 181 w 207"/>
                  <a:gd name="T39" fmla="*/ 12 h 20"/>
                  <a:gd name="T40" fmla="*/ 168 w 207"/>
                  <a:gd name="T41" fmla="*/ 9 h 20"/>
                  <a:gd name="T42" fmla="*/ 153 w 207"/>
                  <a:gd name="T43" fmla="*/ 8 h 20"/>
                  <a:gd name="T44" fmla="*/ 137 w 207"/>
                  <a:gd name="T45" fmla="*/ 5 h 20"/>
                  <a:gd name="T46" fmla="*/ 121 w 207"/>
                  <a:gd name="T47" fmla="*/ 4 h 20"/>
                  <a:gd name="T48" fmla="*/ 103 w 207"/>
                  <a:gd name="T49" fmla="*/ 3 h 20"/>
                  <a:gd name="T50" fmla="*/ 86 w 207"/>
                  <a:gd name="T51" fmla="*/ 2 h 20"/>
                  <a:gd name="T52" fmla="*/ 69 w 207"/>
                  <a:gd name="T53" fmla="*/ 1 h 20"/>
                  <a:gd name="T54" fmla="*/ 53 w 207"/>
                  <a:gd name="T55" fmla="*/ 1 h 20"/>
                  <a:gd name="T56" fmla="*/ 39 w 207"/>
                  <a:gd name="T57" fmla="*/ 1 h 20"/>
                  <a:gd name="T58" fmla="*/ 25 w 207"/>
                  <a:gd name="T59" fmla="*/ 1 h 20"/>
                  <a:gd name="T60" fmla="*/ 15 w 207"/>
                  <a:gd name="T61" fmla="*/ 1 h 20"/>
                  <a:gd name="T62" fmla="*/ 5 w 207"/>
                  <a:gd name="T63" fmla="*/ 2 h 20"/>
                  <a:gd name="T64" fmla="*/ 0 w 207"/>
                  <a:gd name="T65" fmla="*/ 3 h 20"/>
                  <a:gd name="T66" fmla="*/ 3 w 207"/>
                  <a:gd name="T67" fmla="*/ 1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
                  <a:gd name="T103" fmla="*/ 0 h 20"/>
                  <a:gd name="T104" fmla="*/ 207 w 207"/>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 h="20">
                    <a:moveTo>
                      <a:pt x="3" y="1"/>
                    </a:moveTo>
                    <a:lnTo>
                      <a:pt x="7" y="1"/>
                    </a:lnTo>
                    <a:lnTo>
                      <a:pt x="12" y="1"/>
                    </a:lnTo>
                    <a:lnTo>
                      <a:pt x="22" y="0"/>
                    </a:lnTo>
                    <a:lnTo>
                      <a:pt x="33" y="0"/>
                    </a:lnTo>
                    <a:lnTo>
                      <a:pt x="47" y="0"/>
                    </a:lnTo>
                    <a:lnTo>
                      <a:pt x="62" y="0"/>
                    </a:lnTo>
                    <a:lnTo>
                      <a:pt x="78" y="1"/>
                    </a:lnTo>
                    <a:lnTo>
                      <a:pt x="95" y="1"/>
                    </a:lnTo>
                    <a:lnTo>
                      <a:pt x="113" y="2"/>
                    </a:lnTo>
                    <a:lnTo>
                      <a:pt x="130" y="3"/>
                    </a:lnTo>
                    <a:lnTo>
                      <a:pt x="147" y="5"/>
                    </a:lnTo>
                    <a:lnTo>
                      <a:pt x="162" y="6"/>
                    </a:lnTo>
                    <a:lnTo>
                      <a:pt x="177" y="10"/>
                    </a:lnTo>
                    <a:lnTo>
                      <a:pt x="190" y="12"/>
                    </a:lnTo>
                    <a:lnTo>
                      <a:pt x="199" y="16"/>
                    </a:lnTo>
                    <a:lnTo>
                      <a:pt x="207" y="20"/>
                    </a:lnTo>
                    <a:lnTo>
                      <a:pt x="201" y="17"/>
                    </a:lnTo>
                    <a:lnTo>
                      <a:pt x="192" y="14"/>
                    </a:lnTo>
                    <a:lnTo>
                      <a:pt x="181" y="12"/>
                    </a:lnTo>
                    <a:lnTo>
                      <a:pt x="168" y="9"/>
                    </a:lnTo>
                    <a:lnTo>
                      <a:pt x="153" y="8"/>
                    </a:lnTo>
                    <a:lnTo>
                      <a:pt x="137" y="5"/>
                    </a:lnTo>
                    <a:lnTo>
                      <a:pt x="121" y="4"/>
                    </a:lnTo>
                    <a:lnTo>
                      <a:pt x="103" y="3"/>
                    </a:lnTo>
                    <a:lnTo>
                      <a:pt x="86" y="2"/>
                    </a:lnTo>
                    <a:lnTo>
                      <a:pt x="69" y="1"/>
                    </a:lnTo>
                    <a:lnTo>
                      <a:pt x="53" y="1"/>
                    </a:lnTo>
                    <a:lnTo>
                      <a:pt x="39" y="1"/>
                    </a:lnTo>
                    <a:lnTo>
                      <a:pt x="25" y="1"/>
                    </a:lnTo>
                    <a:lnTo>
                      <a:pt x="15" y="1"/>
                    </a:lnTo>
                    <a:lnTo>
                      <a:pt x="5" y="2"/>
                    </a:lnTo>
                    <a:lnTo>
                      <a:pt x="0" y="3"/>
                    </a:lnTo>
                    <a:lnTo>
                      <a:pt x="3" y="1"/>
                    </a:lnTo>
                    <a:close/>
                  </a:path>
                </a:pathLst>
              </a:custGeom>
              <a:solidFill>
                <a:srgbClr val="EAE0E8"/>
              </a:solidFill>
              <a:ln w="3175" cmpd="sng">
                <a:noFill/>
                <a:round/>
                <a:headEnd/>
                <a:tailEnd/>
              </a:ln>
            </p:spPr>
            <p:txBody>
              <a:bodyPr/>
              <a:lstStyle/>
              <a:p>
                <a:endParaRPr lang="en-US">
                  <a:solidFill>
                    <a:srgbClr val="FFFFFF"/>
                  </a:solidFill>
                </a:endParaRPr>
              </a:p>
            </p:txBody>
          </p:sp>
        </p:grpSp>
        <p:grpSp>
          <p:nvGrpSpPr>
            <p:cNvPr id="5" name="Group 144"/>
            <p:cNvGrpSpPr>
              <a:grpSpLocks/>
            </p:cNvGrpSpPr>
            <p:nvPr/>
          </p:nvGrpSpPr>
          <p:grpSpPr bwMode="auto">
            <a:xfrm flipH="1">
              <a:off x="3041" y="1363"/>
              <a:ext cx="264" cy="225"/>
              <a:chOff x="2455" y="913"/>
              <a:chExt cx="329" cy="316"/>
            </a:xfrm>
          </p:grpSpPr>
          <p:sp>
            <p:nvSpPr>
              <p:cNvPr id="1166" name="Freeform 145"/>
              <p:cNvSpPr>
                <a:spLocks/>
              </p:cNvSpPr>
              <p:nvPr/>
            </p:nvSpPr>
            <p:spPr bwMode="auto">
              <a:xfrm>
                <a:off x="2490" y="951"/>
                <a:ext cx="59" cy="75"/>
              </a:xfrm>
              <a:custGeom>
                <a:avLst/>
                <a:gdLst>
                  <a:gd name="T0" fmla="*/ 71 w 177"/>
                  <a:gd name="T1" fmla="*/ 227 h 227"/>
                  <a:gd name="T2" fmla="*/ 66 w 177"/>
                  <a:gd name="T3" fmla="*/ 213 h 227"/>
                  <a:gd name="T4" fmla="*/ 58 w 177"/>
                  <a:gd name="T5" fmla="*/ 191 h 227"/>
                  <a:gd name="T6" fmla="*/ 47 w 177"/>
                  <a:gd name="T7" fmla="*/ 164 h 227"/>
                  <a:gd name="T8" fmla="*/ 36 w 177"/>
                  <a:gd name="T9" fmla="*/ 135 h 227"/>
                  <a:gd name="T10" fmla="*/ 24 w 177"/>
                  <a:gd name="T11" fmla="*/ 107 h 227"/>
                  <a:gd name="T12" fmla="*/ 13 w 177"/>
                  <a:gd name="T13" fmla="*/ 81 h 227"/>
                  <a:gd name="T14" fmla="*/ 4 w 177"/>
                  <a:gd name="T15" fmla="*/ 60 h 227"/>
                  <a:gd name="T16" fmla="*/ 0 w 177"/>
                  <a:gd name="T17" fmla="*/ 49 h 227"/>
                  <a:gd name="T18" fmla="*/ 7 w 177"/>
                  <a:gd name="T19" fmla="*/ 45 h 227"/>
                  <a:gd name="T20" fmla="*/ 15 w 177"/>
                  <a:gd name="T21" fmla="*/ 40 h 227"/>
                  <a:gd name="T22" fmla="*/ 26 w 177"/>
                  <a:gd name="T23" fmla="*/ 34 h 227"/>
                  <a:gd name="T24" fmla="*/ 39 w 177"/>
                  <a:gd name="T25" fmla="*/ 27 h 227"/>
                  <a:gd name="T26" fmla="*/ 53 w 177"/>
                  <a:gd name="T27" fmla="*/ 20 h 227"/>
                  <a:gd name="T28" fmla="*/ 68 w 177"/>
                  <a:gd name="T29" fmla="*/ 14 h 227"/>
                  <a:gd name="T30" fmla="*/ 84 w 177"/>
                  <a:gd name="T31" fmla="*/ 7 h 227"/>
                  <a:gd name="T32" fmla="*/ 101 w 177"/>
                  <a:gd name="T33" fmla="*/ 0 h 227"/>
                  <a:gd name="T34" fmla="*/ 106 w 177"/>
                  <a:gd name="T35" fmla="*/ 11 h 227"/>
                  <a:gd name="T36" fmla="*/ 116 w 177"/>
                  <a:gd name="T37" fmla="*/ 31 h 227"/>
                  <a:gd name="T38" fmla="*/ 127 w 177"/>
                  <a:gd name="T39" fmla="*/ 56 h 227"/>
                  <a:gd name="T40" fmla="*/ 141 w 177"/>
                  <a:gd name="T41" fmla="*/ 85 h 227"/>
                  <a:gd name="T42" fmla="*/ 153 w 177"/>
                  <a:gd name="T43" fmla="*/ 114 h 227"/>
                  <a:gd name="T44" fmla="*/ 164 w 177"/>
                  <a:gd name="T45" fmla="*/ 142 h 227"/>
                  <a:gd name="T46" fmla="*/ 172 w 177"/>
                  <a:gd name="T47" fmla="*/ 165 h 227"/>
                  <a:gd name="T48" fmla="*/ 177 w 177"/>
                  <a:gd name="T49" fmla="*/ 182 h 227"/>
                  <a:gd name="T50" fmla="*/ 163 w 177"/>
                  <a:gd name="T51" fmla="*/ 187 h 227"/>
                  <a:gd name="T52" fmla="*/ 150 w 177"/>
                  <a:gd name="T53" fmla="*/ 193 h 227"/>
                  <a:gd name="T54" fmla="*/ 137 w 177"/>
                  <a:gd name="T55" fmla="*/ 198 h 227"/>
                  <a:gd name="T56" fmla="*/ 123 w 177"/>
                  <a:gd name="T57" fmla="*/ 204 h 227"/>
                  <a:gd name="T58" fmla="*/ 109 w 177"/>
                  <a:gd name="T59" fmla="*/ 211 h 227"/>
                  <a:gd name="T60" fmla="*/ 97 w 177"/>
                  <a:gd name="T61" fmla="*/ 216 h 227"/>
                  <a:gd name="T62" fmla="*/ 83 w 177"/>
                  <a:gd name="T63" fmla="*/ 222 h 227"/>
                  <a:gd name="T64" fmla="*/ 71 w 177"/>
                  <a:gd name="T65" fmla="*/ 227 h 2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7"/>
                  <a:gd name="T100" fmla="*/ 0 h 227"/>
                  <a:gd name="T101" fmla="*/ 177 w 177"/>
                  <a:gd name="T102" fmla="*/ 227 h 2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7" h="227">
                    <a:moveTo>
                      <a:pt x="71" y="227"/>
                    </a:moveTo>
                    <a:lnTo>
                      <a:pt x="66" y="213"/>
                    </a:lnTo>
                    <a:lnTo>
                      <a:pt x="58" y="191"/>
                    </a:lnTo>
                    <a:lnTo>
                      <a:pt x="47" y="164"/>
                    </a:lnTo>
                    <a:lnTo>
                      <a:pt x="36" y="135"/>
                    </a:lnTo>
                    <a:lnTo>
                      <a:pt x="24" y="107"/>
                    </a:lnTo>
                    <a:lnTo>
                      <a:pt x="13" y="81"/>
                    </a:lnTo>
                    <a:lnTo>
                      <a:pt x="4" y="60"/>
                    </a:lnTo>
                    <a:lnTo>
                      <a:pt x="0" y="49"/>
                    </a:lnTo>
                    <a:lnTo>
                      <a:pt x="7" y="45"/>
                    </a:lnTo>
                    <a:lnTo>
                      <a:pt x="15" y="40"/>
                    </a:lnTo>
                    <a:lnTo>
                      <a:pt x="26" y="34"/>
                    </a:lnTo>
                    <a:lnTo>
                      <a:pt x="39" y="27"/>
                    </a:lnTo>
                    <a:lnTo>
                      <a:pt x="53" y="20"/>
                    </a:lnTo>
                    <a:lnTo>
                      <a:pt x="68" y="14"/>
                    </a:lnTo>
                    <a:lnTo>
                      <a:pt x="84" y="7"/>
                    </a:lnTo>
                    <a:lnTo>
                      <a:pt x="101" y="0"/>
                    </a:lnTo>
                    <a:lnTo>
                      <a:pt x="106" y="11"/>
                    </a:lnTo>
                    <a:lnTo>
                      <a:pt x="116" y="31"/>
                    </a:lnTo>
                    <a:lnTo>
                      <a:pt x="127" y="56"/>
                    </a:lnTo>
                    <a:lnTo>
                      <a:pt x="141" y="85"/>
                    </a:lnTo>
                    <a:lnTo>
                      <a:pt x="153" y="114"/>
                    </a:lnTo>
                    <a:lnTo>
                      <a:pt x="164" y="142"/>
                    </a:lnTo>
                    <a:lnTo>
                      <a:pt x="172" y="165"/>
                    </a:lnTo>
                    <a:lnTo>
                      <a:pt x="177" y="182"/>
                    </a:lnTo>
                    <a:lnTo>
                      <a:pt x="163" y="187"/>
                    </a:lnTo>
                    <a:lnTo>
                      <a:pt x="150" y="193"/>
                    </a:lnTo>
                    <a:lnTo>
                      <a:pt x="137" y="198"/>
                    </a:lnTo>
                    <a:lnTo>
                      <a:pt x="123" y="204"/>
                    </a:lnTo>
                    <a:lnTo>
                      <a:pt x="109" y="211"/>
                    </a:lnTo>
                    <a:lnTo>
                      <a:pt x="97" y="216"/>
                    </a:lnTo>
                    <a:lnTo>
                      <a:pt x="83" y="222"/>
                    </a:lnTo>
                    <a:lnTo>
                      <a:pt x="71" y="227"/>
                    </a:lnTo>
                    <a:close/>
                  </a:path>
                </a:pathLst>
              </a:custGeom>
              <a:solidFill>
                <a:srgbClr val="3366FF"/>
              </a:solidFill>
              <a:ln w="9525">
                <a:solidFill>
                  <a:srgbClr val="000000"/>
                </a:solidFill>
                <a:round/>
                <a:headEnd/>
                <a:tailEnd/>
              </a:ln>
            </p:spPr>
            <p:txBody>
              <a:bodyPr/>
              <a:lstStyle/>
              <a:p>
                <a:endParaRPr lang="en-US">
                  <a:solidFill>
                    <a:srgbClr val="FFFFFF"/>
                  </a:solidFill>
                </a:endParaRPr>
              </a:p>
            </p:txBody>
          </p:sp>
          <p:sp>
            <p:nvSpPr>
              <p:cNvPr id="1167" name="Freeform 146"/>
              <p:cNvSpPr>
                <a:spLocks/>
              </p:cNvSpPr>
              <p:nvPr/>
            </p:nvSpPr>
            <p:spPr bwMode="auto">
              <a:xfrm>
                <a:off x="2490" y="951"/>
                <a:ext cx="59" cy="75"/>
              </a:xfrm>
              <a:custGeom>
                <a:avLst/>
                <a:gdLst>
                  <a:gd name="T0" fmla="*/ 71 w 177"/>
                  <a:gd name="T1" fmla="*/ 227 h 227"/>
                  <a:gd name="T2" fmla="*/ 71 w 177"/>
                  <a:gd name="T3" fmla="*/ 227 h 227"/>
                  <a:gd name="T4" fmla="*/ 66 w 177"/>
                  <a:gd name="T5" fmla="*/ 213 h 227"/>
                  <a:gd name="T6" fmla="*/ 58 w 177"/>
                  <a:gd name="T7" fmla="*/ 191 h 227"/>
                  <a:gd name="T8" fmla="*/ 47 w 177"/>
                  <a:gd name="T9" fmla="*/ 164 h 227"/>
                  <a:gd name="T10" fmla="*/ 36 w 177"/>
                  <a:gd name="T11" fmla="*/ 135 h 227"/>
                  <a:gd name="T12" fmla="*/ 24 w 177"/>
                  <a:gd name="T13" fmla="*/ 107 h 227"/>
                  <a:gd name="T14" fmla="*/ 13 w 177"/>
                  <a:gd name="T15" fmla="*/ 81 h 227"/>
                  <a:gd name="T16" fmla="*/ 4 w 177"/>
                  <a:gd name="T17" fmla="*/ 60 h 227"/>
                  <a:gd name="T18" fmla="*/ 0 w 177"/>
                  <a:gd name="T19" fmla="*/ 49 h 227"/>
                  <a:gd name="T20" fmla="*/ 0 w 177"/>
                  <a:gd name="T21" fmla="*/ 49 h 227"/>
                  <a:gd name="T22" fmla="*/ 7 w 177"/>
                  <a:gd name="T23" fmla="*/ 45 h 227"/>
                  <a:gd name="T24" fmla="*/ 15 w 177"/>
                  <a:gd name="T25" fmla="*/ 40 h 227"/>
                  <a:gd name="T26" fmla="*/ 26 w 177"/>
                  <a:gd name="T27" fmla="*/ 34 h 227"/>
                  <a:gd name="T28" fmla="*/ 39 w 177"/>
                  <a:gd name="T29" fmla="*/ 27 h 227"/>
                  <a:gd name="T30" fmla="*/ 53 w 177"/>
                  <a:gd name="T31" fmla="*/ 20 h 227"/>
                  <a:gd name="T32" fmla="*/ 68 w 177"/>
                  <a:gd name="T33" fmla="*/ 14 h 227"/>
                  <a:gd name="T34" fmla="*/ 84 w 177"/>
                  <a:gd name="T35" fmla="*/ 7 h 227"/>
                  <a:gd name="T36" fmla="*/ 101 w 177"/>
                  <a:gd name="T37" fmla="*/ 0 h 227"/>
                  <a:gd name="T38" fmla="*/ 101 w 177"/>
                  <a:gd name="T39" fmla="*/ 0 h 227"/>
                  <a:gd name="T40" fmla="*/ 106 w 177"/>
                  <a:gd name="T41" fmla="*/ 11 h 227"/>
                  <a:gd name="T42" fmla="*/ 116 w 177"/>
                  <a:gd name="T43" fmla="*/ 31 h 227"/>
                  <a:gd name="T44" fmla="*/ 127 w 177"/>
                  <a:gd name="T45" fmla="*/ 56 h 227"/>
                  <a:gd name="T46" fmla="*/ 141 w 177"/>
                  <a:gd name="T47" fmla="*/ 85 h 227"/>
                  <a:gd name="T48" fmla="*/ 153 w 177"/>
                  <a:gd name="T49" fmla="*/ 114 h 227"/>
                  <a:gd name="T50" fmla="*/ 164 w 177"/>
                  <a:gd name="T51" fmla="*/ 142 h 227"/>
                  <a:gd name="T52" fmla="*/ 172 w 177"/>
                  <a:gd name="T53" fmla="*/ 165 h 227"/>
                  <a:gd name="T54" fmla="*/ 177 w 177"/>
                  <a:gd name="T55" fmla="*/ 182 h 227"/>
                  <a:gd name="T56" fmla="*/ 177 w 177"/>
                  <a:gd name="T57" fmla="*/ 182 h 227"/>
                  <a:gd name="T58" fmla="*/ 163 w 177"/>
                  <a:gd name="T59" fmla="*/ 187 h 227"/>
                  <a:gd name="T60" fmla="*/ 150 w 177"/>
                  <a:gd name="T61" fmla="*/ 193 h 227"/>
                  <a:gd name="T62" fmla="*/ 137 w 177"/>
                  <a:gd name="T63" fmla="*/ 198 h 227"/>
                  <a:gd name="T64" fmla="*/ 123 w 177"/>
                  <a:gd name="T65" fmla="*/ 204 h 227"/>
                  <a:gd name="T66" fmla="*/ 109 w 177"/>
                  <a:gd name="T67" fmla="*/ 211 h 227"/>
                  <a:gd name="T68" fmla="*/ 97 w 177"/>
                  <a:gd name="T69" fmla="*/ 216 h 227"/>
                  <a:gd name="T70" fmla="*/ 83 w 177"/>
                  <a:gd name="T71" fmla="*/ 222 h 227"/>
                  <a:gd name="T72" fmla="*/ 71 w 177"/>
                  <a:gd name="T73" fmla="*/ 227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
                  <a:gd name="T112" fmla="*/ 0 h 227"/>
                  <a:gd name="T113" fmla="*/ 177 w 177"/>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 h="227">
                    <a:moveTo>
                      <a:pt x="71" y="227"/>
                    </a:moveTo>
                    <a:lnTo>
                      <a:pt x="71" y="227"/>
                    </a:lnTo>
                    <a:lnTo>
                      <a:pt x="66" y="213"/>
                    </a:lnTo>
                    <a:lnTo>
                      <a:pt x="58" y="191"/>
                    </a:lnTo>
                    <a:lnTo>
                      <a:pt x="47" y="164"/>
                    </a:lnTo>
                    <a:lnTo>
                      <a:pt x="36" y="135"/>
                    </a:lnTo>
                    <a:lnTo>
                      <a:pt x="24" y="107"/>
                    </a:lnTo>
                    <a:lnTo>
                      <a:pt x="13" y="81"/>
                    </a:lnTo>
                    <a:lnTo>
                      <a:pt x="4" y="60"/>
                    </a:lnTo>
                    <a:lnTo>
                      <a:pt x="0" y="49"/>
                    </a:lnTo>
                    <a:lnTo>
                      <a:pt x="7" y="45"/>
                    </a:lnTo>
                    <a:lnTo>
                      <a:pt x="15" y="40"/>
                    </a:lnTo>
                    <a:lnTo>
                      <a:pt x="26" y="34"/>
                    </a:lnTo>
                    <a:lnTo>
                      <a:pt x="39" y="27"/>
                    </a:lnTo>
                    <a:lnTo>
                      <a:pt x="53" y="20"/>
                    </a:lnTo>
                    <a:lnTo>
                      <a:pt x="68" y="14"/>
                    </a:lnTo>
                    <a:lnTo>
                      <a:pt x="84" y="7"/>
                    </a:lnTo>
                    <a:lnTo>
                      <a:pt x="101" y="0"/>
                    </a:lnTo>
                    <a:lnTo>
                      <a:pt x="106" y="11"/>
                    </a:lnTo>
                    <a:lnTo>
                      <a:pt x="116" y="31"/>
                    </a:lnTo>
                    <a:lnTo>
                      <a:pt x="127" y="56"/>
                    </a:lnTo>
                    <a:lnTo>
                      <a:pt x="141" y="85"/>
                    </a:lnTo>
                    <a:lnTo>
                      <a:pt x="153" y="114"/>
                    </a:lnTo>
                    <a:lnTo>
                      <a:pt x="164" y="142"/>
                    </a:lnTo>
                    <a:lnTo>
                      <a:pt x="172" y="165"/>
                    </a:lnTo>
                    <a:lnTo>
                      <a:pt x="177" y="182"/>
                    </a:lnTo>
                    <a:lnTo>
                      <a:pt x="163" y="187"/>
                    </a:lnTo>
                    <a:lnTo>
                      <a:pt x="150" y="193"/>
                    </a:lnTo>
                    <a:lnTo>
                      <a:pt x="137" y="198"/>
                    </a:lnTo>
                    <a:lnTo>
                      <a:pt x="123" y="204"/>
                    </a:lnTo>
                    <a:lnTo>
                      <a:pt x="109" y="211"/>
                    </a:lnTo>
                    <a:lnTo>
                      <a:pt x="97" y="216"/>
                    </a:lnTo>
                    <a:lnTo>
                      <a:pt x="83" y="222"/>
                    </a:lnTo>
                    <a:lnTo>
                      <a:pt x="71" y="227"/>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68" name="Freeform 147"/>
              <p:cNvSpPr>
                <a:spLocks/>
              </p:cNvSpPr>
              <p:nvPr/>
            </p:nvSpPr>
            <p:spPr bwMode="auto">
              <a:xfrm>
                <a:off x="2561" y="923"/>
                <a:ext cx="52" cy="73"/>
              </a:xfrm>
              <a:custGeom>
                <a:avLst/>
                <a:gdLst>
                  <a:gd name="T0" fmla="*/ 109 w 154"/>
                  <a:gd name="T1" fmla="*/ 0 h 218"/>
                  <a:gd name="T2" fmla="*/ 99 w 154"/>
                  <a:gd name="T3" fmla="*/ 5 h 218"/>
                  <a:gd name="T4" fmla="*/ 88 w 154"/>
                  <a:gd name="T5" fmla="*/ 9 h 218"/>
                  <a:gd name="T6" fmla="*/ 76 w 154"/>
                  <a:gd name="T7" fmla="*/ 13 h 218"/>
                  <a:gd name="T8" fmla="*/ 62 w 154"/>
                  <a:gd name="T9" fmla="*/ 17 h 218"/>
                  <a:gd name="T10" fmla="*/ 47 w 154"/>
                  <a:gd name="T11" fmla="*/ 23 h 218"/>
                  <a:gd name="T12" fmla="*/ 32 w 154"/>
                  <a:gd name="T13" fmla="*/ 28 h 218"/>
                  <a:gd name="T14" fmla="*/ 17 w 154"/>
                  <a:gd name="T15" fmla="*/ 34 h 218"/>
                  <a:gd name="T16" fmla="*/ 0 w 154"/>
                  <a:gd name="T17" fmla="*/ 39 h 218"/>
                  <a:gd name="T18" fmla="*/ 8 w 154"/>
                  <a:gd name="T19" fmla="*/ 56 h 218"/>
                  <a:gd name="T20" fmla="*/ 18 w 154"/>
                  <a:gd name="T21" fmla="*/ 78 h 218"/>
                  <a:gd name="T22" fmla="*/ 28 w 154"/>
                  <a:gd name="T23" fmla="*/ 102 h 218"/>
                  <a:gd name="T24" fmla="*/ 39 w 154"/>
                  <a:gd name="T25" fmla="*/ 130 h 218"/>
                  <a:gd name="T26" fmla="*/ 48 w 154"/>
                  <a:gd name="T27" fmla="*/ 156 h 218"/>
                  <a:gd name="T28" fmla="*/ 58 w 154"/>
                  <a:gd name="T29" fmla="*/ 181 h 218"/>
                  <a:gd name="T30" fmla="*/ 65 w 154"/>
                  <a:gd name="T31" fmla="*/ 203 h 218"/>
                  <a:gd name="T32" fmla="*/ 69 w 154"/>
                  <a:gd name="T33" fmla="*/ 218 h 218"/>
                  <a:gd name="T34" fmla="*/ 87 w 154"/>
                  <a:gd name="T35" fmla="*/ 210 h 218"/>
                  <a:gd name="T36" fmla="*/ 103 w 154"/>
                  <a:gd name="T37" fmla="*/ 203 h 218"/>
                  <a:gd name="T38" fmla="*/ 119 w 154"/>
                  <a:gd name="T39" fmla="*/ 196 h 218"/>
                  <a:gd name="T40" fmla="*/ 131 w 154"/>
                  <a:gd name="T41" fmla="*/ 191 h 218"/>
                  <a:gd name="T42" fmla="*/ 141 w 154"/>
                  <a:gd name="T43" fmla="*/ 187 h 218"/>
                  <a:gd name="T44" fmla="*/ 149 w 154"/>
                  <a:gd name="T45" fmla="*/ 184 h 218"/>
                  <a:gd name="T46" fmla="*/ 153 w 154"/>
                  <a:gd name="T47" fmla="*/ 182 h 218"/>
                  <a:gd name="T48" fmla="*/ 154 w 154"/>
                  <a:gd name="T49" fmla="*/ 181 h 218"/>
                  <a:gd name="T50" fmla="*/ 153 w 154"/>
                  <a:gd name="T51" fmla="*/ 169 h 218"/>
                  <a:gd name="T52" fmla="*/ 150 w 154"/>
                  <a:gd name="T53" fmla="*/ 148 h 218"/>
                  <a:gd name="T54" fmla="*/ 145 w 154"/>
                  <a:gd name="T55" fmla="*/ 123 h 218"/>
                  <a:gd name="T56" fmla="*/ 138 w 154"/>
                  <a:gd name="T57" fmla="*/ 94 h 218"/>
                  <a:gd name="T58" fmla="*/ 131 w 154"/>
                  <a:gd name="T59" fmla="*/ 65 h 218"/>
                  <a:gd name="T60" fmla="*/ 124 w 154"/>
                  <a:gd name="T61" fmla="*/ 38 h 218"/>
                  <a:gd name="T62" fmla="*/ 116 w 154"/>
                  <a:gd name="T63" fmla="*/ 16 h 218"/>
                  <a:gd name="T64" fmla="*/ 109 w 154"/>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218"/>
                  <a:gd name="T101" fmla="*/ 154 w 154"/>
                  <a:gd name="T102" fmla="*/ 218 h 2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218">
                    <a:moveTo>
                      <a:pt x="109" y="0"/>
                    </a:moveTo>
                    <a:lnTo>
                      <a:pt x="99" y="5"/>
                    </a:lnTo>
                    <a:lnTo>
                      <a:pt x="88" y="9"/>
                    </a:lnTo>
                    <a:lnTo>
                      <a:pt x="76" y="13"/>
                    </a:lnTo>
                    <a:lnTo>
                      <a:pt x="62" y="17"/>
                    </a:lnTo>
                    <a:lnTo>
                      <a:pt x="47" y="23"/>
                    </a:lnTo>
                    <a:lnTo>
                      <a:pt x="32" y="28"/>
                    </a:lnTo>
                    <a:lnTo>
                      <a:pt x="17" y="34"/>
                    </a:lnTo>
                    <a:lnTo>
                      <a:pt x="0" y="39"/>
                    </a:lnTo>
                    <a:lnTo>
                      <a:pt x="8" y="56"/>
                    </a:lnTo>
                    <a:lnTo>
                      <a:pt x="18" y="78"/>
                    </a:lnTo>
                    <a:lnTo>
                      <a:pt x="28" y="102"/>
                    </a:lnTo>
                    <a:lnTo>
                      <a:pt x="39" y="130"/>
                    </a:lnTo>
                    <a:lnTo>
                      <a:pt x="48" y="156"/>
                    </a:lnTo>
                    <a:lnTo>
                      <a:pt x="58" y="181"/>
                    </a:lnTo>
                    <a:lnTo>
                      <a:pt x="65" y="203"/>
                    </a:lnTo>
                    <a:lnTo>
                      <a:pt x="69" y="218"/>
                    </a:lnTo>
                    <a:lnTo>
                      <a:pt x="87" y="210"/>
                    </a:lnTo>
                    <a:lnTo>
                      <a:pt x="103" y="203"/>
                    </a:lnTo>
                    <a:lnTo>
                      <a:pt x="119" y="196"/>
                    </a:lnTo>
                    <a:lnTo>
                      <a:pt x="131" y="191"/>
                    </a:lnTo>
                    <a:lnTo>
                      <a:pt x="141" y="187"/>
                    </a:lnTo>
                    <a:lnTo>
                      <a:pt x="149" y="184"/>
                    </a:lnTo>
                    <a:lnTo>
                      <a:pt x="153" y="182"/>
                    </a:lnTo>
                    <a:lnTo>
                      <a:pt x="154" y="181"/>
                    </a:lnTo>
                    <a:lnTo>
                      <a:pt x="153" y="169"/>
                    </a:lnTo>
                    <a:lnTo>
                      <a:pt x="150" y="148"/>
                    </a:lnTo>
                    <a:lnTo>
                      <a:pt x="145" y="123"/>
                    </a:lnTo>
                    <a:lnTo>
                      <a:pt x="138" y="94"/>
                    </a:lnTo>
                    <a:lnTo>
                      <a:pt x="131" y="65"/>
                    </a:lnTo>
                    <a:lnTo>
                      <a:pt x="124" y="38"/>
                    </a:lnTo>
                    <a:lnTo>
                      <a:pt x="116" y="16"/>
                    </a:lnTo>
                    <a:lnTo>
                      <a:pt x="109" y="0"/>
                    </a:lnTo>
                    <a:close/>
                  </a:path>
                </a:pathLst>
              </a:custGeom>
              <a:solidFill>
                <a:srgbClr val="FFE500"/>
              </a:solidFill>
              <a:ln w="9525">
                <a:solidFill>
                  <a:srgbClr val="000000"/>
                </a:solidFill>
                <a:round/>
                <a:headEnd/>
                <a:tailEnd/>
              </a:ln>
            </p:spPr>
            <p:txBody>
              <a:bodyPr/>
              <a:lstStyle/>
              <a:p>
                <a:endParaRPr lang="en-US">
                  <a:solidFill>
                    <a:srgbClr val="FFFFFF"/>
                  </a:solidFill>
                </a:endParaRPr>
              </a:p>
            </p:txBody>
          </p:sp>
          <p:sp>
            <p:nvSpPr>
              <p:cNvPr id="1169" name="Freeform 148"/>
              <p:cNvSpPr>
                <a:spLocks/>
              </p:cNvSpPr>
              <p:nvPr/>
            </p:nvSpPr>
            <p:spPr bwMode="auto">
              <a:xfrm>
                <a:off x="2561" y="923"/>
                <a:ext cx="52" cy="73"/>
              </a:xfrm>
              <a:custGeom>
                <a:avLst/>
                <a:gdLst>
                  <a:gd name="T0" fmla="*/ 109 w 154"/>
                  <a:gd name="T1" fmla="*/ 0 h 218"/>
                  <a:gd name="T2" fmla="*/ 109 w 154"/>
                  <a:gd name="T3" fmla="*/ 0 h 218"/>
                  <a:gd name="T4" fmla="*/ 99 w 154"/>
                  <a:gd name="T5" fmla="*/ 5 h 218"/>
                  <a:gd name="T6" fmla="*/ 88 w 154"/>
                  <a:gd name="T7" fmla="*/ 9 h 218"/>
                  <a:gd name="T8" fmla="*/ 76 w 154"/>
                  <a:gd name="T9" fmla="*/ 13 h 218"/>
                  <a:gd name="T10" fmla="*/ 62 w 154"/>
                  <a:gd name="T11" fmla="*/ 17 h 218"/>
                  <a:gd name="T12" fmla="*/ 47 w 154"/>
                  <a:gd name="T13" fmla="*/ 23 h 218"/>
                  <a:gd name="T14" fmla="*/ 32 w 154"/>
                  <a:gd name="T15" fmla="*/ 28 h 218"/>
                  <a:gd name="T16" fmla="*/ 17 w 154"/>
                  <a:gd name="T17" fmla="*/ 34 h 218"/>
                  <a:gd name="T18" fmla="*/ 0 w 154"/>
                  <a:gd name="T19" fmla="*/ 39 h 218"/>
                  <a:gd name="T20" fmla="*/ 0 w 154"/>
                  <a:gd name="T21" fmla="*/ 39 h 218"/>
                  <a:gd name="T22" fmla="*/ 8 w 154"/>
                  <a:gd name="T23" fmla="*/ 56 h 218"/>
                  <a:gd name="T24" fmla="*/ 18 w 154"/>
                  <a:gd name="T25" fmla="*/ 78 h 218"/>
                  <a:gd name="T26" fmla="*/ 28 w 154"/>
                  <a:gd name="T27" fmla="*/ 102 h 218"/>
                  <a:gd name="T28" fmla="*/ 39 w 154"/>
                  <a:gd name="T29" fmla="*/ 130 h 218"/>
                  <a:gd name="T30" fmla="*/ 48 w 154"/>
                  <a:gd name="T31" fmla="*/ 156 h 218"/>
                  <a:gd name="T32" fmla="*/ 58 w 154"/>
                  <a:gd name="T33" fmla="*/ 181 h 218"/>
                  <a:gd name="T34" fmla="*/ 65 w 154"/>
                  <a:gd name="T35" fmla="*/ 203 h 218"/>
                  <a:gd name="T36" fmla="*/ 69 w 154"/>
                  <a:gd name="T37" fmla="*/ 218 h 218"/>
                  <a:gd name="T38" fmla="*/ 69 w 154"/>
                  <a:gd name="T39" fmla="*/ 218 h 218"/>
                  <a:gd name="T40" fmla="*/ 87 w 154"/>
                  <a:gd name="T41" fmla="*/ 210 h 218"/>
                  <a:gd name="T42" fmla="*/ 103 w 154"/>
                  <a:gd name="T43" fmla="*/ 203 h 218"/>
                  <a:gd name="T44" fmla="*/ 119 w 154"/>
                  <a:gd name="T45" fmla="*/ 196 h 218"/>
                  <a:gd name="T46" fmla="*/ 131 w 154"/>
                  <a:gd name="T47" fmla="*/ 191 h 218"/>
                  <a:gd name="T48" fmla="*/ 141 w 154"/>
                  <a:gd name="T49" fmla="*/ 187 h 218"/>
                  <a:gd name="T50" fmla="*/ 149 w 154"/>
                  <a:gd name="T51" fmla="*/ 184 h 218"/>
                  <a:gd name="T52" fmla="*/ 153 w 154"/>
                  <a:gd name="T53" fmla="*/ 182 h 218"/>
                  <a:gd name="T54" fmla="*/ 154 w 154"/>
                  <a:gd name="T55" fmla="*/ 181 h 218"/>
                  <a:gd name="T56" fmla="*/ 154 w 154"/>
                  <a:gd name="T57" fmla="*/ 181 h 218"/>
                  <a:gd name="T58" fmla="*/ 153 w 154"/>
                  <a:gd name="T59" fmla="*/ 169 h 218"/>
                  <a:gd name="T60" fmla="*/ 150 w 154"/>
                  <a:gd name="T61" fmla="*/ 148 h 218"/>
                  <a:gd name="T62" fmla="*/ 145 w 154"/>
                  <a:gd name="T63" fmla="*/ 123 h 218"/>
                  <a:gd name="T64" fmla="*/ 138 w 154"/>
                  <a:gd name="T65" fmla="*/ 94 h 218"/>
                  <a:gd name="T66" fmla="*/ 131 w 154"/>
                  <a:gd name="T67" fmla="*/ 65 h 218"/>
                  <a:gd name="T68" fmla="*/ 124 w 154"/>
                  <a:gd name="T69" fmla="*/ 38 h 218"/>
                  <a:gd name="T70" fmla="*/ 116 w 154"/>
                  <a:gd name="T71" fmla="*/ 16 h 218"/>
                  <a:gd name="T72" fmla="*/ 109 w 154"/>
                  <a:gd name="T73" fmla="*/ 0 h 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
                  <a:gd name="T112" fmla="*/ 0 h 218"/>
                  <a:gd name="T113" fmla="*/ 154 w 154"/>
                  <a:gd name="T114" fmla="*/ 218 h 2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 h="218">
                    <a:moveTo>
                      <a:pt x="109" y="0"/>
                    </a:moveTo>
                    <a:lnTo>
                      <a:pt x="109" y="0"/>
                    </a:lnTo>
                    <a:lnTo>
                      <a:pt x="99" y="5"/>
                    </a:lnTo>
                    <a:lnTo>
                      <a:pt x="88" y="9"/>
                    </a:lnTo>
                    <a:lnTo>
                      <a:pt x="76" y="13"/>
                    </a:lnTo>
                    <a:lnTo>
                      <a:pt x="62" y="17"/>
                    </a:lnTo>
                    <a:lnTo>
                      <a:pt x="47" y="23"/>
                    </a:lnTo>
                    <a:lnTo>
                      <a:pt x="32" y="28"/>
                    </a:lnTo>
                    <a:lnTo>
                      <a:pt x="17" y="34"/>
                    </a:lnTo>
                    <a:lnTo>
                      <a:pt x="0" y="39"/>
                    </a:lnTo>
                    <a:lnTo>
                      <a:pt x="8" y="56"/>
                    </a:lnTo>
                    <a:lnTo>
                      <a:pt x="18" y="78"/>
                    </a:lnTo>
                    <a:lnTo>
                      <a:pt x="28" y="102"/>
                    </a:lnTo>
                    <a:lnTo>
                      <a:pt x="39" y="130"/>
                    </a:lnTo>
                    <a:lnTo>
                      <a:pt x="48" y="156"/>
                    </a:lnTo>
                    <a:lnTo>
                      <a:pt x="58" y="181"/>
                    </a:lnTo>
                    <a:lnTo>
                      <a:pt x="65" y="203"/>
                    </a:lnTo>
                    <a:lnTo>
                      <a:pt x="69" y="218"/>
                    </a:lnTo>
                    <a:lnTo>
                      <a:pt x="87" y="210"/>
                    </a:lnTo>
                    <a:lnTo>
                      <a:pt x="103" y="203"/>
                    </a:lnTo>
                    <a:lnTo>
                      <a:pt x="119" y="196"/>
                    </a:lnTo>
                    <a:lnTo>
                      <a:pt x="131" y="191"/>
                    </a:lnTo>
                    <a:lnTo>
                      <a:pt x="141" y="187"/>
                    </a:lnTo>
                    <a:lnTo>
                      <a:pt x="149" y="184"/>
                    </a:lnTo>
                    <a:lnTo>
                      <a:pt x="153" y="182"/>
                    </a:lnTo>
                    <a:lnTo>
                      <a:pt x="154" y="181"/>
                    </a:lnTo>
                    <a:lnTo>
                      <a:pt x="153" y="169"/>
                    </a:lnTo>
                    <a:lnTo>
                      <a:pt x="150" y="148"/>
                    </a:lnTo>
                    <a:lnTo>
                      <a:pt x="145" y="123"/>
                    </a:lnTo>
                    <a:lnTo>
                      <a:pt x="138" y="94"/>
                    </a:lnTo>
                    <a:lnTo>
                      <a:pt x="131" y="65"/>
                    </a:lnTo>
                    <a:lnTo>
                      <a:pt x="124" y="38"/>
                    </a:lnTo>
                    <a:lnTo>
                      <a:pt x="116" y="16"/>
                    </a:lnTo>
                    <a:lnTo>
                      <a:pt x="109" y="0"/>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70" name="Freeform 149"/>
              <p:cNvSpPr>
                <a:spLocks/>
              </p:cNvSpPr>
              <p:nvPr/>
            </p:nvSpPr>
            <p:spPr bwMode="auto">
              <a:xfrm>
                <a:off x="2598" y="913"/>
                <a:ext cx="123" cy="195"/>
              </a:xfrm>
              <a:custGeom>
                <a:avLst/>
                <a:gdLst>
                  <a:gd name="T0" fmla="*/ 362 w 369"/>
                  <a:gd name="T1" fmla="*/ 564 h 583"/>
                  <a:gd name="T2" fmla="*/ 346 w 369"/>
                  <a:gd name="T3" fmla="*/ 562 h 583"/>
                  <a:gd name="T4" fmla="*/ 333 w 369"/>
                  <a:gd name="T5" fmla="*/ 564 h 583"/>
                  <a:gd name="T6" fmla="*/ 315 w 369"/>
                  <a:gd name="T7" fmla="*/ 564 h 583"/>
                  <a:gd name="T8" fmla="*/ 301 w 369"/>
                  <a:gd name="T9" fmla="*/ 568 h 583"/>
                  <a:gd name="T10" fmla="*/ 282 w 369"/>
                  <a:gd name="T11" fmla="*/ 572 h 583"/>
                  <a:gd name="T12" fmla="*/ 268 w 369"/>
                  <a:gd name="T13" fmla="*/ 573 h 583"/>
                  <a:gd name="T14" fmla="*/ 248 w 369"/>
                  <a:gd name="T15" fmla="*/ 575 h 583"/>
                  <a:gd name="T16" fmla="*/ 234 w 369"/>
                  <a:gd name="T17" fmla="*/ 575 h 583"/>
                  <a:gd name="T18" fmla="*/ 216 w 369"/>
                  <a:gd name="T19" fmla="*/ 571 h 583"/>
                  <a:gd name="T20" fmla="*/ 202 w 369"/>
                  <a:gd name="T21" fmla="*/ 571 h 583"/>
                  <a:gd name="T22" fmla="*/ 176 w 369"/>
                  <a:gd name="T23" fmla="*/ 568 h 583"/>
                  <a:gd name="T24" fmla="*/ 171 w 369"/>
                  <a:gd name="T25" fmla="*/ 575 h 583"/>
                  <a:gd name="T26" fmla="*/ 143 w 369"/>
                  <a:gd name="T27" fmla="*/ 561 h 583"/>
                  <a:gd name="T28" fmla="*/ 120 w 369"/>
                  <a:gd name="T29" fmla="*/ 543 h 583"/>
                  <a:gd name="T30" fmla="*/ 102 w 369"/>
                  <a:gd name="T31" fmla="*/ 521 h 583"/>
                  <a:gd name="T32" fmla="*/ 87 w 369"/>
                  <a:gd name="T33" fmla="*/ 496 h 583"/>
                  <a:gd name="T34" fmla="*/ 63 w 369"/>
                  <a:gd name="T35" fmla="*/ 421 h 583"/>
                  <a:gd name="T36" fmla="*/ 58 w 369"/>
                  <a:gd name="T37" fmla="*/ 343 h 583"/>
                  <a:gd name="T38" fmla="*/ 62 w 369"/>
                  <a:gd name="T39" fmla="*/ 279 h 583"/>
                  <a:gd name="T40" fmla="*/ 69 w 369"/>
                  <a:gd name="T41" fmla="*/ 239 h 583"/>
                  <a:gd name="T42" fmla="*/ 61 w 369"/>
                  <a:gd name="T43" fmla="*/ 232 h 583"/>
                  <a:gd name="T44" fmla="*/ 45 w 369"/>
                  <a:gd name="T45" fmla="*/ 211 h 583"/>
                  <a:gd name="T46" fmla="*/ 41 w 369"/>
                  <a:gd name="T47" fmla="*/ 178 h 583"/>
                  <a:gd name="T48" fmla="*/ 29 w 369"/>
                  <a:gd name="T49" fmla="*/ 124 h 583"/>
                  <a:gd name="T50" fmla="*/ 15 w 369"/>
                  <a:gd name="T51" fmla="*/ 68 h 583"/>
                  <a:gd name="T52" fmla="*/ 0 w 369"/>
                  <a:gd name="T53" fmla="*/ 30 h 583"/>
                  <a:gd name="T54" fmla="*/ 58 w 369"/>
                  <a:gd name="T55" fmla="*/ 14 h 583"/>
                  <a:gd name="T56" fmla="*/ 113 w 369"/>
                  <a:gd name="T57" fmla="*/ 4 h 583"/>
                  <a:gd name="T58" fmla="*/ 157 w 369"/>
                  <a:gd name="T59" fmla="*/ 0 h 583"/>
                  <a:gd name="T60" fmla="*/ 183 w 369"/>
                  <a:gd name="T61" fmla="*/ 3 h 583"/>
                  <a:gd name="T62" fmla="*/ 216 w 369"/>
                  <a:gd name="T63" fmla="*/ 35 h 583"/>
                  <a:gd name="T64" fmla="*/ 271 w 369"/>
                  <a:gd name="T65" fmla="*/ 98 h 583"/>
                  <a:gd name="T66" fmla="*/ 326 w 369"/>
                  <a:gd name="T67" fmla="*/ 163 h 583"/>
                  <a:gd name="T68" fmla="*/ 355 w 369"/>
                  <a:gd name="T69" fmla="*/ 199 h 583"/>
                  <a:gd name="T70" fmla="*/ 328 w 369"/>
                  <a:gd name="T71" fmla="*/ 196 h 583"/>
                  <a:gd name="T72" fmla="*/ 293 w 369"/>
                  <a:gd name="T73" fmla="*/ 203 h 583"/>
                  <a:gd name="T74" fmla="*/ 256 w 369"/>
                  <a:gd name="T75" fmla="*/ 219 h 583"/>
                  <a:gd name="T76" fmla="*/ 222 w 369"/>
                  <a:gd name="T77" fmla="*/ 245 h 583"/>
                  <a:gd name="T78" fmla="*/ 198 w 369"/>
                  <a:gd name="T79" fmla="*/ 285 h 583"/>
                  <a:gd name="T80" fmla="*/ 189 w 369"/>
                  <a:gd name="T81" fmla="*/ 338 h 583"/>
                  <a:gd name="T82" fmla="*/ 201 w 369"/>
                  <a:gd name="T83" fmla="*/ 404 h 583"/>
                  <a:gd name="T84" fmla="*/ 240 w 369"/>
                  <a:gd name="T85" fmla="*/ 487 h 583"/>
                  <a:gd name="T86" fmla="*/ 268 w 369"/>
                  <a:gd name="T87" fmla="*/ 513 h 583"/>
                  <a:gd name="T88" fmla="*/ 308 w 369"/>
                  <a:gd name="T89" fmla="*/ 535 h 583"/>
                  <a:gd name="T90" fmla="*/ 346 w 369"/>
                  <a:gd name="T91" fmla="*/ 554 h 583"/>
                  <a:gd name="T92" fmla="*/ 369 w 369"/>
                  <a:gd name="T93" fmla="*/ 572 h 5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9"/>
                  <a:gd name="T142" fmla="*/ 0 h 583"/>
                  <a:gd name="T143" fmla="*/ 369 w 369"/>
                  <a:gd name="T144" fmla="*/ 583 h 5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9" h="583">
                    <a:moveTo>
                      <a:pt x="369" y="572"/>
                    </a:moveTo>
                    <a:lnTo>
                      <a:pt x="362" y="564"/>
                    </a:lnTo>
                    <a:lnTo>
                      <a:pt x="354" y="560"/>
                    </a:lnTo>
                    <a:lnTo>
                      <a:pt x="346" y="562"/>
                    </a:lnTo>
                    <a:lnTo>
                      <a:pt x="341" y="569"/>
                    </a:lnTo>
                    <a:lnTo>
                      <a:pt x="333" y="564"/>
                    </a:lnTo>
                    <a:lnTo>
                      <a:pt x="324" y="561"/>
                    </a:lnTo>
                    <a:lnTo>
                      <a:pt x="315" y="564"/>
                    </a:lnTo>
                    <a:lnTo>
                      <a:pt x="311" y="573"/>
                    </a:lnTo>
                    <a:lnTo>
                      <a:pt x="301" y="568"/>
                    </a:lnTo>
                    <a:lnTo>
                      <a:pt x="292" y="567"/>
                    </a:lnTo>
                    <a:lnTo>
                      <a:pt x="282" y="572"/>
                    </a:lnTo>
                    <a:lnTo>
                      <a:pt x="277" y="582"/>
                    </a:lnTo>
                    <a:lnTo>
                      <a:pt x="268" y="573"/>
                    </a:lnTo>
                    <a:lnTo>
                      <a:pt x="257" y="571"/>
                    </a:lnTo>
                    <a:lnTo>
                      <a:pt x="248" y="575"/>
                    </a:lnTo>
                    <a:lnTo>
                      <a:pt x="242" y="583"/>
                    </a:lnTo>
                    <a:lnTo>
                      <a:pt x="234" y="575"/>
                    </a:lnTo>
                    <a:lnTo>
                      <a:pt x="226" y="569"/>
                    </a:lnTo>
                    <a:lnTo>
                      <a:pt x="216" y="571"/>
                    </a:lnTo>
                    <a:lnTo>
                      <a:pt x="208" y="580"/>
                    </a:lnTo>
                    <a:lnTo>
                      <a:pt x="202" y="571"/>
                    </a:lnTo>
                    <a:lnTo>
                      <a:pt x="190" y="567"/>
                    </a:lnTo>
                    <a:lnTo>
                      <a:pt x="176" y="568"/>
                    </a:lnTo>
                    <a:lnTo>
                      <a:pt x="168" y="578"/>
                    </a:lnTo>
                    <a:lnTo>
                      <a:pt x="171" y="575"/>
                    </a:lnTo>
                    <a:lnTo>
                      <a:pt x="157" y="568"/>
                    </a:lnTo>
                    <a:lnTo>
                      <a:pt x="143" y="561"/>
                    </a:lnTo>
                    <a:lnTo>
                      <a:pt x="131" y="553"/>
                    </a:lnTo>
                    <a:lnTo>
                      <a:pt x="120" y="543"/>
                    </a:lnTo>
                    <a:lnTo>
                      <a:pt x="110" y="532"/>
                    </a:lnTo>
                    <a:lnTo>
                      <a:pt x="102" y="521"/>
                    </a:lnTo>
                    <a:lnTo>
                      <a:pt x="94" y="509"/>
                    </a:lnTo>
                    <a:lnTo>
                      <a:pt x="87" y="496"/>
                    </a:lnTo>
                    <a:lnTo>
                      <a:pt x="72" y="459"/>
                    </a:lnTo>
                    <a:lnTo>
                      <a:pt x="63" y="421"/>
                    </a:lnTo>
                    <a:lnTo>
                      <a:pt x="58" y="381"/>
                    </a:lnTo>
                    <a:lnTo>
                      <a:pt x="58" y="343"/>
                    </a:lnTo>
                    <a:lnTo>
                      <a:pt x="59" y="307"/>
                    </a:lnTo>
                    <a:lnTo>
                      <a:pt x="62" y="279"/>
                    </a:lnTo>
                    <a:lnTo>
                      <a:pt x="65" y="254"/>
                    </a:lnTo>
                    <a:lnTo>
                      <a:pt x="69" y="239"/>
                    </a:lnTo>
                    <a:lnTo>
                      <a:pt x="66" y="237"/>
                    </a:lnTo>
                    <a:lnTo>
                      <a:pt x="61" y="232"/>
                    </a:lnTo>
                    <a:lnTo>
                      <a:pt x="54" y="223"/>
                    </a:lnTo>
                    <a:lnTo>
                      <a:pt x="45" y="211"/>
                    </a:lnTo>
                    <a:lnTo>
                      <a:pt x="44" y="199"/>
                    </a:lnTo>
                    <a:lnTo>
                      <a:pt x="41" y="178"/>
                    </a:lnTo>
                    <a:lnTo>
                      <a:pt x="36" y="153"/>
                    </a:lnTo>
                    <a:lnTo>
                      <a:pt x="29" y="124"/>
                    </a:lnTo>
                    <a:lnTo>
                      <a:pt x="22" y="95"/>
                    </a:lnTo>
                    <a:lnTo>
                      <a:pt x="15" y="68"/>
                    </a:lnTo>
                    <a:lnTo>
                      <a:pt x="7" y="46"/>
                    </a:lnTo>
                    <a:lnTo>
                      <a:pt x="0" y="30"/>
                    </a:lnTo>
                    <a:lnTo>
                      <a:pt x="29" y="21"/>
                    </a:lnTo>
                    <a:lnTo>
                      <a:pt x="58" y="14"/>
                    </a:lnTo>
                    <a:lnTo>
                      <a:pt x="85" y="8"/>
                    </a:lnTo>
                    <a:lnTo>
                      <a:pt x="113" y="4"/>
                    </a:lnTo>
                    <a:lnTo>
                      <a:pt x="136" y="2"/>
                    </a:lnTo>
                    <a:lnTo>
                      <a:pt x="157" y="0"/>
                    </a:lnTo>
                    <a:lnTo>
                      <a:pt x="173" y="2"/>
                    </a:lnTo>
                    <a:lnTo>
                      <a:pt x="183" y="3"/>
                    </a:lnTo>
                    <a:lnTo>
                      <a:pt x="195" y="13"/>
                    </a:lnTo>
                    <a:lnTo>
                      <a:pt x="216" y="35"/>
                    </a:lnTo>
                    <a:lnTo>
                      <a:pt x="242" y="65"/>
                    </a:lnTo>
                    <a:lnTo>
                      <a:pt x="271" y="98"/>
                    </a:lnTo>
                    <a:lnTo>
                      <a:pt x="300" y="132"/>
                    </a:lnTo>
                    <a:lnTo>
                      <a:pt x="326" y="163"/>
                    </a:lnTo>
                    <a:lnTo>
                      <a:pt x="346" y="186"/>
                    </a:lnTo>
                    <a:lnTo>
                      <a:pt x="355" y="199"/>
                    </a:lnTo>
                    <a:lnTo>
                      <a:pt x="343" y="196"/>
                    </a:lnTo>
                    <a:lnTo>
                      <a:pt x="328" y="196"/>
                    </a:lnTo>
                    <a:lnTo>
                      <a:pt x="311" y="199"/>
                    </a:lnTo>
                    <a:lnTo>
                      <a:pt x="293" y="203"/>
                    </a:lnTo>
                    <a:lnTo>
                      <a:pt x="274" y="210"/>
                    </a:lnTo>
                    <a:lnTo>
                      <a:pt x="256" y="219"/>
                    </a:lnTo>
                    <a:lnTo>
                      <a:pt x="238" y="232"/>
                    </a:lnTo>
                    <a:lnTo>
                      <a:pt x="222" y="245"/>
                    </a:lnTo>
                    <a:lnTo>
                      <a:pt x="208" y="263"/>
                    </a:lnTo>
                    <a:lnTo>
                      <a:pt x="198" y="285"/>
                    </a:lnTo>
                    <a:lnTo>
                      <a:pt x="191" y="310"/>
                    </a:lnTo>
                    <a:lnTo>
                      <a:pt x="189" y="338"/>
                    </a:lnTo>
                    <a:lnTo>
                      <a:pt x="193" y="370"/>
                    </a:lnTo>
                    <a:lnTo>
                      <a:pt x="201" y="404"/>
                    </a:lnTo>
                    <a:lnTo>
                      <a:pt x="216" y="444"/>
                    </a:lnTo>
                    <a:lnTo>
                      <a:pt x="240" y="487"/>
                    </a:lnTo>
                    <a:lnTo>
                      <a:pt x="252" y="500"/>
                    </a:lnTo>
                    <a:lnTo>
                      <a:pt x="268" y="513"/>
                    </a:lnTo>
                    <a:lnTo>
                      <a:pt x="288" y="524"/>
                    </a:lnTo>
                    <a:lnTo>
                      <a:pt x="308" y="535"/>
                    </a:lnTo>
                    <a:lnTo>
                      <a:pt x="328" y="545"/>
                    </a:lnTo>
                    <a:lnTo>
                      <a:pt x="346" y="554"/>
                    </a:lnTo>
                    <a:lnTo>
                      <a:pt x="361" y="564"/>
                    </a:lnTo>
                    <a:lnTo>
                      <a:pt x="369" y="572"/>
                    </a:lnTo>
                    <a:close/>
                  </a:path>
                </a:pathLst>
              </a:custGeom>
              <a:solidFill>
                <a:srgbClr val="000000"/>
              </a:solidFill>
              <a:ln w="9525">
                <a:solidFill>
                  <a:srgbClr val="000000"/>
                </a:solidFill>
                <a:round/>
                <a:headEnd/>
                <a:tailEnd/>
              </a:ln>
            </p:spPr>
            <p:txBody>
              <a:bodyPr/>
              <a:lstStyle/>
              <a:p>
                <a:endParaRPr lang="en-US">
                  <a:solidFill>
                    <a:srgbClr val="FFFFFF"/>
                  </a:solidFill>
                </a:endParaRPr>
              </a:p>
            </p:txBody>
          </p:sp>
          <p:sp>
            <p:nvSpPr>
              <p:cNvPr id="1171" name="Freeform 150"/>
              <p:cNvSpPr>
                <a:spLocks/>
              </p:cNvSpPr>
              <p:nvPr/>
            </p:nvSpPr>
            <p:spPr bwMode="auto">
              <a:xfrm>
                <a:off x="2598" y="913"/>
                <a:ext cx="123" cy="195"/>
              </a:xfrm>
              <a:custGeom>
                <a:avLst/>
                <a:gdLst>
                  <a:gd name="T0" fmla="*/ 369 w 369"/>
                  <a:gd name="T1" fmla="*/ 572 h 583"/>
                  <a:gd name="T2" fmla="*/ 354 w 369"/>
                  <a:gd name="T3" fmla="*/ 560 h 583"/>
                  <a:gd name="T4" fmla="*/ 341 w 369"/>
                  <a:gd name="T5" fmla="*/ 569 h 583"/>
                  <a:gd name="T6" fmla="*/ 333 w 369"/>
                  <a:gd name="T7" fmla="*/ 564 h 583"/>
                  <a:gd name="T8" fmla="*/ 315 w 369"/>
                  <a:gd name="T9" fmla="*/ 564 h 583"/>
                  <a:gd name="T10" fmla="*/ 311 w 369"/>
                  <a:gd name="T11" fmla="*/ 573 h 583"/>
                  <a:gd name="T12" fmla="*/ 292 w 369"/>
                  <a:gd name="T13" fmla="*/ 567 h 583"/>
                  <a:gd name="T14" fmla="*/ 277 w 369"/>
                  <a:gd name="T15" fmla="*/ 582 h 583"/>
                  <a:gd name="T16" fmla="*/ 268 w 369"/>
                  <a:gd name="T17" fmla="*/ 573 h 583"/>
                  <a:gd name="T18" fmla="*/ 248 w 369"/>
                  <a:gd name="T19" fmla="*/ 575 h 583"/>
                  <a:gd name="T20" fmla="*/ 242 w 369"/>
                  <a:gd name="T21" fmla="*/ 583 h 583"/>
                  <a:gd name="T22" fmla="*/ 226 w 369"/>
                  <a:gd name="T23" fmla="*/ 569 h 583"/>
                  <a:gd name="T24" fmla="*/ 208 w 369"/>
                  <a:gd name="T25" fmla="*/ 580 h 583"/>
                  <a:gd name="T26" fmla="*/ 202 w 369"/>
                  <a:gd name="T27" fmla="*/ 571 h 583"/>
                  <a:gd name="T28" fmla="*/ 176 w 369"/>
                  <a:gd name="T29" fmla="*/ 568 h 583"/>
                  <a:gd name="T30" fmla="*/ 171 w 369"/>
                  <a:gd name="T31" fmla="*/ 575 h 583"/>
                  <a:gd name="T32" fmla="*/ 157 w 369"/>
                  <a:gd name="T33" fmla="*/ 568 h 583"/>
                  <a:gd name="T34" fmla="*/ 131 w 369"/>
                  <a:gd name="T35" fmla="*/ 553 h 583"/>
                  <a:gd name="T36" fmla="*/ 110 w 369"/>
                  <a:gd name="T37" fmla="*/ 532 h 583"/>
                  <a:gd name="T38" fmla="*/ 94 w 369"/>
                  <a:gd name="T39" fmla="*/ 509 h 583"/>
                  <a:gd name="T40" fmla="*/ 87 w 369"/>
                  <a:gd name="T41" fmla="*/ 496 h 583"/>
                  <a:gd name="T42" fmla="*/ 63 w 369"/>
                  <a:gd name="T43" fmla="*/ 421 h 583"/>
                  <a:gd name="T44" fmla="*/ 58 w 369"/>
                  <a:gd name="T45" fmla="*/ 343 h 583"/>
                  <a:gd name="T46" fmla="*/ 62 w 369"/>
                  <a:gd name="T47" fmla="*/ 279 h 583"/>
                  <a:gd name="T48" fmla="*/ 69 w 369"/>
                  <a:gd name="T49" fmla="*/ 239 h 583"/>
                  <a:gd name="T50" fmla="*/ 66 w 369"/>
                  <a:gd name="T51" fmla="*/ 237 h 583"/>
                  <a:gd name="T52" fmla="*/ 54 w 369"/>
                  <a:gd name="T53" fmla="*/ 223 h 583"/>
                  <a:gd name="T54" fmla="*/ 45 w 369"/>
                  <a:gd name="T55" fmla="*/ 211 h 583"/>
                  <a:gd name="T56" fmla="*/ 41 w 369"/>
                  <a:gd name="T57" fmla="*/ 178 h 583"/>
                  <a:gd name="T58" fmla="*/ 29 w 369"/>
                  <a:gd name="T59" fmla="*/ 124 h 583"/>
                  <a:gd name="T60" fmla="*/ 15 w 369"/>
                  <a:gd name="T61" fmla="*/ 68 h 583"/>
                  <a:gd name="T62" fmla="*/ 0 w 369"/>
                  <a:gd name="T63" fmla="*/ 30 h 583"/>
                  <a:gd name="T64" fmla="*/ 29 w 369"/>
                  <a:gd name="T65" fmla="*/ 21 h 583"/>
                  <a:gd name="T66" fmla="*/ 85 w 369"/>
                  <a:gd name="T67" fmla="*/ 8 h 583"/>
                  <a:gd name="T68" fmla="*/ 136 w 369"/>
                  <a:gd name="T69" fmla="*/ 2 h 583"/>
                  <a:gd name="T70" fmla="*/ 173 w 369"/>
                  <a:gd name="T71" fmla="*/ 2 h 583"/>
                  <a:gd name="T72" fmla="*/ 183 w 369"/>
                  <a:gd name="T73" fmla="*/ 3 h 583"/>
                  <a:gd name="T74" fmla="*/ 216 w 369"/>
                  <a:gd name="T75" fmla="*/ 35 h 583"/>
                  <a:gd name="T76" fmla="*/ 271 w 369"/>
                  <a:gd name="T77" fmla="*/ 98 h 583"/>
                  <a:gd name="T78" fmla="*/ 326 w 369"/>
                  <a:gd name="T79" fmla="*/ 163 h 583"/>
                  <a:gd name="T80" fmla="*/ 355 w 369"/>
                  <a:gd name="T81" fmla="*/ 199 h 583"/>
                  <a:gd name="T82" fmla="*/ 343 w 369"/>
                  <a:gd name="T83" fmla="*/ 196 h 583"/>
                  <a:gd name="T84" fmla="*/ 311 w 369"/>
                  <a:gd name="T85" fmla="*/ 199 h 583"/>
                  <a:gd name="T86" fmla="*/ 274 w 369"/>
                  <a:gd name="T87" fmla="*/ 210 h 583"/>
                  <a:gd name="T88" fmla="*/ 238 w 369"/>
                  <a:gd name="T89" fmla="*/ 232 h 583"/>
                  <a:gd name="T90" fmla="*/ 208 w 369"/>
                  <a:gd name="T91" fmla="*/ 263 h 583"/>
                  <a:gd name="T92" fmla="*/ 191 w 369"/>
                  <a:gd name="T93" fmla="*/ 310 h 583"/>
                  <a:gd name="T94" fmla="*/ 193 w 369"/>
                  <a:gd name="T95" fmla="*/ 370 h 583"/>
                  <a:gd name="T96" fmla="*/ 216 w 369"/>
                  <a:gd name="T97" fmla="*/ 444 h 583"/>
                  <a:gd name="T98" fmla="*/ 240 w 369"/>
                  <a:gd name="T99" fmla="*/ 487 h 583"/>
                  <a:gd name="T100" fmla="*/ 268 w 369"/>
                  <a:gd name="T101" fmla="*/ 513 h 583"/>
                  <a:gd name="T102" fmla="*/ 308 w 369"/>
                  <a:gd name="T103" fmla="*/ 535 h 583"/>
                  <a:gd name="T104" fmla="*/ 346 w 369"/>
                  <a:gd name="T105" fmla="*/ 554 h 583"/>
                  <a:gd name="T106" fmla="*/ 369 w 369"/>
                  <a:gd name="T107" fmla="*/ 572 h 5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9"/>
                  <a:gd name="T163" fmla="*/ 0 h 583"/>
                  <a:gd name="T164" fmla="*/ 369 w 369"/>
                  <a:gd name="T165" fmla="*/ 583 h 5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9" h="583">
                    <a:moveTo>
                      <a:pt x="369" y="572"/>
                    </a:moveTo>
                    <a:lnTo>
                      <a:pt x="369" y="572"/>
                    </a:lnTo>
                    <a:lnTo>
                      <a:pt x="362" y="564"/>
                    </a:lnTo>
                    <a:lnTo>
                      <a:pt x="354" y="560"/>
                    </a:lnTo>
                    <a:lnTo>
                      <a:pt x="346" y="562"/>
                    </a:lnTo>
                    <a:lnTo>
                      <a:pt x="341" y="569"/>
                    </a:lnTo>
                    <a:lnTo>
                      <a:pt x="333" y="564"/>
                    </a:lnTo>
                    <a:lnTo>
                      <a:pt x="324" y="561"/>
                    </a:lnTo>
                    <a:lnTo>
                      <a:pt x="315" y="564"/>
                    </a:lnTo>
                    <a:lnTo>
                      <a:pt x="311" y="573"/>
                    </a:lnTo>
                    <a:lnTo>
                      <a:pt x="301" y="568"/>
                    </a:lnTo>
                    <a:lnTo>
                      <a:pt x="292" y="567"/>
                    </a:lnTo>
                    <a:lnTo>
                      <a:pt x="282" y="572"/>
                    </a:lnTo>
                    <a:lnTo>
                      <a:pt x="277" y="582"/>
                    </a:lnTo>
                    <a:lnTo>
                      <a:pt x="268" y="573"/>
                    </a:lnTo>
                    <a:lnTo>
                      <a:pt x="257" y="571"/>
                    </a:lnTo>
                    <a:lnTo>
                      <a:pt x="248" y="575"/>
                    </a:lnTo>
                    <a:lnTo>
                      <a:pt x="242" y="583"/>
                    </a:lnTo>
                    <a:lnTo>
                      <a:pt x="234" y="575"/>
                    </a:lnTo>
                    <a:lnTo>
                      <a:pt x="226" y="569"/>
                    </a:lnTo>
                    <a:lnTo>
                      <a:pt x="216" y="571"/>
                    </a:lnTo>
                    <a:lnTo>
                      <a:pt x="208" y="580"/>
                    </a:lnTo>
                    <a:lnTo>
                      <a:pt x="202" y="571"/>
                    </a:lnTo>
                    <a:lnTo>
                      <a:pt x="190" y="567"/>
                    </a:lnTo>
                    <a:lnTo>
                      <a:pt x="176" y="568"/>
                    </a:lnTo>
                    <a:lnTo>
                      <a:pt x="168" y="578"/>
                    </a:lnTo>
                    <a:lnTo>
                      <a:pt x="171" y="575"/>
                    </a:lnTo>
                    <a:lnTo>
                      <a:pt x="157" y="568"/>
                    </a:lnTo>
                    <a:lnTo>
                      <a:pt x="143" y="561"/>
                    </a:lnTo>
                    <a:lnTo>
                      <a:pt x="131" y="553"/>
                    </a:lnTo>
                    <a:lnTo>
                      <a:pt x="120" y="543"/>
                    </a:lnTo>
                    <a:lnTo>
                      <a:pt x="110" y="532"/>
                    </a:lnTo>
                    <a:lnTo>
                      <a:pt x="102" y="521"/>
                    </a:lnTo>
                    <a:lnTo>
                      <a:pt x="94" y="509"/>
                    </a:lnTo>
                    <a:lnTo>
                      <a:pt x="87" y="496"/>
                    </a:lnTo>
                    <a:lnTo>
                      <a:pt x="72" y="459"/>
                    </a:lnTo>
                    <a:lnTo>
                      <a:pt x="63" y="421"/>
                    </a:lnTo>
                    <a:lnTo>
                      <a:pt x="58" y="381"/>
                    </a:lnTo>
                    <a:lnTo>
                      <a:pt x="58" y="343"/>
                    </a:lnTo>
                    <a:lnTo>
                      <a:pt x="59" y="307"/>
                    </a:lnTo>
                    <a:lnTo>
                      <a:pt x="62" y="279"/>
                    </a:lnTo>
                    <a:lnTo>
                      <a:pt x="65" y="254"/>
                    </a:lnTo>
                    <a:lnTo>
                      <a:pt x="69" y="239"/>
                    </a:lnTo>
                    <a:lnTo>
                      <a:pt x="66" y="237"/>
                    </a:lnTo>
                    <a:lnTo>
                      <a:pt x="61" y="232"/>
                    </a:lnTo>
                    <a:lnTo>
                      <a:pt x="54" y="223"/>
                    </a:lnTo>
                    <a:lnTo>
                      <a:pt x="45" y="211"/>
                    </a:lnTo>
                    <a:lnTo>
                      <a:pt x="44" y="199"/>
                    </a:lnTo>
                    <a:lnTo>
                      <a:pt x="41" y="178"/>
                    </a:lnTo>
                    <a:lnTo>
                      <a:pt x="36" y="153"/>
                    </a:lnTo>
                    <a:lnTo>
                      <a:pt x="29" y="124"/>
                    </a:lnTo>
                    <a:lnTo>
                      <a:pt x="22" y="95"/>
                    </a:lnTo>
                    <a:lnTo>
                      <a:pt x="15" y="68"/>
                    </a:lnTo>
                    <a:lnTo>
                      <a:pt x="7" y="46"/>
                    </a:lnTo>
                    <a:lnTo>
                      <a:pt x="0" y="30"/>
                    </a:lnTo>
                    <a:lnTo>
                      <a:pt x="29" y="21"/>
                    </a:lnTo>
                    <a:lnTo>
                      <a:pt x="58" y="14"/>
                    </a:lnTo>
                    <a:lnTo>
                      <a:pt x="85" y="8"/>
                    </a:lnTo>
                    <a:lnTo>
                      <a:pt x="113" y="4"/>
                    </a:lnTo>
                    <a:lnTo>
                      <a:pt x="136" y="2"/>
                    </a:lnTo>
                    <a:lnTo>
                      <a:pt x="157" y="0"/>
                    </a:lnTo>
                    <a:lnTo>
                      <a:pt x="173" y="2"/>
                    </a:lnTo>
                    <a:lnTo>
                      <a:pt x="183" y="3"/>
                    </a:lnTo>
                    <a:lnTo>
                      <a:pt x="195" y="13"/>
                    </a:lnTo>
                    <a:lnTo>
                      <a:pt x="216" y="35"/>
                    </a:lnTo>
                    <a:lnTo>
                      <a:pt x="242" y="65"/>
                    </a:lnTo>
                    <a:lnTo>
                      <a:pt x="271" y="98"/>
                    </a:lnTo>
                    <a:lnTo>
                      <a:pt x="300" y="132"/>
                    </a:lnTo>
                    <a:lnTo>
                      <a:pt x="326" y="163"/>
                    </a:lnTo>
                    <a:lnTo>
                      <a:pt x="346" y="186"/>
                    </a:lnTo>
                    <a:lnTo>
                      <a:pt x="355" y="199"/>
                    </a:lnTo>
                    <a:lnTo>
                      <a:pt x="343" y="196"/>
                    </a:lnTo>
                    <a:lnTo>
                      <a:pt x="328" y="196"/>
                    </a:lnTo>
                    <a:lnTo>
                      <a:pt x="311" y="199"/>
                    </a:lnTo>
                    <a:lnTo>
                      <a:pt x="293" y="203"/>
                    </a:lnTo>
                    <a:lnTo>
                      <a:pt x="274" y="210"/>
                    </a:lnTo>
                    <a:lnTo>
                      <a:pt x="256" y="219"/>
                    </a:lnTo>
                    <a:lnTo>
                      <a:pt x="238" y="232"/>
                    </a:lnTo>
                    <a:lnTo>
                      <a:pt x="222" y="245"/>
                    </a:lnTo>
                    <a:lnTo>
                      <a:pt x="208" y="263"/>
                    </a:lnTo>
                    <a:lnTo>
                      <a:pt x="198" y="285"/>
                    </a:lnTo>
                    <a:lnTo>
                      <a:pt x="191" y="310"/>
                    </a:lnTo>
                    <a:lnTo>
                      <a:pt x="189" y="338"/>
                    </a:lnTo>
                    <a:lnTo>
                      <a:pt x="193" y="370"/>
                    </a:lnTo>
                    <a:lnTo>
                      <a:pt x="201" y="404"/>
                    </a:lnTo>
                    <a:lnTo>
                      <a:pt x="216" y="444"/>
                    </a:lnTo>
                    <a:lnTo>
                      <a:pt x="240" y="487"/>
                    </a:lnTo>
                    <a:lnTo>
                      <a:pt x="252" y="500"/>
                    </a:lnTo>
                    <a:lnTo>
                      <a:pt x="268" y="513"/>
                    </a:lnTo>
                    <a:lnTo>
                      <a:pt x="288" y="524"/>
                    </a:lnTo>
                    <a:lnTo>
                      <a:pt x="308" y="535"/>
                    </a:lnTo>
                    <a:lnTo>
                      <a:pt x="328" y="545"/>
                    </a:lnTo>
                    <a:lnTo>
                      <a:pt x="346" y="554"/>
                    </a:lnTo>
                    <a:lnTo>
                      <a:pt x="361" y="564"/>
                    </a:lnTo>
                    <a:lnTo>
                      <a:pt x="369" y="572"/>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72" name="Freeform 151"/>
              <p:cNvSpPr>
                <a:spLocks/>
              </p:cNvSpPr>
              <p:nvPr/>
            </p:nvSpPr>
            <p:spPr bwMode="auto">
              <a:xfrm>
                <a:off x="2523" y="936"/>
                <a:ext cx="61" cy="75"/>
              </a:xfrm>
              <a:custGeom>
                <a:avLst/>
                <a:gdLst>
                  <a:gd name="T0" fmla="*/ 183 w 183"/>
                  <a:gd name="T1" fmla="*/ 179 h 225"/>
                  <a:gd name="T2" fmla="*/ 171 w 183"/>
                  <a:gd name="T3" fmla="*/ 185 h 225"/>
                  <a:gd name="T4" fmla="*/ 158 w 183"/>
                  <a:gd name="T5" fmla="*/ 190 h 225"/>
                  <a:gd name="T6" fmla="*/ 146 w 183"/>
                  <a:gd name="T7" fmla="*/ 196 h 225"/>
                  <a:gd name="T8" fmla="*/ 132 w 183"/>
                  <a:gd name="T9" fmla="*/ 201 h 225"/>
                  <a:gd name="T10" fmla="*/ 118 w 183"/>
                  <a:gd name="T11" fmla="*/ 207 h 225"/>
                  <a:gd name="T12" fmla="*/ 104 w 183"/>
                  <a:gd name="T13" fmla="*/ 212 h 225"/>
                  <a:gd name="T14" fmla="*/ 89 w 183"/>
                  <a:gd name="T15" fmla="*/ 219 h 225"/>
                  <a:gd name="T16" fmla="*/ 76 w 183"/>
                  <a:gd name="T17" fmla="*/ 225 h 225"/>
                  <a:gd name="T18" fmla="*/ 71 w 183"/>
                  <a:gd name="T19" fmla="*/ 208 h 225"/>
                  <a:gd name="T20" fmla="*/ 63 w 183"/>
                  <a:gd name="T21" fmla="*/ 185 h 225"/>
                  <a:gd name="T22" fmla="*/ 52 w 183"/>
                  <a:gd name="T23" fmla="*/ 157 h 225"/>
                  <a:gd name="T24" fmla="*/ 40 w 183"/>
                  <a:gd name="T25" fmla="*/ 128 h 225"/>
                  <a:gd name="T26" fmla="*/ 26 w 183"/>
                  <a:gd name="T27" fmla="*/ 99 h 225"/>
                  <a:gd name="T28" fmla="*/ 15 w 183"/>
                  <a:gd name="T29" fmla="*/ 74 h 225"/>
                  <a:gd name="T30" fmla="*/ 5 w 183"/>
                  <a:gd name="T31" fmla="*/ 54 h 225"/>
                  <a:gd name="T32" fmla="*/ 0 w 183"/>
                  <a:gd name="T33" fmla="*/ 43 h 225"/>
                  <a:gd name="T34" fmla="*/ 18 w 183"/>
                  <a:gd name="T35" fmla="*/ 37 h 225"/>
                  <a:gd name="T36" fmla="*/ 33 w 183"/>
                  <a:gd name="T37" fmla="*/ 30 h 225"/>
                  <a:gd name="T38" fmla="*/ 48 w 183"/>
                  <a:gd name="T39" fmla="*/ 26 h 225"/>
                  <a:gd name="T40" fmla="*/ 62 w 183"/>
                  <a:gd name="T41" fmla="*/ 21 h 225"/>
                  <a:gd name="T42" fmla="*/ 74 w 183"/>
                  <a:gd name="T43" fmla="*/ 15 h 225"/>
                  <a:gd name="T44" fmla="*/ 88 w 183"/>
                  <a:gd name="T45" fmla="*/ 10 h 225"/>
                  <a:gd name="T46" fmla="*/ 100 w 183"/>
                  <a:gd name="T47" fmla="*/ 6 h 225"/>
                  <a:gd name="T48" fmla="*/ 114 w 183"/>
                  <a:gd name="T49" fmla="*/ 0 h 225"/>
                  <a:gd name="T50" fmla="*/ 122 w 183"/>
                  <a:gd name="T51" fmla="*/ 17 h 225"/>
                  <a:gd name="T52" fmla="*/ 132 w 183"/>
                  <a:gd name="T53" fmla="*/ 39 h 225"/>
                  <a:gd name="T54" fmla="*/ 142 w 183"/>
                  <a:gd name="T55" fmla="*/ 63 h 225"/>
                  <a:gd name="T56" fmla="*/ 153 w 183"/>
                  <a:gd name="T57" fmla="*/ 91 h 225"/>
                  <a:gd name="T58" fmla="*/ 162 w 183"/>
                  <a:gd name="T59" fmla="*/ 117 h 225"/>
                  <a:gd name="T60" fmla="*/ 172 w 183"/>
                  <a:gd name="T61" fmla="*/ 142 h 225"/>
                  <a:gd name="T62" fmla="*/ 179 w 183"/>
                  <a:gd name="T63" fmla="*/ 164 h 225"/>
                  <a:gd name="T64" fmla="*/ 183 w 183"/>
                  <a:gd name="T65" fmla="*/ 179 h 2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225"/>
                  <a:gd name="T101" fmla="*/ 183 w 183"/>
                  <a:gd name="T102" fmla="*/ 225 h 2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225">
                    <a:moveTo>
                      <a:pt x="183" y="179"/>
                    </a:moveTo>
                    <a:lnTo>
                      <a:pt x="171" y="185"/>
                    </a:lnTo>
                    <a:lnTo>
                      <a:pt x="158" y="190"/>
                    </a:lnTo>
                    <a:lnTo>
                      <a:pt x="146" y="196"/>
                    </a:lnTo>
                    <a:lnTo>
                      <a:pt x="132" y="201"/>
                    </a:lnTo>
                    <a:lnTo>
                      <a:pt x="118" y="207"/>
                    </a:lnTo>
                    <a:lnTo>
                      <a:pt x="104" y="212"/>
                    </a:lnTo>
                    <a:lnTo>
                      <a:pt x="89" y="219"/>
                    </a:lnTo>
                    <a:lnTo>
                      <a:pt x="76" y="225"/>
                    </a:lnTo>
                    <a:lnTo>
                      <a:pt x="71" y="208"/>
                    </a:lnTo>
                    <a:lnTo>
                      <a:pt x="63" y="185"/>
                    </a:lnTo>
                    <a:lnTo>
                      <a:pt x="52" y="157"/>
                    </a:lnTo>
                    <a:lnTo>
                      <a:pt x="40" y="128"/>
                    </a:lnTo>
                    <a:lnTo>
                      <a:pt x="26" y="99"/>
                    </a:lnTo>
                    <a:lnTo>
                      <a:pt x="15" y="74"/>
                    </a:lnTo>
                    <a:lnTo>
                      <a:pt x="5" y="54"/>
                    </a:lnTo>
                    <a:lnTo>
                      <a:pt x="0" y="43"/>
                    </a:lnTo>
                    <a:lnTo>
                      <a:pt x="18" y="37"/>
                    </a:lnTo>
                    <a:lnTo>
                      <a:pt x="33" y="30"/>
                    </a:lnTo>
                    <a:lnTo>
                      <a:pt x="48" y="26"/>
                    </a:lnTo>
                    <a:lnTo>
                      <a:pt x="62" y="21"/>
                    </a:lnTo>
                    <a:lnTo>
                      <a:pt x="74" y="15"/>
                    </a:lnTo>
                    <a:lnTo>
                      <a:pt x="88" y="10"/>
                    </a:lnTo>
                    <a:lnTo>
                      <a:pt x="100" y="6"/>
                    </a:lnTo>
                    <a:lnTo>
                      <a:pt x="114" y="0"/>
                    </a:lnTo>
                    <a:lnTo>
                      <a:pt x="122" y="17"/>
                    </a:lnTo>
                    <a:lnTo>
                      <a:pt x="132" y="39"/>
                    </a:lnTo>
                    <a:lnTo>
                      <a:pt x="142" y="63"/>
                    </a:lnTo>
                    <a:lnTo>
                      <a:pt x="153" y="91"/>
                    </a:lnTo>
                    <a:lnTo>
                      <a:pt x="162" y="117"/>
                    </a:lnTo>
                    <a:lnTo>
                      <a:pt x="172" y="142"/>
                    </a:lnTo>
                    <a:lnTo>
                      <a:pt x="179" y="164"/>
                    </a:lnTo>
                    <a:lnTo>
                      <a:pt x="183" y="179"/>
                    </a:lnTo>
                    <a:close/>
                  </a:path>
                </a:pathLst>
              </a:custGeom>
              <a:solidFill>
                <a:srgbClr val="000000"/>
              </a:solidFill>
              <a:ln w="9525">
                <a:solidFill>
                  <a:srgbClr val="000000"/>
                </a:solidFill>
                <a:round/>
                <a:headEnd/>
                <a:tailEnd/>
              </a:ln>
            </p:spPr>
            <p:txBody>
              <a:bodyPr/>
              <a:lstStyle/>
              <a:p>
                <a:endParaRPr lang="en-US">
                  <a:solidFill>
                    <a:srgbClr val="FFFFFF"/>
                  </a:solidFill>
                </a:endParaRPr>
              </a:p>
            </p:txBody>
          </p:sp>
          <p:sp>
            <p:nvSpPr>
              <p:cNvPr id="1173" name="Freeform 152"/>
              <p:cNvSpPr>
                <a:spLocks/>
              </p:cNvSpPr>
              <p:nvPr/>
            </p:nvSpPr>
            <p:spPr bwMode="auto">
              <a:xfrm>
                <a:off x="2523" y="936"/>
                <a:ext cx="61" cy="75"/>
              </a:xfrm>
              <a:custGeom>
                <a:avLst/>
                <a:gdLst>
                  <a:gd name="T0" fmla="*/ 183 w 183"/>
                  <a:gd name="T1" fmla="*/ 179 h 225"/>
                  <a:gd name="T2" fmla="*/ 183 w 183"/>
                  <a:gd name="T3" fmla="*/ 179 h 225"/>
                  <a:gd name="T4" fmla="*/ 171 w 183"/>
                  <a:gd name="T5" fmla="*/ 185 h 225"/>
                  <a:gd name="T6" fmla="*/ 158 w 183"/>
                  <a:gd name="T7" fmla="*/ 190 h 225"/>
                  <a:gd name="T8" fmla="*/ 146 w 183"/>
                  <a:gd name="T9" fmla="*/ 196 h 225"/>
                  <a:gd name="T10" fmla="*/ 132 w 183"/>
                  <a:gd name="T11" fmla="*/ 201 h 225"/>
                  <a:gd name="T12" fmla="*/ 118 w 183"/>
                  <a:gd name="T13" fmla="*/ 207 h 225"/>
                  <a:gd name="T14" fmla="*/ 104 w 183"/>
                  <a:gd name="T15" fmla="*/ 212 h 225"/>
                  <a:gd name="T16" fmla="*/ 89 w 183"/>
                  <a:gd name="T17" fmla="*/ 219 h 225"/>
                  <a:gd name="T18" fmla="*/ 76 w 183"/>
                  <a:gd name="T19" fmla="*/ 225 h 225"/>
                  <a:gd name="T20" fmla="*/ 76 w 183"/>
                  <a:gd name="T21" fmla="*/ 225 h 225"/>
                  <a:gd name="T22" fmla="*/ 71 w 183"/>
                  <a:gd name="T23" fmla="*/ 208 h 225"/>
                  <a:gd name="T24" fmla="*/ 63 w 183"/>
                  <a:gd name="T25" fmla="*/ 185 h 225"/>
                  <a:gd name="T26" fmla="*/ 52 w 183"/>
                  <a:gd name="T27" fmla="*/ 157 h 225"/>
                  <a:gd name="T28" fmla="*/ 40 w 183"/>
                  <a:gd name="T29" fmla="*/ 128 h 225"/>
                  <a:gd name="T30" fmla="*/ 26 w 183"/>
                  <a:gd name="T31" fmla="*/ 99 h 225"/>
                  <a:gd name="T32" fmla="*/ 15 w 183"/>
                  <a:gd name="T33" fmla="*/ 74 h 225"/>
                  <a:gd name="T34" fmla="*/ 5 w 183"/>
                  <a:gd name="T35" fmla="*/ 54 h 225"/>
                  <a:gd name="T36" fmla="*/ 0 w 183"/>
                  <a:gd name="T37" fmla="*/ 43 h 225"/>
                  <a:gd name="T38" fmla="*/ 0 w 183"/>
                  <a:gd name="T39" fmla="*/ 43 h 225"/>
                  <a:gd name="T40" fmla="*/ 18 w 183"/>
                  <a:gd name="T41" fmla="*/ 37 h 225"/>
                  <a:gd name="T42" fmla="*/ 33 w 183"/>
                  <a:gd name="T43" fmla="*/ 30 h 225"/>
                  <a:gd name="T44" fmla="*/ 48 w 183"/>
                  <a:gd name="T45" fmla="*/ 26 h 225"/>
                  <a:gd name="T46" fmla="*/ 62 w 183"/>
                  <a:gd name="T47" fmla="*/ 21 h 225"/>
                  <a:gd name="T48" fmla="*/ 74 w 183"/>
                  <a:gd name="T49" fmla="*/ 15 h 225"/>
                  <a:gd name="T50" fmla="*/ 88 w 183"/>
                  <a:gd name="T51" fmla="*/ 10 h 225"/>
                  <a:gd name="T52" fmla="*/ 100 w 183"/>
                  <a:gd name="T53" fmla="*/ 6 h 225"/>
                  <a:gd name="T54" fmla="*/ 114 w 183"/>
                  <a:gd name="T55" fmla="*/ 0 h 225"/>
                  <a:gd name="T56" fmla="*/ 114 w 183"/>
                  <a:gd name="T57" fmla="*/ 0 h 225"/>
                  <a:gd name="T58" fmla="*/ 122 w 183"/>
                  <a:gd name="T59" fmla="*/ 17 h 225"/>
                  <a:gd name="T60" fmla="*/ 132 w 183"/>
                  <a:gd name="T61" fmla="*/ 39 h 225"/>
                  <a:gd name="T62" fmla="*/ 142 w 183"/>
                  <a:gd name="T63" fmla="*/ 63 h 225"/>
                  <a:gd name="T64" fmla="*/ 153 w 183"/>
                  <a:gd name="T65" fmla="*/ 91 h 225"/>
                  <a:gd name="T66" fmla="*/ 162 w 183"/>
                  <a:gd name="T67" fmla="*/ 117 h 225"/>
                  <a:gd name="T68" fmla="*/ 172 w 183"/>
                  <a:gd name="T69" fmla="*/ 142 h 225"/>
                  <a:gd name="T70" fmla="*/ 179 w 183"/>
                  <a:gd name="T71" fmla="*/ 164 h 225"/>
                  <a:gd name="T72" fmla="*/ 183 w 183"/>
                  <a:gd name="T73" fmla="*/ 179 h 2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3"/>
                  <a:gd name="T112" fmla="*/ 0 h 225"/>
                  <a:gd name="T113" fmla="*/ 183 w 183"/>
                  <a:gd name="T114" fmla="*/ 225 h 2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3" h="225">
                    <a:moveTo>
                      <a:pt x="183" y="179"/>
                    </a:moveTo>
                    <a:lnTo>
                      <a:pt x="183" y="179"/>
                    </a:lnTo>
                    <a:lnTo>
                      <a:pt x="171" y="185"/>
                    </a:lnTo>
                    <a:lnTo>
                      <a:pt x="158" y="190"/>
                    </a:lnTo>
                    <a:lnTo>
                      <a:pt x="146" y="196"/>
                    </a:lnTo>
                    <a:lnTo>
                      <a:pt x="132" y="201"/>
                    </a:lnTo>
                    <a:lnTo>
                      <a:pt x="118" y="207"/>
                    </a:lnTo>
                    <a:lnTo>
                      <a:pt x="104" y="212"/>
                    </a:lnTo>
                    <a:lnTo>
                      <a:pt x="89" y="219"/>
                    </a:lnTo>
                    <a:lnTo>
                      <a:pt x="76" y="225"/>
                    </a:lnTo>
                    <a:lnTo>
                      <a:pt x="71" y="208"/>
                    </a:lnTo>
                    <a:lnTo>
                      <a:pt x="63" y="185"/>
                    </a:lnTo>
                    <a:lnTo>
                      <a:pt x="52" y="157"/>
                    </a:lnTo>
                    <a:lnTo>
                      <a:pt x="40" y="128"/>
                    </a:lnTo>
                    <a:lnTo>
                      <a:pt x="26" y="99"/>
                    </a:lnTo>
                    <a:lnTo>
                      <a:pt x="15" y="74"/>
                    </a:lnTo>
                    <a:lnTo>
                      <a:pt x="5" y="54"/>
                    </a:lnTo>
                    <a:lnTo>
                      <a:pt x="0" y="43"/>
                    </a:lnTo>
                    <a:lnTo>
                      <a:pt x="18" y="37"/>
                    </a:lnTo>
                    <a:lnTo>
                      <a:pt x="33" y="30"/>
                    </a:lnTo>
                    <a:lnTo>
                      <a:pt x="48" y="26"/>
                    </a:lnTo>
                    <a:lnTo>
                      <a:pt x="62" y="21"/>
                    </a:lnTo>
                    <a:lnTo>
                      <a:pt x="74" y="15"/>
                    </a:lnTo>
                    <a:lnTo>
                      <a:pt x="88" y="10"/>
                    </a:lnTo>
                    <a:lnTo>
                      <a:pt x="100" y="6"/>
                    </a:lnTo>
                    <a:lnTo>
                      <a:pt x="114" y="0"/>
                    </a:lnTo>
                    <a:lnTo>
                      <a:pt x="122" y="17"/>
                    </a:lnTo>
                    <a:lnTo>
                      <a:pt x="132" y="39"/>
                    </a:lnTo>
                    <a:lnTo>
                      <a:pt x="142" y="63"/>
                    </a:lnTo>
                    <a:lnTo>
                      <a:pt x="153" y="91"/>
                    </a:lnTo>
                    <a:lnTo>
                      <a:pt x="162" y="117"/>
                    </a:lnTo>
                    <a:lnTo>
                      <a:pt x="172" y="142"/>
                    </a:lnTo>
                    <a:lnTo>
                      <a:pt x="179" y="164"/>
                    </a:lnTo>
                    <a:lnTo>
                      <a:pt x="183" y="179"/>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74" name="Freeform 153"/>
              <p:cNvSpPr>
                <a:spLocks/>
              </p:cNvSpPr>
              <p:nvPr/>
            </p:nvSpPr>
            <p:spPr bwMode="auto">
              <a:xfrm>
                <a:off x="2620" y="922"/>
                <a:ext cx="51" cy="56"/>
              </a:xfrm>
              <a:custGeom>
                <a:avLst/>
                <a:gdLst>
                  <a:gd name="T0" fmla="*/ 77 w 154"/>
                  <a:gd name="T1" fmla="*/ 168 h 168"/>
                  <a:gd name="T2" fmla="*/ 92 w 154"/>
                  <a:gd name="T3" fmla="*/ 167 h 168"/>
                  <a:gd name="T4" fmla="*/ 107 w 154"/>
                  <a:gd name="T5" fmla="*/ 162 h 168"/>
                  <a:gd name="T6" fmla="*/ 120 w 154"/>
                  <a:gd name="T7" fmla="*/ 153 h 168"/>
                  <a:gd name="T8" fmla="*/ 132 w 154"/>
                  <a:gd name="T9" fmla="*/ 144 h 168"/>
                  <a:gd name="T10" fmla="*/ 140 w 154"/>
                  <a:gd name="T11" fmla="*/ 131 h 168"/>
                  <a:gd name="T12" fmla="*/ 149 w 154"/>
                  <a:gd name="T13" fmla="*/ 116 h 168"/>
                  <a:gd name="T14" fmla="*/ 153 w 154"/>
                  <a:gd name="T15" fmla="*/ 101 h 168"/>
                  <a:gd name="T16" fmla="*/ 154 w 154"/>
                  <a:gd name="T17" fmla="*/ 84 h 168"/>
                  <a:gd name="T18" fmla="*/ 153 w 154"/>
                  <a:gd name="T19" fmla="*/ 68 h 168"/>
                  <a:gd name="T20" fmla="*/ 149 w 154"/>
                  <a:gd name="T21" fmla="*/ 51 h 168"/>
                  <a:gd name="T22" fmla="*/ 140 w 154"/>
                  <a:gd name="T23" fmla="*/ 38 h 168"/>
                  <a:gd name="T24" fmla="*/ 132 w 154"/>
                  <a:gd name="T25" fmla="*/ 25 h 168"/>
                  <a:gd name="T26" fmla="*/ 120 w 154"/>
                  <a:gd name="T27" fmla="*/ 14 h 168"/>
                  <a:gd name="T28" fmla="*/ 107 w 154"/>
                  <a:gd name="T29" fmla="*/ 7 h 168"/>
                  <a:gd name="T30" fmla="*/ 92 w 154"/>
                  <a:gd name="T31" fmla="*/ 2 h 168"/>
                  <a:gd name="T32" fmla="*/ 77 w 154"/>
                  <a:gd name="T33" fmla="*/ 0 h 168"/>
                  <a:gd name="T34" fmla="*/ 62 w 154"/>
                  <a:gd name="T35" fmla="*/ 2 h 168"/>
                  <a:gd name="T36" fmla="*/ 47 w 154"/>
                  <a:gd name="T37" fmla="*/ 7 h 168"/>
                  <a:gd name="T38" fmla="*/ 34 w 154"/>
                  <a:gd name="T39" fmla="*/ 14 h 168"/>
                  <a:gd name="T40" fmla="*/ 22 w 154"/>
                  <a:gd name="T41" fmla="*/ 25 h 168"/>
                  <a:gd name="T42" fmla="*/ 14 w 154"/>
                  <a:gd name="T43" fmla="*/ 38 h 168"/>
                  <a:gd name="T44" fmla="*/ 6 w 154"/>
                  <a:gd name="T45" fmla="*/ 51 h 168"/>
                  <a:gd name="T46" fmla="*/ 1 w 154"/>
                  <a:gd name="T47" fmla="*/ 68 h 168"/>
                  <a:gd name="T48" fmla="*/ 0 w 154"/>
                  <a:gd name="T49" fmla="*/ 84 h 168"/>
                  <a:gd name="T50" fmla="*/ 1 w 154"/>
                  <a:gd name="T51" fmla="*/ 101 h 168"/>
                  <a:gd name="T52" fmla="*/ 6 w 154"/>
                  <a:gd name="T53" fmla="*/ 116 h 168"/>
                  <a:gd name="T54" fmla="*/ 14 w 154"/>
                  <a:gd name="T55" fmla="*/ 131 h 168"/>
                  <a:gd name="T56" fmla="*/ 22 w 154"/>
                  <a:gd name="T57" fmla="*/ 144 h 168"/>
                  <a:gd name="T58" fmla="*/ 34 w 154"/>
                  <a:gd name="T59" fmla="*/ 153 h 168"/>
                  <a:gd name="T60" fmla="*/ 47 w 154"/>
                  <a:gd name="T61" fmla="*/ 162 h 168"/>
                  <a:gd name="T62" fmla="*/ 62 w 154"/>
                  <a:gd name="T63" fmla="*/ 167 h 168"/>
                  <a:gd name="T64" fmla="*/ 77 w 154"/>
                  <a:gd name="T65" fmla="*/ 168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
                  <a:gd name="T100" fmla="*/ 0 h 168"/>
                  <a:gd name="T101" fmla="*/ 154 w 154"/>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 h="168">
                    <a:moveTo>
                      <a:pt x="77" y="168"/>
                    </a:moveTo>
                    <a:lnTo>
                      <a:pt x="92" y="167"/>
                    </a:lnTo>
                    <a:lnTo>
                      <a:pt x="107" y="162"/>
                    </a:lnTo>
                    <a:lnTo>
                      <a:pt x="120" y="153"/>
                    </a:lnTo>
                    <a:lnTo>
                      <a:pt x="132" y="144"/>
                    </a:lnTo>
                    <a:lnTo>
                      <a:pt x="140" y="131"/>
                    </a:lnTo>
                    <a:lnTo>
                      <a:pt x="149" y="116"/>
                    </a:lnTo>
                    <a:lnTo>
                      <a:pt x="153" y="101"/>
                    </a:lnTo>
                    <a:lnTo>
                      <a:pt x="154" y="84"/>
                    </a:lnTo>
                    <a:lnTo>
                      <a:pt x="153" y="68"/>
                    </a:lnTo>
                    <a:lnTo>
                      <a:pt x="149" y="51"/>
                    </a:lnTo>
                    <a:lnTo>
                      <a:pt x="140" y="38"/>
                    </a:lnTo>
                    <a:lnTo>
                      <a:pt x="132" y="25"/>
                    </a:lnTo>
                    <a:lnTo>
                      <a:pt x="120" y="14"/>
                    </a:lnTo>
                    <a:lnTo>
                      <a:pt x="107" y="7"/>
                    </a:lnTo>
                    <a:lnTo>
                      <a:pt x="92" y="2"/>
                    </a:lnTo>
                    <a:lnTo>
                      <a:pt x="77" y="0"/>
                    </a:lnTo>
                    <a:lnTo>
                      <a:pt x="62" y="2"/>
                    </a:lnTo>
                    <a:lnTo>
                      <a:pt x="47" y="7"/>
                    </a:lnTo>
                    <a:lnTo>
                      <a:pt x="34" y="14"/>
                    </a:lnTo>
                    <a:lnTo>
                      <a:pt x="22" y="25"/>
                    </a:lnTo>
                    <a:lnTo>
                      <a:pt x="14" y="38"/>
                    </a:lnTo>
                    <a:lnTo>
                      <a:pt x="6" y="51"/>
                    </a:lnTo>
                    <a:lnTo>
                      <a:pt x="1" y="68"/>
                    </a:lnTo>
                    <a:lnTo>
                      <a:pt x="0" y="84"/>
                    </a:lnTo>
                    <a:lnTo>
                      <a:pt x="1" y="101"/>
                    </a:lnTo>
                    <a:lnTo>
                      <a:pt x="6" y="116"/>
                    </a:lnTo>
                    <a:lnTo>
                      <a:pt x="14" y="131"/>
                    </a:lnTo>
                    <a:lnTo>
                      <a:pt x="22" y="144"/>
                    </a:lnTo>
                    <a:lnTo>
                      <a:pt x="34" y="153"/>
                    </a:lnTo>
                    <a:lnTo>
                      <a:pt x="47" y="162"/>
                    </a:lnTo>
                    <a:lnTo>
                      <a:pt x="62" y="167"/>
                    </a:lnTo>
                    <a:lnTo>
                      <a:pt x="77" y="168"/>
                    </a:lnTo>
                    <a:close/>
                  </a:path>
                </a:pathLst>
              </a:custGeom>
              <a:solidFill>
                <a:srgbClr val="FFFFFF"/>
              </a:solidFill>
              <a:ln w="9525">
                <a:solidFill>
                  <a:srgbClr val="000000"/>
                </a:solidFill>
                <a:round/>
                <a:headEnd/>
                <a:tailEnd/>
              </a:ln>
            </p:spPr>
            <p:txBody>
              <a:bodyPr/>
              <a:lstStyle/>
              <a:p>
                <a:endParaRPr lang="en-US">
                  <a:solidFill>
                    <a:srgbClr val="FFFFFF"/>
                  </a:solidFill>
                </a:endParaRPr>
              </a:p>
            </p:txBody>
          </p:sp>
          <p:sp>
            <p:nvSpPr>
              <p:cNvPr id="1175" name="Freeform 154"/>
              <p:cNvSpPr>
                <a:spLocks/>
              </p:cNvSpPr>
              <p:nvPr/>
            </p:nvSpPr>
            <p:spPr bwMode="auto">
              <a:xfrm>
                <a:off x="2620" y="922"/>
                <a:ext cx="51" cy="56"/>
              </a:xfrm>
              <a:custGeom>
                <a:avLst/>
                <a:gdLst>
                  <a:gd name="T0" fmla="*/ 77 w 154"/>
                  <a:gd name="T1" fmla="*/ 168 h 168"/>
                  <a:gd name="T2" fmla="*/ 77 w 154"/>
                  <a:gd name="T3" fmla="*/ 168 h 168"/>
                  <a:gd name="T4" fmla="*/ 92 w 154"/>
                  <a:gd name="T5" fmla="*/ 167 h 168"/>
                  <a:gd name="T6" fmla="*/ 107 w 154"/>
                  <a:gd name="T7" fmla="*/ 162 h 168"/>
                  <a:gd name="T8" fmla="*/ 120 w 154"/>
                  <a:gd name="T9" fmla="*/ 153 h 168"/>
                  <a:gd name="T10" fmla="*/ 132 w 154"/>
                  <a:gd name="T11" fmla="*/ 144 h 168"/>
                  <a:gd name="T12" fmla="*/ 140 w 154"/>
                  <a:gd name="T13" fmla="*/ 131 h 168"/>
                  <a:gd name="T14" fmla="*/ 149 w 154"/>
                  <a:gd name="T15" fmla="*/ 116 h 168"/>
                  <a:gd name="T16" fmla="*/ 153 w 154"/>
                  <a:gd name="T17" fmla="*/ 101 h 168"/>
                  <a:gd name="T18" fmla="*/ 154 w 154"/>
                  <a:gd name="T19" fmla="*/ 84 h 168"/>
                  <a:gd name="T20" fmla="*/ 154 w 154"/>
                  <a:gd name="T21" fmla="*/ 84 h 168"/>
                  <a:gd name="T22" fmla="*/ 153 w 154"/>
                  <a:gd name="T23" fmla="*/ 68 h 168"/>
                  <a:gd name="T24" fmla="*/ 149 w 154"/>
                  <a:gd name="T25" fmla="*/ 51 h 168"/>
                  <a:gd name="T26" fmla="*/ 140 w 154"/>
                  <a:gd name="T27" fmla="*/ 38 h 168"/>
                  <a:gd name="T28" fmla="*/ 132 w 154"/>
                  <a:gd name="T29" fmla="*/ 25 h 168"/>
                  <a:gd name="T30" fmla="*/ 120 w 154"/>
                  <a:gd name="T31" fmla="*/ 14 h 168"/>
                  <a:gd name="T32" fmla="*/ 107 w 154"/>
                  <a:gd name="T33" fmla="*/ 7 h 168"/>
                  <a:gd name="T34" fmla="*/ 92 w 154"/>
                  <a:gd name="T35" fmla="*/ 2 h 168"/>
                  <a:gd name="T36" fmla="*/ 77 w 154"/>
                  <a:gd name="T37" fmla="*/ 0 h 168"/>
                  <a:gd name="T38" fmla="*/ 77 w 154"/>
                  <a:gd name="T39" fmla="*/ 0 h 168"/>
                  <a:gd name="T40" fmla="*/ 62 w 154"/>
                  <a:gd name="T41" fmla="*/ 2 h 168"/>
                  <a:gd name="T42" fmla="*/ 47 w 154"/>
                  <a:gd name="T43" fmla="*/ 7 h 168"/>
                  <a:gd name="T44" fmla="*/ 34 w 154"/>
                  <a:gd name="T45" fmla="*/ 14 h 168"/>
                  <a:gd name="T46" fmla="*/ 22 w 154"/>
                  <a:gd name="T47" fmla="*/ 25 h 168"/>
                  <a:gd name="T48" fmla="*/ 14 w 154"/>
                  <a:gd name="T49" fmla="*/ 38 h 168"/>
                  <a:gd name="T50" fmla="*/ 6 w 154"/>
                  <a:gd name="T51" fmla="*/ 51 h 168"/>
                  <a:gd name="T52" fmla="*/ 1 w 154"/>
                  <a:gd name="T53" fmla="*/ 68 h 168"/>
                  <a:gd name="T54" fmla="*/ 0 w 154"/>
                  <a:gd name="T55" fmla="*/ 84 h 168"/>
                  <a:gd name="T56" fmla="*/ 0 w 154"/>
                  <a:gd name="T57" fmla="*/ 84 h 168"/>
                  <a:gd name="T58" fmla="*/ 1 w 154"/>
                  <a:gd name="T59" fmla="*/ 101 h 168"/>
                  <a:gd name="T60" fmla="*/ 6 w 154"/>
                  <a:gd name="T61" fmla="*/ 116 h 168"/>
                  <a:gd name="T62" fmla="*/ 14 w 154"/>
                  <a:gd name="T63" fmla="*/ 131 h 168"/>
                  <a:gd name="T64" fmla="*/ 22 w 154"/>
                  <a:gd name="T65" fmla="*/ 144 h 168"/>
                  <a:gd name="T66" fmla="*/ 34 w 154"/>
                  <a:gd name="T67" fmla="*/ 153 h 168"/>
                  <a:gd name="T68" fmla="*/ 47 w 154"/>
                  <a:gd name="T69" fmla="*/ 162 h 168"/>
                  <a:gd name="T70" fmla="*/ 62 w 154"/>
                  <a:gd name="T71" fmla="*/ 167 h 168"/>
                  <a:gd name="T72" fmla="*/ 77 w 154"/>
                  <a:gd name="T73" fmla="*/ 168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
                  <a:gd name="T112" fmla="*/ 0 h 168"/>
                  <a:gd name="T113" fmla="*/ 154 w 154"/>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 h="168">
                    <a:moveTo>
                      <a:pt x="77" y="168"/>
                    </a:moveTo>
                    <a:lnTo>
                      <a:pt x="77" y="168"/>
                    </a:lnTo>
                    <a:lnTo>
                      <a:pt x="92" y="167"/>
                    </a:lnTo>
                    <a:lnTo>
                      <a:pt x="107" y="162"/>
                    </a:lnTo>
                    <a:lnTo>
                      <a:pt x="120" y="153"/>
                    </a:lnTo>
                    <a:lnTo>
                      <a:pt x="132" y="144"/>
                    </a:lnTo>
                    <a:lnTo>
                      <a:pt x="140" y="131"/>
                    </a:lnTo>
                    <a:lnTo>
                      <a:pt x="149" y="116"/>
                    </a:lnTo>
                    <a:lnTo>
                      <a:pt x="153" y="101"/>
                    </a:lnTo>
                    <a:lnTo>
                      <a:pt x="154" y="84"/>
                    </a:lnTo>
                    <a:lnTo>
                      <a:pt x="153" y="68"/>
                    </a:lnTo>
                    <a:lnTo>
                      <a:pt x="149" y="51"/>
                    </a:lnTo>
                    <a:lnTo>
                      <a:pt x="140" y="38"/>
                    </a:lnTo>
                    <a:lnTo>
                      <a:pt x="132" y="25"/>
                    </a:lnTo>
                    <a:lnTo>
                      <a:pt x="120" y="14"/>
                    </a:lnTo>
                    <a:lnTo>
                      <a:pt x="107" y="7"/>
                    </a:lnTo>
                    <a:lnTo>
                      <a:pt x="92" y="2"/>
                    </a:lnTo>
                    <a:lnTo>
                      <a:pt x="77" y="0"/>
                    </a:lnTo>
                    <a:lnTo>
                      <a:pt x="62" y="2"/>
                    </a:lnTo>
                    <a:lnTo>
                      <a:pt x="47" y="7"/>
                    </a:lnTo>
                    <a:lnTo>
                      <a:pt x="34" y="14"/>
                    </a:lnTo>
                    <a:lnTo>
                      <a:pt x="22" y="25"/>
                    </a:lnTo>
                    <a:lnTo>
                      <a:pt x="14" y="38"/>
                    </a:lnTo>
                    <a:lnTo>
                      <a:pt x="6" y="51"/>
                    </a:lnTo>
                    <a:lnTo>
                      <a:pt x="1" y="68"/>
                    </a:lnTo>
                    <a:lnTo>
                      <a:pt x="0" y="84"/>
                    </a:lnTo>
                    <a:lnTo>
                      <a:pt x="1" y="101"/>
                    </a:lnTo>
                    <a:lnTo>
                      <a:pt x="6" y="116"/>
                    </a:lnTo>
                    <a:lnTo>
                      <a:pt x="14" y="131"/>
                    </a:lnTo>
                    <a:lnTo>
                      <a:pt x="22" y="144"/>
                    </a:lnTo>
                    <a:lnTo>
                      <a:pt x="34" y="153"/>
                    </a:lnTo>
                    <a:lnTo>
                      <a:pt x="47" y="162"/>
                    </a:lnTo>
                    <a:lnTo>
                      <a:pt x="62" y="167"/>
                    </a:lnTo>
                    <a:lnTo>
                      <a:pt x="77" y="168"/>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76" name="Freeform 155"/>
              <p:cNvSpPr>
                <a:spLocks/>
              </p:cNvSpPr>
              <p:nvPr/>
            </p:nvSpPr>
            <p:spPr bwMode="auto">
              <a:xfrm>
                <a:off x="2631" y="930"/>
                <a:ext cx="16" cy="20"/>
              </a:xfrm>
              <a:custGeom>
                <a:avLst/>
                <a:gdLst>
                  <a:gd name="T0" fmla="*/ 25 w 50"/>
                  <a:gd name="T1" fmla="*/ 59 h 59"/>
                  <a:gd name="T2" fmla="*/ 34 w 50"/>
                  <a:gd name="T3" fmla="*/ 56 h 59"/>
                  <a:gd name="T4" fmla="*/ 43 w 50"/>
                  <a:gd name="T5" fmla="*/ 49 h 59"/>
                  <a:gd name="T6" fmla="*/ 48 w 50"/>
                  <a:gd name="T7" fmla="*/ 40 h 59"/>
                  <a:gd name="T8" fmla="*/ 50 w 50"/>
                  <a:gd name="T9" fmla="*/ 29 h 59"/>
                  <a:gd name="T10" fmla="*/ 48 w 50"/>
                  <a:gd name="T11" fmla="*/ 18 h 59"/>
                  <a:gd name="T12" fmla="*/ 43 w 50"/>
                  <a:gd name="T13" fmla="*/ 8 h 59"/>
                  <a:gd name="T14" fmla="*/ 34 w 50"/>
                  <a:gd name="T15" fmla="*/ 3 h 59"/>
                  <a:gd name="T16" fmla="*/ 25 w 50"/>
                  <a:gd name="T17" fmla="*/ 0 h 59"/>
                  <a:gd name="T18" fmla="*/ 15 w 50"/>
                  <a:gd name="T19" fmla="*/ 3 h 59"/>
                  <a:gd name="T20" fmla="*/ 7 w 50"/>
                  <a:gd name="T21" fmla="*/ 8 h 59"/>
                  <a:gd name="T22" fmla="*/ 1 w 50"/>
                  <a:gd name="T23" fmla="*/ 18 h 59"/>
                  <a:gd name="T24" fmla="*/ 0 w 50"/>
                  <a:gd name="T25" fmla="*/ 29 h 59"/>
                  <a:gd name="T26" fmla="*/ 1 w 50"/>
                  <a:gd name="T27" fmla="*/ 40 h 59"/>
                  <a:gd name="T28" fmla="*/ 7 w 50"/>
                  <a:gd name="T29" fmla="*/ 49 h 59"/>
                  <a:gd name="T30" fmla="*/ 15 w 50"/>
                  <a:gd name="T31" fmla="*/ 56 h 59"/>
                  <a:gd name="T32" fmla="*/ 25 w 50"/>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59"/>
                  <a:gd name="T53" fmla="*/ 50 w 50"/>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59">
                    <a:moveTo>
                      <a:pt x="25" y="59"/>
                    </a:moveTo>
                    <a:lnTo>
                      <a:pt x="34" y="56"/>
                    </a:lnTo>
                    <a:lnTo>
                      <a:pt x="43" y="49"/>
                    </a:lnTo>
                    <a:lnTo>
                      <a:pt x="48" y="40"/>
                    </a:lnTo>
                    <a:lnTo>
                      <a:pt x="50" y="29"/>
                    </a:lnTo>
                    <a:lnTo>
                      <a:pt x="48" y="18"/>
                    </a:lnTo>
                    <a:lnTo>
                      <a:pt x="43" y="8"/>
                    </a:lnTo>
                    <a:lnTo>
                      <a:pt x="34" y="3"/>
                    </a:lnTo>
                    <a:lnTo>
                      <a:pt x="25" y="0"/>
                    </a:lnTo>
                    <a:lnTo>
                      <a:pt x="15" y="3"/>
                    </a:lnTo>
                    <a:lnTo>
                      <a:pt x="7" y="8"/>
                    </a:lnTo>
                    <a:lnTo>
                      <a:pt x="1" y="18"/>
                    </a:lnTo>
                    <a:lnTo>
                      <a:pt x="0" y="29"/>
                    </a:lnTo>
                    <a:lnTo>
                      <a:pt x="1" y="40"/>
                    </a:lnTo>
                    <a:lnTo>
                      <a:pt x="7" y="49"/>
                    </a:lnTo>
                    <a:lnTo>
                      <a:pt x="15" y="56"/>
                    </a:lnTo>
                    <a:lnTo>
                      <a:pt x="25" y="59"/>
                    </a:lnTo>
                    <a:close/>
                  </a:path>
                </a:pathLst>
              </a:custGeom>
              <a:solidFill>
                <a:srgbClr val="000000"/>
              </a:solidFill>
              <a:ln w="9525">
                <a:solidFill>
                  <a:srgbClr val="000000"/>
                </a:solidFill>
                <a:round/>
                <a:headEnd/>
                <a:tailEnd/>
              </a:ln>
            </p:spPr>
            <p:txBody>
              <a:bodyPr/>
              <a:lstStyle/>
              <a:p>
                <a:endParaRPr lang="en-US">
                  <a:solidFill>
                    <a:srgbClr val="FFFFFF"/>
                  </a:solidFill>
                </a:endParaRPr>
              </a:p>
            </p:txBody>
          </p:sp>
          <p:sp>
            <p:nvSpPr>
              <p:cNvPr id="1177" name="Freeform 156"/>
              <p:cNvSpPr>
                <a:spLocks/>
              </p:cNvSpPr>
              <p:nvPr/>
            </p:nvSpPr>
            <p:spPr bwMode="auto">
              <a:xfrm>
                <a:off x="2631" y="930"/>
                <a:ext cx="16" cy="20"/>
              </a:xfrm>
              <a:custGeom>
                <a:avLst/>
                <a:gdLst>
                  <a:gd name="T0" fmla="*/ 25 w 50"/>
                  <a:gd name="T1" fmla="*/ 59 h 59"/>
                  <a:gd name="T2" fmla="*/ 25 w 50"/>
                  <a:gd name="T3" fmla="*/ 59 h 59"/>
                  <a:gd name="T4" fmla="*/ 34 w 50"/>
                  <a:gd name="T5" fmla="*/ 56 h 59"/>
                  <a:gd name="T6" fmla="*/ 43 w 50"/>
                  <a:gd name="T7" fmla="*/ 49 h 59"/>
                  <a:gd name="T8" fmla="*/ 48 w 50"/>
                  <a:gd name="T9" fmla="*/ 40 h 59"/>
                  <a:gd name="T10" fmla="*/ 50 w 50"/>
                  <a:gd name="T11" fmla="*/ 29 h 59"/>
                  <a:gd name="T12" fmla="*/ 50 w 50"/>
                  <a:gd name="T13" fmla="*/ 29 h 59"/>
                  <a:gd name="T14" fmla="*/ 48 w 50"/>
                  <a:gd name="T15" fmla="*/ 18 h 59"/>
                  <a:gd name="T16" fmla="*/ 43 w 50"/>
                  <a:gd name="T17" fmla="*/ 8 h 59"/>
                  <a:gd name="T18" fmla="*/ 34 w 50"/>
                  <a:gd name="T19" fmla="*/ 3 h 59"/>
                  <a:gd name="T20" fmla="*/ 25 w 50"/>
                  <a:gd name="T21" fmla="*/ 0 h 59"/>
                  <a:gd name="T22" fmla="*/ 25 w 50"/>
                  <a:gd name="T23" fmla="*/ 0 h 59"/>
                  <a:gd name="T24" fmla="*/ 15 w 50"/>
                  <a:gd name="T25" fmla="*/ 3 h 59"/>
                  <a:gd name="T26" fmla="*/ 7 w 50"/>
                  <a:gd name="T27" fmla="*/ 8 h 59"/>
                  <a:gd name="T28" fmla="*/ 1 w 50"/>
                  <a:gd name="T29" fmla="*/ 18 h 59"/>
                  <a:gd name="T30" fmla="*/ 0 w 50"/>
                  <a:gd name="T31" fmla="*/ 29 h 59"/>
                  <a:gd name="T32" fmla="*/ 0 w 50"/>
                  <a:gd name="T33" fmla="*/ 29 h 59"/>
                  <a:gd name="T34" fmla="*/ 1 w 50"/>
                  <a:gd name="T35" fmla="*/ 40 h 59"/>
                  <a:gd name="T36" fmla="*/ 7 w 50"/>
                  <a:gd name="T37" fmla="*/ 49 h 59"/>
                  <a:gd name="T38" fmla="*/ 15 w 50"/>
                  <a:gd name="T39" fmla="*/ 56 h 59"/>
                  <a:gd name="T40" fmla="*/ 25 w 50"/>
                  <a:gd name="T41" fmla="*/ 59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59"/>
                  <a:gd name="T65" fmla="*/ 50 w 50"/>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59">
                    <a:moveTo>
                      <a:pt x="25" y="59"/>
                    </a:moveTo>
                    <a:lnTo>
                      <a:pt x="25" y="59"/>
                    </a:lnTo>
                    <a:lnTo>
                      <a:pt x="34" y="56"/>
                    </a:lnTo>
                    <a:lnTo>
                      <a:pt x="43" y="49"/>
                    </a:lnTo>
                    <a:lnTo>
                      <a:pt x="48" y="40"/>
                    </a:lnTo>
                    <a:lnTo>
                      <a:pt x="50" y="29"/>
                    </a:lnTo>
                    <a:lnTo>
                      <a:pt x="48" y="18"/>
                    </a:lnTo>
                    <a:lnTo>
                      <a:pt x="43" y="8"/>
                    </a:lnTo>
                    <a:lnTo>
                      <a:pt x="34" y="3"/>
                    </a:lnTo>
                    <a:lnTo>
                      <a:pt x="25" y="0"/>
                    </a:lnTo>
                    <a:lnTo>
                      <a:pt x="15" y="3"/>
                    </a:lnTo>
                    <a:lnTo>
                      <a:pt x="7" y="8"/>
                    </a:lnTo>
                    <a:lnTo>
                      <a:pt x="1" y="18"/>
                    </a:lnTo>
                    <a:lnTo>
                      <a:pt x="0" y="29"/>
                    </a:lnTo>
                    <a:lnTo>
                      <a:pt x="1" y="40"/>
                    </a:lnTo>
                    <a:lnTo>
                      <a:pt x="7" y="49"/>
                    </a:lnTo>
                    <a:lnTo>
                      <a:pt x="15" y="56"/>
                    </a:lnTo>
                    <a:lnTo>
                      <a:pt x="25" y="59"/>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78" name="Freeform 157"/>
              <p:cNvSpPr>
                <a:spLocks/>
              </p:cNvSpPr>
              <p:nvPr/>
            </p:nvSpPr>
            <p:spPr bwMode="auto">
              <a:xfrm>
                <a:off x="2455" y="967"/>
                <a:ext cx="58" cy="81"/>
              </a:xfrm>
              <a:custGeom>
                <a:avLst/>
                <a:gdLst>
                  <a:gd name="T0" fmla="*/ 103 w 174"/>
                  <a:gd name="T1" fmla="*/ 0 h 243"/>
                  <a:gd name="T2" fmla="*/ 85 w 174"/>
                  <a:gd name="T3" fmla="*/ 17 h 243"/>
                  <a:gd name="T4" fmla="*/ 66 w 174"/>
                  <a:gd name="T5" fmla="*/ 39 h 243"/>
                  <a:gd name="T6" fmla="*/ 45 w 174"/>
                  <a:gd name="T7" fmla="*/ 67 h 243"/>
                  <a:gd name="T8" fmla="*/ 28 w 174"/>
                  <a:gd name="T9" fmla="*/ 97 h 243"/>
                  <a:gd name="T10" fmla="*/ 12 w 174"/>
                  <a:gd name="T11" fmla="*/ 130 h 243"/>
                  <a:gd name="T12" fmla="*/ 3 w 174"/>
                  <a:gd name="T13" fmla="*/ 167 h 243"/>
                  <a:gd name="T14" fmla="*/ 0 w 174"/>
                  <a:gd name="T15" fmla="*/ 204 h 243"/>
                  <a:gd name="T16" fmla="*/ 6 w 174"/>
                  <a:gd name="T17" fmla="*/ 243 h 243"/>
                  <a:gd name="T18" fmla="*/ 18 w 174"/>
                  <a:gd name="T19" fmla="*/ 239 h 243"/>
                  <a:gd name="T20" fmla="*/ 33 w 174"/>
                  <a:gd name="T21" fmla="*/ 235 h 243"/>
                  <a:gd name="T22" fmla="*/ 51 w 174"/>
                  <a:gd name="T23" fmla="*/ 228 h 243"/>
                  <a:gd name="T24" fmla="*/ 72 w 174"/>
                  <a:gd name="T25" fmla="*/ 220 h 243"/>
                  <a:gd name="T26" fmla="*/ 95 w 174"/>
                  <a:gd name="T27" fmla="*/ 210 h 243"/>
                  <a:gd name="T28" fmla="*/ 120 w 174"/>
                  <a:gd name="T29" fmla="*/ 200 h 243"/>
                  <a:gd name="T30" fmla="*/ 146 w 174"/>
                  <a:gd name="T31" fmla="*/ 189 h 243"/>
                  <a:gd name="T32" fmla="*/ 174 w 174"/>
                  <a:gd name="T33" fmla="*/ 178 h 243"/>
                  <a:gd name="T34" fmla="*/ 169 w 174"/>
                  <a:gd name="T35" fmla="*/ 164 h 243"/>
                  <a:gd name="T36" fmla="*/ 161 w 174"/>
                  <a:gd name="T37" fmla="*/ 142 h 243"/>
                  <a:gd name="T38" fmla="*/ 150 w 174"/>
                  <a:gd name="T39" fmla="*/ 115 h 243"/>
                  <a:gd name="T40" fmla="*/ 139 w 174"/>
                  <a:gd name="T41" fmla="*/ 86 h 243"/>
                  <a:gd name="T42" fmla="*/ 127 w 174"/>
                  <a:gd name="T43" fmla="*/ 58 h 243"/>
                  <a:gd name="T44" fmla="*/ 116 w 174"/>
                  <a:gd name="T45" fmla="*/ 32 h 243"/>
                  <a:gd name="T46" fmla="*/ 107 w 174"/>
                  <a:gd name="T47" fmla="*/ 11 h 243"/>
                  <a:gd name="T48" fmla="*/ 103 w 174"/>
                  <a:gd name="T49" fmla="*/ 0 h 2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243"/>
                  <a:gd name="T77" fmla="*/ 174 w 174"/>
                  <a:gd name="T78" fmla="*/ 243 h 2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243">
                    <a:moveTo>
                      <a:pt x="103" y="0"/>
                    </a:moveTo>
                    <a:lnTo>
                      <a:pt x="85" y="17"/>
                    </a:lnTo>
                    <a:lnTo>
                      <a:pt x="66" y="39"/>
                    </a:lnTo>
                    <a:lnTo>
                      <a:pt x="45" y="67"/>
                    </a:lnTo>
                    <a:lnTo>
                      <a:pt x="28" y="97"/>
                    </a:lnTo>
                    <a:lnTo>
                      <a:pt x="12" y="130"/>
                    </a:lnTo>
                    <a:lnTo>
                      <a:pt x="3" y="167"/>
                    </a:lnTo>
                    <a:lnTo>
                      <a:pt x="0" y="204"/>
                    </a:lnTo>
                    <a:lnTo>
                      <a:pt x="6" y="243"/>
                    </a:lnTo>
                    <a:lnTo>
                      <a:pt x="18" y="239"/>
                    </a:lnTo>
                    <a:lnTo>
                      <a:pt x="33" y="235"/>
                    </a:lnTo>
                    <a:lnTo>
                      <a:pt x="51" y="228"/>
                    </a:lnTo>
                    <a:lnTo>
                      <a:pt x="72" y="220"/>
                    </a:lnTo>
                    <a:lnTo>
                      <a:pt x="95" y="210"/>
                    </a:lnTo>
                    <a:lnTo>
                      <a:pt x="120" y="200"/>
                    </a:lnTo>
                    <a:lnTo>
                      <a:pt x="146" y="189"/>
                    </a:lnTo>
                    <a:lnTo>
                      <a:pt x="174" y="178"/>
                    </a:lnTo>
                    <a:lnTo>
                      <a:pt x="169" y="164"/>
                    </a:lnTo>
                    <a:lnTo>
                      <a:pt x="161" y="142"/>
                    </a:lnTo>
                    <a:lnTo>
                      <a:pt x="150" y="115"/>
                    </a:lnTo>
                    <a:lnTo>
                      <a:pt x="139" y="86"/>
                    </a:lnTo>
                    <a:lnTo>
                      <a:pt x="127" y="58"/>
                    </a:lnTo>
                    <a:lnTo>
                      <a:pt x="116" y="32"/>
                    </a:lnTo>
                    <a:lnTo>
                      <a:pt x="107" y="11"/>
                    </a:lnTo>
                    <a:lnTo>
                      <a:pt x="103" y="0"/>
                    </a:lnTo>
                    <a:close/>
                  </a:path>
                </a:pathLst>
              </a:custGeom>
              <a:solidFill>
                <a:srgbClr val="FFBF00"/>
              </a:solidFill>
              <a:ln w="9525">
                <a:solidFill>
                  <a:srgbClr val="000000"/>
                </a:solidFill>
                <a:round/>
                <a:headEnd/>
                <a:tailEnd/>
              </a:ln>
            </p:spPr>
            <p:txBody>
              <a:bodyPr/>
              <a:lstStyle/>
              <a:p>
                <a:endParaRPr lang="en-US">
                  <a:solidFill>
                    <a:srgbClr val="FFFFFF"/>
                  </a:solidFill>
                </a:endParaRPr>
              </a:p>
            </p:txBody>
          </p:sp>
          <p:sp>
            <p:nvSpPr>
              <p:cNvPr id="1179" name="Freeform 158"/>
              <p:cNvSpPr>
                <a:spLocks/>
              </p:cNvSpPr>
              <p:nvPr/>
            </p:nvSpPr>
            <p:spPr bwMode="auto">
              <a:xfrm>
                <a:off x="2455" y="967"/>
                <a:ext cx="58" cy="81"/>
              </a:xfrm>
              <a:custGeom>
                <a:avLst/>
                <a:gdLst>
                  <a:gd name="T0" fmla="*/ 103 w 174"/>
                  <a:gd name="T1" fmla="*/ 0 h 243"/>
                  <a:gd name="T2" fmla="*/ 103 w 174"/>
                  <a:gd name="T3" fmla="*/ 0 h 243"/>
                  <a:gd name="T4" fmla="*/ 85 w 174"/>
                  <a:gd name="T5" fmla="*/ 17 h 243"/>
                  <a:gd name="T6" fmla="*/ 66 w 174"/>
                  <a:gd name="T7" fmla="*/ 39 h 243"/>
                  <a:gd name="T8" fmla="*/ 45 w 174"/>
                  <a:gd name="T9" fmla="*/ 67 h 243"/>
                  <a:gd name="T10" fmla="*/ 28 w 174"/>
                  <a:gd name="T11" fmla="*/ 97 h 243"/>
                  <a:gd name="T12" fmla="*/ 12 w 174"/>
                  <a:gd name="T13" fmla="*/ 130 h 243"/>
                  <a:gd name="T14" fmla="*/ 3 w 174"/>
                  <a:gd name="T15" fmla="*/ 167 h 243"/>
                  <a:gd name="T16" fmla="*/ 0 w 174"/>
                  <a:gd name="T17" fmla="*/ 204 h 243"/>
                  <a:gd name="T18" fmla="*/ 6 w 174"/>
                  <a:gd name="T19" fmla="*/ 243 h 243"/>
                  <a:gd name="T20" fmla="*/ 6 w 174"/>
                  <a:gd name="T21" fmla="*/ 243 h 243"/>
                  <a:gd name="T22" fmla="*/ 18 w 174"/>
                  <a:gd name="T23" fmla="*/ 239 h 243"/>
                  <a:gd name="T24" fmla="*/ 33 w 174"/>
                  <a:gd name="T25" fmla="*/ 235 h 243"/>
                  <a:gd name="T26" fmla="*/ 51 w 174"/>
                  <a:gd name="T27" fmla="*/ 228 h 243"/>
                  <a:gd name="T28" fmla="*/ 72 w 174"/>
                  <a:gd name="T29" fmla="*/ 220 h 243"/>
                  <a:gd name="T30" fmla="*/ 95 w 174"/>
                  <a:gd name="T31" fmla="*/ 210 h 243"/>
                  <a:gd name="T32" fmla="*/ 120 w 174"/>
                  <a:gd name="T33" fmla="*/ 200 h 243"/>
                  <a:gd name="T34" fmla="*/ 146 w 174"/>
                  <a:gd name="T35" fmla="*/ 189 h 243"/>
                  <a:gd name="T36" fmla="*/ 174 w 174"/>
                  <a:gd name="T37" fmla="*/ 178 h 243"/>
                  <a:gd name="T38" fmla="*/ 174 w 174"/>
                  <a:gd name="T39" fmla="*/ 178 h 243"/>
                  <a:gd name="T40" fmla="*/ 169 w 174"/>
                  <a:gd name="T41" fmla="*/ 164 h 243"/>
                  <a:gd name="T42" fmla="*/ 161 w 174"/>
                  <a:gd name="T43" fmla="*/ 142 h 243"/>
                  <a:gd name="T44" fmla="*/ 150 w 174"/>
                  <a:gd name="T45" fmla="*/ 115 h 243"/>
                  <a:gd name="T46" fmla="*/ 139 w 174"/>
                  <a:gd name="T47" fmla="*/ 86 h 243"/>
                  <a:gd name="T48" fmla="*/ 127 w 174"/>
                  <a:gd name="T49" fmla="*/ 58 h 243"/>
                  <a:gd name="T50" fmla="*/ 116 w 174"/>
                  <a:gd name="T51" fmla="*/ 32 h 243"/>
                  <a:gd name="T52" fmla="*/ 107 w 174"/>
                  <a:gd name="T53" fmla="*/ 11 h 243"/>
                  <a:gd name="T54" fmla="*/ 103 w 174"/>
                  <a:gd name="T55" fmla="*/ 0 h 2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4"/>
                  <a:gd name="T85" fmla="*/ 0 h 243"/>
                  <a:gd name="T86" fmla="*/ 174 w 174"/>
                  <a:gd name="T87" fmla="*/ 243 h 2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4" h="243">
                    <a:moveTo>
                      <a:pt x="103" y="0"/>
                    </a:moveTo>
                    <a:lnTo>
                      <a:pt x="103" y="0"/>
                    </a:lnTo>
                    <a:lnTo>
                      <a:pt x="85" y="17"/>
                    </a:lnTo>
                    <a:lnTo>
                      <a:pt x="66" y="39"/>
                    </a:lnTo>
                    <a:lnTo>
                      <a:pt x="45" y="67"/>
                    </a:lnTo>
                    <a:lnTo>
                      <a:pt x="28" y="97"/>
                    </a:lnTo>
                    <a:lnTo>
                      <a:pt x="12" y="130"/>
                    </a:lnTo>
                    <a:lnTo>
                      <a:pt x="3" y="167"/>
                    </a:lnTo>
                    <a:lnTo>
                      <a:pt x="0" y="204"/>
                    </a:lnTo>
                    <a:lnTo>
                      <a:pt x="6" y="243"/>
                    </a:lnTo>
                    <a:lnTo>
                      <a:pt x="18" y="239"/>
                    </a:lnTo>
                    <a:lnTo>
                      <a:pt x="33" y="235"/>
                    </a:lnTo>
                    <a:lnTo>
                      <a:pt x="51" y="228"/>
                    </a:lnTo>
                    <a:lnTo>
                      <a:pt x="72" y="220"/>
                    </a:lnTo>
                    <a:lnTo>
                      <a:pt x="95" y="210"/>
                    </a:lnTo>
                    <a:lnTo>
                      <a:pt x="120" y="200"/>
                    </a:lnTo>
                    <a:lnTo>
                      <a:pt x="146" y="189"/>
                    </a:lnTo>
                    <a:lnTo>
                      <a:pt x="174" y="178"/>
                    </a:lnTo>
                    <a:lnTo>
                      <a:pt x="169" y="164"/>
                    </a:lnTo>
                    <a:lnTo>
                      <a:pt x="161" y="142"/>
                    </a:lnTo>
                    <a:lnTo>
                      <a:pt x="150" y="115"/>
                    </a:lnTo>
                    <a:lnTo>
                      <a:pt x="139" y="86"/>
                    </a:lnTo>
                    <a:lnTo>
                      <a:pt x="127" y="58"/>
                    </a:lnTo>
                    <a:lnTo>
                      <a:pt x="116" y="32"/>
                    </a:lnTo>
                    <a:lnTo>
                      <a:pt x="107" y="11"/>
                    </a:lnTo>
                    <a:lnTo>
                      <a:pt x="103" y="0"/>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80" name="Freeform 159"/>
              <p:cNvSpPr>
                <a:spLocks/>
              </p:cNvSpPr>
              <p:nvPr/>
            </p:nvSpPr>
            <p:spPr bwMode="auto">
              <a:xfrm>
                <a:off x="2513" y="984"/>
                <a:ext cx="108" cy="42"/>
              </a:xfrm>
              <a:custGeom>
                <a:avLst/>
                <a:gdLst>
                  <a:gd name="T0" fmla="*/ 322 w 322"/>
                  <a:gd name="T1" fmla="*/ 28 h 128"/>
                  <a:gd name="T2" fmla="*/ 319 w 322"/>
                  <a:gd name="T3" fmla="*/ 26 h 128"/>
                  <a:gd name="T4" fmla="*/ 314 w 322"/>
                  <a:gd name="T5" fmla="*/ 21 h 128"/>
                  <a:gd name="T6" fmla="*/ 307 w 322"/>
                  <a:gd name="T7" fmla="*/ 12 h 128"/>
                  <a:gd name="T8" fmla="*/ 298 w 322"/>
                  <a:gd name="T9" fmla="*/ 0 h 128"/>
                  <a:gd name="T10" fmla="*/ 297 w 322"/>
                  <a:gd name="T11" fmla="*/ 1 h 128"/>
                  <a:gd name="T12" fmla="*/ 293 w 322"/>
                  <a:gd name="T13" fmla="*/ 3 h 128"/>
                  <a:gd name="T14" fmla="*/ 285 w 322"/>
                  <a:gd name="T15" fmla="*/ 6 h 128"/>
                  <a:gd name="T16" fmla="*/ 275 w 322"/>
                  <a:gd name="T17" fmla="*/ 10 h 128"/>
                  <a:gd name="T18" fmla="*/ 263 w 322"/>
                  <a:gd name="T19" fmla="*/ 15 h 128"/>
                  <a:gd name="T20" fmla="*/ 247 w 322"/>
                  <a:gd name="T21" fmla="*/ 22 h 128"/>
                  <a:gd name="T22" fmla="*/ 231 w 322"/>
                  <a:gd name="T23" fmla="*/ 29 h 128"/>
                  <a:gd name="T24" fmla="*/ 213 w 322"/>
                  <a:gd name="T25" fmla="*/ 37 h 128"/>
                  <a:gd name="T26" fmla="*/ 201 w 322"/>
                  <a:gd name="T27" fmla="*/ 43 h 128"/>
                  <a:gd name="T28" fmla="*/ 188 w 322"/>
                  <a:gd name="T29" fmla="*/ 48 h 128"/>
                  <a:gd name="T30" fmla="*/ 176 w 322"/>
                  <a:gd name="T31" fmla="*/ 54 h 128"/>
                  <a:gd name="T32" fmla="*/ 162 w 322"/>
                  <a:gd name="T33" fmla="*/ 59 h 128"/>
                  <a:gd name="T34" fmla="*/ 148 w 322"/>
                  <a:gd name="T35" fmla="*/ 65 h 128"/>
                  <a:gd name="T36" fmla="*/ 134 w 322"/>
                  <a:gd name="T37" fmla="*/ 70 h 128"/>
                  <a:gd name="T38" fmla="*/ 119 w 322"/>
                  <a:gd name="T39" fmla="*/ 77 h 128"/>
                  <a:gd name="T40" fmla="*/ 106 w 322"/>
                  <a:gd name="T41" fmla="*/ 83 h 128"/>
                  <a:gd name="T42" fmla="*/ 92 w 322"/>
                  <a:gd name="T43" fmla="*/ 88 h 128"/>
                  <a:gd name="T44" fmla="*/ 79 w 322"/>
                  <a:gd name="T45" fmla="*/ 94 h 128"/>
                  <a:gd name="T46" fmla="*/ 66 w 322"/>
                  <a:gd name="T47" fmla="*/ 99 h 128"/>
                  <a:gd name="T48" fmla="*/ 52 w 322"/>
                  <a:gd name="T49" fmla="*/ 105 h 128"/>
                  <a:gd name="T50" fmla="*/ 38 w 322"/>
                  <a:gd name="T51" fmla="*/ 112 h 128"/>
                  <a:gd name="T52" fmla="*/ 26 w 322"/>
                  <a:gd name="T53" fmla="*/ 117 h 128"/>
                  <a:gd name="T54" fmla="*/ 12 w 322"/>
                  <a:gd name="T55" fmla="*/ 123 h 128"/>
                  <a:gd name="T56" fmla="*/ 0 w 322"/>
                  <a:gd name="T57" fmla="*/ 128 h 128"/>
                  <a:gd name="T58" fmla="*/ 8 w 322"/>
                  <a:gd name="T59" fmla="*/ 127 h 128"/>
                  <a:gd name="T60" fmla="*/ 22 w 322"/>
                  <a:gd name="T61" fmla="*/ 123 h 128"/>
                  <a:gd name="T62" fmla="*/ 38 w 322"/>
                  <a:gd name="T63" fmla="*/ 119 h 128"/>
                  <a:gd name="T64" fmla="*/ 57 w 322"/>
                  <a:gd name="T65" fmla="*/ 114 h 128"/>
                  <a:gd name="T66" fmla="*/ 79 w 322"/>
                  <a:gd name="T67" fmla="*/ 108 h 128"/>
                  <a:gd name="T68" fmla="*/ 103 w 322"/>
                  <a:gd name="T69" fmla="*/ 102 h 128"/>
                  <a:gd name="T70" fmla="*/ 128 w 322"/>
                  <a:gd name="T71" fmla="*/ 94 h 128"/>
                  <a:gd name="T72" fmla="*/ 154 w 322"/>
                  <a:gd name="T73" fmla="*/ 87 h 128"/>
                  <a:gd name="T74" fmla="*/ 180 w 322"/>
                  <a:gd name="T75" fmla="*/ 79 h 128"/>
                  <a:gd name="T76" fmla="*/ 206 w 322"/>
                  <a:gd name="T77" fmla="*/ 70 h 128"/>
                  <a:gd name="T78" fmla="*/ 231 w 322"/>
                  <a:gd name="T79" fmla="*/ 63 h 128"/>
                  <a:gd name="T80" fmla="*/ 254 w 322"/>
                  <a:gd name="T81" fmla="*/ 55 h 128"/>
                  <a:gd name="T82" fmla="*/ 275 w 322"/>
                  <a:gd name="T83" fmla="*/ 47 h 128"/>
                  <a:gd name="T84" fmla="*/ 294 w 322"/>
                  <a:gd name="T85" fmla="*/ 40 h 128"/>
                  <a:gd name="T86" fmla="*/ 309 w 322"/>
                  <a:gd name="T87" fmla="*/ 33 h 128"/>
                  <a:gd name="T88" fmla="*/ 322 w 322"/>
                  <a:gd name="T89" fmla="*/ 28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2"/>
                  <a:gd name="T136" fmla="*/ 0 h 128"/>
                  <a:gd name="T137" fmla="*/ 322 w 322"/>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2" h="128">
                    <a:moveTo>
                      <a:pt x="322" y="28"/>
                    </a:moveTo>
                    <a:lnTo>
                      <a:pt x="319" y="26"/>
                    </a:lnTo>
                    <a:lnTo>
                      <a:pt x="314" y="21"/>
                    </a:lnTo>
                    <a:lnTo>
                      <a:pt x="307" y="12"/>
                    </a:lnTo>
                    <a:lnTo>
                      <a:pt x="298" y="0"/>
                    </a:lnTo>
                    <a:lnTo>
                      <a:pt x="297" y="1"/>
                    </a:lnTo>
                    <a:lnTo>
                      <a:pt x="293" y="3"/>
                    </a:lnTo>
                    <a:lnTo>
                      <a:pt x="285" y="6"/>
                    </a:lnTo>
                    <a:lnTo>
                      <a:pt x="275" y="10"/>
                    </a:lnTo>
                    <a:lnTo>
                      <a:pt x="263" y="15"/>
                    </a:lnTo>
                    <a:lnTo>
                      <a:pt x="247" y="22"/>
                    </a:lnTo>
                    <a:lnTo>
                      <a:pt x="231" y="29"/>
                    </a:lnTo>
                    <a:lnTo>
                      <a:pt x="213" y="37"/>
                    </a:lnTo>
                    <a:lnTo>
                      <a:pt x="201" y="43"/>
                    </a:lnTo>
                    <a:lnTo>
                      <a:pt x="188" y="48"/>
                    </a:lnTo>
                    <a:lnTo>
                      <a:pt x="176" y="54"/>
                    </a:lnTo>
                    <a:lnTo>
                      <a:pt x="162" y="59"/>
                    </a:lnTo>
                    <a:lnTo>
                      <a:pt x="148" y="65"/>
                    </a:lnTo>
                    <a:lnTo>
                      <a:pt x="134" y="70"/>
                    </a:lnTo>
                    <a:lnTo>
                      <a:pt x="119" y="77"/>
                    </a:lnTo>
                    <a:lnTo>
                      <a:pt x="106" y="83"/>
                    </a:lnTo>
                    <a:lnTo>
                      <a:pt x="92" y="88"/>
                    </a:lnTo>
                    <a:lnTo>
                      <a:pt x="79" y="94"/>
                    </a:lnTo>
                    <a:lnTo>
                      <a:pt x="66" y="99"/>
                    </a:lnTo>
                    <a:lnTo>
                      <a:pt x="52" y="105"/>
                    </a:lnTo>
                    <a:lnTo>
                      <a:pt x="38" y="112"/>
                    </a:lnTo>
                    <a:lnTo>
                      <a:pt x="26" y="117"/>
                    </a:lnTo>
                    <a:lnTo>
                      <a:pt x="12" y="123"/>
                    </a:lnTo>
                    <a:lnTo>
                      <a:pt x="0" y="128"/>
                    </a:lnTo>
                    <a:lnTo>
                      <a:pt x="8" y="127"/>
                    </a:lnTo>
                    <a:lnTo>
                      <a:pt x="22" y="123"/>
                    </a:lnTo>
                    <a:lnTo>
                      <a:pt x="38" y="119"/>
                    </a:lnTo>
                    <a:lnTo>
                      <a:pt x="57" y="114"/>
                    </a:lnTo>
                    <a:lnTo>
                      <a:pt x="79" y="108"/>
                    </a:lnTo>
                    <a:lnTo>
                      <a:pt x="103" y="102"/>
                    </a:lnTo>
                    <a:lnTo>
                      <a:pt x="128" y="94"/>
                    </a:lnTo>
                    <a:lnTo>
                      <a:pt x="154" y="87"/>
                    </a:lnTo>
                    <a:lnTo>
                      <a:pt x="180" y="79"/>
                    </a:lnTo>
                    <a:lnTo>
                      <a:pt x="206" y="70"/>
                    </a:lnTo>
                    <a:lnTo>
                      <a:pt x="231" y="63"/>
                    </a:lnTo>
                    <a:lnTo>
                      <a:pt x="254" y="55"/>
                    </a:lnTo>
                    <a:lnTo>
                      <a:pt x="275" y="47"/>
                    </a:lnTo>
                    <a:lnTo>
                      <a:pt x="294" y="40"/>
                    </a:lnTo>
                    <a:lnTo>
                      <a:pt x="309" y="33"/>
                    </a:lnTo>
                    <a:lnTo>
                      <a:pt x="322" y="28"/>
                    </a:lnTo>
                    <a:close/>
                  </a:path>
                </a:pathLst>
              </a:custGeom>
              <a:solidFill>
                <a:srgbClr val="FFFF00"/>
              </a:solidFill>
              <a:ln w="9525">
                <a:solidFill>
                  <a:srgbClr val="000000"/>
                </a:solidFill>
                <a:round/>
                <a:headEnd/>
                <a:tailEnd/>
              </a:ln>
            </p:spPr>
            <p:txBody>
              <a:bodyPr/>
              <a:lstStyle/>
              <a:p>
                <a:endParaRPr lang="en-US">
                  <a:solidFill>
                    <a:srgbClr val="FFFFFF"/>
                  </a:solidFill>
                </a:endParaRPr>
              </a:p>
            </p:txBody>
          </p:sp>
          <p:sp>
            <p:nvSpPr>
              <p:cNvPr id="1181" name="Freeform 160"/>
              <p:cNvSpPr>
                <a:spLocks/>
              </p:cNvSpPr>
              <p:nvPr/>
            </p:nvSpPr>
            <p:spPr bwMode="auto">
              <a:xfrm>
                <a:off x="2513" y="984"/>
                <a:ext cx="108" cy="42"/>
              </a:xfrm>
              <a:custGeom>
                <a:avLst/>
                <a:gdLst>
                  <a:gd name="T0" fmla="*/ 322 w 322"/>
                  <a:gd name="T1" fmla="*/ 28 h 128"/>
                  <a:gd name="T2" fmla="*/ 322 w 322"/>
                  <a:gd name="T3" fmla="*/ 28 h 128"/>
                  <a:gd name="T4" fmla="*/ 319 w 322"/>
                  <a:gd name="T5" fmla="*/ 26 h 128"/>
                  <a:gd name="T6" fmla="*/ 314 w 322"/>
                  <a:gd name="T7" fmla="*/ 21 h 128"/>
                  <a:gd name="T8" fmla="*/ 307 w 322"/>
                  <a:gd name="T9" fmla="*/ 12 h 128"/>
                  <a:gd name="T10" fmla="*/ 298 w 322"/>
                  <a:gd name="T11" fmla="*/ 0 h 128"/>
                  <a:gd name="T12" fmla="*/ 298 w 322"/>
                  <a:gd name="T13" fmla="*/ 0 h 128"/>
                  <a:gd name="T14" fmla="*/ 297 w 322"/>
                  <a:gd name="T15" fmla="*/ 1 h 128"/>
                  <a:gd name="T16" fmla="*/ 293 w 322"/>
                  <a:gd name="T17" fmla="*/ 3 h 128"/>
                  <a:gd name="T18" fmla="*/ 285 w 322"/>
                  <a:gd name="T19" fmla="*/ 6 h 128"/>
                  <a:gd name="T20" fmla="*/ 275 w 322"/>
                  <a:gd name="T21" fmla="*/ 10 h 128"/>
                  <a:gd name="T22" fmla="*/ 263 w 322"/>
                  <a:gd name="T23" fmla="*/ 15 h 128"/>
                  <a:gd name="T24" fmla="*/ 247 w 322"/>
                  <a:gd name="T25" fmla="*/ 22 h 128"/>
                  <a:gd name="T26" fmla="*/ 231 w 322"/>
                  <a:gd name="T27" fmla="*/ 29 h 128"/>
                  <a:gd name="T28" fmla="*/ 213 w 322"/>
                  <a:gd name="T29" fmla="*/ 37 h 128"/>
                  <a:gd name="T30" fmla="*/ 213 w 322"/>
                  <a:gd name="T31" fmla="*/ 37 h 128"/>
                  <a:gd name="T32" fmla="*/ 201 w 322"/>
                  <a:gd name="T33" fmla="*/ 43 h 128"/>
                  <a:gd name="T34" fmla="*/ 188 w 322"/>
                  <a:gd name="T35" fmla="*/ 48 h 128"/>
                  <a:gd name="T36" fmla="*/ 176 w 322"/>
                  <a:gd name="T37" fmla="*/ 54 h 128"/>
                  <a:gd name="T38" fmla="*/ 162 w 322"/>
                  <a:gd name="T39" fmla="*/ 59 h 128"/>
                  <a:gd name="T40" fmla="*/ 148 w 322"/>
                  <a:gd name="T41" fmla="*/ 65 h 128"/>
                  <a:gd name="T42" fmla="*/ 134 w 322"/>
                  <a:gd name="T43" fmla="*/ 70 h 128"/>
                  <a:gd name="T44" fmla="*/ 119 w 322"/>
                  <a:gd name="T45" fmla="*/ 77 h 128"/>
                  <a:gd name="T46" fmla="*/ 106 w 322"/>
                  <a:gd name="T47" fmla="*/ 83 h 128"/>
                  <a:gd name="T48" fmla="*/ 106 w 322"/>
                  <a:gd name="T49" fmla="*/ 83 h 128"/>
                  <a:gd name="T50" fmla="*/ 92 w 322"/>
                  <a:gd name="T51" fmla="*/ 88 h 128"/>
                  <a:gd name="T52" fmla="*/ 79 w 322"/>
                  <a:gd name="T53" fmla="*/ 94 h 128"/>
                  <a:gd name="T54" fmla="*/ 66 w 322"/>
                  <a:gd name="T55" fmla="*/ 99 h 128"/>
                  <a:gd name="T56" fmla="*/ 52 w 322"/>
                  <a:gd name="T57" fmla="*/ 105 h 128"/>
                  <a:gd name="T58" fmla="*/ 38 w 322"/>
                  <a:gd name="T59" fmla="*/ 112 h 128"/>
                  <a:gd name="T60" fmla="*/ 26 w 322"/>
                  <a:gd name="T61" fmla="*/ 117 h 128"/>
                  <a:gd name="T62" fmla="*/ 12 w 322"/>
                  <a:gd name="T63" fmla="*/ 123 h 128"/>
                  <a:gd name="T64" fmla="*/ 0 w 322"/>
                  <a:gd name="T65" fmla="*/ 128 h 128"/>
                  <a:gd name="T66" fmla="*/ 0 w 322"/>
                  <a:gd name="T67" fmla="*/ 128 h 128"/>
                  <a:gd name="T68" fmla="*/ 8 w 322"/>
                  <a:gd name="T69" fmla="*/ 127 h 128"/>
                  <a:gd name="T70" fmla="*/ 22 w 322"/>
                  <a:gd name="T71" fmla="*/ 123 h 128"/>
                  <a:gd name="T72" fmla="*/ 38 w 322"/>
                  <a:gd name="T73" fmla="*/ 119 h 128"/>
                  <a:gd name="T74" fmla="*/ 57 w 322"/>
                  <a:gd name="T75" fmla="*/ 114 h 128"/>
                  <a:gd name="T76" fmla="*/ 79 w 322"/>
                  <a:gd name="T77" fmla="*/ 108 h 128"/>
                  <a:gd name="T78" fmla="*/ 103 w 322"/>
                  <a:gd name="T79" fmla="*/ 102 h 128"/>
                  <a:gd name="T80" fmla="*/ 128 w 322"/>
                  <a:gd name="T81" fmla="*/ 94 h 128"/>
                  <a:gd name="T82" fmla="*/ 154 w 322"/>
                  <a:gd name="T83" fmla="*/ 87 h 128"/>
                  <a:gd name="T84" fmla="*/ 180 w 322"/>
                  <a:gd name="T85" fmla="*/ 79 h 128"/>
                  <a:gd name="T86" fmla="*/ 206 w 322"/>
                  <a:gd name="T87" fmla="*/ 70 h 128"/>
                  <a:gd name="T88" fmla="*/ 231 w 322"/>
                  <a:gd name="T89" fmla="*/ 63 h 128"/>
                  <a:gd name="T90" fmla="*/ 254 w 322"/>
                  <a:gd name="T91" fmla="*/ 55 h 128"/>
                  <a:gd name="T92" fmla="*/ 275 w 322"/>
                  <a:gd name="T93" fmla="*/ 47 h 128"/>
                  <a:gd name="T94" fmla="*/ 294 w 322"/>
                  <a:gd name="T95" fmla="*/ 40 h 128"/>
                  <a:gd name="T96" fmla="*/ 309 w 322"/>
                  <a:gd name="T97" fmla="*/ 33 h 128"/>
                  <a:gd name="T98" fmla="*/ 322 w 322"/>
                  <a:gd name="T99" fmla="*/ 28 h 1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2"/>
                  <a:gd name="T151" fmla="*/ 0 h 128"/>
                  <a:gd name="T152" fmla="*/ 322 w 322"/>
                  <a:gd name="T153" fmla="*/ 128 h 1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2" h="128">
                    <a:moveTo>
                      <a:pt x="322" y="28"/>
                    </a:moveTo>
                    <a:lnTo>
                      <a:pt x="322" y="28"/>
                    </a:lnTo>
                    <a:lnTo>
                      <a:pt x="319" y="26"/>
                    </a:lnTo>
                    <a:lnTo>
                      <a:pt x="314" y="21"/>
                    </a:lnTo>
                    <a:lnTo>
                      <a:pt x="307" y="12"/>
                    </a:lnTo>
                    <a:lnTo>
                      <a:pt x="298" y="0"/>
                    </a:lnTo>
                    <a:lnTo>
                      <a:pt x="297" y="1"/>
                    </a:lnTo>
                    <a:lnTo>
                      <a:pt x="293" y="3"/>
                    </a:lnTo>
                    <a:lnTo>
                      <a:pt x="285" y="6"/>
                    </a:lnTo>
                    <a:lnTo>
                      <a:pt x="275" y="10"/>
                    </a:lnTo>
                    <a:lnTo>
                      <a:pt x="263" y="15"/>
                    </a:lnTo>
                    <a:lnTo>
                      <a:pt x="247" y="22"/>
                    </a:lnTo>
                    <a:lnTo>
                      <a:pt x="231" y="29"/>
                    </a:lnTo>
                    <a:lnTo>
                      <a:pt x="213" y="37"/>
                    </a:lnTo>
                    <a:lnTo>
                      <a:pt x="201" y="43"/>
                    </a:lnTo>
                    <a:lnTo>
                      <a:pt x="188" y="48"/>
                    </a:lnTo>
                    <a:lnTo>
                      <a:pt x="176" y="54"/>
                    </a:lnTo>
                    <a:lnTo>
                      <a:pt x="162" y="59"/>
                    </a:lnTo>
                    <a:lnTo>
                      <a:pt x="148" y="65"/>
                    </a:lnTo>
                    <a:lnTo>
                      <a:pt x="134" y="70"/>
                    </a:lnTo>
                    <a:lnTo>
                      <a:pt x="119" y="77"/>
                    </a:lnTo>
                    <a:lnTo>
                      <a:pt x="106" y="83"/>
                    </a:lnTo>
                    <a:lnTo>
                      <a:pt x="92" y="88"/>
                    </a:lnTo>
                    <a:lnTo>
                      <a:pt x="79" y="94"/>
                    </a:lnTo>
                    <a:lnTo>
                      <a:pt x="66" y="99"/>
                    </a:lnTo>
                    <a:lnTo>
                      <a:pt x="52" y="105"/>
                    </a:lnTo>
                    <a:lnTo>
                      <a:pt x="38" y="112"/>
                    </a:lnTo>
                    <a:lnTo>
                      <a:pt x="26" y="117"/>
                    </a:lnTo>
                    <a:lnTo>
                      <a:pt x="12" y="123"/>
                    </a:lnTo>
                    <a:lnTo>
                      <a:pt x="0" y="128"/>
                    </a:lnTo>
                    <a:lnTo>
                      <a:pt x="8" y="127"/>
                    </a:lnTo>
                    <a:lnTo>
                      <a:pt x="22" y="123"/>
                    </a:lnTo>
                    <a:lnTo>
                      <a:pt x="38" y="119"/>
                    </a:lnTo>
                    <a:lnTo>
                      <a:pt x="57" y="114"/>
                    </a:lnTo>
                    <a:lnTo>
                      <a:pt x="79" y="108"/>
                    </a:lnTo>
                    <a:lnTo>
                      <a:pt x="103" y="102"/>
                    </a:lnTo>
                    <a:lnTo>
                      <a:pt x="128" y="94"/>
                    </a:lnTo>
                    <a:lnTo>
                      <a:pt x="154" y="87"/>
                    </a:lnTo>
                    <a:lnTo>
                      <a:pt x="180" y="79"/>
                    </a:lnTo>
                    <a:lnTo>
                      <a:pt x="206" y="70"/>
                    </a:lnTo>
                    <a:lnTo>
                      <a:pt x="231" y="63"/>
                    </a:lnTo>
                    <a:lnTo>
                      <a:pt x="254" y="55"/>
                    </a:lnTo>
                    <a:lnTo>
                      <a:pt x="275" y="47"/>
                    </a:lnTo>
                    <a:lnTo>
                      <a:pt x="294" y="40"/>
                    </a:lnTo>
                    <a:lnTo>
                      <a:pt x="309" y="33"/>
                    </a:lnTo>
                    <a:lnTo>
                      <a:pt x="322" y="28"/>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82" name="Freeform 161"/>
              <p:cNvSpPr>
                <a:spLocks/>
              </p:cNvSpPr>
              <p:nvPr/>
            </p:nvSpPr>
            <p:spPr bwMode="auto">
              <a:xfrm>
                <a:off x="2652" y="1100"/>
                <a:ext cx="71" cy="28"/>
              </a:xfrm>
              <a:custGeom>
                <a:avLst/>
                <a:gdLst>
                  <a:gd name="T0" fmla="*/ 46 w 214"/>
                  <a:gd name="T1" fmla="*/ 20 h 85"/>
                  <a:gd name="T2" fmla="*/ 40 w 214"/>
                  <a:gd name="T3" fmla="*/ 11 h 85"/>
                  <a:gd name="T4" fmla="*/ 28 w 214"/>
                  <a:gd name="T5" fmla="*/ 7 h 85"/>
                  <a:gd name="T6" fmla="*/ 14 w 214"/>
                  <a:gd name="T7" fmla="*/ 8 h 85"/>
                  <a:gd name="T8" fmla="*/ 6 w 214"/>
                  <a:gd name="T9" fmla="*/ 18 h 85"/>
                  <a:gd name="T10" fmla="*/ 3 w 214"/>
                  <a:gd name="T11" fmla="*/ 33 h 85"/>
                  <a:gd name="T12" fmla="*/ 0 w 214"/>
                  <a:gd name="T13" fmla="*/ 48 h 85"/>
                  <a:gd name="T14" fmla="*/ 2 w 214"/>
                  <a:gd name="T15" fmla="*/ 62 h 85"/>
                  <a:gd name="T16" fmla="*/ 6 w 214"/>
                  <a:gd name="T17" fmla="*/ 73 h 85"/>
                  <a:gd name="T18" fmla="*/ 16 w 214"/>
                  <a:gd name="T19" fmla="*/ 78 h 85"/>
                  <a:gd name="T20" fmla="*/ 27 w 214"/>
                  <a:gd name="T21" fmla="*/ 78 h 85"/>
                  <a:gd name="T22" fmla="*/ 36 w 214"/>
                  <a:gd name="T23" fmla="*/ 76 h 85"/>
                  <a:gd name="T24" fmla="*/ 43 w 214"/>
                  <a:gd name="T25" fmla="*/ 70 h 85"/>
                  <a:gd name="T26" fmla="*/ 49 w 214"/>
                  <a:gd name="T27" fmla="*/ 76 h 85"/>
                  <a:gd name="T28" fmla="*/ 60 w 214"/>
                  <a:gd name="T29" fmla="*/ 81 h 85"/>
                  <a:gd name="T30" fmla="*/ 72 w 214"/>
                  <a:gd name="T31" fmla="*/ 80 h 85"/>
                  <a:gd name="T32" fmla="*/ 83 w 214"/>
                  <a:gd name="T33" fmla="*/ 70 h 85"/>
                  <a:gd name="T34" fmla="*/ 89 w 214"/>
                  <a:gd name="T35" fmla="*/ 78 h 85"/>
                  <a:gd name="T36" fmla="*/ 95 w 214"/>
                  <a:gd name="T37" fmla="*/ 81 h 85"/>
                  <a:gd name="T38" fmla="*/ 105 w 214"/>
                  <a:gd name="T39" fmla="*/ 80 h 85"/>
                  <a:gd name="T40" fmla="*/ 115 w 214"/>
                  <a:gd name="T41" fmla="*/ 71 h 85"/>
                  <a:gd name="T42" fmla="*/ 120 w 214"/>
                  <a:gd name="T43" fmla="*/ 80 h 85"/>
                  <a:gd name="T44" fmla="*/ 131 w 214"/>
                  <a:gd name="T45" fmla="*/ 85 h 85"/>
                  <a:gd name="T46" fmla="*/ 144 w 214"/>
                  <a:gd name="T47" fmla="*/ 82 h 85"/>
                  <a:gd name="T48" fmla="*/ 155 w 214"/>
                  <a:gd name="T49" fmla="*/ 69 h 85"/>
                  <a:gd name="T50" fmla="*/ 160 w 214"/>
                  <a:gd name="T51" fmla="*/ 77 h 85"/>
                  <a:gd name="T52" fmla="*/ 167 w 214"/>
                  <a:gd name="T53" fmla="*/ 81 h 85"/>
                  <a:gd name="T54" fmla="*/ 174 w 214"/>
                  <a:gd name="T55" fmla="*/ 80 h 85"/>
                  <a:gd name="T56" fmla="*/ 181 w 214"/>
                  <a:gd name="T57" fmla="*/ 71 h 85"/>
                  <a:gd name="T58" fmla="*/ 188 w 214"/>
                  <a:gd name="T59" fmla="*/ 77 h 85"/>
                  <a:gd name="T60" fmla="*/ 196 w 214"/>
                  <a:gd name="T61" fmla="*/ 80 h 85"/>
                  <a:gd name="T62" fmla="*/ 204 w 214"/>
                  <a:gd name="T63" fmla="*/ 77 h 85"/>
                  <a:gd name="T64" fmla="*/ 211 w 214"/>
                  <a:gd name="T65" fmla="*/ 69 h 85"/>
                  <a:gd name="T66" fmla="*/ 214 w 214"/>
                  <a:gd name="T67" fmla="*/ 56 h 85"/>
                  <a:gd name="T68" fmla="*/ 214 w 214"/>
                  <a:gd name="T69" fmla="*/ 41 h 85"/>
                  <a:gd name="T70" fmla="*/ 210 w 214"/>
                  <a:gd name="T71" fmla="*/ 26 h 85"/>
                  <a:gd name="T72" fmla="*/ 207 w 214"/>
                  <a:gd name="T73" fmla="*/ 12 h 85"/>
                  <a:gd name="T74" fmla="*/ 200 w 214"/>
                  <a:gd name="T75" fmla="*/ 4 h 85"/>
                  <a:gd name="T76" fmla="*/ 192 w 214"/>
                  <a:gd name="T77" fmla="*/ 0 h 85"/>
                  <a:gd name="T78" fmla="*/ 184 w 214"/>
                  <a:gd name="T79" fmla="*/ 2 h 85"/>
                  <a:gd name="T80" fmla="*/ 179 w 214"/>
                  <a:gd name="T81" fmla="*/ 9 h 85"/>
                  <a:gd name="T82" fmla="*/ 171 w 214"/>
                  <a:gd name="T83" fmla="*/ 4 h 85"/>
                  <a:gd name="T84" fmla="*/ 162 w 214"/>
                  <a:gd name="T85" fmla="*/ 1 h 85"/>
                  <a:gd name="T86" fmla="*/ 153 w 214"/>
                  <a:gd name="T87" fmla="*/ 4 h 85"/>
                  <a:gd name="T88" fmla="*/ 149 w 214"/>
                  <a:gd name="T89" fmla="*/ 13 h 85"/>
                  <a:gd name="T90" fmla="*/ 139 w 214"/>
                  <a:gd name="T91" fmla="*/ 8 h 85"/>
                  <a:gd name="T92" fmla="*/ 130 w 214"/>
                  <a:gd name="T93" fmla="*/ 7 h 85"/>
                  <a:gd name="T94" fmla="*/ 120 w 214"/>
                  <a:gd name="T95" fmla="*/ 12 h 85"/>
                  <a:gd name="T96" fmla="*/ 115 w 214"/>
                  <a:gd name="T97" fmla="*/ 22 h 85"/>
                  <a:gd name="T98" fmla="*/ 106 w 214"/>
                  <a:gd name="T99" fmla="*/ 13 h 85"/>
                  <a:gd name="T100" fmla="*/ 95 w 214"/>
                  <a:gd name="T101" fmla="*/ 11 h 85"/>
                  <a:gd name="T102" fmla="*/ 86 w 214"/>
                  <a:gd name="T103" fmla="*/ 15 h 85"/>
                  <a:gd name="T104" fmla="*/ 80 w 214"/>
                  <a:gd name="T105" fmla="*/ 23 h 85"/>
                  <a:gd name="T106" fmla="*/ 72 w 214"/>
                  <a:gd name="T107" fmla="*/ 15 h 85"/>
                  <a:gd name="T108" fmla="*/ 64 w 214"/>
                  <a:gd name="T109" fmla="*/ 9 h 85"/>
                  <a:gd name="T110" fmla="*/ 54 w 214"/>
                  <a:gd name="T111" fmla="*/ 11 h 85"/>
                  <a:gd name="T112" fmla="*/ 46 w 214"/>
                  <a:gd name="T113" fmla="*/ 20 h 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4"/>
                  <a:gd name="T172" fmla="*/ 0 h 85"/>
                  <a:gd name="T173" fmla="*/ 214 w 214"/>
                  <a:gd name="T174" fmla="*/ 85 h 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4" h="85">
                    <a:moveTo>
                      <a:pt x="46" y="20"/>
                    </a:moveTo>
                    <a:lnTo>
                      <a:pt x="40" y="11"/>
                    </a:lnTo>
                    <a:lnTo>
                      <a:pt x="28" y="7"/>
                    </a:lnTo>
                    <a:lnTo>
                      <a:pt x="14" y="8"/>
                    </a:lnTo>
                    <a:lnTo>
                      <a:pt x="6" y="18"/>
                    </a:lnTo>
                    <a:lnTo>
                      <a:pt x="3" y="33"/>
                    </a:lnTo>
                    <a:lnTo>
                      <a:pt x="0" y="48"/>
                    </a:lnTo>
                    <a:lnTo>
                      <a:pt x="2" y="62"/>
                    </a:lnTo>
                    <a:lnTo>
                      <a:pt x="6" y="73"/>
                    </a:lnTo>
                    <a:lnTo>
                      <a:pt x="16" y="78"/>
                    </a:lnTo>
                    <a:lnTo>
                      <a:pt x="27" y="78"/>
                    </a:lnTo>
                    <a:lnTo>
                      <a:pt x="36" y="76"/>
                    </a:lnTo>
                    <a:lnTo>
                      <a:pt x="43" y="70"/>
                    </a:lnTo>
                    <a:lnTo>
                      <a:pt x="49" y="76"/>
                    </a:lnTo>
                    <a:lnTo>
                      <a:pt x="60" y="81"/>
                    </a:lnTo>
                    <a:lnTo>
                      <a:pt x="72" y="80"/>
                    </a:lnTo>
                    <a:lnTo>
                      <a:pt x="83" y="70"/>
                    </a:lnTo>
                    <a:lnTo>
                      <a:pt x="89" y="78"/>
                    </a:lnTo>
                    <a:lnTo>
                      <a:pt x="95" y="81"/>
                    </a:lnTo>
                    <a:lnTo>
                      <a:pt x="105" y="80"/>
                    </a:lnTo>
                    <a:lnTo>
                      <a:pt x="115" y="71"/>
                    </a:lnTo>
                    <a:lnTo>
                      <a:pt x="120" y="80"/>
                    </a:lnTo>
                    <a:lnTo>
                      <a:pt x="131" y="85"/>
                    </a:lnTo>
                    <a:lnTo>
                      <a:pt x="144" y="82"/>
                    </a:lnTo>
                    <a:lnTo>
                      <a:pt x="155" y="69"/>
                    </a:lnTo>
                    <a:lnTo>
                      <a:pt x="160" y="77"/>
                    </a:lnTo>
                    <a:lnTo>
                      <a:pt x="167" y="81"/>
                    </a:lnTo>
                    <a:lnTo>
                      <a:pt x="174" y="80"/>
                    </a:lnTo>
                    <a:lnTo>
                      <a:pt x="181" y="71"/>
                    </a:lnTo>
                    <a:lnTo>
                      <a:pt x="188" y="77"/>
                    </a:lnTo>
                    <a:lnTo>
                      <a:pt x="196" y="80"/>
                    </a:lnTo>
                    <a:lnTo>
                      <a:pt x="204" y="77"/>
                    </a:lnTo>
                    <a:lnTo>
                      <a:pt x="211" y="69"/>
                    </a:lnTo>
                    <a:lnTo>
                      <a:pt x="214" y="56"/>
                    </a:lnTo>
                    <a:lnTo>
                      <a:pt x="214" y="41"/>
                    </a:lnTo>
                    <a:lnTo>
                      <a:pt x="210" y="26"/>
                    </a:lnTo>
                    <a:lnTo>
                      <a:pt x="207" y="12"/>
                    </a:lnTo>
                    <a:lnTo>
                      <a:pt x="200" y="4"/>
                    </a:lnTo>
                    <a:lnTo>
                      <a:pt x="192" y="0"/>
                    </a:lnTo>
                    <a:lnTo>
                      <a:pt x="184" y="2"/>
                    </a:lnTo>
                    <a:lnTo>
                      <a:pt x="179" y="9"/>
                    </a:lnTo>
                    <a:lnTo>
                      <a:pt x="171" y="4"/>
                    </a:lnTo>
                    <a:lnTo>
                      <a:pt x="162" y="1"/>
                    </a:lnTo>
                    <a:lnTo>
                      <a:pt x="153" y="4"/>
                    </a:lnTo>
                    <a:lnTo>
                      <a:pt x="149" y="13"/>
                    </a:lnTo>
                    <a:lnTo>
                      <a:pt x="139" y="8"/>
                    </a:lnTo>
                    <a:lnTo>
                      <a:pt x="130" y="7"/>
                    </a:lnTo>
                    <a:lnTo>
                      <a:pt x="120" y="12"/>
                    </a:lnTo>
                    <a:lnTo>
                      <a:pt x="115" y="22"/>
                    </a:lnTo>
                    <a:lnTo>
                      <a:pt x="106" y="13"/>
                    </a:lnTo>
                    <a:lnTo>
                      <a:pt x="95" y="11"/>
                    </a:lnTo>
                    <a:lnTo>
                      <a:pt x="86" y="15"/>
                    </a:lnTo>
                    <a:lnTo>
                      <a:pt x="80" y="23"/>
                    </a:lnTo>
                    <a:lnTo>
                      <a:pt x="72" y="15"/>
                    </a:lnTo>
                    <a:lnTo>
                      <a:pt x="64" y="9"/>
                    </a:lnTo>
                    <a:lnTo>
                      <a:pt x="54" y="11"/>
                    </a:lnTo>
                    <a:lnTo>
                      <a:pt x="46" y="20"/>
                    </a:lnTo>
                    <a:close/>
                  </a:path>
                </a:pathLst>
              </a:custGeom>
              <a:solidFill>
                <a:srgbClr val="FFFF00"/>
              </a:solidFill>
              <a:ln w="9525">
                <a:solidFill>
                  <a:srgbClr val="000000"/>
                </a:solidFill>
                <a:round/>
                <a:headEnd/>
                <a:tailEnd/>
              </a:ln>
            </p:spPr>
            <p:txBody>
              <a:bodyPr/>
              <a:lstStyle/>
              <a:p>
                <a:endParaRPr lang="en-US">
                  <a:solidFill>
                    <a:srgbClr val="FFFFFF"/>
                  </a:solidFill>
                </a:endParaRPr>
              </a:p>
            </p:txBody>
          </p:sp>
          <p:sp>
            <p:nvSpPr>
              <p:cNvPr id="1183" name="Freeform 162"/>
              <p:cNvSpPr>
                <a:spLocks/>
              </p:cNvSpPr>
              <p:nvPr/>
            </p:nvSpPr>
            <p:spPr bwMode="auto">
              <a:xfrm>
                <a:off x="2652" y="1100"/>
                <a:ext cx="71" cy="28"/>
              </a:xfrm>
              <a:custGeom>
                <a:avLst/>
                <a:gdLst>
                  <a:gd name="T0" fmla="*/ 46 w 214"/>
                  <a:gd name="T1" fmla="*/ 20 h 85"/>
                  <a:gd name="T2" fmla="*/ 28 w 214"/>
                  <a:gd name="T3" fmla="*/ 7 h 85"/>
                  <a:gd name="T4" fmla="*/ 6 w 214"/>
                  <a:gd name="T5" fmla="*/ 18 h 85"/>
                  <a:gd name="T6" fmla="*/ 3 w 214"/>
                  <a:gd name="T7" fmla="*/ 33 h 85"/>
                  <a:gd name="T8" fmla="*/ 2 w 214"/>
                  <a:gd name="T9" fmla="*/ 62 h 85"/>
                  <a:gd name="T10" fmla="*/ 6 w 214"/>
                  <a:gd name="T11" fmla="*/ 73 h 85"/>
                  <a:gd name="T12" fmla="*/ 27 w 214"/>
                  <a:gd name="T13" fmla="*/ 78 h 85"/>
                  <a:gd name="T14" fmla="*/ 43 w 214"/>
                  <a:gd name="T15" fmla="*/ 70 h 85"/>
                  <a:gd name="T16" fmla="*/ 49 w 214"/>
                  <a:gd name="T17" fmla="*/ 76 h 85"/>
                  <a:gd name="T18" fmla="*/ 72 w 214"/>
                  <a:gd name="T19" fmla="*/ 80 h 85"/>
                  <a:gd name="T20" fmla="*/ 83 w 214"/>
                  <a:gd name="T21" fmla="*/ 70 h 85"/>
                  <a:gd name="T22" fmla="*/ 95 w 214"/>
                  <a:gd name="T23" fmla="*/ 81 h 85"/>
                  <a:gd name="T24" fmla="*/ 115 w 214"/>
                  <a:gd name="T25" fmla="*/ 71 h 85"/>
                  <a:gd name="T26" fmla="*/ 120 w 214"/>
                  <a:gd name="T27" fmla="*/ 80 h 85"/>
                  <a:gd name="T28" fmla="*/ 144 w 214"/>
                  <a:gd name="T29" fmla="*/ 82 h 85"/>
                  <a:gd name="T30" fmla="*/ 155 w 214"/>
                  <a:gd name="T31" fmla="*/ 69 h 85"/>
                  <a:gd name="T32" fmla="*/ 167 w 214"/>
                  <a:gd name="T33" fmla="*/ 81 h 85"/>
                  <a:gd name="T34" fmla="*/ 181 w 214"/>
                  <a:gd name="T35" fmla="*/ 71 h 85"/>
                  <a:gd name="T36" fmla="*/ 188 w 214"/>
                  <a:gd name="T37" fmla="*/ 77 h 85"/>
                  <a:gd name="T38" fmla="*/ 204 w 214"/>
                  <a:gd name="T39" fmla="*/ 77 h 85"/>
                  <a:gd name="T40" fmla="*/ 211 w 214"/>
                  <a:gd name="T41" fmla="*/ 69 h 85"/>
                  <a:gd name="T42" fmla="*/ 214 w 214"/>
                  <a:gd name="T43" fmla="*/ 41 h 85"/>
                  <a:gd name="T44" fmla="*/ 207 w 214"/>
                  <a:gd name="T45" fmla="*/ 12 h 85"/>
                  <a:gd name="T46" fmla="*/ 200 w 214"/>
                  <a:gd name="T47" fmla="*/ 4 h 85"/>
                  <a:gd name="T48" fmla="*/ 184 w 214"/>
                  <a:gd name="T49" fmla="*/ 2 h 85"/>
                  <a:gd name="T50" fmla="*/ 179 w 214"/>
                  <a:gd name="T51" fmla="*/ 9 h 85"/>
                  <a:gd name="T52" fmla="*/ 162 w 214"/>
                  <a:gd name="T53" fmla="*/ 1 h 85"/>
                  <a:gd name="T54" fmla="*/ 149 w 214"/>
                  <a:gd name="T55" fmla="*/ 13 h 85"/>
                  <a:gd name="T56" fmla="*/ 139 w 214"/>
                  <a:gd name="T57" fmla="*/ 8 h 85"/>
                  <a:gd name="T58" fmla="*/ 120 w 214"/>
                  <a:gd name="T59" fmla="*/ 12 h 85"/>
                  <a:gd name="T60" fmla="*/ 115 w 214"/>
                  <a:gd name="T61" fmla="*/ 22 h 85"/>
                  <a:gd name="T62" fmla="*/ 95 w 214"/>
                  <a:gd name="T63" fmla="*/ 11 h 85"/>
                  <a:gd name="T64" fmla="*/ 80 w 214"/>
                  <a:gd name="T65" fmla="*/ 23 h 85"/>
                  <a:gd name="T66" fmla="*/ 72 w 214"/>
                  <a:gd name="T67" fmla="*/ 15 h 85"/>
                  <a:gd name="T68" fmla="*/ 54 w 214"/>
                  <a:gd name="T69" fmla="*/ 11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
                  <a:gd name="T106" fmla="*/ 0 h 85"/>
                  <a:gd name="T107" fmla="*/ 214 w 21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 h="85">
                    <a:moveTo>
                      <a:pt x="46" y="20"/>
                    </a:moveTo>
                    <a:lnTo>
                      <a:pt x="46" y="20"/>
                    </a:lnTo>
                    <a:lnTo>
                      <a:pt x="40" y="11"/>
                    </a:lnTo>
                    <a:lnTo>
                      <a:pt x="28" y="7"/>
                    </a:lnTo>
                    <a:lnTo>
                      <a:pt x="14" y="8"/>
                    </a:lnTo>
                    <a:lnTo>
                      <a:pt x="6" y="18"/>
                    </a:lnTo>
                    <a:lnTo>
                      <a:pt x="3" y="33"/>
                    </a:lnTo>
                    <a:lnTo>
                      <a:pt x="0" y="48"/>
                    </a:lnTo>
                    <a:lnTo>
                      <a:pt x="2" y="62"/>
                    </a:lnTo>
                    <a:lnTo>
                      <a:pt x="6" y="73"/>
                    </a:lnTo>
                    <a:lnTo>
                      <a:pt x="16" y="78"/>
                    </a:lnTo>
                    <a:lnTo>
                      <a:pt x="27" y="78"/>
                    </a:lnTo>
                    <a:lnTo>
                      <a:pt x="36" y="76"/>
                    </a:lnTo>
                    <a:lnTo>
                      <a:pt x="43" y="70"/>
                    </a:lnTo>
                    <a:lnTo>
                      <a:pt x="49" y="76"/>
                    </a:lnTo>
                    <a:lnTo>
                      <a:pt x="60" y="81"/>
                    </a:lnTo>
                    <a:lnTo>
                      <a:pt x="72" y="80"/>
                    </a:lnTo>
                    <a:lnTo>
                      <a:pt x="83" y="70"/>
                    </a:lnTo>
                    <a:lnTo>
                      <a:pt x="89" y="78"/>
                    </a:lnTo>
                    <a:lnTo>
                      <a:pt x="95" y="81"/>
                    </a:lnTo>
                    <a:lnTo>
                      <a:pt x="105" y="80"/>
                    </a:lnTo>
                    <a:lnTo>
                      <a:pt x="115" y="71"/>
                    </a:lnTo>
                    <a:lnTo>
                      <a:pt x="120" y="80"/>
                    </a:lnTo>
                    <a:lnTo>
                      <a:pt x="131" y="85"/>
                    </a:lnTo>
                    <a:lnTo>
                      <a:pt x="144" y="82"/>
                    </a:lnTo>
                    <a:lnTo>
                      <a:pt x="155" y="69"/>
                    </a:lnTo>
                    <a:lnTo>
                      <a:pt x="160" y="77"/>
                    </a:lnTo>
                    <a:lnTo>
                      <a:pt x="167" y="81"/>
                    </a:lnTo>
                    <a:lnTo>
                      <a:pt x="174" y="80"/>
                    </a:lnTo>
                    <a:lnTo>
                      <a:pt x="181" y="71"/>
                    </a:lnTo>
                    <a:lnTo>
                      <a:pt x="188" y="77"/>
                    </a:lnTo>
                    <a:lnTo>
                      <a:pt x="196" y="80"/>
                    </a:lnTo>
                    <a:lnTo>
                      <a:pt x="204" y="77"/>
                    </a:lnTo>
                    <a:lnTo>
                      <a:pt x="211" y="69"/>
                    </a:lnTo>
                    <a:lnTo>
                      <a:pt x="214" y="56"/>
                    </a:lnTo>
                    <a:lnTo>
                      <a:pt x="214" y="41"/>
                    </a:lnTo>
                    <a:lnTo>
                      <a:pt x="210" y="26"/>
                    </a:lnTo>
                    <a:lnTo>
                      <a:pt x="207" y="12"/>
                    </a:lnTo>
                    <a:lnTo>
                      <a:pt x="200" y="4"/>
                    </a:lnTo>
                    <a:lnTo>
                      <a:pt x="192" y="0"/>
                    </a:lnTo>
                    <a:lnTo>
                      <a:pt x="184" y="2"/>
                    </a:lnTo>
                    <a:lnTo>
                      <a:pt x="179" y="9"/>
                    </a:lnTo>
                    <a:lnTo>
                      <a:pt x="171" y="4"/>
                    </a:lnTo>
                    <a:lnTo>
                      <a:pt x="162" y="1"/>
                    </a:lnTo>
                    <a:lnTo>
                      <a:pt x="153" y="4"/>
                    </a:lnTo>
                    <a:lnTo>
                      <a:pt x="149" y="13"/>
                    </a:lnTo>
                    <a:lnTo>
                      <a:pt x="139" y="8"/>
                    </a:lnTo>
                    <a:lnTo>
                      <a:pt x="130" y="7"/>
                    </a:lnTo>
                    <a:lnTo>
                      <a:pt x="120" y="12"/>
                    </a:lnTo>
                    <a:lnTo>
                      <a:pt x="115" y="22"/>
                    </a:lnTo>
                    <a:lnTo>
                      <a:pt x="106" y="13"/>
                    </a:lnTo>
                    <a:lnTo>
                      <a:pt x="95" y="11"/>
                    </a:lnTo>
                    <a:lnTo>
                      <a:pt x="86" y="15"/>
                    </a:lnTo>
                    <a:lnTo>
                      <a:pt x="80" y="23"/>
                    </a:lnTo>
                    <a:lnTo>
                      <a:pt x="72" y="15"/>
                    </a:lnTo>
                    <a:lnTo>
                      <a:pt x="64" y="9"/>
                    </a:lnTo>
                    <a:lnTo>
                      <a:pt x="54" y="11"/>
                    </a:lnTo>
                    <a:lnTo>
                      <a:pt x="46" y="20"/>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84" name="Freeform 163"/>
              <p:cNvSpPr>
                <a:spLocks/>
              </p:cNvSpPr>
              <p:nvPr/>
            </p:nvSpPr>
            <p:spPr bwMode="auto">
              <a:xfrm>
                <a:off x="2678" y="1048"/>
                <a:ext cx="76" cy="62"/>
              </a:xfrm>
              <a:custGeom>
                <a:avLst/>
                <a:gdLst>
                  <a:gd name="T0" fmla="*/ 0 w 229"/>
                  <a:gd name="T1" fmla="*/ 84 h 186"/>
                  <a:gd name="T2" fmla="*/ 12 w 229"/>
                  <a:gd name="T3" fmla="*/ 97 h 186"/>
                  <a:gd name="T4" fmla="*/ 28 w 229"/>
                  <a:gd name="T5" fmla="*/ 110 h 186"/>
                  <a:gd name="T6" fmla="*/ 48 w 229"/>
                  <a:gd name="T7" fmla="*/ 121 h 186"/>
                  <a:gd name="T8" fmla="*/ 68 w 229"/>
                  <a:gd name="T9" fmla="*/ 132 h 186"/>
                  <a:gd name="T10" fmla="*/ 88 w 229"/>
                  <a:gd name="T11" fmla="*/ 142 h 186"/>
                  <a:gd name="T12" fmla="*/ 106 w 229"/>
                  <a:gd name="T13" fmla="*/ 151 h 186"/>
                  <a:gd name="T14" fmla="*/ 121 w 229"/>
                  <a:gd name="T15" fmla="*/ 161 h 186"/>
                  <a:gd name="T16" fmla="*/ 129 w 229"/>
                  <a:gd name="T17" fmla="*/ 169 h 186"/>
                  <a:gd name="T18" fmla="*/ 137 w 229"/>
                  <a:gd name="T19" fmla="*/ 173 h 186"/>
                  <a:gd name="T20" fmla="*/ 148 w 229"/>
                  <a:gd name="T21" fmla="*/ 179 h 186"/>
                  <a:gd name="T22" fmla="*/ 162 w 229"/>
                  <a:gd name="T23" fmla="*/ 183 h 186"/>
                  <a:gd name="T24" fmla="*/ 177 w 229"/>
                  <a:gd name="T25" fmla="*/ 186 h 186"/>
                  <a:gd name="T26" fmla="*/ 192 w 229"/>
                  <a:gd name="T27" fmla="*/ 182 h 186"/>
                  <a:gd name="T28" fmla="*/ 206 w 229"/>
                  <a:gd name="T29" fmla="*/ 170 h 186"/>
                  <a:gd name="T30" fmla="*/ 218 w 229"/>
                  <a:gd name="T31" fmla="*/ 148 h 186"/>
                  <a:gd name="T32" fmla="*/ 227 w 229"/>
                  <a:gd name="T33" fmla="*/ 115 h 186"/>
                  <a:gd name="T34" fmla="*/ 229 w 229"/>
                  <a:gd name="T35" fmla="*/ 93 h 186"/>
                  <a:gd name="T36" fmla="*/ 229 w 229"/>
                  <a:gd name="T37" fmla="*/ 66 h 186"/>
                  <a:gd name="T38" fmla="*/ 229 w 229"/>
                  <a:gd name="T39" fmla="*/ 35 h 186"/>
                  <a:gd name="T40" fmla="*/ 228 w 229"/>
                  <a:gd name="T41" fmla="*/ 0 h 186"/>
                  <a:gd name="T42" fmla="*/ 224 w 229"/>
                  <a:gd name="T43" fmla="*/ 20 h 186"/>
                  <a:gd name="T44" fmla="*/ 216 w 229"/>
                  <a:gd name="T45" fmla="*/ 37 h 186"/>
                  <a:gd name="T46" fmla="*/ 206 w 229"/>
                  <a:gd name="T47" fmla="*/ 51 h 186"/>
                  <a:gd name="T48" fmla="*/ 194 w 229"/>
                  <a:gd name="T49" fmla="*/ 62 h 186"/>
                  <a:gd name="T50" fmla="*/ 179 w 229"/>
                  <a:gd name="T51" fmla="*/ 71 h 186"/>
                  <a:gd name="T52" fmla="*/ 163 w 229"/>
                  <a:gd name="T53" fmla="*/ 78 h 186"/>
                  <a:gd name="T54" fmla="*/ 145 w 229"/>
                  <a:gd name="T55" fmla="*/ 84 h 186"/>
                  <a:gd name="T56" fmla="*/ 128 w 229"/>
                  <a:gd name="T57" fmla="*/ 86 h 186"/>
                  <a:gd name="T58" fmla="*/ 108 w 229"/>
                  <a:gd name="T59" fmla="*/ 89 h 186"/>
                  <a:gd name="T60" fmla="*/ 90 w 229"/>
                  <a:gd name="T61" fmla="*/ 89 h 186"/>
                  <a:gd name="T62" fmla="*/ 71 w 229"/>
                  <a:gd name="T63" fmla="*/ 89 h 186"/>
                  <a:gd name="T64" fmla="*/ 55 w 229"/>
                  <a:gd name="T65" fmla="*/ 89 h 186"/>
                  <a:gd name="T66" fmla="*/ 38 w 229"/>
                  <a:gd name="T67" fmla="*/ 88 h 186"/>
                  <a:gd name="T68" fmla="*/ 23 w 229"/>
                  <a:gd name="T69" fmla="*/ 86 h 186"/>
                  <a:gd name="T70" fmla="*/ 11 w 229"/>
                  <a:gd name="T71" fmla="*/ 85 h 186"/>
                  <a:gd name="T72" fmla="*/ 0 w 229"/>
                  <a:gd name="T73" fmla="*/ 84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9"/>
                  <a:gd name="T112" fmla="*/ 0 h 186"/>
                  <a:gd name="T113" fmla="*/ 229 w 229"/>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9" h="186">
                    <a:moveTo>
                      <a:pt x="0" y="84"/>
                    </a:moveTo>
                    <a:lnTo>
                      <a:pt x="12" y="97"/>
                    </a:lnTo>
                    <a:lnTo>
                      <a:pt x="28" y="110"/>
                    </a:lnTo>
                    <a:lnTo>
                      <a:pt x="48" y="121"/>
                    </a:lnTo>
                    <a:lnTo>
                      <a:pt x="68" y="132"/>
                    </a:lnTo>
                    <a:lnTo>
                      <a:pt x="88" y="142"/>
                    </a:lnTo>
                    <a:lnTo>
                      <a:pt x="106" y="151"/>
                    </a:lnTo>
                    <a:lnTo>
                      <a:pt x="121" y="161"/>
                    </a:lnTo>
                    <a:lnTo>
                      <a:pt x="129" y="169"/>
                    </a:lnTo>
                    <a:lnTo>
                      <a:pt x="137" y="173"/>
                    </a:lnTo>
                    <a:lnTo>
                      <a:pt x="148" y="179"/>
                    </a:lnTo>
                    <a:lnTo>
                      <a:pt x="162" y="183"/>
                    </a:lnTo>
                    <a:lnTo>
                      <a:pt x="177" y="186"/>
                    </a:lnTo>
                    <a:lnTo>
                      <a:pt x="192" y="182"/>
                    </a:lnTo>
                    <a:lnTo>
                      <a:pt x="206" y="170"/>
                    </a:lnTo>
                    <a:lnTo>
                      <a:pt x="218" y="148"/>
                    </a:lnTo>
                    <a:lnTo>
                      <a:pt x="227" y="115"/>
                    </a:lnTo>
                    <a:lnTo>
                      <a:pt x="229" y="93"/>
                    </a:lnTo>
                    <a:lnTo>
                      <a:pt x="229" y="66"/>
                    </a:lnTo>
                    <a:lnTo>
                      <a:pt x="229" y="35"/>
                    </a:lnTo>
                    <a:lnTo>
                      <a:pt x="228" y="0"/>
                    </a:lnTo>
                    <a:lnTo>
                      <a:pt x="224" y="20"/>
                    </a:lnTo>
                    <a:lnTo>
                      <a:pt x="216" y="37"/>
                    </a:lnTo>
                    <a:lnTo>
                      <a:pt x="206" y="51"/>
                    </a:lnTo>
                    <a:lnTo>
                      <a:pt x="194" y="62"/>
                    </a:lnTo>
                    <a:lnTo>
                      <a:pt x="179" y="71"/>
                    </a:lnTo>
                    <a:lnTo>
                      <a:pt x="163" y="78"/>
                    </a:lnTo>
                    <a:lnTo>
                      <a:pt x="145" y="84"/>
                    </a:lnTo>
                    <a:lnTo>
                      <a:pt x="128" y="86"/>
                    </a:lnTo>
                    <a:lnTo>
                      <a:pt x="108" y="89"/>
                    </a:lnTo>
                    <a:lnTo>
                      <a:pt x="90" y="89"/>
                    </a:lnTo>
                    <a:lnTo>
                      <a:pt x="71" y="89"/>
                    </a:lnTo>
                    <a:lnTo>
                      <a:pt x="55" y="89"/>
                    </a:lnTo>
                    <a:lnTo>
                      <a:pt x="38" y="88"/>
                    </a:lnTo>
                    <a:lnTo>
                      <a:pt x="23" y="86"/>
                    </a:lnTo>
                    <a:lnTo>
                      <a:pt x="11" y="85"/>
                    </a:lnTo>
                    <a:lnTo>
                      <a:pt x="0" y="84"/>
                    </a:lnTo>
                    <a:close/>
                  </a:path>
                </a:pathLst>
              </a:custGeom>
              <a:solidFill>
                <a:srgbClr val="FFFF00"/>
              </a:solidFill>
              <a:ln w="9525">
                <a:solidFill>
                  <a:srgbClr val="000000"/>
                </a:solidFill>
                <a:round/>
                <a:headEnd/>
                <a:tailEnd/>
              </a:ln>
            </p:spPr>
            <p:txBody>
              <a:bodyPr/>
              <a:lstStyle/>
              <a:p>
                <a:endParaRPr lang="en-US">
                  <a:solidFill>
                    <a:srgbClr val="FFFFFF"/>
                  </a:solidFill>
                </a:endParaRPr>
              </a:p>
            </p:txBody>
          </p:sp>
          <p:sp>
            <p:nvSpPr>
              <p:cNvPr id="1185" name="Freeform 164"/>
              <p:cNvSpPr>
                <a:spLocks/>
              </p:cNvSpPr>
              <p:nvPr/>
            </p:nvSpPr>
            <p:spPr bwMode="auto">
              <a:xfrm>
                <a:off x="2678" y="1048"/>
                <a:ext cx="76" cy="62"/>
              </a:xfrm>
              <a:custGeom>
                <a:avLst/>
                <a:gdLst>
                  <a:gd name="T0" fmla="*/ 0 w 229"/>
                  <a:gd name="T1" fmla="*/ 84 h 186"/>
                  <a:gd name="T2" fmla="*/ 0 w 229"/>
                  <a:gd name="T3" fmla="*/ 84 h 186"/>
                  <a:gd name="T4" fmla="*/ 12 w 229"/>
                  <a:gd name="T5" fmla="*/ 97 h 186"/>
                  <a:gd name="T6" fmla="*/ 28 w 229"/>
                  <a:gd name="T7" fmla="*/ 110 h 186"/>
                  <a:gd name="T8" fmla="*/ 48 w 229"/>
                  <a:gd name="T9" fmla="*/ 121 h 186"/>
                  <a:gd name="T10" fmla="*/ 68 w 229"/>
                  <a:gd name="T11" fmla="*/ 132 h 186"/>
                  <a:gd name="T12" fmla="*/ 88 w 229"/>
                  <a:gd name="T13" fmla="*/ 142 h 186"/>
                  <a:gd name="T14" fmla="*/ 106 w 229"/>
                  <a:gd name="T15" fmla="*/ 151 h 186"/>
                  <a:gd name="T16" fmla="*/ 121 w 229"/>
                  <a:gd name="T17" fmla="*/ 161 h 186"/>
                  <a:gd name="T18" fmla="*/ 129 w 229"/>
                  <a:gd name="T19" fmla="*/ 169 h 186"/>
                  <a:gd name="T20" fmla="*/ 129 w 229"/>
                  <a:gd name="T21" fmla="*/ 169 h 186"/>
                  <a:gd name="T22" fmla="*/ 137 w 229"/>
                  <a:gd name="T23" fmla="*/ 173 h 186"/>
                  <a:gd name="T24" fmla="*/ 148 w 229"/>
                  <a:gd name="T25" fmla="*/ 179 h 186"/>
                  <a:gd name="T26" fmla="*/ 162 w 229"/>
                  <a:gd name="T27" fmla="*/ 183 h 186"/>
                  <a:gd name="T28" fmla="*/ 177 w 229"/>
                  <a:gd name="T29" fmla="*/ 186 h 186"/>
                  <a:gd name="T30" fmla="*/ 192 w 229"/>
                  <a:gd name="T31" fmla="*/ 182 h 186"/>
                  <a:gd name="T32" fmla="*/ 206 w 229"/>
                  <a:gd name="T33" fmla="*/ 170 h 186"/>
                  <a:gd name="T34" fmla="*/ 218 w 229"/>
                  <a:gd name="T35" fmla="*/ 148 h 186"/>
                  <a:gd name="T36" fmla="*/ 227 w 229"/>
                  <a:gd name="T37" fmla="*/ 115 h 186"/>
                  <a:gd name="T38" fmla="*/ 227 w 229"/>
                  <a:gd name="T39" fmla="*/ 115 h 186"/>
                  <a:gd name="T40" fmla="*/ 229 w 229"/>
                  <a:gd name="T41" fmla="*/ 93 h 186"/>
                  <a:gd name="T42" fmla="*/ 229 w 229"/>
                  <a:gd name="T43" fmla="*/ 66 h 186"/>
                  <a:gd name="T44" fmla="*/ 229 w 229"/>
                  <a:gd name="T45" fmla="*/ 35 h 186"/>
                  <a:gd name="T46" fmla="*/ 228 w 229"/>
                  <a:gd name="T47" fmla="*/ 0 h 186"/>
                  <a:gd name="T48" fmla="*/ 228 w 229"/>
                  <a:gd name="T49" fmla="*/ 0 h 186"/>
                  <a:gd name="T50" fmla="*/ 224 w 229"/>
                  <a:gd name="T51" fmla="*/ 20 h 186"/>
                  <a:gd name="T52" fmla="*/ 216 w 229"/>
                  <a:gd name="T53" fmla="*/ 37 h 186"/>
                  <a:gd name="T54" fmla="*/ 206 w 229"/>
                  <a:gd name="T55" fmla="*/ 51 h 186"/>
                  <a:gd name="T56" fmla="*/ 194 w 229"/>
                  <a:gd name="T57" fmla="*/ 62 h 186"/>
                  <a:gd name="T58" fmla="*/ 179 w 229"/>
                  <a:gd name="T59" fmla="*/ 71 h 186"/>
                  <a:gd name="T60" fmla="*/ 163 w 229"/>
                  <a:gd name="T61" fmla="*/ 78 h 186"/>
                  <a:gd name="T62" fmla="*/ 145 w 229"/>
                  <a:gd name="T63" fmla="*/ 84 h 186"/>
                  <a:gd name="T64" fmla="*/ 128 w 229"/>
                  <a:gd name="T65" fmla="*/ 86 h 186"/>
                  <a:gd name="T66" fmla="*/ 108 w 229"/>
                  <a:gd name="T67" fmla="*/ 89 h 186"/>
                  <a:gd name="T68" fmla="*/ 90 w 229"/>
                  <a:gd name="T69" fmla="*/ 89 h 186"/>
                  <a:gd name="T70" fmla="*/ 71 w 229"/>
                  <a:gd name="T71" fmla="*/ 89 h 186"/>
                  <a:gd name="T72" fmla="*/ 55 w 229"/>
                  <a:gd name="T73" fmla="*/ 89 h 186"/>
                  <a:gd name="T74" fmla="*/ 38 w 229"/>
                  <a:gd name="T75" fmla="*/ 88 h 186"/>
                  <a:gd name="T76" fmla="*/ 23 w 229"/>
                  <a:gd name="T77" fmla="*/ 86 h 186"/>
                  <a:gd name="T78" fmla="*/ 11 w 229"/>
                  <a:gd name="T79" fmla="*/ 85 h 186"/>
                  <a:gd name="T80" fmla="*/ 0 w 229"/>
                  <a:gd name="T81" fmla="*/ 84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9"/>
                  <a:gd name="T124" fmla="*/ 0 h 186"/>
                  <a:gd name="T125" fmla="*/ 229 w 229"/>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9" h="186">
                    <a:moveTo>
                      <a:pt x="0" y="84"/>
                    </a:moveTo>
                    <a:lnTo>
                      <a:pt x="0" y="84"/>
                    </a:lnTo>
                    <a:lnTo>
                      <a:pt x="12" y="97"/>
                    </a:lnTo>
                    <a:lnTo>
                      <a:pt x="28" y="110"/>
                    </a:lnTo>
                    <a:lnTo>
                      <a:pt x="48" y="121"/>
                    </a:lnTo>
                    <a:lnTo>
                      <a:pt x="68" y="132"/>
                    </a:lnTo>
                    <a:lnTo>
                      <a:pt x="88" y="142"/>
                    </a:lnTo>
                    <a:lnTo>
                      <a:pt x="106" y="151"/>
                    </a:lnTo>
                    <a:lnTo>
                      <a:pt x="121" y="161"/>
                    </a:lnTo>
                    <a:lnTo>
                      <a:pt x="129" y="169"/>
                    </a:lnTo>
                    <a:lnTo>
                      <a:pt x="137" y="173"/>
                    </a:lnTo>
                    <a:lnTo>
                      <a:pt x="148" y="179"/>
                    </a:lnTo>
                    <a:lnTo>
                      <a:pt x="162" y="183"/>
                    </a:lnTo>
                    <a:lnTo>
                      <a:pt x="177" y="186"/>
                    </a:lnTo>
                    <a:lnTo>
                      <a:pt x="192" y="182"/>
                    </a:lnTo>
                    <a:lnTo>
                      <a:pt x="206" y="170"/>
                    </a:lnTo>
                    <a:lnTo>
                      <a:pt x="218" y="148"/>
                    </a:lnTo>
                    <a:lnTo>
                      <a:pt x="227" y="115"/>
                    </a:lnTo>
                    <a:lnTo>
                      <a:pt x="229" y="93"/>
                    </a:lnTo>
                    <a:lnTo>
                      <a:pt x="229" y="66"/>
                    </a:lnTo>
                    <a:lnTo>
                      <a:pt x="229" y="35"/>
                    </a:lnTo>
                    <a:lnTo>
                      <a:pt x="228" y="0"/>
                    </a:lnTo>
                    <a:lnTo>
                      <a:pt x="224" y="20"/>
                    </a:lnTo>
                    <a:lnTo>
                      <a:pt x="216" y="37"/>
                    </a:lnTo>
                    <a:lnTo>
                      <a:pt x="206" y="51"/>
                    </a:lnTo>
                    <a:lnTo>
                      <a:pt x="194" y="62"/>
                    </a:lnTo>
                    <a:lnTo>
                      <a:pt x="179" y="71"/>
                    </a:lnTo>
                    <a:lnTo>
                      <a:pt x="163" y="78"/>
                    </a:lnTo>
                    <a:lnTo>
                      <a:pt x="145" y="84"/>
                    </a:lnTo>
                    <a:lnTo>
                      <a:pt x="128" y="86"/>
                    </a:lnTo>
                    <a:lnTo>
                      <a:pt x="108" y="89"/>
                    </a:lnTo>
                    <a:lnTo>
                      <a:pt x="90" y="89"/>
                    </a:lnTo>
                    <a:lnTo>
                      <a:pt x="71" y="89"/>
                    </a:lnTo>
                    <a:lnTo>
                      <a:pt x="55" y="89"/>
                    </a:lnTo>
                    <a:lnTo>
                      <a:pt x="38" y="88"/>
                    </a:lnTo>
                    <a:lnTo>
                      <a:pt x="23" y="86"/>
                    </a:lnTo>
                    <a:lnTo>
                      <a:pt x="11" y="85"/>
                    </a:lnTo>
                    <a:lnTo>
                      <a:pt x="0" y="84"/>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86" name="Freeform 165"/>
              <p:cNvSpPr>
                <a:spLocks/>
              </p:cNvSpPr>
              <p:nvPr/>
            </p:nvSpPr>
            <p:spPr bwMode="auto">
              <a:xfrm>
                <a:off x="2661" y="979"/>
                <a:ext cx="93" cy="98"/>
              </a:xfrm>
              <a:custGeom>
                <a:avLst/>
                <a:gdLst>
                  <a:gd name="T0" fmla="*/ 166 w 279"/>
                  <a:gd name="T1" fmla="*/ 3 h 296"/>
                  <a:gd name="T2" fmla="*/ 154 w 279"/>
                  <a:gd name="T3" fmla="*/ 0 h 296"/>
                  <a:gd name="T4" fmla="*/ 139 w 279"/>
                  <a:gd name="T5" fmla="*/ 0 h 296"/>
                  <a:gd name="T6" fmla="*/ 122 w 279"/>
                  <a:gd name="T7" fmla="*/ 3 h 296"/>
                  <a:gd name="T8" fmla="*/ 104 w 279"/>
                  <a:gd name="T9" fmla="*/ 7 h 296"/>
                  <a:gd name="T10" fmla="*/ 85 w 279"/>
                  <a:gd name="T11" fmla="*/ 14 h 296"/>
                  <a:gd name="T12" fmla="*/ 67 w 279"/>
                  <a:gd name="T13" fmla="*/ 23 h 296"/>
                  <a:gd name="T14" fmla="*/ 49 w 279"/>
                  <a:gd name="T15" fmla="*/ 36 h 296"/>
                  <a:gd name="T16" fmla="*/ 33 w 279"/>
                  <a:gd name="T17" fmla="*/ 49 h 296"/>
                  <a:gd name="T18" fmla="*/ 19 w 279"/>
                  <a:gd name="T19" fmla="*/ 67 h 296"/>
                  <a:gd name="T20" fmla="*/ 9 w 279"/>
                  <a:gd name="T21" fmla="*/ 89 h 296"/>
                  <a:gd name="T22" fmla="*/ 2 w 279"/>
                  <a:gd name="T23" fmla="*/ 114 h 296"/>
                  <a:gd name="T24" fmla="*/ 0 w 279"/>
                  <a:gd name="T25" fmla="*/ 142 h 296"/>
                  <a:gd name="T26" fmla="*/ 4 w 279"/>
                  <a:gd name="T27" fmla="*/ 174 h 296"/>
                  <a:gd name="T28" fmla="*/ 12 w 279"/>
                  <a:gd name="T29" fmla="*/ 208 h 296"/>
                  <a:gd name="T30" fmla="*/ 27 w 279"/>
                  <a:gd name="T31" fmla="*/ 248 h 296"/>
                  <a:gd name="T32" fmla="*/ 51 w 279"/>
                  <a:gd name="T33" fmla="*/ 291 h 296"/>
                  <a:gd name="T34" fmla="*/ 62 w 279"/>
                  <a:gd name="T35" fmla="*/ 292 h 296"/>
                  <a:gd name="T36" fmla="*/ 74 w 279"/>
                  <a:gd name="T37" fmla="*/ 293 h 296"/>
                  <a:gd name="T38" fmla="*/ 89 w 279"/>
                  <a:gd name="T39" fmla="*/ 295 h 296"/>
                  <a:gd name="T40" fmla="*/ 106 w 279"/>
                  <a:gd name="T41" fmla="*/ 296 h 296"/>
                  <a:gd name="T42" fmla="*/ 122 w 279"/>
                  <a:gd name="T43" fmla="*/ 296 h 296"/>
                  <a:gd name="T44" fmla="*/ 141 w 279"/>
                  <a:gd name="T45" fmla="*/ 296 h 296"/>
                  <a:gd name="T46" fmla="*/ 159 w 279"/>
                  <a:gd name="T47" fmla="*/ 296 h 296"/>
                  <a:gd name="T48" fmla="*/ 179 w 279"/>
                  <a:gd name="T49" fmla="*/ 293 h 296"/>
                  <a:gd name="T50" fmla="*/ 196 w 279"/>
                  <a:gd name="T51" fmla="*/ 291 h 296"/>
                  <a:gd name="T52" fmla="*/ 214 w 279"/>
                  <a:gd name="T53" fmla="*/ 285 h 296"/>
                  <a:gd name="T54" fmla="*/ 230 w 279"/>
                  <a:gd name="T55" fmla="*/ 278 h 296"/>
                  <a:gd name="T56" fmla="*/ 245 w 279"/>
                  <a:gd name="T57" fmla="*/ 269 h 296"/>
                  <a:gd name="T58" fmla="*/ 257 w 279"/>
                  <a:gd name="T59" fmla="*/ 258 h 296"/>
                  <a:gd name="T60" fmla="*/ 267 w 279"/>
                  <a:gd name="T61" fmla="*/ 244 h 296"/>
                  <a:gd name="T62" fmla="*/ 275 w 279"/>
                  <a:gd name="T63" fmla="*/ 227 h 296"/>
                  <a:gd name="T64" fmla="*/ 279 w 279"/>
                  <a:gd name="T65" fmla="*/ 207 h 296"/>
                  <a:gd name="T66" fmla="*/ 278 w 279"/>
                  <a:gd name="T67" fmla="*/ 172 h 296"/>
                  <a:gd name="T68" fmla="*/ 269 w 279"/>
                  <a:gd name="T69" fmla="*/ 139 h 296"/>
                  <a:gd name="T70" fmla="*/ 254 w 279"/>
                  <a:gd name="T71" fmla="*/ 106 h 296"/>
                  <a:gd name="T72" fmla="*/ 235 w 279"/>
                  <a:gd name="T73" fmla="*/ 76 h 296"/>
                  <a:gd name="T74" fmla="*/ 214 w 279"/>
                  <a:gd name="T75" fmla="*/ 49 h 296"/>
                  <a:gd name="T76" fmla="*/ 195 w 279"/>
                  <a:gd name="T77" fmla="*/ 27 h 296"/>
                  <a:gd name="T78" fmla="*/ 179 w 279"/>
                  <a:gd name="T79" fmla="*/ 11 h 296"/>
                  <a:gd name="T80" fmla="*/ 166 w 279"/>
                  <a:gd name="T81" fmla="*/ 3 h 2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9"/>
                  <a:gd name="T124" fmla="*/ 0 h 296"/>
                  <a:gd name="T125" fmla="*/ 279 w 279"/>
                  <a:gd name="T126" fmla="*/ 296 h 2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9" h="296">
                    <a:moveTo>
                      <a:pt x="166" y="3"/>
                    </a:moveTo>
                    <a:lnTo>
                      <a:pt x="154" y="0"/>
                    </a:lnTo>
                    <a:lnTo>
                      <a:pt x="139" y="0"/>
                    </a:lnTo>
                    <a:lnTo>
                      <a:pt x="122" y="3"/>
                    </a:lnTo>
                    <a:lnTo>
                      <a:pt x="104" y="7"/>
                    </a:lnTo>
                    <a:lnTo>
                      <a:pt x="85" y="14"/>
                    </a:lnTo>
                    <a:lnTo>
                      <a:pt x="67" y="23"/>
                    </a:lnTo>
                    <a:lnTo>
                      <a:pt x="49" y="36"/>
                    </a:lnTo>
                    <a:lnTo>
                      <a:pt x="33" y="49"/>
                    </a:lnTo>
                    <a:lnTo>
                      <a:pt x="19" y="67"/>
                    </a:lnTo>
                    <a:lnTo>
                      <a:pt x="9" y="89"/>
                    </a:lnTo>
                    <a:lnTo>
                      <a:pt x="2" y="114"/>
                    </a:lnTo>
                    <a:lnTo>
                      <a:pt x="0" y="142"/>
                    </a:lnTo>
                    <a:lnTo>
                      <a:pt x="4" y="174"/>
                    </a:lnTo>
                    <a:lnTo>
                      <a:pt x="12" y="208"/>
                    </a:lnTo>
                    <a:lnTo>
                      <a:pt x="27" y="248"/>
                    </a:lnTo>
                    <a:lnTo>
                      <a:pt x="51" y="291"/>
                    </a:lnTo>
                    <a:lnTo>
                      <a:pt x="62" y="292"/>
                    </a:lnTo>
                    <a:lnTo>
                      <a:pt x="74" y="293"/>
                    </a:lnTo>
                    <a:lnTo>
                      <a:pt x="89" y="295"/>
                    </a:lnTo>
                    <a:lnTo>
                      <a:pt x="106" y="296"/>
                    </a:lnTo>
                    <a:lnTo>
                      <a:pt x="122" y="296"/>
                    </a:lnTo>
                    <a:lnTo>
                      <a:pt x="141" y="296"/>
                    </a:lnTo>
                    <a:lnTo>
                      <a:pt x="159" y="296"/>
                    </a:lnTo>
                    <a:lnTo>
                      <a:pt x="179" y="293"/>
                    </a:lnTo>
                    <a:lnTo>
                      <a:pt x="196" y="291"/>
                    </a:lnTo>
                    <a:lnTo>
                      <a:pt x="214" y="285"/>
                    </a:lnTo>
                    <a:lnTo>
                      <a:pt x="230" y="278"/>
                    </a:lnTo>
                    <a:lnTo>
                      <a:pt x="245" y="269"/>
                    </a:lnTo>
                    <a:lnTo>
                      <a:pt x="257" y="258"/>
                    </a:lnTo>
                    <a:lnTo>
                      <a:pt x="267" y="244"/>
                    </a:lnTo>
                    <a:lnTo>
                      <a:pt x="275" y="227"/>
                    </a:lnTo>
                    <a:lnTo>
                      <a:pt x="279" y="207"/>
                    </a:lnTo>
                    <a:lnTo>
                      <a:pt x="278" y="172"/>
                    </a:lnTo>
                    <a:lnTo>
                      <a:pt x="269" y="139"/>
                    </a:lnTo>
                    <a:lnTo>
                      <a:pt x="254" y="106"/>
                    </a:lnTo>
                    <a:lnTo>
                      <a:pt x="235" y="76"/>
                    </a:lnTo>
                    <a:lnTo>
                      <a:pt x="214" y="49"/>
                    </a:lnTo>
                    <a:lnTo>
                      <a:pt x="195" y="27"/>
                    </a:lnTo>
                    <a:lnTo>
                      <a:pt x="179" y="11"/>
                    </a:lnTo>
                    <a:lnTo>
                      <a:pt x="166" y="3"/>
                    </a:lnTo>
                    <a:close/>
                  </a:path>
                </a:pathLst>
              </a:custGeom>
              <a:solidFill>
                <a:srgbClr val="FF0066"/>
              </a:solidFill>
              <a:ln w="9525">
                <a:solidFill>
                  <a:srgbClr val="000000"/>
                </a:solidFill>
                <a:round/>
                <a:headEnd/>
                <a:tailEnd/>
              </a:ln>
            </p:spPr>
            <p:txBody>
              <a:bodyPr/>
              <a:lstStyle/>
              <a:p>
                <a:endParaRPr lang="en-US">
                  <a:solidFill>
                    <a:srgbClr val="FFFFFF"/>
                  </a:solidFill>
                </a:endParaRPr>
              </a:p>
            </p:txBody>
          </p:sp>
          <p:sp>
            <p:nvSpPr>
              <p:cNvPr id="1187" name="Freeform 166"/>
              <p:cNvSpPr>
                <a:spLocks/>
              </p:cNvSpPr>
              <p:nvPr/>
            </p:nvSpPr>
            <p:spPr bwMode="auto">
              <a:xfrm>
                <a:off x="2661" y="979"/>
                <a:ext cx="93" cy="98"/>
              </a:xfrm>
              <a:custGeom>
                <a:avLst/>
                <a:gdLst>
                  <a:gd name="T0" fmla="*/ 166 w 279"/>
                  <a:gd name="T1" fmla="*/ 3 h 296"/>
                  <a:gd name="T2" fmla="*/ 166 w 279"/>
                  <a:gd name="T3" fmla="*/ 3 h 296"/>
                  <a:gd name="T4" fmla="*/ 154 w 279"/>
                  <a:gd name="T5" fmla="*/ 0 h 296"/>
                  <a:gd name="T6" fmla="*/ 139 w 279"/>
                  <a:gd name="T7" fmla="*/ 0 h 296"/>
                  <a:gd name="T8" fmla="*/ 122 w 279"/>
                  <a:gd name="T9" fmla="*/ 3 h 296"/>
                  <a:gd name="T10" fmla="*/ 104 w 279"/>
                  <a:gd name="T11" fmla="*/ 7 h 296"/>
                  <a:gd name="T12" fmla="*/ 85 w 279"/>
                  <a:gd name="T13" fmla="*/ 14 h 296"/>
                  <a:gd name="T14" fmla="*/ 67 w 279"/>
                  <a:gd name="T15" fmla="*/ 23 h 296"/>
                  <a:gd name="T16" fmla="*/ 49 w 279"/>
                  <a:gd name="T17" fmla="*/ 36 h 296"/>
                  <a:gd name="T18" fmla="*/ 33 w 279"/>
                  <a:gd name="T19" fmla="*/ 49 h 296"/>
                  <a:gd name="T20" fmla="*/ 19 w 279"/>
                  <a:gd name="T21" fmla="*/ 67 h 296"/>
                  <a:gd name="T22" fmla="*/ 9 w 279"/>
                  <a:gd name="T23" fmla="*/ 89 h 296"/>
                  <a:gd name="T24" fmla="*/ 2 w 279"/>
                  <a:gd name="T25" fmla="*/ 114 h 296"/>
                  <a:gd name="T26" fmla="*/ 0 w 279"/>
                  <a:gd name="T27" fmla="*/ 142 h 296"/>
                  <a:gd name="T28" fmla="*/ 4 w 279"/>
                  <a:gd name="T29" fmla="*/ 174 h 296"/>
                  <a:gd name="T30" fmla="*/ 12 w 279"/>
                  <a:gd name="T31" fmla="*/ 208 h 296"/>
                  <a:gd name="T32" fmla="*/ 27 w 279"/>
                  <a:gd name="T33" fmla="*/ 248 h 296"/>
                  <a:gd name="T34" fmla="*/ 51 w 279"/>
                  <a:gd name="T35" fmla="*/ 291 h 296"/>
                  <a:gd name="T36" fmla="*/ 51 w 279"/>
                  <a:gd name="T37" fmla="*/ 291 h 296"/>
                  <a:gd name="T38" fmla="*/ 62 w 279"/>
                  <a:gd name="T39" fmla="*/ 292 h 296"/>
                  <a:gd name="T40" fmla="*/ 74 w 279"/>
                  <a:gd name="T41" fmla="*/ 293 h 296"/>
                  <a:gd name="T42" fmla="*/ 89 w 279"/>
                  <a:gd name="T43" fmla="*/ 295 h 296"/>
                  <a:gd name="T44" fmla="*/ 106 w 279"/>
                  <a:gd name="T45" fmla="*/ 296 h 296"/>
                  <a:gd name="T46" fmla="*/ 122 w 279"/>
                  <a:gd name="T47" fmla="*/ 296 h 296"/>
                  <a:gd name="T48" fmla="*/ 141 w 279"/>
                  <a:gd name="T49" fmla="*/ 296 h 296"/>
                  <a:gd name="T50" fmla="*/ 159 w 279"/>
                  <a:gd name="T51" fmla="*/ 296 h 296"/>
                  <a:gd name="T52" fmla="*/ 179 w 279"/>
                  <a:gd name="T53" fmla="*/ 293 h 296"/>
                  <a:gd name="T54" fmla="*/ 196 w 279"/>
                  <a:gd name="T55" fmla="*/ 291 h 296"/>
                  <a:gd name="T56" fmla="*/ 214 w 279"/>
                  <a:gd name="T57" fmla="*/ 285 h 296"/>
                  <a:gd name="T58" fmla="*/ 230 w 279"/>
                  <a:gd name="T59" fmla="*/ 278 h 296"/>
                  <a:gd name="T60" fmla="*/ 245 w 279"/>
                  <a:gd name="T61" fmla="*/ 269 h 296"/>
                  <a:gd name="T62" fmla="*/ 257 w 279"/>
                  <a:gd name="T63" fmla="*/ 258 h 296"/>
                  <a:gd name="T64" fmla="*/ 267 w 279"/>
                  <a:gd name="T65" fmla="*/ 244 h 296"/>
                  <a:gd name="T66" fmla="*/ 275 w 279"/>
                  <a:gd name="T67" fmla="*/ 227 h 296"/>
                  <a:gd name="T68" fmla="*/ 279 w 279"/>
                  <a:gd name="T69" fmla="*/ 207 h 296"/>
                  <a:gd name="T70" fmla="*/ 279 w 279"/>
                  <a:gd name="T71" fmla="*/ 207 h 296"/>
                  <a:gd name="T72" fmla="*/ 278 w 279"/>
                  <a:gd name="T73" fmla="*/ 172 h 296"/>
                  <a:gd name="T74" fmla="*/ 269 w 279"/>
                  <a:gd name="T75" fmla="*/ 139 h 296"/>
                  <a:gd name="T76" fmla="*/ 254 w 279"/>
                  <a:gd name="T77" fmla="*/ 106 h 296"/>
                  <a:gd name="T78" fmla="*/ 235 w 279"/>
                  <a:gd name="T79" fmla="*/ 76 h 296"/>
                  <a:gd name="T80" fmla="*/ 214 w 279"/>
                  <a:gd name="T81" fmla="*/ 49 h 296"/>
                  <a:gd name="T82" fmla="*/ 195 w 279"/>
                  <a:gd name="T83" fmla="*/ 27 h 296"/>
                  <a:gd name="T84" fmla="*/ 179 w 279"/>
                  <a:gd name="T85" fmla="*/ 11 h 296"/>
                  <a:gd name="T86" fmla="*/ 166 w 279"/>
                  <a:gd name="T87" fmla="*/ 3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9"/>
                  <a:gd name="T133" fmla="*/ 0 h 296"/>
                  <a:gd name="T134" fmla="*/ 279 w 279"/>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9" h="296">
                    <a:moveTo>
                      <a:pt x="166" y="3"/>
                    </a:moveTo>
                    <a:lnTo>
                      <a:pt x="166" y="3"/>
                    </a:lnTo>
                    <a:lnTo>
                      <a:pt x="154" y="0"/>
                    </a:lnTo>
                    <a:lnTo>
                      <a:pt x="139" y="0"/>
                    </a:lnTo>
                    <a:lnTo>
                      <a:pt x="122" y="3"/>
                    </a:lnTo>
                    <a:lnTo>
                      <a:pt x="104" y="7"/>
                    </a:lnTo>
                    <a:lnTo>
                      <a:pt x="85" y="14"/>
                    </a:lnTo>
                    <a:lnTo>
                      <a:pt x="67" y="23"/>
                    </a:lnTo>
                    <a:lnTo>
                      <a:pt x="49" y="36"/>
                    </a:lnTo>
                    <a:lnTo>
                      <a:pt x="33" y="49"/>
                    </a:lnTo>
                    <a:lnTo>
                      <a:pt x="19" y="67"/>
                    </a:lnTo>
                    <a:lnTo>
                      <a:pt x="9" y="89"/>
                    </a:lnTo>
                    <a:lnTo>
                      <a:pt x="2" y="114"/>
                    </a:lnTo>
                    <a:lnTo>
                      <a:pt x="0" y="142"/>
                    </a:lnTo>
                    <a:lnTo>
                      <a:pt x="4" y="174"/>
                    </a:lnTo>
                    <a:lnTo>
                      <a:pt x="12" y="208"/>
                    </a:lnTo>
                    <a:lnTo>
                      <a:pt x="27" y="248"/>
                    </a:lnTo>
                    <a:lnTo>
                      <a:pt x="51" y="291"/>
                    </a:lnTo>
                    <a:lnTo>
                      <a:pt x="62" y="292"/>
                    </a:lnTo>
                    <a:lnTo>
                      <a:pt x="74" y="293"/>
                    </a:lnTo>
                    <a:lnTo>
                      <a:pt x="89" y="295"/>
                    </a:lnTo>
                    <a:lnTo>
                      <a:pt x="106" y="296"/>
                    </a:lnTo>
                    <a:lnTo>
                      <a:pt x="122" y="296"/>
                    </a:lnTo>
                    <a:lnTo>
                      <a:pt x="141" y="296"/>
                    </a:lnTo>
                    <a:lnTo>
                      <a:pt x="159" y="296"/>
                    </a:lnTo>
                    <a:lnTo>
                      <a:pt x="179" y="293"/>
                    </a:lnTo>
                    <a:lnTo>
                      <a:pt x="196" y="291"/>
                    </a:lnTo>
                    <a:lnTo>
                      <a:pt x="214" y="285"/>
                    </a:lnTo>
                    <a:lnTo>
                      <a:pt x="230" y="278"/>
                    </a:lnTo>
                    <a:lnTo>
                      <a:pt x="245" y="269"/>
                    </a:lnTo>
                    <a:lnTo>
                      <a:pt x="257" y="258"/>
                    </a:lnTo>
                    <a:lnTo>
                      <a:pt x="267" y="244"/>
                    </a:lnTo>
                    <a:lnTo>
                      <a:pt x="275" y="227"/>
                    </a:lnTo>
                    <a:lnTo>
                      <a:pt x="279" y="207"/>
                    </a:lnTo>
                    <a:lnTo>
                      <a:pt x="278" y="172"/>
                    </a:lnTo>
                    <a:lnTo>
                      <a:pt x="269" y="139"/>
                    </a:lnTo>
                    <a:lnTo>
                      <a:pt x="254" y="106"/>
                    </a:lnTo>
                    <a:lnTo>
                      <a:pt x="235" y="76"/>
                    </a:lnTo>
                    <a:lnTo>
                      <a:pt x="214" y="49"/>
                    </a:lnTo>
                    <a:lnTo>
                      <a:pt x="195" y="27"/>
                    </a:lnTo>
                    <a:lnTo>
                      <a:pt x="179" y="11"/>
                    </a:lnTo>
                    <a:lnTo>
                      <a:pt x="166" y="3"/>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88" name="Freeform 167"/>
              <p:cNvSpPr>
                <a:spLocks/>
              </p:cNvSpPr>
              <p:nvPr/>
            </p:nvSpPr>
            <p:spPr bwMode="auto">
              <a:xfrm>
                <a:off x="2721" y="1086"/>
                <a:ext cx="63" cy="143"/>
              </a:xfrm>
              <a:custGeom>
                <a:avLst/>
                <a:gdLst>
                  <a:gd name="T0" fmla="*/ 98 w 190"/>
                  <a:gd name="T1" fmla="*/ 0 h 429"/>
                  <a:gd name="T2" fmla="*/ 89 w 190"/>
                  <a:gd name="T3" fmla="*/ 33 h 429"/>
                  <a:gd name="T4" fmla="*/ 77 w 190"/>
                  <a:gd name="T5" fmla="*/ 55 h 429"/>
                  <a:gd name="T6" fmla="*/ 63 w 190"/>
                  <a:gd name="T7" fmla="*/ 67 h 429"/>
                  <a:gd name="T8" fmla="*/ 48 w 190"/>
                  <a:gd name="T9" fmla="*/ 71 h 429"/>
                  <a:gd name="T10" fmla="*/ 33 w 190"/>
                  <a:gd name="T11" fmla="*/ 68 h 429"/>
                  <a:gd name="T12" fmla="*/ 19 w 190"/>
                  <a:gd name="T13" fmla="*/ 64 h 429"/>
                  <a:gd name="T14" fmla="*/ 8 w 190"/>
                  <a:gd name="T15" fmla="*/ 58 h 429"/>
                  <a:gd name="T16" fmla="*/ 0 w 190"/>
                  <a:gd name="T17" fmla="*/ 54 h 429"/>
                  <a:gd name="T18" fmla="*/ 3 w 190"/>
                  <a:gd name="T19" fmla="*/ 68 h 429"/>
                  <a:gd name="T20" fmla="*/ 7 w 190"/>
                  <a:gd name="T21" fmla="*/ 83 h 429"/>
                  <a:gd name="T22" fmla="*/ 7 w 190"/>
                  <a:gd name="T23" fmla="*/ 98 h 429"/>
                  <a:gd name="T24" fmla="*/ 4 w 190"/>
                  <a:gd name="T25" fmla="*/ 111 h 429"/>
                  <a:gd name="T26" fmla="*/ 7 w 190"/>
                  <a:gd name="T27" fmla="*/ 148 h 429"/>
                  <a:gd name="T28" fmla="*/ 14 w 190"/>
                  <a:gd name="T29" fmla="*/ 206 h 429"/>
                  <a:gd name="T30" fmla="*/ 19 w 190"/>
                  <a:gd name="T31" fmla="*/ 261 h 429"/>
                  <a:gd name="T32" fmla="*/ 22 w 190"/>
                  <a:gd name="T33" fmla="*/ 284 h 429"/>
                  <a:gd name="T34" fmla="*/ 69 w 190"/>
                  <a:gd name="T35" fmla="*/ 293 h 429"/>
                  <a:gd name="T36" fmla="*/ 109 w 190"/>
                  <a:gd name="T37" fmla="*/ 429 h 429"/>
                  <a:gd name="T38" fmla="*/ 190 w 190"/>
                  <a:gd name="T39" fmla="*/ 312 h 429"/>
                  <a:gd name="T40" fmla="*/ 156 w 190"/>
                  <a:gd name="T41" fmla="*/ 225 h 429"/>
                  <a:gd name="T42" fmla="*/ 184 w 190"/>
                  <a:gd name="T43" fmla="*/ 181 h 429"/>
                  <a:gd name="T44" fmla="*/ 98 w 190"/>
                  <a:gd name="T45" fmla="*/ 0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429"/>
                  <a:gd name="T71" fmla="*/ 190 w 1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429">
                    <a:moveTo>
                      <a:pt x="98" y="0"/>
                    </a:moveTo>
                    <a:lnTo>
                      <a:pt x="89" y="33"/>
                    </a:lnTo>
                    <a:lnTo>
                      <a:pt x="77" y="55"/>
                    </a:lnTo>
                    <a:lnTo>
                      <a:pt x="63" y="67"/>
                    </a:lnTo>
                    <a:lnTo>
                      <a:pt x="48" y="71"/>
                    </a:lnTo>
                    <a:lnTo>
                      <a:pt x="33" y="68"/>
                    </a:lnTo>
                    <a:lnTo>
                      <a:pt x="19" y="64"/>
                    </a:lnTo>
                    <a:lnTo>
                      <a:pt x="8" y="58"/>
                    </a:lnTo>
                    <a:lnTo>
                      <a:pt x="0" y="54"/>
                    </a:lnTo>
                    <a:lnTo>
                      <a:pt x="3" y="68"/>
                    </a:lnTo>
                    <a:lnTo>
                      <a:pt x="7" y="83"/>
                    </a:lnTo>
                    <a:lnTo>
                      <a:pt x="7" y="98"/>
                    </a:lnTo>
                    <a:lnTo>
                      <a:pt x="4" y="111"/>
                    </a:lnTo>
                    <a:lnTo>
                      <a:pt x="7" y="148"/>
                    </a:lnTo>
                    <a:lnTo>
                      <a:pt x="14" y="206"/>
                    </a:lnTo>
                    <a:lnTo>
                      <a:pt x="19" y="261"/>
                    </a:lnTo>
                    <a:lnTo>
                      <a:pt x="22" y="284"/>
                    </a:lnTo>
                    <a:lnTo>
                      <a:pt x="69" y="293"/>
                    </a:lnTo>
                    <a:lnTo>
                      <a:pt x="109" y="429"/>
                    </a:lnTo>
                    <a:lnTo>
                      <a:pt x="190" y="312"/>
                    </a:lnTo>
                    <a:lnTo>
                      <a:pt x="156" y="225"/>
                    </a:lnTo>
                    <a:lnTo>
                      <a:pt x="184" y="181"/>
                    </a:lnTo>
                    <a:lnTo>
                      <a:pt x="98" y="0"/>
                    </a:lnTo>
                    <a:close/>
                  </a:path>
                </a:pathLst>
              </a:custGeom>
              <a:solidFill>
                <a:srgbClr val="33FF00"/>
              </a:solidFill>
              <a:ln w="9525">
                <a:solidFill>
                  <a:srgbClr val="000000"/>
                </a:solidFill>
                <a:round/>
                <a:headEnd/>
                <a:tailEnd/>
              </a:ln>
            </p:spPr>
            <p:txBody>
              <a:bodyPr/>
              <a:lstStyle/>
              <a:p>
                <a:endParaRPr lang="en-US">
                  <a:solidFill>
                    <a:srgbClr val="FFFFFF"/>
                  </a:solidFill>
                </a:endParaRPr>
              </a:p>
            </p:txBody>
          </p:sp>
          <p:sp>
            <p:nvSpPr>
              <p:cNvPr id="1189" name="Freeform 168"/>
              <p:cNvSpPr>
                <a:spLocks/>
              </p:cNvSpPr>
              <p:nvPr/>
            </p:nvSpPr>
            <p:spPr bwMode="auto">
              <a:xfrm>
                <a:off x="2721" y="1086"/>
                <a:ext cx="63" cy="143"/>
              </a:xfrm>
              <a:custGeom>
                <a:avLst/>
                <a:gdLst>
                  <a:gd name="T0" fmla="*/ 98 w 190"/>
                  <a:gd name="T1" fmla="*/ 0 h 429"/>
                  <a:gd name="T2" fmla="*/ 98 w 190"/>
                  <a:gd name="T3" fmla="*/ 0 h 429"/>
                  <a:gd name="T4" fmla="*/ 89 w 190"/>
                  <a:gd name="T5" fmla="*/ 33 h 429"/>
                  <a:gd name="T6" fmla="*/ 77 w 190"/>
                  <a:gd name="T7" fmla="*/ 55 h 429"/>
                  <a:gd name="T8" fmla="*/ 63 w 190"/>
                  <a:gd name="T9" fmla="*/ 67 h 429"/>
                  <a:gd name="T10" fmla="*/ 48 w 190"/>
                  <a:gd name="T11" fmla="*/ 71 h 429"/>
                  <a:gd name="T12" fmla="*/ 33 w 190"/>
                  <a:gd name="T13" fmla="*/ 68 h 429"/>
                  <a:gd name="T14" fmla="*/ 19 w 190"/>
                  <a:gd name="T15" fmla="*/ 64 h 429"/>
                  <a:gd name="T16" fmla="*/ 8 w 190"/>
                  <a:gd name="T17" fmla="*/ 58 h 429"/>
                  <a:gd name="T18" fmla="*/ 0 w 190"/>
                  <a:gd name="T19" fmla="*/ 54 h 429"/>
                  <a:gd name="T20" fmla="*/ 0 w 190"/>
                  <a:gd name="T21" fmla="*/ 54 h 429"/>
                  <a:gd name="T22" fmla="*/ 3 w 190"/>
                  <a:gd name="T23" fmla="*/ 68 h 429"/>
                  <a:gd name="T24" fmla="*/ 7 w 190"/>
                  <a:gd name="T25" fmla="*/ 83 h 429"/>
                  <a:gd name="T26" fmla="*/ 7 w 190"/>
                  <a:gd name="T27" fmla="*/ 98 h 429"/>
                  <a:gd name="T28" fmla="*/ 4 w 190"/>
                  <a:gd name="T29" fmla="*/ 111 h 429"/>
                  <a:gd name="T30" fmla="*/ 4 w 190"/>
                  <a:gd name="T31" fmla="*/ 111 h 429"/>
                  <a:gd name="T32" fmla="*/ 7 w 190"/>
                  <a:gd name="T33" fmla="*/ 148 h 429"/>
                  <a:gd name="T34" fmla="*/ 14 w 190"/>
                  <a:gd name="T35" fmla="*/ 206 h 429"/>
                  <a:gd name="T36" fmla="*/ 19 w 190"/>
                  <a:gd name="T37" fmla="*/ 261 h 429"/>
                  <a:gd name="T38" fmla="*/ 22 w 190"/>
                  <a:gd name="T39" fmla="*/ 284 h 429"/>
                  <a:gd name="T40" fmla="*/ 69 w 190"/>
                  <a:gd name="T41" fmla="*/ 293 h 429"/>
                  <a:gd name="T42" fmla="*/ 109 w 190"/>
                  <a:gd name="T43" fmla="*/ 429 h 429"/>
                  <a:gd name="T44" fmla="*/ 190 w 190"/>
                  <a:gd name="T45" fmla="*/ 312 h 429"/>
                  <a:gd name="T46" fmla="*/ 156 w 190"/>
                  <a:gd name="T47" fmla="*/ 225 h 429"/>
                  <a:gd name="T48" fmla="*/ 184 w 190"/>
                  <a:gd name="T49" fmla="*/ 181 h 429"/>
                  <a:gd name="T50" fmla="*/ 98 w 190"/>
                  <a:gd name="T51" fmla="*/ 0 h 4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429"/>
                  <a:gd name="T80" fmla="*/ 190 w 190"/>
                  <a:gd name="T81" fmla="*/ 429 h 4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429">
                    <a:moveTo>
                      <a:pt x="98" y="0"/>
                    </a:moveTo>
                    <a:lnTo>
                      <a:pt x="98" y="0"/>
                    </a:lnTo>
                    <a:lnTo>
                      <a:pt x="89" y="33"/>
                    </a:lnTo>
                    <a:lnTo>
                      <a:pt x="77" y="55"/>
                    </a:lnTo>
                    <a:lnTo>
                      <a:pt x="63" y="67"/>
                    </a:lnTo>
                    <a:lnTo>
                      <a:pt x="48" y="71"/>
                    </a:lnTo>
                    <a:lnTo>
                      <a:pt x="33" y="68"/>
                    </a:lnTo>
                    <a:lnTo>
                      <a:pt x="19" y="64"/>
                    </a:lnTo>
                    <a:lnTo>
                      <a:pt x="8" y="58"/>
                    </a:lnTo>
                    <a:lnTo>
                      <a:pt x="0" y="54"/>
                    </a:lnTo>
                    <a:lnTo>
                      <a:pt x="3" y="68"/>
                    </a:lnTo>
                    <a:lnTo>
                      <a:pt x="7" y="83"/>
                    </a:lnTo>
                    <a:lnTo>
                      <a:pt x="7" y="98"/>
                    </a:lnTo>
                    <a:lnTo>
                      <a:pt x="4" y="111"/>
                    </a:lnTo>
                    <a:lnTo>
                      <a:pt x="7" y="148"/>
                    </a:lnTo>
                    <a:lnTo>
                      <a:pt x="14" y="206"/>
                    </a:lnTo>
                    <a:lnTo>
                      <a:pt x="19" y="261"/>
                    </a:lnTo>
                    <a:lnTo>
                      <a:pt x="22" y="284"/>
                    </a:lnTo>
                    <a:lnTo>
                      <a:pt x="69" y="293"/>
                    </a:lnTo>
                    <a:lnTo>
                      <a:pt x="109" y="429"/>
                    </a:lnTo>
                    <a:lnTo>
                      <a:pt x="190" y="312"/>
                    </a:lnTo>
                    <a:lnTo>
                      <a:pt x="156" y="225"/>
                    </a:lnTo>
                    <a:lnTo>
                      <a:pt x="184" y="181"/>
                    </a:lnTo>
                    <a:lnTo>
                      <a:pt x="98" y="0"/>
                    </a:lnTo>
                  </a:path>
                </a:pathLst>
              </a:custGeom>
              <a:solidFill>
                <a:srgbClr val="FF0066"/>
              </a:solidFill>
              <a:ln w="0">
                <a:solidFill>
                  <a:srgbClr val="000000"/>
                </a:solidFill>
                <a:prstDash val="solid"/>
                <a:round/>
                <a:headEnd/>
                <a:tailEnd/>
              </a:ln>
            </p:spPr>
            <p:txBody>
              <a:bodyPr/>
              <a:lstStyle/>
              <a:p>
                <a:endParaRPr lang="en-US">
                  <a:solidFill>
                    <a:srgbClr val="FFFFFF"/>
                  </a:solidFill>
                </a:endParaRPr>
              </a:p>
            </p:txBody>
          </p:sp>
          <p:sp>
            <p:nvSpPr>
              <p:cNvPr id="1190" name="Freeform 169"/>
              <p:cNvSpPr>
                <a:spLocks/>
              </p:cNvSpPr>
              <p:nvPr/>
            </p:nvSpPr>
            <p:spPr bwMode="auto">
              <a:xfrm>
                <a:off x="2706" y="1077"/>
                <a:ext cx="31" cy="31"/>
              </a:xfrm>
              <a:custGeom>
                <a:avLst/>
                <a:gdLst>
                  <a:gd name="T0" fmla="*/ 0 w 95"/>
                  <a:gd name="T1" fmla="*/ 0 h 94"/>
                  <a:gd name="T2" fmla="*/ 0 w 95"/>
                  <a:gd name="T3" fmla="*/ 0 h 94"/>
                  <a:gd name="T4" fmla="*/ 6 w 95"/>
                  <a:gd name="T5" fmla="*/ 9 h 94"/>
                  <a:gd name="T6" fmla="*/ 17 w 95"/>
                  <a:gd name="T7" fmla="*/ 22 h 94"/>
                  <a:gd name="T8" fmla="*/ 30 w 95"/>
                  <a:gd name="T9" fmla="*/ 36 h 94"/>
                  <a:gd name="T10" fmla="*/ 44 w 95"/>
                  <a:gd name="T11" fmla="*/ 51 h 94"/>
                  <a:gd name="T12" fmla="*/ 57 w 95"/>
                  <a:gd name="T13" fmla="*/ 65 h 94"/>
                  <a:gd name="T14" fmla="*/ 71 w 95"/>
                  <a:gd name="T15" fmla="*/ 78 h 94"/>
                  <a:gd name="T16" fmla="*/ 84 w 95"/>
                  <a:gd name="T17" fmla="*/ 88 h 94"/>
                  <a:gd name="T18" fmla="*/ 95 w 95"/>
                  <a:gd name="T19" fmla="*/ 94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4"/>
                  <a:gd name="T32" fmla="*/ 95 w 95"/>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4">
                    <a:moveTo>
                      <a:pt x="0" y="0"/>
                    </a:moveTo>
                    <a:lnTo>
                      <a:pt x="0" y="0"/>
                    </a:lnTo>
                    <a:lnTo>
                      <a:pt x="6" y="9"/>
                    </a:lnTo>
                    <a:lnTo>
                      <a:pt x="17" y="22"/>
                    </a:lnTo>
                    <a:lnTo>
                      <a:pt x="30" y="36"/>
                    </a:lnTo>
                    <a:lnTo>
                      <a:pt x="44" y="51"/>
                    </a:lnTo>
                    <a:lnTo>
                      <a:pt x="57" y="65"/>
                    </a:lnTo>
                    <a:lnTo>
                      <a:pt x="71" y="78"/>
                    </a:lnTo>
                    <a:lnTo>
                      <a:pt x="84" y="88"/>
                    </a:lnTo>
                    <a:lnTo>
                      <a:pt x="95" y="94"/>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91" name="Line 170"/>
              <p:cNvSpPr>
                <a:spLocks noChangeShapeType="1"/>
              </p:cNvSpPr>
              <p:nvPr/>
            </p:nvSpPr>
            <p:spPr bwMode="auto">
              <a:xfrm flipH="1" flipV="1">
                <a:off x="2732" y="1108"/>
                <a:ext cx="12" cy="76"/>
              </a:xfrm>
              <a:prstGeom prst="line">
                <a:avLst/>
              </a:prstGeom>
              <a:noFill/>
              <a:ln w="0">
                <a:solidFill>
                  <a:srgbClr val="000000"/>
                </a:solidFill>
                <a:round/>
                <a:headEnd/>
                <a:tailEnd/>
              </a:ln>
            </p:spPr>
            <p:txBody>
              <a:bodyPr/>
              <a:lstStyle/>
              <a:p>
                <a:endParaRPr lang="en-US">
                  <a:solidFill>
                    <a:srgbClr val="FFFFFF"/>
                  </a:solidFill>
                </a:endParaRPr>
              </a:p>
            </p:txBody>
          </p:sp>
          <p:sp>
            <p:nvSpPr>
              <p:cNvPr id="1192" name="Freeform 171"/>
              <p:cNvSpPr>
                <a:spLocks/>
              </p:cNvSpPr>
              <p:nvPr/>
            </p:nvSpPr>
            <p:spPr bwMode="auto">
              <a:xfrm>
                <a:off x="2739" y="1071"/>
                <a:ext cx="34" cy="90"/>
              </a:xfrm>
              <a:custGeom>
                <a:avLst/>
                <a:gdLst>
                  <a:gd name="T0" fmla="*/ 102 w 102"/>
                  <a:gd name="T1" fmla="*/ 271 h 271"/>
                  <a:gd name="T2" fmla="*/ 24 w 102"/>
                  <a:gd name="T3" fmla="*/ 99 h 271"/>
                  <a:gd name="T4" fmla="*/ 24 w 102"/>
                  <a:gd name="T5" fmla="*/ 99 h 271"/>
                  <a:gd name="T6" fmla="*/ 22 w 102"/>
                  <a:gd name="T7" fmla="*/ 88 h 271"/>
                  <a:gd name="T8" fmla="*/ 16 w 102"/>
                  <a:gd name="T9" fmla="*/ 62 h 271"/>
                  <a:gd name="T10" fmla="*/ 8 w 102"/>
                  <a:gd name="T11" fmla="*/ 30 h 271"/>
                  <a:gd name="T12" fmla="*/ 0 w 102"/>
                  <a:gd name="T13" fmla="*/ 0 h 271"/>
                  <a:gd name="T14" fmla="*/ 0 60000 65536"/>
                  <a:gd name="T15" fmla="*/ 0 60000 65536"/>
                  <a:gd name="T16" fmla="*/ 0 60000 65536"/>
                  <a:gd name="T17" fmla="*/ 0 60000 65536"/>
                  <a:gd name="T18" fmla="*/ 0 60000 65536"/>
                  <a:gd name="T19" fmla="*/ 0 60000 65536"/>
                  <a:gd name="T20" fmla="*/ 0 60000 65536"/>
                  <a:gd name="T21" fmla="*/ 0 w 102"/>
                  <a:gd name="T22" fmla="*/ 0 h 271"/>
                  <a:gd name="T23" fmla="*/ 102 w 102"/>
                  <a:gd name="T24" fmla="*/ 271 h 2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1">
                    <a:moveTo>
                      <a:pt x="102" y="271"/>
                    </a:moveTo>
                    <a:lnTo>
                      <a:pt x="24" y="99"/>
                    </a:lnTo>
                    <a:lnTo>
                      <a:pt x="22" y="88"/>
                    </a:lnTo>
                    <a:lnTo>
                      <a:pt x="16" y="62"/>
                    </a:lnTo>
                    <a:lnTo>
                      <a:pt x="8" y="30"/>
                    </a:lnTo>
                    <a:lnTo>
                      <a:pt x="0" y="0"/>
                    </a:lnTo>
                  </a:path>
                </a:pathLst>
              </a:custGeom>
              <a:solidFill>
                <a:srgbClr val="FF0066"/>
              </a:solidFill>
              <a:ln w="0">
                <a:solidFill>
                  <a:srgbClr val="000000"/>
                </a:solidFill>
                <a:prstDash val="solid"/>
                <a:round/>
                <a:headEnd/>
                <a:tailEnd/>
              </a:ln>
            </p:spPr>
            <p:txBody>
              <a:bodyPr/>
              <a:lstStyle/>
              <a:p>
                <a:endParaRPr lang="en-US">
                  <a:solidFill>
                    <a:srgbClr val="FFFFFF"/>
                  </a:solidFill>
                </a:endParaRPr>
              </a:p>
            </p:txBody>
          </p:sp>
          <p:sp>
            <p:nvSpPr>
              <p:cNvPr id="1193" name="Freeform 172"/>
              <p:cNvSpPr>
                <a:spLocks/>
              </p:cNvSpPr>
              <p:nvPr/>
            </p:nvSpPr>
            <p:spPr bwMode="auto">
              <a:xfrm>
                <a:off x="2711" y="1103"/>
                <a:ext cx="1" cy="21"/>
              </a:xfrm>
              <a:custGeom>
                <a:avLst/>
                <a:gdLst>
                  <a:gd name="T0" fmla="*/ 2 w 4"/>
                  <a:gd name="T1" fmla="*/ 0 h 62"/>
                  <a:gd name="T2" fmla="*/ 2 w 4"/>
                  <a:gd name="T3" fmla="*/ 0 h 62"/>
                  <a:gd name="T4" fmla="*/ 1 w 4"/>
                  <a:gd name="T5" fmla="*/ 14 h 62"/>
                  <a:gd name="T6" fmla="*/ 0 w 4"/>
                  <a:gd name="T7" fmla="*/ 32 h 62"/>
                  <a:gd name="T8" fmla="*/ 1 w 4"/>
                  <a:gd name="T9" fmla="*/ 50 h 62"/>
                  <a:gd name="T10" fmla="*/ 4 w 4"/>
                  <a:gd name="T11" fmla="*/ 62 h 62"/>
                  <a:gd name="T12" fmla="*/ 0 60000 65536"/>
                  <a:gd name="T13" fmla="*/ 0 60000 65536"/>
                  <a:gd name="T14" fmla="*/ 0 60000 65536"/>
                  <a:gd name="T15" fmla="*/ 0 60000 65536"/>
                  <a:gd name="T16" fmla="*/ 0 60000 65536"/>
                  <a:gd name="T17" fmla="*/ 0 60000 65536"/>
                  <a:gd name="T18" fmla="*/ 0 w 4"/>
                  <a:gd name="T19" fmla="*/ 0 h 62"/>
                  <a:gd name="T20" fmla="*/ 4 w 4"/>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 h="62">
                    <a:moveTo>
                      <a:pt x="2" y="0"/>
                    </a:moveTo>
                    <a:lnTo>
                      <a:pt x="2" y="0"/>
                    </a:lnTo>
                    <a:lnTo>
                      <a:pt x="1" y="14"/>
                    </a:lnTo>
                    <a:lnTo>
                      <a:pt x="0" y="32"/>
                    </a:lnTo>
                    <a:lnTo>
                      <a:pt x="1" y="50"/>
                    </a:lnTo>
                    <a:lnTo>
                      <a:pt x="4" y="62"/>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94" name="Freeform 173"/>
              <p:cNvSpPr>
                <a:spLocks/>
              </p:cNvSpPr>
              <p:nvPr/>
            </p:nvSpPr>
            <p:spPr bwMode="auto">
              <a:xfrm>
                <a:off x="2701" y="1104"/>
                <a:ext cx="2" cy="19"/>
              </a:xfrm>
              <a:custGeom>
                <a:avLst/>
                <a:gdLst>
                  <a:gd name="T0" fmla="*/ 7 w 7"/>
                  <a:gd name="T1" fmla="*/ 56 h 56"/>
                  <a:gd name="T2" fmla="*/ 7 w 7"/>
                  <a:gd name="T3" fmla="*/ 56 h 56"/>
                  <a:gd name="T4" fmla="*/ 4 w 7"/>
                  <a:gd name="T5" fmla="*/ 45 h 56"/>
                  <a:gd name="T6" fmla="*/ 1 w 7"/>
                  <a:gd name="T7" fmla="*/ 29 h 56"/>
                  <a:gd name="T8" fmla="*/ 0 w 7"/>
                  <a:gd name="T9" fmla="*/ 14 h 56"/>
                  <a:gd name="T10" fmla="*/ 1 w 7"/>
                  <a:gd name="T11" fmla="*/ 0 h 56"/>
                  <a:gd name="T12" fmla="*/ 0 60000 65536"/>
                  <a:gd name="T13" fmla="*/ 0 60000 65536"/>
                  <a:gd name="T14" fmla="*/ 0 60000 65536"/>
                  <a:gd name="T15" fmla="*/ 0 60000 65536"/>
                  <a:gd name="T16" fmla="*/ 0 60000 65536"/>
                  <a:gd name="T17" fmla="*/ 0 60000 65536"/>
                  <a:gd name="T18" fmla="*/ 0 w 7"/>
                  <a:gd name="T19" fmla="*/ 0 h 56"/>
                  <a:gd name="T20" fmla="*/ 7 w 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 h="56">
                    <a:moveTo>
                      <a:pt x="7" y="56"/>
                    </a:moveTo>
                    <a:lnTo>
                      <a:pt x="7" y="56"/>
                    </a:lnTo>
                    <a:lnTo>
                      <a:pt x="4" y="45"/>
                    </a:lnTo>
                    <a:lnTo>
                      <a:pt x="1" y="29"/>
                    </a:lnTo>
                    <a:lnTo>
                      <a:pt x="0" y="14"/>
                    </a:lnTo>
                    <a:lnTo>
                      <a:pt x="1" y="0"/>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95" name="Freeform 174"/>
              <p:cNvSpPr>
                <a:spLocks/>
              </p:cNvSpPr>
              <p:nvPr/>
            </p:nvSpPr>
            <p:spPr bwMode="auto">
              <a:xfrm>
                <a:off x="2689" y="1107"/>
                <a:ext cx="1" cy="17"/>
              </a:xfrm>
              <a:custGeom>
                <a:avLst/>
                <a:gdLst>
                  <a:gd name="T0" fmla="*/ 3 w 3"/>
                  <a:gd name="T1" fmla="*/ 0 h 49"/>
                  <a:gd name="T2" fmla="*/ 3 w 3"/>
                  <a:gd name="T3" fmla="*/ 0 h 49"/>
                  <a:gd name="T4" fmla="*/ 1 w 3"/>
                  <a:gd name="T5" fmla="*/ 12 h 49"/>
                  <a:gd name="T6" fmla="*/ 1 w 3"/>
                  <a:gd name="T7" fmla="*/ 25 h 49"/>
                  <a:gd name="T8" fmla="*/ 0 w 3"/>
                  <a:gd name="T9" fmla="*/ 37 h 49"/>
                  <a:gd name="T10" fmla="*/ 3 w 3"/>
                  <a:gd name="T11" fmla="*/ 49 h 49"/>
                  <a:gd name="T12" fmla="*/ 0 60000 65536"/>
                  <a:gd name="T13" fmla="*/ 0 60000 65536"/>
                  <a:gd name="T14" fmla="*/ 0 60000 65536"/>
                  <a:gd name="T15" fmla="*/ 0 60000 65536"/>
                  <a:gd name="T16" fmla="*/ 0 60000 65536"/>
                  <a:gd name="T17" fmla="*/ 0 60000 65536"/>
                  <a:gd name="T18" fmla="*/ 0 w 3"/>
                  <a:gd name="T19" fmla="*/ 0 h 49"/>
                  <a:gd name="T20" fmla="*/ 3 w 3"/>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 h="49">
                    <a:moveTo>
                      <a:pt x="3" y="0"/>
                    </a:moveTo>
                    <a:lnTo>
                      <a:pt x="3" y="0"/>
                    </a:lnTo>
                    <a:lnTo>
                      <a:pt x="1" y="12"/>
                    </a:lnTo>
                    <a:lnTo>
                      <a:pt x="1" y="25"/>
                    </a:lnTo>
                    <a:lnTo>
                      <a:pt x="0" y="37"/>
                    </a:lnTo>
                    <a:lnTo>
                      <a:pt x="3" y="49"/>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96" name="Freeform 175"/>
              <p:cNvSpPr>
                <a:spLocks/>
              </p:cNvSpPr>
              <p:nvPr/>
            </p:nvSpPr>
            <p:spPr bwMode="auto">
              <a:xfrm>
                <a:off x="2678" y="1108"/>
                <a:ext cx="1" cy="15"/>
              </a:xfrm>
              <a:custGeom>
                <a:avLst/>
                <a:gdLst>
                  <a:gd name="T0" fmla="*/ 4 w 4"/>
                  <a:gd name="T1" fmla="*/ 47 h 47"/>
                  <a:gd name="T2" fmla="*/ 4 w 4"/>
                  <a:gd name="T3" fmla="*/ 47 h 47"/>
                  <a:gd name="T4" fmla="*/ 3 w 4"/>
                  <a:gd name="T5" fmla="*/ 39 h 47"/>
                  <a:gd name="T6" fmla="*/ 1 w 4"/>
                  <a:gd name="T7" fmla="*/ 26 h 47"/>
                  <a:gd name="T8" fmla="*/ 0 w 4"/>
                  <a:gd name="T9" fmla="*/ 13 h 47"/>
                  <a:gd name="T10" fmla="*/ 1 w 4"/>
                  <a:gd name="T11" fmla="*/ 0 h 47"/>
                  <a:gd name="T12" fmla="*/ 0 60000 65536"/>
                  <a:gd name="T13" fmla="*/ 0 60000 65536"/>
                  <a:gd name="T14" fmla="*/ 0 60000 65536"/>
                  <a:gd name="T15" fmla="*/ 0 60000 65536"/>
                  <a:gd name="T16" fmla="*/ 0 60000 65536"/>
                  <a:gd name="T17" fmla="*/ 0 60000 65536"/>
                  <a:gd name="T18" fmla="*/ 0 w 4"/>
                  <a:gd name="T19" fmla="*/ 0 h 47"/>
                  <a:gd name="T20" fmla="*/ 4 w 4"/>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4" h="47">
                    <a:moveTo>
                      <a:pt x="4" y="47"/>
                    </a:moveTo>
                    <a:lnTo>
                      <a:pt x="4" y="47"/>
                    </a:lnTo>
                    <a:lnTo>
                      <a:pt x="3" y="39"/>
                    </a:lnTo>
                    <a:lnTo>
                      <a:pt x="1" y="26"/>
                    </a:lnTo>
                    <a:lnTo>
                      <a:pt x="0" y="13"/>
                    </a:lnTo>
                    <a:lnTo>
                      <a:pt x="1" y="0"/>
                    </a:lnTo>
                  </a:path>
                </a:pathLst>
              </a:custGeom>
              <a:noFill/>
              <a:ln w="0">
                <a:solidFill>
                  <a:srgbClr val="000000"/>
                </a:solidFill>
                <a:prstDash val="solid"/>
                <a:round/>
                <a:headEnd/>
                <a:tailEnd/>
              </a:ln>
            </p:spPr>
            <p:txBody>
              <a:bodyPr/>
              <a:lstStyle/>
              <a:p>
                <a:endParaRPr lang="en-US">
                  <a:solidFill>
                    <a:srgbClr val="FFFFFF"/>
                  </a:solidFill>
                </a:endParaRPr>
              </a:p>
            </p:txBody>
          </p:sp>
          <p:sp>
            <p:nvSpPr>
              <p:cNvPr id="1197" name="Freeform 176"/>
              <p:cNvSpPr>
                <a:spLocks/>
              </p:cNvSpPr>
              <p:nvPr/>
            </p:nvSpPr>
            <p:spPr bwMode="auto">
              <a:xfrm>
                <a:off x="2665" y="1107"/>
                <a:ext cx="2" cy="16"/>
              </a:xfrm>
              <a:custGeom>
                <a:avLst/>
                <a:gdLst>
                  <a:gd name="T0" fmla="*/ 6 w 6"/>
                  <a:gd name="T1" fmla="*/ 0 h 50"/>
                  <a:gd name="T2" fmla="*/ 6 w 6"/>
                  <a:gd name="T3" fmla="*/ 0 h 50"/>
                  <a:gd name="T4" fmla="*/ 2 w 6"/>
                  <a:gd name="T5" fmla="*/ 16 h 50"/>
                  <a:gd name="T6" fmla="*/ 0 w 6"/>
                  <a:gd name="T7" fmla="*/ 28 h 50"/>
                  <a:gd name="T8" fmla="*/ 2 w 6"/>
                  <a:gd name="T9" fmla="*/ 39 h 50"/>
                  <a:gd name="T10" fmla="*/ 3 w 6"/>
                  <a:gd name="T11" fmla="*/ 50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0"/>
                    </a:moveTo>
                    <a:lnTo>
                      <a:pt x="6" y="0"/>
                    </a:lnTo>
                    <a:lnTo>
                      <a:pt x="2" y="16"/>
                    </a:lnTo>
                    <a:lnTo>
                      <a:pt x="0" y="28"/>
                    </a:lnTo>
                    <a:lnTo>
                      <a:pt x="2" y="39"/>
                    </a:lnTo>
                    <a:lnTo>
                      <a:pt x="3" y="50"/>
                    </a:lnTo>
                  </a:path>
                </a:pathLst>
              </a:custGeom>
              <a:noFill/>
              <a:ln w="0">
                <a:solidFill>
                  <a:srgbClr val="000000"/>
                </a:solidFill>
                <a:prstDash val="solid"/>
                <a:round/>
                <a:headEnd/>
                <a:tailEnd/>
              </a:ln>
            </p:spPr>
            <p:txBody>
              <a:bodyPr/>
              <a:lstStyle/>
              <a:p>
                <a:endParaRPr lang="en-US">
                  <a:solidFill>
                    <a:srgbClr val="FFFFFF"/>
                  </a:solidFill>
                </a:endParaRPr>
              </a:p>
            </p:txBody>
          </p:sp>
        </p:grpSp>
        <p:sp>
          <p:nvSpPr>
            <p:cNvPr id="1109" name="Freeform 177"/>
            <p:cNvSpPr>
              <a:spLocks/>
            </p:cNvSpPr>
            <p:nvPr/>
          </p:nvSpPr>
          <p:spPr bwMode="auto">
            <a:xfrm>
              <a:off x="2620" y="1510"/>
              <a:ext cx="986" cy="744"/>
            </a:xfrm>
            <a:custGeom>
              <a:avLst/>
              <a:gdLst>
                <a:gd name="T0" fmla="*/ 78 w 1795"/>
                <a:gd name="T1" fmla="*/ 324 h 1459"/>
                <a:gd name="T2" fmla="*/ 315 w 1795"/>
                <a:gd name="T3" fmla="*/ 121 h 1459"/>
                <a:gd name="T4" fmla="*/ 554 w 1795"/>
                <a:gd name="T5" fmla="*/ 0 h 1459"/>
                <a:gd name="T6" fmla="*/ 655 w 1795"/>
                <a:gd name="T7" fmla="*/ 25 h 1459"/>
                <a:gd name="T8" fmla="*/ 772 w 1795"/>
                <a:gd name="T9" fmla="*/ 38 h 1459"/>
                <a:gd name="T10" fmla="*/ 891 w 1795"/>
                <a:gd name="T11" fmla="*/ 12 h 1459"/>
                <a:gd name="T12" fmla="*/ 1071 w 1795"/>
                <a:gd name="T13" fmla="*/ 16 h 1459"/>
                <a:gd name="T14" fmla="*/ 1372 w 1795"/>
                <a:gd name="T15" fmla="*/ 56 h 1459"/>
                <a:gd name="T16" fmla="*/ 1589 w 1795"/>
                <a:gd name="T17" fmla="*/ 169 h 1459"/>
                <a:gd name="T18" fmla="*/ 1717 w 1795"/>
                <a:gd name="T19" fmla="*/ 650 h 1459"/>
                <a:gd name="T20" fmla="*/ 1771 w 1795"/>
                <a:gd name="T21" fmla="*/ 790 h 1459"/>
                <a:gd name="T22" fmla="*/ 1720 w 1795"/>
                <a:gd name="T23" fmla="*/ 781 h 1459"/>
                <a:gd name="T24" fmla="*/ 1769 w 1795"/>
                <a:gd name="T25" fmla="*/ 862 h 1459"/>
                <a:gd name="T26" fmla="*/ 1726 w 1795"/>
                <a:gd name="T27" fmla="*/ 863 h 1459"/>
                <a:gd name="T28" fmla="*/ 1617 w 1795"/>
                <a:gd name="T29" fmla="*/ 1314 h 1459"/>
                <a:gd name="T30" fmla="*/ 1471 w 1795"/>
                <a:gd name="T31" fmla="*/ 1390 h 1459"/>
                <a:gd name="T32" fmla="*/ 1483 w 1795"/>
                <a:gd name="T33" fmla="*/ 1341 h 1459"/>
                <a:gd name="T34" fmla="*/ 1564 w 1795"/>
                <a:gd name="T35" fmla="*/ 1293 h 1459"/>
                <a:gd name="T36" fmla="*/ 1557 w 1795"/>
                <a:gd name="T37" fmla="*/ 843 h 1459"/>
                <a:gd name="T38" fmla="*/ 1443 w 1795"/>
                <a:gd name="T39" fmla="*/ 589 h 1459"/>
                <a:gd name="T40" fmla="*/ 1356 w 1795"/>
                <a:gd name="T41" fmla="*/ 540 h 1459"/>
                <a:gd name="T42" fmla="*/ 1311 w 1795"/>
                <a:gd name="T43" fmla="*/ 590 h 1459"/>
                <a:gd name="T44" fmla="*/ 1272 w 1795"/>
                <a:gd name="T45" fmla="*/ 583 h 1459"/>
                <a:gd name="T46" fmla="*/ 1223 w 1795"/>
                <a:gd name="T47" fmla="*/ 604 h 1459"/>
                <a:gd name="T48" fmla="*/ 1167 w 1795"/>
                <a:gd name="T49" fmla="*/ 630 h 1459"/>
                <a:gd name="T50" fmla="*/ 1180 w 1795"/>
                <a:gd name="T51" fmla="*/ 1045 h 1459"/>
                <a:gd name="T52" fmla="*/ 1227 w 1795"/>
                <a:gd name="T53" fmla="*/ 1349 h 1459"/>
                <a:gd name="T54" fmla="*/ 1251 w 1795"/>
                <a:gd name="T55" fmla="*/ 1432 h 1459"/>
                <a:gd name="T56" fmla="*/ 1121 w 1795"/>
                <a:gd name="T57" fmla="*/ 1431 h 1459"/>
                <a:gd name="T58" fmla="*/ 1041 w 1795"/>
                <a:gd name="T59" fmla="*/ 1392 h 1459"/>
                <a:gd name="T60" fmla="*/ 1055 w 1795"/>
                <a:gd name="T61" fmla="*/ 1313 h 1459"/>
                <a:gd name="T62" fmla="*/ 997 w 1795"/>
                <a:gd name="T63" fmla="*/ 1180 h 1459"/>
                <a:gd name="T64" fmla="*/ 960 w 1795"/>
                <a:gd name="T65" fmla="*/ 1338 h 1459"/>
                <a:gd name="T66" fmla="*/ 951 w 1795"/>
                <a:gd name="T67" fmla="*/ 1429 h 1459"/>
                <a:gd name="T68" fmla="*/ 854 w 1795"/>
                <a:gd name="T69" fmla="*/ 1402 h 1459"/>
                <a:gd name="T70" fmla="*/ 798 w 1795"/>
                <a:gd name="T71" fmla="*/ 1325 h 1459"/>
                <a:gd name="T72" fmla="*/ 837 w 1795"/>
                <a:gd name="T73" fmla="*/ 1115 h 1459"/>
                <a:gd name="T74" fmla="*/ 814 w 1795"/>
                <a:gd name="T75" fmla="*/ 821 h 1459"/>
                <a:gd name="T76" fmla="*/ 692 w 1795"/>
                <a:gd name="T77" fmla="*/ 829 h 1459"/>
                <a:gd name="T78" fmla="*/ 528 w 1795"/>
                <a:gd name="T79" fmla="*/ 872 h 1459"/>
                <a:gd name="T80" fmla="*/ 436 w 1795"/>
                <a:gd name="T81" fmla="*/ 1011 h 1459"/>
                <a:gd name="T82" fmla="*/ 404 w 1795"/>
                <a:gd name="T83" fmla="*/ 1240 h 1459"/>
                <a:gd name="T84" fmla="*/ 441 w 1795"/>
                <a:gd name="T85" fmla="*/ 1348 h 1459"/>
                <a:gd name="T86" fmla="*/ 445 w 1795"/>
                <a:gd name="T87" fmla="*/ 1429 h 1459"/>
                <a:gd name="T88" fmla="*/ 331 w 1795"/>
                <a:gd name="T89" fmla="*/ 1421 h 1459"/>
                <a:gd name="T90" fmla="*/ 259 w 1795"/>
                <a:gd name="T91" fmla="*/ 1398 h 1459"/>
                <a:gd name="T92" fmla="*/ 233 w 1795"/>
                <a:gd name="T93" fmla="*/ 1278 h 1459"/>
                <a:gd name="T94" fmla="*/ 214 w 1795"/>
                <a:gd name="T95" fmla="*/ 1370 h 1459"/>
                <a:gd name="T96" fmla="*/ 215 w 1795"/>
                <a:gd name="T97" fmla="*/ 1454 h 1459"/>
                <a:gd name="T98" fmla="*/ 67 w 1795"/>
                <a:gd name="T99" fmla="*/ 1435 h 1459"/>
                <a:gd name="T100" fmla="*/ 12 w 1795"/>
                <a:gd name="T101" fmla="*/ 1323 h 1459"/>
                <a:gd name="T102" fmla="*/ 40 w 1795"/>
                <a:gd name="T103" fmla="*/ 1210 h 1459"/>
                <a:gd name="T104" fmla="*/ 106 w 1795"/>
                <a:gd name="T105" fmla="*/ 1010 h 1459"/>
                <a:gd name="T106" fmla="*/ 94 w 1795"/>
                <a:gd name="T107" fmla="*/ 719 h 1459"/>
                <a:gd name="T108" fmla="*/ 50 w 1795"/>
                <a:gd name="T109" fmla="*/ 995 h 1459"/>
                <a:gd name="T110" fmla="*/ 20 w 1795"/>
                <a:gd name="T111" fmla="*/ 1079 h 1459"/>
                <a:gd name="T112" fmla="*/ 47 w 1795"/>
                <a:gd name="T113" fmla="*/ 709 h 14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95"/>
                <a:gd name="T172" fmla="*/ 0 h 1459"/>
                <a:gd name="T173" fmla="*/ 1795 w 1795"/>
                <a:gd name="T174" fmla="*/ 1459 h 14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95" h="1459">
                  <a:moveTo>
                    <a:pt x="40" y="595"/>
                  </a:moveTo>
                  <a:lnTo>
                    <a:pt x="34" y="553"/>
                  </a:lnTo>
                  <a:lnTo>
                    <a:pt x="30" y="513"/>
                  </a:lnTo>
                  <a:lnTo>
                    <a:pt x="27" y="474"/>
                  </a:lnTo>
                  <a:lnTo>
                    <a:pt x="30" y="436"/>
                  </a:lnTo>
                  <a:lnTo>
                    <a:pt x="38" y="398"/>
                  </a:lnTo>
                  <a:lnTo>
                    <a:pt x="53" y="361"/>
                  </a:lnTo>
                  <a:lnTo>
                    <a:pt x="78" y="324"/>
                  </a:lnTo>
                  <a:lnTo>
                    <a:pt x="114" y="288"/>
                  </a:lnTo>
                  <a:lnTo>
                    <a:pt x="137" y="268"/>
                  </a:lnTo>
                  <a:lnTo>
                    <a:pt x="162" y="246"/>
                  </a:lnTo>
                  <a:lnTo>
                    <a:pt x="190" y="222"/>
                  </a:lnTo>
                  <a:lnTo>
                    <a:pt x="220" y="197"/>
                  </a:lnTo>
                  <a:lnTo>
                    <a:pt x="251" y="171"/>
                  </a:lnTo>
                  <a:lnTo>
                    <a:pt x="283" y="146"/>
                  </a:lnTo>
                  <a:lnTo>
                    <a:pt x="315" y="121"/>
                  </a:lnTo>
                  <a:lnTo>
                    <a:pt x="349" y="96"/>
                  </a:lnTo>
                  <a:lnTo>
                    <a:pt x="381" y="74"/>
                  </a:lnTo>
                  <a:lnTo>
                    <a:pt x="413" y="53"/>
                  </a:lnTo>
                  <a:lnTo>
                    <a:pt x="445" y="35"/>
                  </a:lnTo>
                  <a:lnTo>
                    <a:pt x="475" y="20"/>
                  </a:lnTo>
                  <a:lnTo>
                    <a:pt x="504" y="8"/>
                  </a:lnTo>
                  <a:lnTo>
                    <a:pt x="529" y="2"/>
                  </a:lnTo>
                  <a:lnTo>
                    <a:pt x="554" y="0"/>
                  </a:lnTo>
                  <a:lnTo>
                    <a:pt x="574" y="4"/>
                  </a:lnTo>
                  <a:lnTo>
                    <a:pt x="582" y="6"/>
                  </a:lnTo>
                  <a:lnTo>
                    <a:pt x="592" y="9"/>
                  </a:lnTo>
                  <a:lnTo>
                    <a:pt x="602" y="12"/>
                  </a:lnTo>
                  <a:lnTo>
                    <a:pt x="614" y="15"/>
                  </a:lnTo>
                  <a:lnTo>
                    <a:pt x="627" y="18"/>
                  </a:lnTo>
                  <a:lnTo>
                    <a:pt x="640" y="22"/>
                  </a:lnTo>
                  <a:lnTo>
                    <a:pt x="655" y="25"/>
                  </a:lnTo>
                  <a:lnTo>
                    <a:pt x="670" y="29"/>
                  </a:lnTo>
                  <a:lnTo>
                    <a:pt x="685" y="32"/>
                  </a:lnTo>
                  <a:lnTo>
                    <a:pt x="700" y="35"/>
                  </a:lnTo>
                  <a:lnTo>
                    <a:pt x="716" y="37"/>
                  </a:lnTo>
                  <a:lnTo>
                    <a:pt x="731" y="38"/>
                  </a:lnTo>
                  <a:lnTo>
                    <a:pt x="745" y="39"/>
                  </a:lnTo>
                  <a:lnTo>
                    <a:pt x="760" y="39"/>
                  </a:lnTo>
                  <a:lnTo>
                    <a:pt x="772" y="38"/>
                  </a:lnTo>
                  <a:lnTo>
                    <a:pt x="785" y="36"/>
                  </a:lnTo>
                  <a:lnTo>
                    <a:pt x="798" y="32"/>
                  </a:lnTo>
                  <a:lnTo>
                    <a:pt x="810" y="29"/>
                  </a:lnTo>
                  <a:lnTo>
                    <a:pt x="825" y="25"/>
                  </a:lnTo>
                  <a:lnTo>
                    <a:pt x="840" y="22"/>
                  </a:lnTo>
                  <a:lnTo>
                    <a:pt x="856" y="18"/>
                  </a:lnTo>
                  <a:lnTo>
                    <a:pt x="873" y="15"/>
                  </a:lnTo>
                  <a:lnTo>
                    <a:pt x="891" y="12"/>
                  </a:lnTo>
                  <a:lnTo>
                    <a:pt x="909" y="9"/>
                  </a:lnTo>
                  <a:lnTo>
                    <a:pt x="929" y="7"/>
                  </a:lnTo>
                  <a:lnTo>
                    <a:pt x="951" y="6"/>
                  </a:lnTo>
                  <a:lnTo>
                    <a:pt x="973" y="6"/>
                  </a:lnTo>
                  <a:lnTo>
                    <a:pt x="996" y="7"/>
                  </a:lnTo>
                  <a:lnTo>
                    <a:pt x="1019" y="8"/>
                  </a:lnTo>
                  <a:lnTo>
                    <a:pt x="1044" y="12"/>
                  </a:lnTo>
                  <a:lnTo>
                    <a:pt x="1071" y="16"/>
                  </a:lnTo>
                  <a:lnTo>
                    <a:pt x="1098" y="23"/>
                  </a:lnTo>
                  <a:lnTo>
                    <a:pt x="1137" y="21"/>
                  </a:lnTo>
                  <a:lnTo>
                    <a:pt x="1177" y="21"/>
                  </a:lnTo>
                  <a:lnTo>
                    <a:pt x="1217" y="23"/>
                  </a:lnTo>
                  <a:lnTo>
                    <a:pt x="1256" y="29"/>
                  </a:lnTo>
                  <a:lnTo>
                    <a:pt x="1296" y="36"/>
                  </a:lnTo>
                  <a:lnTo>
                    <a:pt x="1334" y="45"/>
                  </a:lnTo>
                  <a:lnTo>
                    <a:pt x="1372" y="56"/>
                  </a:lnTo>
                  <a:lnTo>
                    <a:pt x="1408" y="68"/>
                  </a:lnTo>
                  <a:lnTo>
                    <a:pt x="1443" y="82"/>
                  </a:lnTo>
                  <a:lnTo>
                    <a:pt x="1475" y="96"/>
                  </a:lnTo>
                  <a:lnTo>
                    <a:pt x="1504" y="109"/>
                  </a:lnTo>
                  <a:lnTo>
                    <a:pt x="1530" y="124"/>
                  </a:lnTo>
                  <a:lnTo>
                    <a:pt x="1553" y="140"/>
                  </a:lnTo>
                  <a:lnTo>
                    <a:pt x="1574" y="154"/>
                  </a:lnTo>
                  <a:lnTo>
                    <a:pt x="1589" y="169"/>
                  </a:lnTo>
                  <a:lnTo>
                    <a:pt x="1600" y="183"/>
                  </a:lnTo>
                  <a:lnTo>
                    <a:pt x="1619" y="216"/>
                  </a:lnTo>
                  <a:lnTo>
                    <a:pt x="1640" y="265"/>
                  </a:lnTo>
                  <a:lnTo>
                    <a:pt x="1661" y="326"/>
                  </a:lnTo>
                  <a:lnTo>
                    <a:pt x="1681" y="397"/>
                  </a:lnTo>
                  <a:lnTo>
                    <a:pt x="1698" y="476"/>
                  </a:lnTo>
                  <a:lnTo>
                    <a:pt x="1710" y="560"/>
                  </a:lnTo>
                  <a:lnTo>
                    <a:pt x="1717" y="650"/>
                  </a:lnTo>
                  <a:lnTo>
                    <a:pt x="1716" y="740"/>
                  </a:lnTo>
                  <a:lnTo>
                    <a:pt x="1724" y="750"/>
                  </a:lnTo>
                  <a:lnTo>
                    <a:pt x="1732" y="758"/>
                  </a:lnTo>
                  <a:lnTo>
                    <a:pt x="1740" y="766"/>
                  </a:lnTo>
                  <a:lnTo>
                    <a:pt x="1748" y="774"/>
                  </a:lnTo>
                  <a:lnTo>
                    <a:pt x="1756" y="780"/>
                  </a:lnTo>
                  <a:lnTo>
                    <a:pt x="1764" y="786"/>
                  </a:lnTo>
                  <a:lnTo>
                    <a:pt x="1771" y="790"/>
                  </a:lnTo>
                  <a:lnTo>
                    <a:pt x="1778" y="795"/>
                  </a:lnTo>
                  <a:lnTo>
                    <a:pt x="1770" y="795"/>
                  </a:lnTo>
                  <a:lnTo>
                    <a:pt x="1760" y="794"/>
                  </a:lnTo>
                  <a:lnTo>
                    <a:pt x="1752" y="793"/>
                  </a:lnTo>
                  <a:lnTo>
                    <a:pt x="1744" y="790"/>
                  </a:lnTo>
                  <a:lnTo>
                    <a:pt x="1736" y="788"/>
                  </a:lnTo>
                  <a:lnTo>
                    <a:pt x="1728" y="785"/>
                  </a:lnTo>
                  <a:lnTo>
                    <a:pt x="1720" y="781"/>
                  </a:lnTo>
                  <a:lnTo>
                    <a:pt x="1713" y="778"/>
                  </a:lnTo>
                  <a:lnTo>
                    <a:pt x="1711" y="801"/>
                  </a:lnTo>
                  <a:lnTo>
                    <a:pt x="1717" y="808"/>
                  </a:lnTo>
                  <a:lnTo>
                    <a:pt x="1725" y="816"/>
                  </a:lnTo>
                  <a:lnTo>
                    <a:pt x="1734" y="826"/>
                  </a:lnTo>
                  <a:lnTo>
                    <a:pt x="1744" y="838"/>
                  </a:lnTo>
                  <a:lnTo>
                    <a:pt x="1756" y="849"/>
                  </a:lnTo>
                  <a:lnTo>
                    <a:pt x="1769" y="862"/>
                  </a:lnTo>
                  <a:lnTo>
                    <a:pt x="1781" y="874"/>
                  </a:lnTo>
                  <a:lnTo>
                    <a:pt x="1795" y="886"/>
                  </a:lnTo>
                  <a:lnTo>
                    <a:pt x="1785" y="885"/>
                  </a:lnTo>
                  <a:lnTo>
                    <a:pt x="1773" y="882"/>
                  </a:lnTo>
                  <a:lnTo>
                    <a:pt x="1762" y="879"/>
                  </a:lnTo>
                  <a:lnTo>
                    <a:pt x="1749" y="874"/>
                  </a:lnTo>
                  <a:lnTo>
                    <a:pt x="1737" y="870"/>
                  </a:lnTo>
                  <a:lnTo>
                    <a:pt x="1726" y="863"/>
                  </a:lnTo>
                  <a:lnTo>
                    <a:pt x="1714" y="856"/>
                  </a:lnTo>
                  <a:lnTo>
                    <a:pt x="1704" y="849"/>
                  </a:lnTo>
                  <a:lnTo>
                    <a:pt x="1698" y="912"/>
                  </a:lnTo>
                  <a:lnTo>
                    <a:pt x="1690" y="991"/>
                  </a:lnTo>
                  <a:lnTo>
                    <a:pt x="1678" y="1077"/>
                  </a:lnTo>
                  <a:lnTo>
                    <a:pt x="1661" y="1163"/>
                  </a:lnTo>
                  <a:lnTo>
                    <a:pt x="1642" y="1245"/>
                  </a:lnTo>
                  <a:lnTo>
                    <a:pt x="1617" y="1314"/>
                  </a:lnTo>
                  <a:lnTo>
                    <a:pt x="1587" y="1364"/>
                  </a:lnTo>
                  <a:lnTo>
                    <a:pt x="1551" y="1390"/>
                  </a:lnTo>
                  <a:lnTo>
                    <a:pt x="1526" y="1395"/>
                  </a:lnTo>
                  <a:lnTo>
                    <a:pt x="1506" y="1399"/>
                  </a:lnTo>
                  <a:lnTo>
                    <a:pt x="1491" y="1400"/>
                  </a:lnTo>
                  <a:lnTo>
                    <a:pt x="1481" y="1399"/>
                  </a:lnTo>
                  <a:lnTo>
                    <a:pt x="1475" y="1395"/>
                  </a:lnTo>
                  <a:lnTo>
                    <a:pt x="1471" y="1390"/>
                  </a:lnTo>
                  <a:lnTo>
                    <a:pt x="1470" y="1383"/>
                  </a:lnTo>
                  <a:lnTo>
                    <a:pt x="1471" y="1375"/>
                  </a:lnTo>
                  <a:lnTo>
                    <a:pt x="1473" y="1366"/>
                  </a:lnTo>
                  <a:lnTo>
                    <a:pt x="1473" y="1357"/>
                  </a:lnTo>
                  <a:lnTo>
                    <a:pt x="1473" y="1352"/>
                  </a:lnTo>
                  <a:lnTo>
                    <a:pt x="1474" y="1347"/>
                  </a:lnTo>
                  <a:lnTo>
                    <a:pt x="1477" y="1344"/>
                  </a:lnTo>
                  <a:lnTo>
                    <a:pt x="1483" y="1341"/>
                  </a:lnTo>
                  <a:lnTo>
                    <a:pt x="1493" y="1338"/>
                  </a:lnTo>
                  <a:lnTo>
                    <a:pt x="1507" y="1336"/>
                  </a:lnTo>
                  <a:lnTo>
                    <a:pt x="1516" y="1333"/>
                  </a:lnTo>
                  <a:lnTo>
                    <a:pt x="1527" y="1329"/>
                  </a:lnTo>
                  <a:lnTo>
                    <a:pt x="1537" y="1323"/>
                  </a:lnTo>
                  <a:lnTo>
                    <a:pt x="1547" y="1315"/>
                  </a:lnTo>
                  <a:lnTo>
                    <a:pt x="1557" y="1306"/>
                  </a:lnTo>
                  <a:lnTo>
                    <a:pt x="1564" y="1293"/>
                  </a:lnTo>
                  <a:lnTo>
                    <a:pt x="1569" y="1278"/>
                  </a:lnTo>
                  <a:lnTo>
                    <a:pt x="1573" y="1260"/>
                  </a:lnTo>
                  <a:lnTo>
                    <a:pt x="1577" y="1204"/>
                  </a:lnTo>
                  <a:lnTo>
                    <a:pt x="1580" y="1127"/>
                  </a:lnTo>
                  <a:lnTo>
                    <a:pt x="1579" y="1045"/>
                  </a:lnTo>
                  <a:lnTo>
                    <a:pt x="1573" y="974"/>
                  </a:lnTo>
                  <a:lnTo>
                    <a:pt x="1564" y="912"/>
                  </a:lnTo>
                  <a:lnTo>
                    <a:pt x="1557" y="843"/>
                  </a:lnTo>
                  <a:lnTo>
                    <a:pt x="1553" y="773"/>
                  </a:lnTo>
                  <a:lnTo>
                    <a:pt x="1557" y="703"/>
                  </a:lnTo>
                  <a:lnTo>
                    <a:pt x="1538" y="686"/>
                  </a:lnTo>
                  <a:lnTo>
                    <a:pt x="1519" y="667"/>
                  </a:lnTo>
                  <a:lnTo>
                    <a:pt x="1499" y="649"/>
                  </a:lnTo>
                  <a:lnTo>
                    <a:pt x="1479" y="629"/>
                  </a:lnTo>
                  <a:lnTo>
                    <a:pt x="1461" y="610"/>
                  </a:lnTo>
                  <a:lnTo>
                    <a:pt x="1443" y="589"/>
                  </a:lnTo>
                  <a:lnTo>
                    <a:pt x="1427" y="569"/>
                  </a:lnTo>
                  <a:lnTo>
                    <a:pt x="1412" y="551"/>
                  </a:lnTo>
                  <a:lnTo>
                    <a:pt x="1403" y="550"/>
                  </a:lnTo>
                  <a:lnTo>
                    <a:pt x="1394" y="548"/>
                  </a:lnTo>
                  <a:lnTo>
                    <a:pt x="1384" y="546"/>
                  </a:lnTo>
                  <a:lnTo>
                    <a:pt x="1374" y="544"/>
                  </a:lnTo>
                  <a:lnTo>
                    <a:pt x="1364" y="542"/>
                  </a:lnTo>
                  <a:lnTo>
                    <a:pt x="1356" y="540"/>
                  </a:lnTo>
                  <a:lnTo>
                    <a:pt x="1352" y="538"/>
                  </a:lnTo>
                  <a:lnTo>
                    <a:pt x="1349" y="538"/>
                  </a:lnTo>
                  <a:lnTo>
                    <a:pt x="1342" y="552"/>
                  </a:lnTo>
                  <a:lnTo>
                    <a:pt x="1336" y="565"/>
                  </a:lnTo>
                  <a:lnTo>
                    <a:pt x="1329" y="579"/>
                  </a:lnTo>
                  <a:lnTo>
                    <a:pt x="1323" y="592"/>
                  </a:lnTo>
                  <a:lnTo>
                    <a:pt x="1317" y="591"/>
                  </a:lnTo>
                  <a:lnTo>
                    <a:pt x="1311" y="590"/>
                  </a:lnTo>
                  <a:lnTo>
                    <a:pt x="1306" y="588"/>
                  </a:lnTo>
                  <a:lnTo>
                    <a:pt x="1301" y="586"/>
                  </a:lnTo>
                  <a:lnTo>
                    <a:pt x="1295" y="583"/>
                  </a:lnTo>
                  <a:lnTo>
                    <a:pt x="1291" y="580"/>
                  </a:lnTo>
                  <a:lnTo>
                    <a:pt x="1285" y="576"/>
                  </a:lnTo>
                  <a:lnTo>
                    <a:pt x="1280" y="573"/>
                  </a:lnTo>
                  <a:lnTo>
                    <a:pt x="1277" y="579"/>
                  </a:lnTo>
                  <a:lnTo>
                    <a:pt x="1272" y="583"/>
                  </a:lnTo>
                  <a:lnTo>
                    <a:pt x="1266" y="589"/>
                  </a:lnTo>
                  <a:lnTo>
                    <a:pt x="1261" y="594"/>
                  </a:lnTo>
                  <a:lnTo>
                    <a:pt x="1255" y="599"/>
                  </a:lnTo>
                  <a:lnTo>
                    <a:pt x="1247" y="604"/>
                  </a:lnTo>
                  <a:lnTo>
                    <a:pt x="1240" y="610"/>
                  </a:lnTo>
                  <a:lnTo>
                    <a:pt x="1232" y="614"/>
                  </a:lnTo>
                  <a:lnTo>
                    <a:pt x="1227" y="610"/>
                  </a:lnTo>
                  <a:lnTo>
                    <a:pt x="1223" y="604"/>
                  </a:lnTo>
                  <a:lnTo>
                    <a:pt x="1218" y="597"/>
                  </a:lnTo>
                  <a:lnTo>
                    <a:pt x="1212" y="590"/>
                  </a:lnTo>
                  <a:lnTo>
                    <a:pt x="1207" y="583"/>
                  </a:lnTo>
                  <a:lnTo>
                    <a:pt x="1200" y="576"/>
                  </a:lnTo>
                  <a:lnTo>
                    <a:pt x="1194" y="571"/>
                  </a:lnTo>
                  <a:lnTo>
                    <a:pt x="1187" y="566"/>
                  </a:lnTo>
                  <a:lnTo>
                    <a:pt x="1174" y="596"/>
                  </a:lnTo>
                  <a:lnTo>
                    <a:pt x="1167" y="630"/>
                  </a:lnTo>
                  <a:lnTo>
                    <a:pt x="1166" y="672"/>
                  </a:lnTo>
                  <a:lnTo>
                    <a:pt x="1170" y="720"/>
                  </a:lnTo>
                  <a:lnTo>
                    <a:pt x="1175" y="780"/>
                  </a:lnTo>
                  <a:lnTo>
                    <a:pt x="1178" y="855"/>
                  </a:lnTo>
                  <a:lnTo>
                    <a:pt x="1173" y="927"/>
                  </a:lnTo>
                  <a:lnTo>
                    <a:pt x="1160" y="982"/>
                  </a:lnTo>
                  <a:lnTo>
                    <a:pt x="1170" y="1009"/>
                  </a:lnTo>
                  <a:lnTo>
                    <a:pt x="1180" y="1045"/>
                  </a:lnTo>
                  <a:lnTo>
                    <a:pt x="1190" y="1086"/>
                  </a:lnTo>
                  <a:lnTo>
                    <a:pt x="1200" y="1132"/>
                  </a:lnTo>
                  <a:lnTo>
                    <a:pt x="1207" y="1181"/>
                  </a:lnTo>
                  <a:lnTo>
                    <a:pt x="1210" y="1231"/>
                  </a:lnTo>
                  <a:lnTo>
                    <a:pt x="1209" y="1278"/>
                  </a:lnTo>
                  <a:lnTo>
                    <a:pt x="1202" y="1323"/>
                  </a:lnTo>
                  <a:lnTo>
                    <a:pt x="1215" y="1336"/>
                  </a:lnTo>
                  <a:lnTo>
                    <a:pt x="1227" y="1349"/>
                  </a:lnTo>
                  <a:lnTo>
                    <a:pt x="1240" y="1363"/>
                  </a:lnTo>
                  <a:lnTo>
                    <a:pt x="1250" y="1377"/>
                  </a:lnTo>
                  <a:lnTo>
                    <a:pt x="1260" y="1391"/>
                  </a:lnTo>
                  <a:lnTo>
                    <a:pt x="1268" y="1405"/>
                  </a:lnTo>
                  <a:lnTo>
                    <a:pt x="1272" y="1418"/>
                  </a:lnTo>
                  <a:lnTo>
                    <a:pt x="1273" y="1431"/>
                  </a:lnTo>
                  <a:lnTo>
                    <a:pt x="1263" y="1431"/>
                  </a:lnTo>
                  <a:lnTo>
                    <a:pt x="1251" y="1432"/>
                  </a:lnTo>
                  <a:lnTo>
                    <a:pt x="1238" y="1432"/>
                  </a:lnTo>
                  <a:lnTo>
                    <a:pt x="1223" y="1432"/>
                  </a:lnTo>
                  <a:lnTo>
                    <a:pt x="1207" y="1432"/>
                  </a:lnTo>
                  <a:lnTo>
                    <a:pt x="1190" y="1433"/>
                  </a:lnTo>
                  <a:lnTo>
                    <a:pt x="1173" y="1432"/>
                  </a:lnTo>
                  <a:lnTo>
                    <a:pt x="1156" y="1432"/>
                  </a:lnTo>
                  <a:lnTo>
                    <a:pt x="1139" y="1432"/>
                  </a:lnTo>
                  <a:lnTo>
                    <a:pt x="1121" y="1431"/>
                  </a:lnTo>
                  <a:lnTo>
                    <a:pt x="1105" y="1431"/>
                  </a:lnTo>
                  <a:lnTo>
                    <a:pt x="1090" y="1430"/>
                  </a:lnTo>
                  <a:lnTo>
                    <a:pt x="1076" y="1428"/>
                  </a:lnTo>
                  <a:lnTo>
                    <a:pt x="1065" y="1426"/>
                  </a:lnTo>
                  <a:lnTo>
                    <a:pt x="1056" y="1424"/>
                  </a:lnTo>
                  <a:lnTo>
                    <a:pt x="1048" y="1422"/>
                  </a:lnTo>
                  <a:lnTo>
                    <a:pt x="1044" y="1409"/>
                  </a:lnTo>
                  <a:lnTo>
                    <a:pt x="1041" y="1392"/>
                  </a:lnTo>
                  <a:lnTo>
                    <a:pt x="1040" y="1377"/>
                  </a:lnTo>
                  <a:lnTo>
                    <a:pt x="1042" y="1370"/>
                  </a:lnTo>
                  <a:lnTo>
                    <a:pt x="1049" y="1368"/>
                  </a:lnTo>
                  <a:lnTo>
                    <a:pt x="1055" y="1363"/>
                  </a:lnTo>
                  <a:lnTo>
                    <a:pt x="1059" y="1359"/>
                  </a:lnTo>
                  <a:lnTo>
                    <a:pt x="1061" y="1353"/>
                  </a:lnTo>
                  <a:lnTo>
                    <a:pt x="1059" y="1337"/>
                  </a:lnTo>
                  <a:lnTo>
                    <a:pt x="1055" y="1313"/>
                  </a:lnTo>
                  <a:lnTo>
                    <a:pt x="1050" y="1283"/>
                  </a:lnTo>
                  <a:lnTo>
                    <a:pt x="1044" y="1249"/>
                  </a:lnTo>
                  <a:lnTo>
                    <a:pt x="1037" y="1216"/>
                  </a:lnTo>
                  <a:lnTo>
                    <a:pt x="1030" y="1185"/>
                  </a:lnTo>
                  <a:lnTo>
                    <a:pt x="1022" y="1157"/>
                  </a:lnTo>
                  <a:lnTo>
                    <a:pt x="1015" y="1137"/>
                  </a:lnTo>
                  <a:lnTo>
                    <a:pt x="1007" y="1157"/>
                  </a:lnTo>
                  <a:lnTo>
                    <a:pt x="997" y="1180"/>
                  </a:lnTo>
                  <a:lnTo>
                    <a:pt x="985" y="1206"/>
                  </a:lnTo>
                  <a:lnTo>
                    <a:pt x="973" y="1231"/>
                  </a:lnTo>
                  <a:lnTo>
                    <a:pt x="962" y="1254"/>
                  </a:lnTo>
                  <a:lnTo>
                    <a:pt x="953" y="1275"/>
                  </a:lnTo>
                  <a:lnTo>
                    <a:pt x="946" y="1290"/>
                  </a:lnTo>
                  <a:lnTo>
                    <a:pt x="944" y="1299"/>
                  </a:lnTo>
                  <a:lnTo>
                    <a:pt x="951" y="1318"/>
                  </a:lnTo>
                  <a:lnTo>
                    <a:pt x="960" y="1338"/>
                  </a:lnTo>
                  <a:lnTo>
                    <a:pt x="968" y="1356"/>
                  </a:lnTo>
                  <a:lnTo>
                    <a:pt x="975" y="1375"/>
                  </a:lnTo>
                  <a:lnTo>
                    <a:pt x="981" y="1391"/>
                  </a:lnTo>
                  <a:lnTo>
                    <a:pt x="983" y="1407"/>
                  </a:lnTo>
                  <a:lnTo>
                    <a:pt x="981" y="1420"/>
                  </a:lnTo>
                  <a:lnTo>
                    <a:pt x="974" y="1431"/>
                  </a:lnTo>
                  <a:lnTo>
                    <a:pt x="962" y="1430"/>
                  </a:lnTo>
                  <a:lnTo>
                    <a:pt x="951" y="1429"/>
                  </a:lnTo>
                  <a:lnTo>
                    <a:pt x="938" y="1426"/>
                  </a:lnTo>
                  <a:lnTo>
                    <a:pt x="927" y="1424"/>
                  </a:lnTo>
                  <a:lnTo>
                    <a:pt x="914" y="1422"/>
                  </a:lnTo>
                  <a:lnTo>
                    <a:pt x="903" y="1420"/>
                  </a:lnTo>
                  <a:lnTo>
                    <a:pt x="890" y="1416"/>
                  </a:lnTo>
                  <a:lnTo>
                    <a:pt x="878" y="1412"/>
                  </a:lnTo>
                  <a:lnTo>
                    <a:pt x="867" y="1407"/>
                  </a:lnTo>
                  <a:lnTo>
                    <a:pt x="854" y="1402"/>
                  </a:lnTo>
                  <a:lnTo>
                    <a:pt x="843" y="1395"/>
                  </a:lnTo>
                  <a:lnTo>
                    <a:pt x="832" y="1389"/>
                  </a:lnTo>
                  <a:lnTo>
                    <a:pt x="821" y="1380"/>
                  </a:lnTo>
                  <a:lnTo>
                    <a:pt x="810" y="1372"/>
                  </a:lnTo>
                  <a:lnTo>
                    <a:pt x="800" y="1362"/>
                  </a:lnTo>
                  <a:lnTo>
                    <a:pt x="790" y="1351"/>
                  </a:lnTo>
                  <a:lnTo>
                    <a:pt x="793" y="1338"/>
                  </a:lnTo>
                  <a:lnTo>
                    <a:pt x="798" y="1325"/>
                  </a:lnTo>
                  <a:lnTo>
                    <a:pt x="804" y="1313"/>
                  </a:lnTo>
                  <a:lnTo>
                    <a:pt x="810" y="1300"/>
                  </a:lnTo>
                  <a:lnTo>
                    <a:pt x="817" y="1287"/>
                  </a:lnTo>
                  <a:lnTo>
                    <a:pt x="824" y="1277"/>
                  </a:lnTo>
                  <a:lnTo>
                    <a:pt x="831" y="1268"/>
                  </a:lnTo>
                  <a:lnTo>
                    <a:pt x="837" y="1260"/>
                  </a:lnTo>
                  <a:lnTo>
                    <a:pt x="838" y="1201"/>
                  </a:lnTo>
                  <a:lnTo>
                    <a:pt x="837" y="1115"/>
                  </a:lnTo>
                  <a:lnTo>
                    <a:pt x="838" y="1025"/>
                  </a:lnTo>
                  <a:lnTo>
                    <a:pt x="850" y="953"/>
                  </a:lnTo>
                  <a:lnTo>
                    <a:pt x="840" y="931"/>
                  </a:lnTo>
                  <a:lnTo>
                    <a:pt x="832" y="908"/>
                  </a:lnTo>
                  <a:lnTo>
                    <a:pt x="827" y="885"/>
                  </a:lnTo>
                  <a:lnTo>
                    <a:pt x="821" y="862"/>
                  </a:lnTo>
                  <a:lnTo>
                    <a:pt x="816" y="841"/>
                  </a:lnTo>
                  <a:lnTo>
                    <a:pt x="814" y="821"/>
                  </a:lnTo>
                  <a:lnTo>
                    <a:pt x="813" y="803"/>
                  </a:lnTo>
                  <a:lnTo>
                    <a:pt x="813" y="789"/>
                  </a:lnTo>
                  <a:lnTo>
                    <a:pt x="795" y="796"/>
                  </a:lnTo>
                  <a:lnTo>
                    <a:pt x="776" y="803"/>
                  </a:lnTo>
                  <a:lnTo>
                    <a:pt x="756" y="810"/>
                  </a:lnTo>
                  <a:lnTo>
                    <a:pt x="736" y="816"/>
                  </a:lnTo>
                  <a:lnTo>
                    <a:pt x="714" y="823"/>
                  </a:lnTo>
                  <a:lnTo>
                    <a:pt x="692" y="829"/>
                  </a:lnTo>
                  <a:lnTo>
                    <a:pt x="670" y="835"/>
                  </a:lnTo>
                  <a:lnTo>
                    <a:pt x="648" y="842"/>
                  </a:lnTo>
                  <a:lnTo>
                    <a:pt x="627" y="848"/>
                  </a:lnTo>
                  <a:lnTo>
                    <a:pt x="605" y="854"/>
                  </a:lnTo>
                  <a:lnTo>
                    <a:pt x="585" y="858"/>
                  </a:lnTo>
                  <a:lnTo>
                    <a:pt x="565" y="864"/>
                  </a:lnTo>
                  <a:lnTo>
                    <a:pt x="546" y="869"/>
                  </a:lnTo>
                  <a:lnTo>
                    <a:pt x="528" y="872"/>
                  </a:lnTo>
                  <a:lnTo>
                    <a:pt x="512" y="875"/>
                  </a:lnTo>
                  <a:lnTo>
                    <a:pt x="497" y="879"/>
                  </a:lnTo>
                  <a:lnTo>
                    <a:pt x="495" y="900"/>
                  </a:lnTo>
                  <a:lnTo>
                    <a:pt x="489" y="921"/>
                  </a:lnTo>
                  <a:lnTo>
                    <a:pt x="480" y="944"/>
                  </a:lnTo>
                  <a:lnTo>
                    <a:pt x="468" y="968"/>
                  </a:lnTo>
                  <a:lnTo>
                    <a:pt x="453" y="989"/>
                  </a:lnTo>
                  <a:lnTo>
                    <a:pt x="436" y="1011"/>
                  </a:lnTo>
                  <a:lnTo>
                    <a:pt x="417" y="1031"/>
                  </a:lnTo>
                  <a:lnTo>
                    <a:pt x="395" y="1048"/>
                  </a:lnTo>
                  <a:lnTo>
                    <a:pt x="396" y="1089"/>
                  </a:lnTo>
                  <a:lnTo>
                    <a:pt x="395" y="1140"/>
                  </a:lnTo>
                  <a:lnTo>
                    <a:pt x="391" y="1187"/>
                  </a:lnTo>
                  <a:lnTo>
                    <a:pt x="387" y="1221"/>
                  </a:lnTo>
                  <a:lnTo>
                    <a:pt x="396" y="1230"/>
                  </a:lnTo>
                  <a:lnTo>
                    <a:pt x="404" y="1240"/>
                  </a:lnTo>
                  <a:lnTo>
                    <a:pt x="411" y="1254"/>
                  </a:lnTo>
                  <a:lnTo>
                    <a:pt x="415" y="1268"/>
                  </a:lnTo>
                  <a:lnTo>
                    <a:pt x="419" y="1283"/>
                  </a:lnTo>
                  <a:lnTo>
                    <a:pt x="421" y="1298"/>
                  </a:lnTo>
                  <a:lnTo>
                    <a:pt x="420" y="1311"/>
                  </a:lnTo>
                  <a:lnTo>
                    <a:pt x="417" y="1325"/>
                  </a:lnTo>
                  <a:lnTo>
                    <a:pt x="427" y="1336"/>
                  </a:lnTo>
                  <a:lnTo>
                    <a:pt x="441" y="1348"/>
                  </a:lnTo>
                  <a:lnTo>
                    <a:pt x="453" y="1363"/>
                  </a:lnTo>
                  <a:lnTo>
                    <a:pt x="466" y="1377"/>
                  </a:lnTo>
                  <a:lnTo>
                    <a:pt x="475" y="1392"/>
                  </a:lnTo>
                  <a:lnTo>
                    <a:pt x="480" y="1406"/>
                  </a:lnTo>
                  <a:lnTo>
                    <a:pt x="479" y="1418"/>
                  </a:lnTo>
                  <a:lnTo>
                    <a:pt x="468" y="1429"/>
                  </a:lnTo>
                  <a:lnTo>
                    <a:pt x="457" y="1429"/>
                  </a:lnTo>
                  <a:lnTo>
                    <a:pt x="445" y="1429"/>
                  </a:lnTo>
                  <a:lnTo>
                    <a:pt x="432" y="1429"/>
                  </a:lnTo>
                  <a:lnTo>
                    <a:pt x="418" y="1428"/>
                  </a:lnTo>
                  <a:lnTo>
                    <a:pt x="404" y="1426"/>
                  </a:lnTo>
                  <a:lnTo>
                    <a:pt x="389" y="1425"/>
                  </a:lnTo>
                  <a:lnTo>
                    <a:pt x="375" y="1424"/>
                  </a:lnTo>
                  <a:lnTo>
                    <a:pt x="360" y="1423"/>
                  </a:lnTo>
                  <a:lnTo>
                    <a:pt x="345" y="1422"/>
                  </a:lnTo>
                  <a:lnTo>
                    <a:pt x="331" y="1421"/>
                  </a:lnTo>
                  <a:lnTo>
                    <a:pt x="318" y="1420"/>
                  </a:lnTo>
                  <a:lnTo>
                    <a:pt x="305" y="1418"/>
                  </a:lnTo>
                  <a:lnTo>
                    <a:pt x="293" y="1417"/>
                  </a:lnTo>
                  <a:lnTo>
                    <a:pt x="282" y="1417"/>
                  </a:lnTo>
                  <a:lnTo>
                    <a:pt x="273" y="1416"/>
                  </a:lnTo>
                  <a:lnTo>
                    <a:pt x="265" y="1416"/>
                  </a:lnTo>
                  <a:lnTo>
                    <a:pt x="259" y="1408"/>
                  </a:lnTo>
                  <a:lnTo>
                    <a:pt x="259" y="1398"/>
                  </a:lnTo>
                  <a:lnTo>
                    <a:pt x="261" y="1389"/>
                  </a:lnTo>
                  <a:lnTo>
                    <a:pt x="269" y="1383"/>
                  </a:lnTo>
                  <a:lnTo>
                    <a:pt x="261" y="1374"/>
                  </a:lnTo>
                  <a:lnTo>
                    <a:pt x="254" y="1360"/>
                  </a:lnTo>
                  <a:lnTo>
                    <a:pt x="246" y="1343"/>
                  </a:lnTo>
                  <a:lnTo>
                    <a:pt x="240" y="1322"/>
                  </a:lnTo>
                  <a:lnTo>
                    <a:pt x="236" y="1300"/>
                  </a:lnTo>
                  <a:lnTo>
                    <a:pt x="233" y="1278"/>
                  </a:lnTo>
                  <a:lnTo>
                    <a:pt x="233" y="1257"/>
                  </a:lnTo>
                  <a:lnTo>
                    <a:pt x="237" y="1240"/>
                  </a:lnTo>
                  <a:lnTo>
                    <a:pt x="227" y="1256"/>
                  </a:lnTo>
                  <a:lnTo>
                    <a:pt x="216" y="1276"/>
                  </a:lnTo>
                  <a:lnTo>
                    <a:pt x="209" y="1297"/>
                  </a:lnTo>
                  <a:lnTo>
                    <a:pt x="206" y="1320"/>
                  </a:lnTo>
                  <a:lnTo>
                    <a:pt x="207" y="1345"/>
                  </a:lnTo>
                  <a:lnTo>
                    <a:pt x="214" y="1370"/>
                  </a:lnTo>
                  <a:lnTo>
                    <a:pt x="228" y="1395"/>
                  </a:lnTo>
                  <a:lnTo>
                    <a:pt x="250" y="1422"/>
                  </a:lnTo>
                  <a:lnTo>
                    <a:pt x="245" y="1429"/>
                  </a:lnTo>
                  <a:lnTo>
                    <a:pt x="239" y="1435"/>
                  </a:lnTo>
                  <a:lnTo>
                    <a:pt x="235" y="1440"/>
                  </a:lnTo>
                  <a:lnTo>
                    <a:pt x="229" y="1446"/>
                  </a:lnTo>
                  <a:lnTo>
                    <a:pt x="222" y="1451"/>
                  </a:lnTo>
                  <a:lnTo>
                    <a:pt x="215" y="1454"/>
                  </a:lnTo>
                  <a:lnTo>
                    <a:pt x="208" y="1458"/>
                  </a:lnTo>
                  <a:lnTo>
                    <a:pt x="200" y="1459"/>
                  </a:lnTo>
                  <a:lnTo>
                    <a:pt x="189" y="1459"/>
                  </a:lnTo>
                  <a:lnTo>
                    <a:pt x="169" y="1458"/>
                  </a:lnTo>
                  <a:lnTo>
                    <a:pt x="146" y="1454"/>
                  </a:lnTo>
                  <a:lnTo>
                    <a:pt x="121" y="1449"/>
                  </a:lnTo>
                  <a:lnTo>
                    <a:pt x="93" y="1444"/>
                  </a:lnTo>
                  <a:lnTo>
                    <a:pt x="67" y="1435"/>
                  </a:lnTo>
                  <a:lnTo>
                    <a:pt x="42" y="1424"/>
                  </a:lnTo>
                  <a:lnTo>
                    <a:pt x="23" y="1412"/>
                  </a:lnTo>
                  <a:lnTo>
                    <a:pt x="10" y="1398"/>
                  </a:lnTo>
                  <a:lnTo>
                    <a:pt x="2" y="1383"/>
                  </a:lnTo>
                  <a:lnTo>
                    <a:pt x="0" y="1369"/>
                  </a:lnTo>
                  <a:lnTo>
                    <a:pt x="2" y="1353"/>
                  </a:lnTo>
                  <a:lnTo>
                    <a:pt x="5" y="1338"/>
                  </a:lnTo>
                  <a:lnTo>
                    <a:pt x="12" y="1323"/>
                  </a:lnTo>
                  <a:lnTo>
                    <a:pt x="19" y="1307"/>
                  </a:lnTo>
                  <a:lnTo>
                    <a:pt x="26" y="1292"/>
                  </a:lnTo>
                  <a:lnTo>
                    <a:pt x="17" y="1278"/>
                  </a:lnTo>
                  <a:lnTo>
                    <a:pt x="15" y="1263"/>
                  </a:lnTo>
                  <a:lnTo>
                    <a:pt x="19" y="1250"/>
                  </a:lnTo>
                  <a:lnTo>
                    <a:pt x="31" y="1245"/>
                  </a:lnTo>
                  <a:lnTo>
                    <a:pt x="34" y="1229"/>
                  </a:lnTo>
                  <a:lnTo>
                    <a:pt x="40" y="1210"/>
                  </a:lnTo>
                  <a:lnTo>
                    <a:pt x="49" y="1191"/>
                  </a:lnTo>
                  <a:lnTo>
                    <a:pt x="61" y="1169"/>
                  </a:lnTo>
                  <a:lnTo>
                    <a:pt x="75" y="1146"/>
                  </a:lnTo>
                  <a:lnTo>
                    <a:pt x="90" y="1123"/>
                  </a:lnTo>
                  <a:lnTo>
                    <a:pt x="106" y="1097"/>
                  </a:lnTo>
                  <a:lnTo>
                    <a:pt x="124" y="1073"/>
                  </a:lnTo>
                  <a:lnTo>
                    <a:pt x="113" y="1051"/>
                  </a:lnTo>
                  <a:lnTo>
                    <a:pt x="106" y="1010"/>
                  </a:lnTo>
                  <a:lnTo>
                    <a:pt x="101" y="956"/>
                  </a:lnTo>
                  <a:lnTo>
                    <a:pt x="99" y="894"/>
                  </a:lnTo>
                  <a:lnTo>
                    <a:pt x="99" y="829"/>
                  </a:lnTo>
                  <a:lnTo>
                    <a:pt x="100" y="766"/>
                  </a:lnTo>
                  <a:lnTo>
                    <a:pt x="103" y="710"/>
                  </a:lnTo>
                  <a:lnTo>
                    <a:pt x="107" y="666"/>
                  </a:lnTo>
                  <a:lnTo>
                    <a:pt x="98" y="676"/>
                  </a:lnTo>
                  <a:lnTo>
                    <a:pt x="94" y="719"/>
                  </a:lnTo>
                  <a:lnTo>
                    <a:pt x="91" y="774"/>
                  </a:lnTo>
                  <a:lnTo>
                    <a:pt x="85" y="825"/>
                  </a:lnTo>
                  <a:lnTo>
                    <a:pt x="79" y="848"/>
                  </a:lnTo>
                  <a:lnTo>
                    <a:pt x="73" y="875"/>
                  </a:lnTo>
                  <a:lnTo>
                    <a:pt x="67" y="905"/>
                  </a:lnTo>
                  <a:lnTo>
                    <a:pt x="61" y="936"/>
                  </a:lnTo>
                  <a:lnTo>
                    <a:pt x="55" y="966"/>
                  </a:lnTo>
                  <a:lnTo>
                    <a:pt x="50" y="995"/>
                  </a:lnTo>
                  <a:lnTo>
                    <a:pt x="47" y="1020"/>
                  </a:lnTo>
                  <a:lnTo>
                    <a:pt x="46" y="1041"/>
                  </a:lnTo>
                  <a:lnTo>
                    <a:pt x="46" y="1070"/>
                  </a:lnTo>
                  <a:lnTo>
                    <a:pt x="45" y="1087"/>
                  </a:lnTo>
                  <a:lnTo>
                    <a:pt x="41" y="1097"/>
                  </a:lnTo>
                  <a:lnTo>
                    <a:pt x="33" y="1100"/>
                  </a:lnTo>
                  <a:lnTo>
                    <a:pt x="25" y="1094"/>
                  </a:lnTo>
                  <a:lnTo>
                    <a:pt x="20" y="1079"/>
                  </a:lnTo>
                  <a:lnTo>
                    <a:pt x="20" y="1057"/>
                  </a:lnTo>
                  <a:lnTo>
                    <a:pt x="23" y="1031"/>
                  </a:lnTo>
                  <a:lnTo>
                    <a:pt x="27" y="992"/>
                  </a:lnTo>
                  <a:lnTo>
                    <a:pt x="34" y="936"/>
                  </a:lnTo>
                  <a:lnTo>
                    <a:pt x="39" y="874"/>
                  </a:lnTo>
                  <a:lnTo>
                    <a:pt x="42" y="818"/>
                  </a:lnTo>
                  <a:lnTo>
                    <a:pt x="46" y="765"/>
                  </a:lnTo>
                  <a:lnTo>
                    <a:pt x="47" y="709"/>
                  </a:lnTo>
                  <a:lnTo>
                    <a:pt x="46" y="651"/>
                  </a:lnTo>
                  <a:lnTo>
                    <a:pt x="40" y="595"/>
                  </a:lnTo>
                  <a:close/>
                </a:path>
              </a:pathLst>
            </a:custGeom>
            <a:gradFill rotWithShape="0">
              <a:gsLst>
                <a:gs pos="0">
                  <a:srgbClr val="4D4D4D"/>
                </a:gs>
                <a:gs pos="100000">
                  <a:srgbClr val="969696"/>
                </a:gs>
              </a:gsLst>
              <a:lin ang="5400000" scaled="1"/>
            </a:gradFill>
            <a:ln w="6350" cmpd="sng">
              <a:solidFill>
                <a:srgbClr val="000000"/>
              </a:solidFill>
              <a:round/>
              <a:headEnd/>
              <a:tailEnd/>
            </a:ln>
          </p:spPr>
          <p:txBody>
            <a:bodyPr/>
            <a:lstStyle/>
            <a:p>
              <a:endParaRPr lang="en-US">
                <a:solidFill>
                  <a:srgbClr val="FFFFFF"/>
                </a:solidFill>
              </a:endParaRPr>
            </a:p>
          </p:txBody>
        </p:sp>
        <p:sp>
          <p:nvSpPr>
            <p:cNvPr id="1110" name="Freeform 178"/>
            <p:cNvSpPr>
              <a:spLocks/>
            </p:cNvSpPr>
            <p:nvPr/>
          </p:nvSpPr>
          <p:spPr bwMode="auto">
            <a:xfrm>
              <a:off x="3449" y="1827"/>
              <a:ext cx="157" cy="134"/>
            </a:xfrm>
            <a:custGeom>
              <a:avLst/>
              <a:gdLst>
                <a:gd name="T0" fmla="*/ 195 w 286"/>
                <a:gd name="T1" fmla="*/ 227 h 264"/>
                <a:gd name="T2" fmla="*/ 205 w 286"/>
                <a:gd name="T3" fmla="*/ 234 h 264"/>
                <a:gd name="T4" fmla="*/ 217 w 286"/>
                <a:gd name="T5" fmla="*/ 241 h 264"/>
                <a:gd name="T6" fmla="*/ 228 w 286"/>
                <a:gd name="T7" fmla="*/ 248 h 264"/>
                <a:gd name="T8" fmla="*/ 240 w 286"/>
                <a:gd name="T9" fmla="*/ 252 h 264"/>
                <a:gd name="T10" fmla="*/ 253 w 286"/>
                <a:gd name="T11" fmla="*/ 257 h 264"/>
                <a:gd name="T12" fmla="*/ 264 w 286"/>
                <a:gd name="T13" fmla="*/ 260 h 264"/>
                <a:gd name="T14" fmla="*/ 276 w 286"/>
                <a:gd name="T15" fmla="*/ 263 h 264"/>
                <a:gd name="T16" fmla="*/ 286 w 286"/>
                <a:gd name="T17" fmla="*/ 264 h 264"/>
                <a:gd name="T18" fmla="*/ 272 w 286"/>
                <a:gd name="T19" fmla="*/ 252 h 264"/>
                <a:gd name="T20" fmla="*/ 260 w 286"/>
                <a:gd name="T21" fmla="*/ 240 h 264"/>
                <a:gd name="T22" fmla="*/ 247 w 286"/>
                <a:gd name="T23" fmla="*/ 227 h 264"/>
                <a:gd name="T24" fmla="*/ 235 w 286"/>
                <a:gd name="T25" fmla="*/ 216 h 264"/>
                <a:gd name="T26" fmla="*/ 225 w 286"/>
                <a:gd name="T27" fmla="*/ 204 h 264"/>
                <a:gd name="T28" fmla="*/ 216 w 286"/>
                <a:gd name="T29" fmla="*/ 194 h 264"/>
                <a:gd name="T30" fmla="*/ 208 w 286"/>
                <a:gd name="T31" fmla="*/ 186 h 264"/>
                <a:gd name="T32" fmla="*/ 202 w 286"/>
                <a:gd name="T33" fmla="*/ 179 h 264"/>
                <a:gd name="T34" fmla="*/ 185 w 286"/>
                <a:gd name="T35" fmla="*/ 160 h 264"/>
                <a:gd name="T36" fmla="*/ 165 w 286"/>
                <a:gd name="T37" fmla="*/ 138 h 264"/>
                <a:gd name="T38" fmla="*/ 143 w 286"/>
                <a:gd name="T39" fmla="*/ 115 h 264"/>
                <a:gd name="T40" fmla="*/ 121 w 286"/>
                <a:gd name="T41" fmla="*/ 90 h 264"/>
                <a:gd name="T42" fmla="*/ 99 w 286"/>
                <a:gd name="T43" fmla="*/ 66 h 264"/>
                <a:gd name="T44" fmla="*/ 79 w 286"/>
                <a:gd name="T45" fmla="*/ 42 h 264"/>
                <a:gd name="T46" fmla="*/ 61 w 286"/>
                <a:gd name="T47" fmla="*/ 20 h 264"/>
                <a:gd name="T48" fmla="*/ 48 w 286"/>
                <a:gd name="T49" fmla="*/ 0 h 264"/>
                <a:gd name="T50" fmla="*/ 0 w 286"/>
                <a:gd name="T51" fmla="*/ 7 h 264"/>
                <a:gd name="T52" fmla="*/ 7 w 286"/>
                <a:gd name="T53" fmla="*/ 18 h 264"/>
                <a:gd name="T54" fmla="*/ 15 w 286"/>
                <a:gd name="T55" fmla="*/ 29 h 264"/>
                <a:gd name="T56" fmla="*/ 25 w 286"/>
                <a:gd name="T57" fmla="*/ 42 h 264"/>
                <a:gd name="T58" fmla="*/ 35 w 286"/>
                <a:gd name="T59" fmla="*/ 56 h 264"/>
                <a:gd name="T60" fmla="*/ 46 w 286"/>
                <a:gd name="T61" fmla="*/ 71 h 264"/>
                <a:gd name="T62" fmla="*/ 58 w 286"/>
                <a:gd name="T63" fmla="*/ 86 h 264"/>
                <a:gd name="T64" fmla="*/ 71 w 286"/>
                <a:gd name="T65" fmla="*/ 102 h 264"/>
                <a:gd name="T66" fmla="*/ 83 w 286"/>
                <a:gd name="T67" fmla="*/ 118 h 264"/>
                <a:gd name="T68" fmla="*/ 96 w 286"/>
                <a:gd name="T69" fmla="*/ 134 h 264"/>
                <a:gd name="T70" fmla="*/ 110 w 286"/>
                <a:gd name="T71" fmla="*/ 149 h 264"/>
                <a:gd name="T72" fmla="*/ 124 w 286"/>
                <a:gd name="T73" fmla="*/ 165 h 264"/>
                <a:gd name="T74" fmla="*/ 139 w 286"/>
                <a:gd name="T75" fmla="*/ 179 h 264"/>
                <a:gd name="T76" fmla="*/ 152 w 286"/>
                <a:gd name="T77" fmla="*/ 193 h 264"/>
                <a:gd name="T78" fmla="*/ 167 w 286"/>
                <a:gd name="T79" fmla="*/ 205 h 264"/>
                <a:gd name="T80" fmla="*/ 181 w 286"/>
                <a:gd name="T81" fmla="*/ 217 h 264"/>
                <a:gd name="T82" fmla="*/ 195 w 286"/>
                <a:gd name="T83" fmla="*/ 22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264"/>
                <a:gd name="T128" fmla="*/ 286 w 286"/>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264">
                  <a:moveTo>
                    <a:pt x="195" y="227"/>
                  </a:moveTo>
                  <a:lnTo>
                    <a:pt x="205" y="234"/>
                  </a:lnTo>
                  <a:lnTo>
                    <a:pt x="217" y="241"/>
                  </a:lnTo>
                  <a:lnTo>
                    <a:pt x="228" y="248"/>
                  </a:lnTo>
                  <a:lnTo>
                    <a:pt x="240" y="252"/>
                  </a:lnTo>
                  <a:lnTo>
                    <a:pt x="253" y="257"/>
                  </a:lnTo>
                  <a:lnTo>
                    <a:pt x="264" y="260"/>
                  </a:lnTo>
                  <a:lnTo>
                    <a:pt x="276" y="263"/>
                  </a:lnTo>
                  <a:lnTo>
                    <a:pt x="286" y="264"/>
                  </a:lnTo>
                  <a:lnTo>
                    <a:pt x="272" y="252"/>
                  </a:lnTo>
                  <a:lnTo>
                    <a:pt x="260" y="240"/>
                  </a:lnTo>
                  <a:lnTo>
                    <a:pt x="247" y="227"/>
                  </a:lnTo>
                  <a:lnTo>
                    <a:pt x="235" y="216"/>
                  </a:lnTo>
                  <a:lnTo>
                    <a:pt x="225" y="204"/>
                  </a:lnTo>
                  <a:lnTo>
                    <a:pt x="216" y="194"/>
                  </a:lnTo>
                  <a:lnTo>
                    <a:pt x="208" y="186"/>
                  </a:lnTo>
                  <a:lnTo>
                    <a:pt x="202" y="179"/>
                  </a:lnTo>
                  <a:lnTo>
                    <a:pt x="185" y="160"/>
                  </a:lnTo>
                  <a:lnTo>
                    <a:pt x="165" y="138"/>
                  </a:lnTo>
                  <a:lnTo>
                    <a:pt x="143" y="115"/>
                  </a:lnTo>
                  <a:lnTo>
                    <a:pt x="121" y="90"/>
                  </a:lnTo>
                  <a:lnTo>
                    <a:pt x="99" y="66"/>
                  </a:lnTo>
                  <a:lnTo>
                    <a:pt x="79" y="42"/>
                  </a:lnTo>
                  <a:lnTo>
                    <a:pt x="61" y="20"/>
                  </a:lnTo>
                  <a:lnTo>
                    <a:pt x="48" y="0"/>
                  </a:lnTo>
                  <a:lnTo>
                    <a:pt x="0" y="7"/>
                  </a:lnTo>
                  <a:lnTo>
                    <a:pt x="7" y="18"/>
                  </a:lnTo>
                  <a:lnTo>
                    <a:pt x="15" y="29"/>
                  </a:lnTo>
                  <a:lnTo>
                    <a:pt x="25" y="42"/>
                  </a:lnTo>
                  <a:lnTo>
                    <a:pt x="35" y="56"/>
                  </a:lnTo>
                  <a:lnTo>
                    <a:pt x="46" y="71"/>
                  </a:lnTo>
                  <a:lnTo>
                    <a:pt x="58" y="86"/>
                  </a:lnTo>
                  <a:lnTo>
                    <a:pt x="71" y="102"/>
                  </a:lnTo>
                  <a:lnTo>
                    <a:pt x="83" y="118"/>
                  </a:lnTo>
                  <a:lnTo>
                    <a:pt x="96" y="134"/>
                  </a:lnTo>
                  <a:lnTo>
                    <a:pt x="110" y="149"/>
                  </a:lnTo>
                  <a:lnTo>
                    <a:pt x="124" y="165"/>
                  </a:lnTo>
                  <a:lnTo>
                    <a:pt x="139" y="179"/>
                  </a:lnTo>
                  <a:lnTo>
                    <a:pt x="152" y="193"/>
                  </a:lnTo>
                  <a:lnTo>
                    <a:pt x="167" y="205"/>
                  </a:lnTo>
                  <a:lnTo>
                    <a:pt x="181" y="217"/>
                  </a:lnTo>
                  <a:lnTo>
                    <a:pt x="195" y="227"/>
                  </a:lnTo>
                  <a:close/>
                </a:path>
              </a:pathLst>
            </a:custGeom>
            <a:solidFill>
              <a:srgbClr val="FFFFFF"/>
            </a:solidFill>
            <a:ln w="6350" cmpd="sng">
              <a:solidFill>
                <a:srgbClr val="000000"/>
              </a:solidFill>
              <a:round/>
              <a:headEnd/>
              <a:tailEnd/>
            </a:ln>
          </p:spPr>
          <p:txBody>
            <a:bodyPr/>
            <a:lstStyle/>
            <a:p>
              <a:endParaRPr lang="en-US">
                <a:solidFill>
                  <a:srgbClr val="FFFFFF"/>
                </a:solidFill>
              </a:endParaRPr>
            </a:p>
          </p:txBody>
        </p:sp>
        <p:sp>
          <p:nvSpPr>
            <p:cNvPr id="1111" name="Freeform 179"/>
            <p:cNvSpPr>
              <a:spLocks/>
            </p:cNvSpPr>
            <p:nvPr/>
          </p:nvSpPr>
          <p:spPr bwMode="auto">
            <a:xfrm>
              <a:off x="3150" y="1563"/>
              <a:ext cx="157" cy="224"/>
            </a:xfrm>
            <a:custGeom>
              <a:avLst/>
              <a:gdLst>
                <a:gd name="T0" fmla="*/ 14 w 285"/>
                <a:gd name="T1" fmla="*/ 0 h 437"/>
                <a:gd name="T2" fmla="*/ 24 w 285"/>
                <a:gd name="T3" fmla="*/ 2 h 437"/>
                <a:gd name="T4" fmla="*/ 35 w 285"/>
                <a:gd name="T5" fmla="*/ 6 h 437"/>
                <a:gd name="T6" fmla="*/ 49 w 285"/>
                <a:gd name="T7" fmla="*/ 10 h 437"/>
                <a:gd name="T8" fmla="*/ 62 w 285"/>
                <a:gd name="T9" fmla="*/ 16 h 437"/>
                <a:gd name="T10" fmla="*/ 73 w 285"/>
                <a:gd name="T11" fmla="*/ 25 h 437"/>
                <a:gd name="T12" fmla="*/ 83 w 285"/>
                <a:gd name="T13" fmla="*/ 36 h 437"/>
                <a:gd name="T14" fmla="*/ 90 w 285"/>
                <a:gd name="T15" fmla="*/ 48 h 437"/>
                <a:gd name="T16" fmla="*/ 92 w 285"/>
                <a:gd name="T17" fmla="*/ 64 h 437"/>
                <a:gd name="T18" fmla="*/ 93 w 285"/>
                <a:gd name="T19" fmla="*/ 85 h 437"/>
                <a:gd name="T20" fmla="*/ 99 w 285"/>
                <a:gd name="T21" fmla="*/ 110 h 437"/>
                <a:gd name="T22" fmla="*/ 106 w 285"/>
                <a:gd name="T23" fmla="*/ 139 h 437"/>
                <a:gd name="T24" fmla="*/ 115 w 285"/>
                <a:gd name="T25" fmla="*/ 169 h 437"/>
                <a:gd name="T26" fmla="*/ 125 w 285"/>
                <a:gd name="T27" fmla="*/ 199 h 437"/>
                <a:gd name="T28" fmla="*/ 136 w 285"/>
                <a:gd name="T29" fmla="*/ 225 h 437"/>
                <a:gd name="T30" fmla="*/ 147 w 285"/>
                <a:gd name="T31" fmla="*/ 247 h 437"/>
                <a:gd name="T32" fmla="*/ 159 w 285"/>
                <a:gd name="T33" fmla="*/ 263 h 437"/>
                <a:gd name="T34" fmla="*/ 176 w 285"/>
                <a:gd name="T35" fmla="*/ 281 h 437"/>
                <a:gd name="T36" fmla="*/ 197 w 285"/>
                <a:gd name="T37" fmla="*/ 299 h 437"/>
                <a:gd name="T38" fmla="*/ 220 w 285"/>
                <a:gd name="T39" fmla="*/ 319 h 437"/>
                <a:gd name="T40" fmla="*/ 243 w 285"/>
                <a:gd name="T41" fmla="*/ 340 h 437"/>
                <a:gd name="T42" fmla="*/ 262 w 285"/>
                <a:gd name="T43" fmla="*/ 362 h 437"/>
                <a:gd name="T44" fmla="*/ 277 w 285"/>
                <a:gd name="T45" fmla="*/ 386 h 437"/>
                <a:gd name="T46" fmla="*/ 285 w 285"/>
                <a:gd name="T47" fmla="*/ 412 h 437"/>
                <a:gd name="T48" fmla="*/ 284 w 285"/>
                <a:gd name="T49" fmla="*/ 437 h 437"/>
                <a:gd name="T50" fmla="*/ 276 w 285"/>
                <a:gd name="T51" fmla="*/ 423 h 437"/>
                <a:gd name="T52" fmla="*/ 265 w 285"/>
                <a:gd name="T53" fmla="*/ 409 h 437"/>
                <a:gd name="T54" fmla="*/ 251 w 285"/>
                <a:gd name="T55" fmla="*/ 394 h 437"/>
                <a:gd name="T56" fmla="*/ 235 w 285"/>
                <a:gd name="T57" fmla="*/ 380 h 437"/>
                <a:gd name="T58" fmla="*/ 217 w 285"/>
                <a:gd name="T59" fmla="*/ 366 h 437"/>
                <a:gd name="T60" fmla="*/ 200 w 285"/>
                <a:gd name="T61" fmla="*/ 353 h 437"/>
                <a:gd name="T62" fmla="*/ 182 w 285"/>
                <a:gd name="T63" fmla="*/ 343 h 437"/>
                <a:gd name="T64" fmla="*/ 163 w 285"/>
                <a:gd name="T65" fmla="*/ 335 h 437"/>
                <a:gd name="T66" fmla="*/ 145 w 285"/>
                <a:gd name="T67" fmla="*/ 325 h 437"/>
                <a:gd name="T68" fmla="*/ 125 w 285"/>
                <a:gd name="T69" fmla="*/ 313 h 437"/>
                <a:gd name="T70" fmla="*/ 106 w 285"/>
                <a:gd name="T71" fmla="*/ 298 h 437"/>
                <a:gd name="T72" fmla="*/ 87 w 285"/>
                <a:gd name="T73" fmla="*/ 281 h 437"/>
                <a:gd name="T74" fmla="*/ 70 w 285"/>
                <a:gd name="T75" fmla="*/ 262 h 437"/>
                <a:gd name="T76" fmla="*/ 55 w 285"/>
                <a:gd name="T77" fmla="*/ 245 h 437"/>
                <a:gd name="T78" fmla="*/ 43 w 285"/>
                <a:gd name="T79" fmla="*/ 229 h 437"/>
                <a:gd name="T80" fmla="*/ 35 w 285"/>
                <a:gd name="T81" fmla="*/ 216 h 437"/>
                <a:gd name="T82" fmla="*/ 24 w 285"/>
                <a:gd name="T83" fmla="*/ 195 h 437"/>
                <a:gd name="T84" fmla="*/ 15 w 285"/>
                <a:gd name="T85" fmla="*/ 175 h 437"/>
                <a:gd name="T86" fmla="*/ 8 w 285"/>
                <a:gd name="T87" fmla="*/ 154 h 437"/>
                <a:gd name="T88" fmla="*/ 5 w 285"/>
                <a:gd name="T89" fmla="*/ 131 h 437"/>
                <a:gd name="T90" fmla="*/ 3 w 285"/>
                <a:gd name="T91" fmla="*/ 97 h 437"/>
                <a:gd name="T92" fmla="*/ 0 w 285"/>
                <a:gd name="T93" fmla="*/ 55 h 437"/>
                <a:gd name="T94" fmla="*/ 2 w 285"/>
                <a:gd name="T95" fmla="*/ 18 h 437"/>
                <a:gd name="T96" fmla="*/ 14 w 285"/>
                <a:gd name="T97" fmla="*/ 0 h 4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
                <a:gd name="T148" fmla="*/ 0 h 437"/>
                <a:gd name="T149" fmla="*/ 285 w 285"/>
                <a:gd name="T150" fmla="*/ 437 h 4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 h="437">
                  <a:moveTo>
                    <a:pt x="14" y="0"/>
                  </a:moveTo>
                  <a:lnTo>
                    <a:pt x="24" y="2"/>
                  </a:lnTo>
                  <a:lnTo>
                    <a:pt x="35" y="6"/>
                  </a:lnTo>
                  <a:lnTo>
                    <a:pt x="49" y="10"/>
                  </a:lnTo>
                  <a:lnTo>
                    <a:pt x="62" y="16"/>
                  </a:lnTo>
                  <a:lnTo>
                    <a:pt x="73" y="25"/>
                  </a:lnTo>
                  <a:lnTo>
                    <a:pt x="83" y="36"/>
                  </a:lnTo>
                  <a:lnTo>
                    <a:pt x="90" y="48"/>
                  </a:lnTo>
                  <a:lnTo>
                    <a:pt x="92" y="64"/>
                  </a:lnTo>
                  <a:lnTo>
                    <a:pt x="93" y="85"/>
                  </a:lnTo>
                  <a:lnTo>
                    <a:pt x="99" y="110"/>
                  </a:lnTo>
                  <a:lnTo>
                    <a:pt x="106" y="139"/>
                  </a:lnTo>
                  <a:lnTo>
                    <a:pt x="115" y="169"/>
                  </a:lnTo>
                  <a:lnTo>
                    <a:pt x="125" y="199"/>
                  </a:lnTo>
                  <a:lnTo>
                    <a:pt x="136" y="225"/>
                  </a:lnTo>
                  <a:lnTo>
                    <a:pt x="147" y="247"/>
                  </a:lnTo>
                  <a:lnTo>
                    <a:pt x="159" y="263"/>
                  </a:lnTo>
                  <a:lnTo>
                    <a:pt x="176" y="281"/>
                  </a:lnTo>
                  <a:lnTo>
                    <a:pt x="197" y="299"/>
                  </a:lnTo>
                  <a:lnTo>
                    <a:pt x="220" y="319"/>
                  </a:lnTo>
                  <a:lnTo>
                    <a:pt x="243" y="340"/>
                  </a:lnTo>
                  <a:lnTo>
                    <a:pt x="262" y="362"/>
                  </a:lnTo>
                  <a:lnTo>
                    <a:pt x="277" y="386"/>
                  </a:lnTo>
                  <a:lnTo>
                    <a:pt x="285" y="412"/>
                  </a:lnTo>
                  <a:lnTo>
                    <a:pt x="284" y="437"/>
                  </a:lnTo>
                  <a:lnTo>
                    <a:pt x="276" y="423"/>
                  </a:lnTo>
                  <a:lnTo>
                    <a:pt x="265" y="409"/>
                  </a:lnTo>
                  <a:lnTo>
                    <a:pt x="251" y="394"/>
                  </a:lnTo>
                  <a:lnTo>
                    <a:pt x="235" y="380"/>
                  </a:lnTo>
                  <a:lnTo>
                    <a:pt x="217" y="366"/>
                  </a:lnTo>
                  <a:lnTo>
                    <a:pt x="200" y="353"/>
                  </a:lnTo>
                  <a:lnTo>
                    <a:pt x="182" y="343"/>
                  </a:lnTo>
                  <a:lnTo>
                    <a:pt x="163" y="335"/>
                  </a:lnTo>
                  <a:lnTo>
                    <a:pt x="145" y="325"/>
                  </a:lnTo>
                  <a:lnTo>
                    <a:pt x="125" y="313"/>
                  </a:lnTo>
                  <a:lnTo>
                    <a:pt x="106" y="298"/>
                  </a:lnTo>
                  <a:lnTo>
                    <a:pt x="87" y="281"/>
                  </a:lnTo>
                  <a:lnTo>
                    <a:pt x="70" y="262"/>
                  </a:lnTo>
                  <a:lnTo>
                    <a:pt x="55" y="245"/>
                  </a:lnTo>
                  <a:lnTo>
                    <a:pt x="43" y="229"/>
                  </a:lnTo>
                  <a:lnTo>
                    <a:pt x="35" y="216"/>
                  </a:lnTo>
                  <a:lnTo>
                    <a:pt x="24" y="195"/>
                  </a:lnTo>
                  <a:lnTo>
                    <a:pt x="15" y="175"/>
                  </a:lnTo>
                  <a:lnTo>
                    <a:pt x="8" y="154"/>
                  </a:lnTo>
                  <a:lnTo>
                    <a:pt x="5" y="131"/>
                  </a:lnTo>
                  <a:lnTo>
                    <a:pt x="3" y="97"/>
                  </a:lnTo>
                  <a:lnTo>
                    <a:pt x="0" y="55"/>
                  </a:lnTo>
                  <a:lnTo>
                    <a:pt x="2" y="18"/>
                  </a:lnTo>
                  <a:lnTo>
                    <a:pt x="14" y="0"/>
                  </a:lnTo>
                  <a:close/>
                </a:path>
              </a:pathLst>
            </a:custGeom>
            <a:gradFill rotWithShape="0">
              <a:gsLst>
                <a:gs pos="0">
                  <a:srgbClr val="4D4D4D"/>
                </a:gs>
                <a:gs pos="100000">
                  <a:srgbClr val="969696"/>
                </a:gs>
              </a:gsLst>
              <a:lin ang="5400000" scaled="1"/>
            </a:gradFill>
            <a:ln w="6350" cmpd="sng">
              <a:solidFill>
                <a:srgbClr val="000000"/>
              </a:solidFill>
              <a:round/>
              <a:headEnd/>
              <a:tailEnd/>
            </a:ln>
          </p:spPr>
          <p:txBody>
            <a:bodyPr/>
            <a:lstStyle/>
            <a:p>
              <a:endParaRPr lang="en-US">
                <a:solidFill>
                  <a:srgbClr val="FFFFFF"/>
                </a:solidFill>
              </a:endParaRPr>
            </a:p>
          </p:txBody>
        </p:sp>
        <p:sp>
          <p:nvSpPr>
            <p:cNvPr id="1112" name="Freeform 180"/>
            <p:cNvSpPr>
              <a:spLocks/>
            </p:cNvSpPr>
            <p:nvPr/>
          </p:nvSpPr>
          <p:spPr bwMode="auto">
            <a:xfrm>
              <a:off x="3214" y="1533"/>
              <a:ext cx="168" cy="158"/>
            </a:xfrm>
            <a:custGeom>
              <a:avLst/>
              <a:gdLst>
                <a:gd name="T0" fmla="*/ 0 w 305"/>
                <a:gd name="T1" fmla="*/ 5 h 307"/>
                <a:gd name="T2" fmla="*/ 12 w 305"/>
                <a:gd name="T3" fmla="*/ 12 h 307"/>
                <a:gd name="T4" fmla="*/ 25 w 305"/>
                <a:gd name="T5" fmla="*/ 21 h 307"/>
                <a:gd name="T6" fmla="*/ 41 w 305"/>
                <a:gd name="T7" fmla="*/ 31 h 307"/>
                <a:gd name="T8" fmla="*/ 60 w 305"/>
                <a:gd name="T9" fmla="*/ 44 h 307"/>
                <a:gd name="T10" fmla="*/ 81 w 305"/>
                <a:gd name="T11" fmla="*/ 59 h 307"/>
                <a:gd name="T12" fmla="*/ 101 w 305"/>
                <a:gd name="T13" fmla="*/ 74 h 307"/>
                <a:gd name="T14" fmla="*/ 122 w 305"/>
                <a:gd name="T15" fmla="*/ 90 h 307"/>
                <a:gd name="T16" fmla="*/ 144 w 305"/>
                <a:gd name="T17" fmla="*/ 106 h 307"/>
                <a:gd name="T18" fmla="*/ 165 w 305"/>
                <a:gd name="T19" fmla="*/ 122 h 307"/>
                <a:gd name="T20" fmla="*/ 184 w 305"/>
                <a:gd name="T21" fmla="*/ 138 h 307"/>
                <a:gd name="T22" fmla="*/ 204 w 305"/>
                <a:gd name="T23" fmla="*/ 153 h 307"/>
                <a:gd name="T24" fmla="*/ 221 w 305"/>
                <a:gd name="T25" fmla="*/ 166 h 307"/>
                <a:gd name="T26" fmla="*/ 235 w 305"/>
                <a:gd name="T27" fmla="*/ 179 h 307"/>
                <a:gd name="T28" fmla="*/ 248 w 305"/>
                <a:gd name="T29" fmla="*/ 189 h 307"/>
                <a:gd name="T30" fmla="*/ 256 w 305"/>
                <a:gd name="T31" fmla="*/ 197 h 307"/>
                <a:gd name="T32" fmla="*/ 261 w 305"/>
                <a:gd name="T33" fmla="*/ 202 h 307"/>
                <a:gd name="T34" fmla="*/ 265 w 305"/>
                <a:gd name="T35" fmla="*/ 223 h 307"/>
                <a:gd name="T36" fmla="*/ 267 w 305"/>
                <a:gd name="T37" fmla="*/ 251 h 307"/>
                <a:gd name="T38" fmla="*/ 265 w 305"/>
                <a:gd name="T39" fmla="*/ 280 h 307"/>
                <a:gd name="T40" fmla="*/ 257 w 305"/>
                <a:gd name="T41" fmla="*/ 307 h 307"/>
                <a:gd name="T42" fmla="*/ 270 w 305"/>
                <a:gd name="T43" fmla="*/ 300 h 307"/>
                <a:gd name="T44" fmla="*/ 280 w 305"/>
                <a:gd name="T45" fmla="*/ 292 h 307"/>
                <a:gd name="T46" fmla="*/ 286 w 305"/>
                <a:gd name="T47" fmla="*/ 282 h 307"/>
                <a:gd name="T48" fmla="*/ 288 w 305"/>
                <a:gd name="T49" fmla="*/ 273 h 307"/>
                <a:gd name="T50" fmla="*/ 288 w 305"/>
                <a:gd name="T51" fmla="*/ 258 h 307"/>
                <a:gd name="T52" fmla="*/ 287 w 305"/>
                <a:gd name="T53" fmla="*/ 237 h 307"/>
                <a:gd name="T54" fmla="*/ 287 w 305"/>
                <a:gd name="T55" fmla="*/ 216 h 307"/>
                <a:gd name="T56" fmla="*/ 288 w 305"/>
                <a:gd name="T57" fmla="*/ 202 h 307"/>
                <a:gd name="T58" fmla="*/ 301 w 305"/>
                <a:gd name="T59" fmla="*/ 184 h 307"/>
                <a:gd name="T60" fmla="*/ 305 w 305"/>
                <a:gd name="T61" fmla="*/ 162 h 307"/>
                <a:gd name="T62" fmla="*/ 304 w 305"/>
                <a:gd name="T63" fmla="*/ 139 h 307"/>
                <a:gd name="T64" fmla="*/ 298 w 305"/>
                <a:gd name="T65" fmla="*/ 116 h 307"/>
                <a:gd name="T66" fmla="*/ 295 w 305"/>
                <a:gd name="T67" fmla="*/ 122 h 307"/>
                <a:gd name="T68" fmla="*/ 291 w 305"/>
                <a:gd name="T69" fmla="*/ 129 h 307"/>
                <a:gd name="T70" fmla="*/ 288 w 305"/>
                <a:gd name="T71" fmla="*/ 136 h 307"/>
                <a:gd name="T72" fmla="*/ 283 w 305"/>
                <a:gd name="T73" fmla="*/ 142 h 307"/>
                <a:gd name="T74" fmla="*/ 279 w 305"/>
                <a:gd name="T75" fmla="*/ 149 h 307"/>
                <a:gd name="T76" fmla="*/ 273 w 305"/>
                <a:gd name="T77" fmla="*/ 153 h 307"/>
                <a:gd name="T78" fmla="*/ 267 w 305"/>
                <a:gd name="T79" fmla="*/ 157 h 307"/>
                <a:gd name="T80" fmla="*/ 261 w 305"/>
                <a:gd name="T81" fmla="*/ 158 h 307"/>
                <a:gd name="T82" fmla="*/ 248 w 305"/>
                <a:gd name="T83" fmla="*/ 149 h 307"/>
                <a:gd name="T84" fmla="*/ 230 w 305"/>
                <a:gd name="T85" fmla="*/ 136 h 307"/>
                <a:gd name="T86" fmla="*/ 211 w 305"/>
                <a:gd name="T87" fmla="*/ 120 h 307"/>
                <a:gd name="T88" fmla="*/ 190 w 305"/>
                <a:gd name="T89" fmla="*/ 103 h 307"/>
                <a:gd name="T90" fmla="*/ 170 w 305"/>
                <a:gd name="T91" fmla="*/ 86 h 307"/>
                <a:gd name="T92" fmla="*/ 154 w 305"/>
                <a:gd name="T93" fmla="*/ 72 h 307"/>
                <a:gd name="T94" fmla="*/ 142 w 305"/>
                <a:gd name="T95" fmla="*/ 59 h 307"/>
                <a:gd name="T96" fmla="*/ 136 w 305"/>
                <a:gd name="T97" fmla="*/ 52 h 307"/>
                <a:gd name="T98" fmla="*/ 141 w 305"/>
                <a:gd name="T99" fmla="*/ 46 h 307"/>
                <a:gd name="T100" fmla="*/ 144 w 305"/>
                <a:gd name="T101" fmla="*/ 38 h 307"/>
                <a:gd name="T102" fmla="*/ 145 w 305"/>
                <a:gd name="T103" fmla="*/ 30 h 307"/>
                <a:gd name="T104" fmla="*/ 141 w 305"/>
                <a:gd name="T105" fmla="*/ 22 h 307"/>
                <a:gd name="T106" fmla="*/ 135 w 305"/>
                <a:gd name="T107" fmla="*/ 19 h 307"/>
                <a:gd name="T108" fmla="*/ 123 w 305"/>
                <a:gd name="T109" fmla="*/ 14 h 307"/>
                <a:gd name="T110" fmla="*/ 108 w 305"/>
                <a:gd name="T111" fmla="*/ 9 h 307"/>
                <a:gd name="T112" fmla="*/ 90 w 305"/>
                <a:gd name="T113" fmla="*/ 5 h 307"/>
                <a:gd name="T114" fmla="*/ 68 w 305"/>
                <a:gd name="T115" fmla="*/ 1 h 307"/>
                <a:gd name="T116" fmla="*/ 46 w 305"/>
                <a:gd name="T117" fmla="*/ 0 h 307"/>
                <a:gd name="T118" fmla="*/ 23 w 305"/>
                <a:gd name="T119" fmla="*/ 1 h 307"/>
                <a:gd name="T120" fmla="*/ 0 w 305"/>
                <a:gd name="T121" fmla="*/ 5 h 3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5"/>
                <a:gd name="T184" fmla="*/ 0 h 307"/>
                <a:gd name="T185" fmla="*/ 305 w 305"/>
                <a:gd name="T186" fmla="*/ 307 h 3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5" h="307">
                  <a:moveTo>
                    <a:pt x="0" y="5"/>
                  </a:moveTo>
                  <a:lnTo>
                    <a:pt x="12" y="12"/>
                  </a:lnTo>
                  <a:lnTo>
                    <a:pt x="25" y="21"/>
                  </a:lnTo>
                  <a:lnTo>
                    <a:pt x="41" y="31"/>
                  </a:lnTo>
                  <a:lnTo>
                    <a:pt x="60" y="44"/>
                  </a:lnTo>
                  <a:lnTo>
                    <a:pt x="81" y="59"/>
                  </a:lnTo>
                  <a:lnTo>
                    <a:pt x="101" y="74"/>
                  </a:lnTo>
                  <a:lnTo>
                    <a:pt x="122" y="90"/>
                  </a:lnTo>
                  <a:lnTo>
                    <a:pt x="144" y="106"/>
                  </a:lnTo>
                  <a:lnTo>
                    <a:pt x="165" y="122"/>
                  </a:lnTo>
                  <a:lnTo>
                    <a:pt x="184" y="138"/>
                  </a:lnTo>
                  <a:lnTo>
                    <a:pt x="204" y="153"/>
                  </a:lnTo>
                  <a:lnTo>
                    <a:pt x="221" y="166"/>
                  </a:lnTo>
                  <a:lnTo>
                    <a:pt x="235" y="179"/>
                  </a:lnTo>
                  <a:lnTo>
                    <a:pt x="248" y="189"/>
                  </a:lnTo>
                  <a:lnTo>
                    <a:pt x="256" y="197"/>
                  </a:lnTo>
                  <a:lnTo>
                    <a:pt x="261" y="202"/>
                  </a:lnTo>
                  <a:lnTo>
                    <a:pt x="265" y="223"/>
                  </a:lnTo>
                  <a:lnTo>
                    <a:pt x="267" y="251"/>
                  </a:lnTo>
                  <a:lnTo>
                    <a:pt x="265" y="280"/>
                  </a:lnTo>
                  <a:lnTo>
                    <a:pt x="257" y="307"/>
                  </a:lnTo>
                  <a:lnTo>
                    <a:pt x="270" y="300"/>
                  </a:lnTo>
                  <a:lnTo>
                    <a:pt x="280" y="292"/>
                  </a:lnTo>
                  <a:lnTo>
                    <a:pt x="286" y="282"/>
                  </a:lnTo>
                  <a:lnTo>
                    <a:pt x="288" y="273"/>
                  </a:lnTo>
                  <a:lnTo>
                    <a:pt x="288" y="258"/>
                  </a:lnTo>
                  <a:lnTo>
                    <a:pt x="287" y="237"/>
                  </a:lnTo>
                  <a:lnTo>
                    <a:pt x="287" y="216"/>
                  </a:lnTo>
                  <a:lnTo>
                    <a:pt x="288" y="202"/>
                  </a:lnTo>
                  <a:lnTo>
                    <a:pt x="301" y="184"/>
                  </a:lnTo>
                  <a:lnTo>
                    <a:pt x="305" y="162"/>
                  </a:lnTo>
                  <a:lnTo>
                    <a:pt x="304" y="139"/>
                  </a:lnTo>
                  <a:lnTo>
                    <a:pt x="298" y="116"/>
                  </a:lnTo>
                  <a:lnTo>
                    <a:pt x="295" y="122"/>
                  </a:lnTo>
                  <a:lnTo>
                    <a:pt x="291" y="129"/>
                  </a:lnTo>
                  <a:lnTo>
                    <a:pt x="288" y="136"/>
                  </a:lnTo>
                  <a:lnTo>
                    <a:pt x="283" y="142"/>
                  </a:lnTo>
                  <a:lnTo>
                    <a:pt x="279" y="149"/>
                  </a:lnTo>
                  <a:lnTo>
                    <a:pt x="273" y="153"/>
                  </a:lnTo>
                  <a:lnTo>
                    <a:pt x="267" y="157"/>
                  </a:lnTo>
                  <a:lnTo>
                    <a:pt x="261" y="158"/>
                  </a:lnTo>
                  <a:lnTo>
                    <a:pt x="248" y="149"/>
                  </a:lnTo>
                  <a:lnTo>
                    <a:pt x="230" y="136"/>
                  </a:lnTo>
                  <a:lnTo>
                    <a:pt x="211" y="120"/>
                  </a:lnTo>
                  <a:lnTo>
                    <a:pt x="190" y="103"/>
                  </a:lnTo>
                  <a:lnTo>
                    <a:pt x="170" y="86"/>
                  </a:lnTo>
                  <a:lnTo>
                    <a:pt x="154" y="72"/>
                  </a:lnTo>
                  <a:lnTo>
                    <a:pt x="142" y="59"/>
                  </a:lnTo>
                  <a:lnTo>
                    <a:pt x="136" y="52"/>
                  </a:lnTo>
                  <a:lnTo>
                    <a:pt x="141" y="46"/>
                  </a:lnTo>
                  <a:lnTo>
                    <a:pt x="144" y="38"/>
                  </a:lnTo>
                  <a:lnTo>
                    <a:pt x="145" y="30"/>
                  </a:lnTo>
                  <a:lnTo>
                    <a:pt x="141" y="22"/>
                  </a:lnTo>
                  <a:lnTo>
                    <a:pt x="135" y="19"/>
                  </a:lnTo>
                  <a:lnTo>
                    <a:pt x="123" y="14"/>
                  </a:lnTo>
                  <a:lnTo>
                    <a:pt x="108" y="9"/>
                  </a:lnTo>
                  <a:lnTo>
                    <a:pt x="90" y="5"/>
                  </a:lnTo>
                  <a:lnTo>
                    <a:pt x="68" y="1"/>
                  </a:lnTo>
                  <a:lnTo>
                    <a:pt x="46" y="0"/>
                  </a:lnTo>
                  <a:lnTo>
                    <a:pt x="23" y="1"/>
                  </a:lnTo>
                  <a:lnTo>
                    <a:pt x="0" y="5"/>
                  </a:lnTo>
                  <a:close/>
                </a:path>
              </a:pathLst>
            </a:custGeom>
            <a:gradFill rotWithShape="0">
              <a:gsLst>
                <a:gs pos="0">
                  <a:srgbClr val="4D4D4D"/>
                </a:gs>
                <a:gs pos="100000">
                  <a:srgbClr val="969696"/>
                </a:gs>
              </a:gsLst>
              <a:lin ang="5400000" scaled="1"/>
            </a:gradFill>
            <a:ln w="6350" cmpd="sng">
              <a:solidFill>
                <a:srgbClr val="000000"/>
              </a:solidFill>
              <a:round/>
              <a:headEnd/>
              <a:tailEnd/>
            </a:ln>
          </p:spPr>
          <p:txBody>
            <a:bodyPr/>
            <a:lstStyle/>
            <a:p>
              <a:endParaRPr lang="en-US">
                <a:solidFill>
                  <a:srgbClr val="FFFFFF"/>
                </a:solidFill>
              </a:endParaRPr>
            </a:p>
          </p:txBody>
        </p:sp>
        <p:sp>
          <p:nvSpPr>
            <p:cNvPr id="1113" name="Freeform 181"/>
            <p:cNvSpPr>
              <a:spLocks/>
            </p:cNvSpPr>
            <p:nvPr/>
          </p:nvSpPr>
          <p:spPr bwMode="auto">
            <a:xfrm>
              <a:off x="3424" y="1670"/>
              <a:ext cx="52" cy="41"/>
            </a:xfrm>
            <a:custGeom>
              <a:avLst/>
              <a:gdLst>
                <a:gd name="T0" fmla="*/ 69 w 97"/>
                <a:gd name="T1" fmla="*/ 0 h 81"/>
                <a:gd name="T2" fmla="*/ 77 w 97"/>
                <a:gd name="T3" fmla="*/ 9 h 81"/>
                <a:gd name="T4" fmla="*/ 82 w 97"/>
                <a:gd name="T5" fmla="*/ 20 h 81"/>
                <a:gd name="T6" fmla="*/ 84 w 97"/>
                <a:gd name="T7" fmla="*/ 29 h 81"/>
                <a:gd name="T8" fmla="*/ 84 w 97"/>
                <a:gd name="T9" fmla="*/ 32 h 81"/>
                <a:gd name="T10" fmla="*/ 73 w 97"/>
                <a:gd name="T11" fmla="*/ 36 h 81"/>
                <a:gd name="T12" fmla="*/ 64 w 97"/>
                <a:gd name="T13" fmla="*/ 38 h 81"/>
                <a:gd name="T14" fmla="*/ 59 w 97"/>
                <a:gd name="T15" fmla="*/ 42 h 81"/>
                <a:gd name="T16" fmla="*/ 57 w 97"/>
                <a:gd name="T17" fmla="*/ 46 h 81"/>
                <a:gd name="T18" fmla="*/ 64 w 97"/>
                <a:gd name="T19" fmla="*/ 49 h 81"/>
                <a:gd name="T20" fmla="*/ 70 w 97"/>
                <a:gd name="T21" fmla="*/ 51 h 81"/>
                <a:gd name="T22" fmla="*/ 77 w 97"/>
                <a:gd name="T23" fmla="*/ 53 h 81"/>
                <a:gd name="T24" fmla="*/ 83 w 97"/>
                <a:gd name="T25" fmla="*/ 57 h 81"/>
                <a:gd name="T26" fmla="*/ 89 w 97"/>
                <a:gd name="T27" fmla="*/ 59 h 81"/>
                <a:gd name="T28" fmla="*/ 93 w 97"/>
                <a:gd name="T29" fmla="*/ 61 h 81"/>
                <a:gd name="T30" fmla="*/ 96 w 97"/>
                <a:gd name="T31" fmla="*/ 62 h 81"/>
                <a:gd name="T32" fmla="*/ 97 w 97"/>
                <a:gd name="T33" fmla="*/ 64 h 81"/>
                <a:gd name="T34" fmla="*/ 93 w 97"/>
                <a:gd name="T35" fmla="*/ 68 h 81"/>
                <a:gd name="T36" fmla="*/ 88 w 97"/>
                <a:gd name="T37" fmla="*/ 73 h 81"/>
                <a:gd name="T38" fmla="*/ 82 w 97"/>
                <a:gd name="T39" fmla="*/ 76 h 81"/>
                <a:gd name="T40" fmla="*/ 75 w 97"/>
                <a:gd name="T41" fmla="*/ 78 h 81"/>
                <a:gd name="T42" fmla="*/ 67 w 97"/>
                <a:gd name="T43" fmla="*/ 81 h 81"/>
                <a:gd name="T44" fmla="*/ 59 w 97"/>
                <a:gd name="T45" fmla="*/ 81 h 81"/>
                <a:gd name="T46" fmla="*/ 50 w 97"/>
                <a:gd name="T47" fmla="*/ 81 h 81"/>
                <a:gd name="T48" fmla="*/ 41 w 97"/>
                <a:gd name="T49" fmla="*/ 78 h 81"/>
                <a:gd name="T50" fmla="*/ 32 w 97"/>
                <a:gd name="T51" fmla="*/ 75 h 81"/>
                <a:gd name="T52" fmla="*/ 26 w 97"/>
                <a:gd name="T53" fmla="*/ 72 h 81"/>
                <a:gd name="T54" fmla="*/ 20 w 97"/>
                <a:gd name="T55" fmla="*/ 68 h 81"/>
                <a:gd name="T56" fmla="*/ 15 w 97"/>
                <a:gd name="T57" fmla="*/ 64 h 81"/>
                <a:gd name="T58" fmla="*/ 12 w 97"/>
                <a:gd name="T59" fmla="*/ 59 h 81"/>
                <a:gd name="T60" fmla="*/ 8 w 97"/>
                <a:gd name="T61" fmla="*/ 54 h 81"/>
                <a:gd name="T62" fmla="*/ 5 w 97"/>
                <a:gd name="T63" fmla="*/ 51 h 81"/>
                <a:gd name="T64" fmla="*/ 0 w 97"/>
                <a:gd name="T65" fmla="*/ 46 h 81"/>
                <a:gd name="T66" fmla="*/ 7 w 97"/>
                <a:gd name="T67" fmla="*/ 46 h 81"/>
                <a:gd name="T68" fmla="*/ 13 w 97"/>
                <a:gd name="T69" fmla="*/ 46 h 81"/>
                <a:gd name="T70" fmla="*/ 19 w 97"/>
                <a:gd name="T71" fmla="*/ 45 h 81"/>
                <a:gd name="T72" fmla="*/ 24 w 97"/>
                <a:gd name="T73" fmla="*/ 45 h 81"/>
                <a:gd name="T74" fmla="*/ 28 w 97"/>
                <a:gd name="T75" fmla="*/ 45 h 81"/>
                <a:gd name="T76" fmla="*/ 32 w 97"/>
                <a:gd name="T77" fmla="*/ 45 h 81"/>
                <a:gd name="T78" fmla="*/ 37 w 97"/>
                <a:gd name="T79" fmla="*/ 45 h 81"/>
                <a:gd name="T80" fmla="*/ 41 w 97"/>
                <a:gd name="T81" fmla="*/ 46 h 81"/>
                <a:gd name="T82" fmla="*/ 44 w 97"/>
                <a:gd name="T83" fmla="*/ 34 h 81"/>
                <a:gd name="T84" fmla="*/ 52 w 97"/>
                <a:gd name="T85" fmla="*/ 20 h 81"/>
                <a:gd name="T86" fmla="*/ 62 w 97"/>
                <a:gd name="T87" fmla="*/ 9 h 81"/>
                <a:gd name="T88" fmla="*/ 69 w 97"/>
                <a:gd name="T89" fmla="*/ 0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81"/>
                <a:gd name="T137" fmla="*/ 97 w 97"/>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81">
                  <a:moveTo>
                    <a:pt x="69" y="0"/>
                  </a:moveTo>
                  <a:lnTo>
                    <a:pt x="77" y="9"/>
                  </a:lnTo>
                  <a:lnTo>
                    <a:pt x="82" y="20"/>
                  </a:lnTo>
                  <a:lnTo>
                    <a:pt x="84" y="29"/>
                  </a:lnTo>
                  <a:lnTo>
                    <a:pt x="84" y="32"/>
                  </a:lnTo>
                  <a:lnTo>
                    <a:pt x="73" y="36"/>
                  </a:lnTo>
                  <a:lnTo>
                    <a:pt x="64" y="38"/>
                  </a:lnTo>
                  <a:lnTo>
                    <a:pt x="59" y="42"/>
                  </a:lnTo>
                  <a:lnTo>
                    <a:pt x="57" y="46"/>
                  </a:lnTo>
                  <a:lnTo>
                    <a:pt x="64" y="49"/>
                  </a:lnTo>
                  <a:lnTo>
                    <a:pt x="70" y="51"/>
                  </a:lnTo>
                  <a:lnTo>
                    <a:pt x="77" y="53"/>
                  </a:lnTo>
                  <a:lnTo>
                    <a:pt x="83" y="57"/>
                  </a:lnTo>
                  <a:lnTo>
                    <a:pt x="89" y="59"/>
                  </a:lnTo>
                  <a:lnTo>
                    <a:pt x="93" y="61"/>
                  </a:lnTo>
                  <a:lnTo>
                    <a:pt x="96" y="62"/>
                  </a:lnTo>
                  <a:lnTo>
                    <a:pt x="97" y="64"/>
                  </a:lnTo>
                  <a:lnTo>
                    <a:pt x="93" y="68"/>
                  </a:lnTo>
                  <a:lnTo>
                    <a:pt x="88" y="73"/>
                  </a:lnTo>
                  <a:lnTo>
                    <a:pt x="82" y="76"/>
                  </a:lnTo>
                  <a:lnTo>
                    <a:pt x="75" y="78"/>
                  </a:lnTo>
                  <a:lnTo>
                    <a:pt x="67" y="81"/>
                  </a:lnTo>
                  <a:lnTo>
                    <a:pt x="59" y="81"/>
                  </a:lnTo>
                  <a:lnTo>
                    <a:pt x="50" y="81"/>
                  </a:lnTo>
                  <a:lnTo>
                    <a:pt x="41" y="78"/>
                  </a:lnTo>
                  <a:lnTo>
                    <a:pt x="32" y="75"/>
                  </a:lnTo>
                  <a:lnTo>
                    <a:pt x="26" y="72"/>
                  </a:lnTo>
                  <a:lnTo>
                    <a:pt x="20" y="68"/>
                  </a:lnTo>
                  <a:lnTo>
                    <a:pt x="15" y="64"/>
                  </a:lnTo>
                  <a:lnTo>
                    <a:pt x="12" y="59"/>
                  </a:lnTo>
                  <a:lnTo>
                    <a:pt x="8" y="54"/>
                  </a:lnTo>
                  <a:lnTo>
                    <a:pt x="5" y="51"/>
                  </a:lnTo>
                  <a:lnTo>
                    <a:pt x="0" y="46"/>
                  </a:lnTo>
                  <a:lnTo>
                    <a:pt x="7" y="46"/>
                  </a:lnTo>
                  <a:lnTo>
                    <a:pt x="13" y="46"/>
                  </a:lnTo>
                  <a:lnTo>
                    <a:pt x="19" y="45"/>
                  </a:lnTo>
                  <a:lnTo>
                    <a:pt x="24" y="45"/>
                  </a:lnTo>
                  <a:lnTo>
                    <a:pt x="28" y="45"/>
                  </a:lnTo>
                  <a:lnTo>
                    <a:pt x="32" y="45"/>
                  </a:lnTo>
                  <a:lnTo>
                    <a:pt x="37" y="45"/>
                  </a:lnTo>
                  <a:lnTo>
                    <a:pt x="41" y="46"/>
                  </a:lnTo>
                  <a:lnTo>
                    <a:pt x="44" y="34"/>
                  </a:lnTo>
                  <a:lnTo>
                    <a:pt x="52" y="20"/>
                  </a:lnTo>
                  <a:lnTo>
                    <a:pt x="62" y="9"/>
                  </a:lnTo>
                  <a:lnTo>
                    <a:pt x="69" y="0"/>
                  </a:lnTo>
                  <a:close/>
                </a:path>
              </a:pathLst>
            </a:custGeom>
            <a:gradFill rotWithShape="0">
              <a:gsLst>
                <a:gs pos="0">
                  <a:srgbClr val="663300"/>
                </a:gs>
                <a:gs pos="100000">
                  <a:srgbClr val="663300"/>
                </a:gs>
              </a:gsLst>
              <a:lin ang="5400000" scaled="1"/>
            </a:gradFill>
            <a:ln w="9525" cmpd="sng">
              <a:solidFill>
                <a:srgbClr val="000000"/>
              </a:solidFill>
              <a:round/>
              <a:headEnd/>
              <a:tailEnd/>
            </a:ln>
          </p:spPr>
          <p:txBody>
            <a:bodyPr/>
            <a:lstStyle/>
            <a:p>
              <a:endParaRPr lang="en-US">
                <a:solidFill>
                  <a:srgbClr val="FFFFFF"/>
                </a:solidFill>
              </a:endParaRPr>
            </a:p>
          </p:txBody>
        </p:sp>
        <p:sp>
          <p:nvSpPr>
            <p:cNvPr id="1114" name="Freeform 182"/>
            <p:cNvSpPr>
              <a:spLocks/>
            </p:cNvSpPr>
            <p:nvPr/>
          </p:nvSpPr>
          <p:spPr bwMode="auto">
            <a:xfrm flipH="1">
              <a:off x="2883" y="2000"/>
              <a:ext cx="524" cy="272"/>
            </a:xfrm>
            <a:custGeom>
              <a:avLst/>
              <a:gdLst>
                <a:gd name="T0" fmla="*/ 40 w 955"/>
                <a:gd name="T1" fmla="*/ 272 h 534"/>
                <a:gd name="T2" fmla="*/ 2 w 955"/>
                <a:gd name="T3" fmla="*/ 266 h 534"/>
                <a:gd name="T4" fmla="*/ 62 w 955"/>
                <a:gd name="T5" fmla="*/ 215 h 534"/>
                <a:gd name="T6" fmla="*/ 138 w 955"/>
                <a:gd name="T7" fmla="*/ 138 h 534"/>
                <a:gd name="T8" fmla="*/ 244 w 955"/>
                <a:gd name="T9" fmla="*/ 52 h 534"/>
                <a:gd name="T10" fmla="*/ 394 w 955"/>
                <a:gd name="T11" fmla="*/ 7 h 534"/>
                <a:gd name="T12" fmla="*/ 595 w 955"/>
                <a:gd name="T13" fmla="*/ 3 h 534"/>
                <a:gd name="T14" fmla="*/ 742 w 955"/>
                <a:gd name="T15" fmla="*/ 31 h 534"/>
                <a:gd name="T16" fmla="*/ 824 w 955"/>
                <a:gd name="T17" fmla="*/ 77 h 534"/>
                <a:gd name="T18" fmla="*/ 871 w 955"/>
                <a:gd name="T19" fmla="*/ 113 h 534"/>
                <a:gd name="T20" fmla="*/ 893 w 955"/>
                <a:gd name="T21" fmla="*/ 100 h 534"/>
                <a:gd name="T22" fmla="*/ 933 w 955"/>
                <a:gd name="T23" fmla="*/ 107 h 534"/>
                <a:gd name="T24" fmla="*/ 955 w 955"/>
                <a:gd name="T25" fmla="*/ 145 h 534"/>
                <a:gd name="T26" fmla="*/ 912 w 955"/>
                <a:gd name="T27" fmla="*/ 191 h 534"/>
                <a:gd name="T28" fmla="*/ 901 w 955"/>
                <a:gd name="T29" fmla="*/ 152 h 534"/>
                <a:gd name="T30" fmla="*/ 914 w 955"/>
                <a:gd name="T31" fmla="*/ 164 h 534"/>
                <a:gd name="T32" fmla="*/ 935 w 955"/>
                <a:gd name="T33" fmla="*/ 147 h 534"/>
                <a:gd name="T34" fmla="*/ 897 w 955"/>
                <a:gd name="T35" fmla="*/ 125 h 534"/>
                <a:gd name="T36" fmla="*/ 895 w 955"/>
                <a:gd name="T37" fmla="*/ 217 h 534"/>
                <a:gd name="T38" fmla="*/ 853 w 955"/>
                <a:gd name="T39" fmla="*/ 373 h 534"/>
                <a:gd name="T40" fmla="*/ 841 w 955"/>
                <a:gd name="T41" fmla="*/ 509 h 534"/>
                <a:gd name="T42" fmla="*/ 805 w 955"/>
                <a:gd name="T43" fmla="*/ 534 h 534"/>
                <a:gd name="T44" fmla="*/ 769 w 955"/>
                <a:gd name="T45" fmla="*/ 534 h 534"/>
                <a:gd name="T46" fmla="*/ 784 w 955"/>
                <a:gd name="T47" fmla="*/ 495 h 534"/>
                <a:gd name="T48" fmla="*/ 778 w 955"/>
                <a:gd name="T49" fmla="*/ 423 h 534"/>
                <a:gd name="T50" fmla="*/ 758 w 955"/>
                <a:gd name="T51" fmla="*/ 489 h 534"/>
                <a:gd name="T52" fmla="*/ 739 w 955"/>
                <a:gd name="T53" fmla="*/ 514 h 534"/>
                <a:gd name="T54" fmla="*/ 715 w 955"/>
                <a:gd name="T55" fmla="*/ 531 h 534"/>
                <a:gd name="T56" fmla="*/ 679 w 955"/>
                <a:gd name="T57" fmla="*/ 529 h 534"/>
                <a:gd name="T58" fmla="*/ 711 w 955"/>
                <a:gd name="T59" fmla="*/ 467 h 534"/>
                <a:gd name="T60" fmla="*/ 695 w 955"/>
                <a:gd name="T61" fmla="*/ 380 h 534"/>
                <a:gd name="T62" fmla="*/ 642 w 955"/>
                <a:gd name="T63" fmla="*/ 361 h 534"/>
                <a:gd name="T64" fmla="*/ 557 w 955"/>
                <a:gd name="T65" fmla="*/ 369 h 534"/>
                <a:gd name="T66" fmla="*/ 464 w 955"/>
                <a:gd name="T67" fmla="*/ 355 h 534"/>
                <a:gd name="T68" fmla="*/ 409 w 955"/>
                <a:gd name="T69" fmla="*/ 380 h 534"/>
                <a:gd name="T70" fmla="*/ 421 w 955"/>
                <a:gd name="T71" fmla="*/ 463 h 534"/>
                <a:gd name="T72" fmla="*/ 392 w 955"/>
                <a:gd name="T73" fmla="*/ 509 h 534"/>
                <a:gd name="T74" fmla="*/ 365 w 955"/>
                <a:gd name="T75" fmla="*/ 524 h 534"/>
                <a:gd name="T76" fmla="*/ 325 w 955"/>
                <a:gd name="T77" fmla="*/ 525 h 534"/>
                <a:gd name="T78" fmla="*/ 304 w 955"/>
                <a:gd name="T79" fmla="*/ 521 h 534"/>
                <a:gd name="T80" fmla="*/ 333 w 955"/>
                <a:gd name="T81" fmla="*/ 483 h 534"/>
                <a:gd name="T82" fmla="*/ 338 w 955"/>
                <a:gd name="T83" fmla="*/ 429 h 534"/>
                <a:gd name="T84" fmla="*/ 304 w 955"/>
                <a:gd name="T85" fmla="*/ 386 h 534"/>
                <a:gd name="T86" fmla="*/ 266 w 955"/>
                <a:gd name="T87" fmla="*/ 404 h 534"/>
                <a:gd name="T88" fmla="*/ 230 w 955"/>
                <a:gd name="T89" fmla="*/ 440 h 534"/>
                <a:gd name="T90" fmla="*/ 175 w 955"/>
                <a:gd name="T91" fmla="*/ 466 h 534"/>
                <a:gd name="T92" fmla="*/ 132 w 955"/>
                <a:gd name="T93" fmla="*/ 483 h 534"/>
                <a:gd name="T94" fmla="*/ 117 w 955"/>
                <a:gd name="T95" fmla="*/ 486 h 534"/>
                <a:gd name="T96" fmla="*/ 83 w 955"/>
                <a:gd name="T97" fmla="*/ 501 h 534"/>
                <a:gd name="T98" fmla="*/ 51 w 955"/>
                <a:gd name="T99" fmla="*/ 487 h 534"/>
                <a:gd name="T100" fmla="*/ 48 w 955"/>
                <a:gd name="T101" fmla="*/ 465 h 534"/>
                <a:gd name="T102" fmla="*/ 59 w 955"/>
                <a:gd name="T103" fmla="*/ 432 h 534"/>
                <a:gd name="T104" fmla="*/ 81 w 955"/>
                <a:gd name="T105" fmla="*/ 371 h 534"/>
                <a:gd name="T106" fmla="*/ 44 w 955"/>
                <a:gd name="T107" fmla="*/ 372 h 534"/>
                <a:gd name="T108" fmla="*/ 19 w 955"/>
                <a:gd name="T109" fmla="*/ 366 h 534"/>
                <a:gd name="T110" fmla="*/ 54 w 955"/>
                <a:gd name="T111" fmla="*/ 293 h 5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5"/>
                <a:gd name="T169" fmla="*/ 0 h 534"/>
                <a:gd name="T170" fmla="*/ 955 w 955"/>
                <a:gd name="T171" fmla="*/ 534 h 5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5" h="534">
                  <a:moveTo>
                    <a:pt x="68" y="284"/>
                  </a:moveTo>
                  <a:lnTo>
                    <a:pt x="63" y="278"/>
                  </a:lnTo>
                  <a:lnTo>
                    <a:pt x="57" y="274"/>
                  </a:lnTo>
                  <a:lnTo>
                    <a:pt x="48" y="273"/>
                  </a:lnTo>
                  <a:lnTo>
                    <a:pt x="40" y="272"/>
                  </a:lnTo>
                  <a:lnTo>
                    <a:pt x="30" y="273"/>
                  </a:lnTo>
                  <a:lnTo>
                    <a:pt x="21" y="274"/>
                  </a:lnTo>
                  <a:lnTo>
                    <a:pt x="11" y="277"/>
                  </a:lnTo>
                  <a:lnTo>
                    <a:pt x="0" y="279"/>
                  </a:lnTo>
                  <a:lnTo>
                    <a:pt x="2" y="266"/>
                  </a:lnTo>
                  <a:lnTo>
                    <a:pt x="8" y="254"/>
                  </a:lnTo>
                  <a:lnTo>
                    <a:pt x="19" y="242"/>
                  </a:lnTo>
                  <a:lnTo>
                    <a:pt x="31" y="231"/>
                  </a:lnTo>
                  <a:lnTo>
                    <a:pt x="46" y="222"/>
                  </a:lnTo>
                  <a:lnTo>
                    <a:pt x="62" y="215"/>
                  </a:lnTo>
                  <a:lnTo>
                    <a:pt x="78" y="209"/>
                  </a:lnTo>
                  <a:lnTo>
                    <a:pt x="94" y="208"/>
                  </a:lnTo>
                  <a:lnTo>
                    <a:pt x="107" y="183"/>
                  </a:lnTo>
                  <a:lnTo>
                    <a:pt x="122" y="160"/>
                  </a:lnTo>
                  <a:lnTo>
                    <a:pt x="138" y="138"/>
                  </a:lnTo>
                  <a:lnTo>
                    <a:pt x="155" y="117"/>
                  </a:lnTo>
                  <a:lnTo>
                    <a:pt x="175" y="99"/>
                  </a:lnTo>
                  <a:lnTo>
                    <a:pt x="197" y="82"/>
                  </a:lnTo>
                  <a:lnTo>
                    <a:pt x="219" y="67"/>
                  </a:lnTo>
                  <a:lnTo>
                    <a:pt x="244" y="52"/>
                  </a:lnTo>
                  <a:lnTo>
                    <a:pt x="269" y="40"/>
                  </a:lnTo>
                  <a:lnTo>
                    <a:pt x="298" y="30"/>
                  </a:lnTo>
                  <a:lnTo>
                    <a:pt x="328" y="21"/>
                  </a:lnTo>
                  <a:lnTo>
                    <a:pt x="360" y="13"/>
                  </a:lnTo>
                  <a:lnTo>
                    <a:pt x="394" y="7"/>
                  </a:lnTo>
                  <a:lnTo>
                    <a:pt x="429" y="3"/>
                  </a:lnTo>
                  <a:lnTo>
                    <a:pt x="467" y="1"/>
                  </a:lnTo>
                  <a:lnTo>
                    <a:pt x="507" y="0"/>
                  </a:lnTo>
                  <a:lnTo>
                    <a:pt x="554" y="1"/>
                  </a:lnTo>
                  <a:lnTo>
                    <a:pt x="595" y="3"/>
                  </a:lnTo>
                  <a:lnTo>
                    <a:pt x="632" y="7"/>
                  </a:lnTo>
                  <a:lnTo>
                    <a:pt x="664" y="11"/>
                  </a:lnTo>
                  <a:lnTo>
                    <a:pt x="694" y="17"/>
                  </a:lnTo>
                  <a:lnTo>
                    <a:pt x="719" y="24"/>
                  </a:lnTo>
                  <a:lnTo>
                    <a:pt x="742" y="31"/>
                  </a:lnTo>
                  <a:lnTo>
                    <a:pt x="763" y="39"/>
                  </a:lnTo>
                  <a:lnTo>
                    <a:pt x="780" y="48"/>
                  </a:lnTo>
                  <a:lnTo>
                    <a:pt x="796" y="57"/>
                  </a:lnTo>
                  <a:lnTo>
                    <a:pt x="811" y="68"/>
                  </a:lnTo>
                  <a:lnTo>
                    <a:pt x="824" y="77"/>
                  </a:lnTo>
                  <a:lnTo>
                    <a:pt x="835" y="87"/>
                  </a:lnTo>
                  <a:lnTo>
                    <a:pt x="847" y="98"/>
                  </a:lnTo>
                  <a:lnTo>
                    <a:pt x="858" y="108"/>
                  </a:lnTo>
                  <a:lnTo>
                    <a:pt x="869" y="117"/>
                  </a:lnTo>
                  <a:lnTo>
                    <a:pt x="871" y="113"/>
                  </a:lnTo>
                  <a:lnTo>
                    <a:pt x="874" y="109"/>
                  </a:lnTo>
                  <a:lnTo>
                    <a:pt x="878" y="106"/>
                  </a:lnTo>
                  <a:lnTo>
                    <a:pt x="881" y="103"/>
                  </a:lnTo>
                  <a:lnTo>
                    <a:pt x="887" y="101"/>
                  </a:lnTo>
                  <a:lnTo>
                    <a:pt x="893" y="100"/>
                  </a:lnTo>
                  <a:lnTo>
                    <a:pt x="900" y="99"/>
                  </a:lnTo>
                  <a:lnTo>
                    <a:pt x="908" y="99"/>
                  </a:lnTo>
                  <a:lnTo>
                    <a:pt x="917" y="100"/>
                  </a:lnTo>
                  <a:lnTo>
                    <a:pt x="925" y="102"/>
                  </a:lnTo>
                  <a:lnTo>
                    <a:pt x="933" y="107"/>
                  </a:lnTo>
                  <a:lnTo>
                    <a:pt x="940" y="113"/>
                  </a:lnTo>
                  <a:lnTo>
                    <a:pt x="947" y="121"/>
                  </a:lnTo>
                  <a:lnTo>
                    <a:pt x="952" y="127"/>
                  </a:lnTo>
                  <a:lnTo>
                    <a:pt x="954" y="137"/>
                  </a:lnTo>
                  <a:lnTo>
                    <a:pt x="955" y="145"/>
                  </a:lnTo>
                  <a:lnTo>
                    <a:pt x="952" y="162"/>
                  </a:lnTo>
                  <a:lnTo>
                    <a:pt x="943" y="176"/>
                  </a:lnTo>
                  <a:lnTo>
                    <a:pt x="933" y="187"/>
                  </a:lnTo>
                  <a:lnTo>
                    <a:pt x="923" y="191"/>
                  </a:lnTo>
                  <a:lnTo>
                    <a:pt x="912" y="191"/>
                  </a:lnTo>
                  <a:lnTo>
                    <a:pt x="903" y="187"/>
                  </a:lnTo>
                  <a:lnTo>
                    <a:pt x="896" y="181"/>
                  </a:lnTo>
                  <a:lnTo>
                    <a:pt x="894" y="170"/>
                  </a:lnTo>
                  <a:lnTo>
                    <a:pt x="896" y="158"/>
                  </a:lnTo>
                  <a:lnTo>
                    <a:pt x="901" y="152"/>
                  </a:lnTo>
                  <a:lnTo>
                    <a:pt x="907" y="148"/>
                  </a:lnTo>
                  <a:lnTo>
                    <a:pt x="912" y="147"/>
                  </a:lnTo>
                  <a:lnTo>
                    <a:pt x="915" y="150"/>
                  </a:lnTo>
                  <a:lnTo>
                    <a:pt x="914" y="157"/>
                  </a:lnTo>
                  <a:lnTo>
                    <a:pt x="914" y="164"/>
                  </a:lnTo>
                  <a:lnTo>
                    <a:pt x="917" y="168"/>
                  </a:lnTo>
                  <a:lnTo>
                    <a:pt x="923" y="165"/>
                  </a:lnTo>
                  <a:lnTo>
                    <a:pt x="930" y="161"/>
                  </a:lnTo>
                  <a:lnTo>
                    <a:pt x="933" y="155"/>
                  </a:lnTo>
                  <a:lnTo>
                    <a:pt x="935" y="147"/>
                  </a:lnTo>
                  <a:lnTo>
                    <a:pt x="933" y="136"/>
                  </a:lnTo>
                  <a:lnTo>
                    <a:pt x="926" y="127"/>
                  </a:lnTo>
                  <a:lnTo>
                    <a:pt x="917" y="124"/>
                  </a:lnTo>
                  <a:lnTo>
                    <a:pt x="908" y="123"/>
                  </a:lnTo>
                  <a:lnTo>
                    <a:pt x="897" y="125"/>
                  </a:lnTo>
                  <a:lnTo>
                    <a:pt x="888" y="131"/>
                  </a:lnTo>
                  <a:lnTo>
                    <a:pt x="881" y="139"/>
                  </a:lnTo>
                  <a:lnTo>
                    <a:pt x="879" y="149"/>
                  </a:lnTo>
                  <a:lnTo>
                    <a:pt x="891" y="181"/>
                  </a:lnTo>
                  <a:lnTo>
                    <a:pt x="895" y="217"/>
                  </a:lnTo>
                  <a:lnTo>
                    <a:pt x="893" y="253"/>
                  </a:lnTo>
                  <a:lnTo>
                    <a:pt x="887" y="287"/>
                  </a:lnTo>
                  <a:lnTo>
                    <a:pt x="878" y="320"/>
                  </a:lnTo>
                  <a:lnTo>
                    <a:pt x="865" y="349"/>
                  </a:lnTo>
                  <a:lnTo>
                    <a:pt x="853" y="373"/>
                  </a:lnTo>
                  <a:lnTo>
                    <a:pt x="839" y="389"/>
                  </a:lnTo>
                  <a:lnTo>
                    <a:pt x="833" y="419"/>
                  </a:lnTo>
                  <a:lnTo>
                    <a:pt x="833" y="452"/>
                  </a:lnTo>
                  <a:lnTo>
                    <a:pt x="837" y="485"/>
                  </a:lnTo>
                  <a:lnTo>
                    <a:pt x="841" y="509"/>
                  </a:lnTo>
                  <a:lnTo>
                    <a:pt x="831" y="516"/>
                  </a:lnTo>
                  <a:lnTo>
                    <a:pt x="823" y="521"/>
                  </a:lnTo>
                  <a:lnTo>
                    <a:pt x="817" y="528"/>
                  </a:lnTo>
                  <a:lnTo>
                    <a:pt x="811" y="534"/>
                  </a:lnTo>
                  <a:lnTo>
                    <a:pt x="805" y="534"/>
                  </a:lnTo>
                  <a:lnTo>
                    <a:pt x="799" y="534"/>
                  </a:lnTo>
                  <a:lnTo>
                    <a:pt x="792" y="534"/>
                  </a:lnTo>
                  <a:lnTo>
                    <a:pt x="784" y="534"/>
                  </a:lnTo>
                  <a:lnTo>
                    <a:pt x="776" y="534"/>
                  </a:lnTo>
                  <a:lnTo>
                    <a:pt x="769" y="534"/>
                  </a:lnTo>
                  <a:lnTo>
                    <a:pt x="762" y="534"/>
                  </a:lnTo>
                  <a:lnTo>
                    <a:pt x="757" y="534"/>
                  </a:lnTo>
                  <a:lnTo>
                    <a:pt x="765" y="523"/>
                  </a:lnTo>
                  <a:lnTo>
                    <a:pt x="774" y="508"/>
                  </a:lnTo>
                  <a:lnTo>
                    <a:pt x="784" y="495"/>
                  </a:lnTo>
                  <a:lnTo>
                    <a:pt x="788" y="486"/>
                  </a:lnTo>
                  <a:lnTo>
                    <a:pt x="788" y="474"/>
                  </a:lnTo>
                  <a:lnTo>
                    <a:pt x="786" y="456"/>
                  </a:lnTo>
                  <a:lnTo>
                    <a:pt x="781" y="436"/>
                  </a:lnTo>
                  <a:lnTo>
                    <a:pt x="778" y="423"/>
                  </a:lnTo>
                  <a:lnTo>
                    <a:pt x="771" y="438"/>
                  </a:lnTo>
                  <a:lnTo>
                    <a:pt x="764" y="452"/>
                  </a:lnTo>
                  <a:lnTo>
                    <a:pt x="758" y="469"/>
                  </a:lnTo>
                  <a:lnTo>
                    <a:pt x="757" y="480"/>
                  </a:lnTo>
                  <a:lnTo>
                    <a:pt x="758" y="489"/>
                  </a:lnTo>
                  <a:lnTo>
                    <a:pt x="758" y="496"/>
                  </a:lnTo>
                  <a:lnTo>
                    <a:pt x="756" y="501"/>
                  </a:lnTo>
                  <a:lnTo>
                    <a:pt x="750" y="505"/>
                  </a:lnTo>
                  <a:lnTo>
                    <a:pt x="744" y="509"/>
                  </a:lnTo>
                  <a:lnTo>
                    <a:pt x="739" y="514"/>
                  </a:lnTo>
                  <a:lnTo>
                    <a:pt x="734" y="521"/>
                  </a:lnTo>
                  <a:lnTo>
                    <a:pt x="730" y="529"/>
                  </a:lnTo>
                  <a:lnTo>
                    <a:pt x="725" y="529"/>
                  </a:lnTo>
                  <a:lnTo>
                    <a:pt x="720" y="529"/>
                  </a:lnTo>
                  <a:lnTo>
                    <a:pt x="715" y="531"/>
                  </a:lnTo>
                  <a:lnTo>
                    <a:pt x="708" y="531"/>
                  </a:lnTo>
                  <a:lnTo>
                    <a:pt x="701" y="531"/>
                  </a:lnTo>
                  <a:lnTo>
                    <a:pt x="694" y="531"/>
                  </a:lnTo>
                  <a:lnTo>
                    <a:pt x="686" y="531"/>
                  </a:lnTo>
                  <a:lnTo>
                    <a:pt x="679" y="529"/>
                  </a:lnTo>
                  <a:lnTo>
                    <a:pt x="688" y="518"/>
                  </a:lnTo>
                  <a:lnTo>
                    <a:pt x="696" y="506"/>
                  </a:lnTo>
                  <a:lnTo>
                    <a:pt x="703" y="496"/>
                  </a:lnTo>
                  <a:lnTo>
                    <a:pt x="709" y="483"/>
                  </a:lnTo>
                  <a:lnTo>
                    <a:pt x="711" y="467"/>
                  </a:lnTo>
                  <a:lnTo>
                    <a:pt x="712" y="446"/>
                  </a:lnTo>
                  <a:lnTo>
                    <a:pt x="711" y="425"/>
                  </a:lnTo>
                  <a:lnTo>
                    <a:pt x="709" y="408"/>
                  </a:lnTo>
                  <a:lnTo>
                    <a:pt x="703" y="395"/>
                  </a:lnTo>
                  <a:lnTo>
                    <a:pt x="695" y="380"/>
                  </a:lnTo>
                  <a:lnTo>
                    <a:pt x="686" y="364"/>
                  </a:lnTo>
                  <a:lnTo>
                    <a:pt x="684" y="347"/>
                  </a:lnTo>
                  <a:lnTo>
                    <a:pt x="672" y="353"/>
                  </a:lnTo>
                  <a:lnTo>
                    <a:pt x="658" y="357"/>
                  </a:lnTo>
                  <a:lnTo>
                    <a:pt x="642" y="361"/>
                  </a:lnTo>
                  <a:lnTo>
                    <a:pt x="625" y="364"/>
                  </a:lnTo>
                  <a:lnTo>
                    <a:pt x="608" y="366"/>
                  </a:lnTo>
                  <a:lnTo>
                    <a:pt x="590" y="369"/>
                  </a:lnTo>
                  <a:lnTo>
                    <a:pt x="573" y="369"/>
                  </a:lnTo>
                  <a:lnTo>
                    <a:pt x="557" y="369"/>
                  </a:lnTo>
                  <a:lnTo>
                    <a:pt x="541" y="367"/>
                  </a:lnTo>
                  <a:lnTo>
                    <a:pt x="522" y="364"/>
                  </a:lnTo>
                  <a:lnTo>
                    <a:pt x="502" y="361"/>
                  </a:lnTo>
                  <a:lnTo>
                    <a:pt x="482" y="357"/>
                  </a:lnTo>
                  <a:lnTo>
                    <a:pt x="464" y="355"/>
                  </a:lnTo>
                  <a:lnTo>
                    <a:pt x="447" y="353"/>
                  </a:lnTo>
                  <a:lnTo>
                    <a:pt x="433" y="354"/>
                  </a:lnTo>
                  <a:lnTo>
                    <a:pt x="424" y="356"/>
                  </a:lnTo>
                  <a:lnTo>
                    <a:pt x="413" y="367"/>
                  </a:lnTo>
                  <a:lnTo>
                    <a:pt x="409" y="380"/>
                  </a:lnTo>
                  <a:lnTo>
                    <a:pt x="407" y="395"/>
                  </a:lnTo>
                  <a:lnTo>
                    <a:pt x="407" y="408"/>
                  </a:lnTo>
                  <a:lnTo>
                    <a:pt x="410" y="423"/>
                  </a:lnTo>
                  <a:lnTo>
                    <a:pt x="415" y="441"/>
                  </a:lnTo>
                  <a:lnTo>
                    <a:pt x="421" y="463"/>
                  </a:lnTo>
                  <a:lnTo>
                    <a:pt x="424" y="486"/>
                  </a:lnTo>
                  <a:lnTo>
                    <a:pt x="415" y="483"/>
                  </a:lnTo>
                  <a:lnTo>
                    <a:pt x="406" y="488"/>
                  </a:lnTo>
                  <a:lnTo>
                    <a:pt x="398" y="497"/>
                  </a:lnTo>
                  <a:lnTo>
                    <a:pt x="392" y="509"/>
                  </a:lnTo>
                  <a:lnTo>
                    <a:pt x="386" y="505"/>
                  </a:lnTo>
                  <a:lnTo>
                    <a:pt x="380" y="506"/>
                  </a:lnTo>
                  <a:lnTo>
                    <a:pt x="374" y="512"/>
                  </a:lnTo>
                  <a:lnTo>
                    <a:pt x="371" y="519"/>
                  </a:lnTo>
                  <a:lnTo>
                    <a:pt x="365" y="524"/>
                  </a:lnTo>
                  <a:lnTo>
                    <a:pt x="357" y="526"/>
                  </a:lnTo>
                  <a:lnTo>
                    <a:pt x="348" y="527"/>
                  </a:lnTo>
                  <a:lnTo>
                    <a:pt x="340" y="527"/>
                  </a:lnTo>
                  <a:lnTo>
                    <a:pt x="331" y="527"/>
                  </a:lnTo>
                  <a:lnTo>
                    <a:pt x="325" y="525"/>
                  </a:lnTo>
                  <a:lnTo>
                    <a:pt x="321" y="521"/>
                  </a:lnTo>
                  <a:lnTo>
                    <a:pt x="321" y="518"/>
                  </a:lnTo>
                  <a:lnTo>
                    <a:pt x="314" y="520"/>
                  </a:lnTo>
                  <a:lnTo>
                    <a:pt x="308" y="521"/>
                  </a:lnTo>
                  <a:lnTo>
                    <a:pt x="304" y="521"/>
                  </a:lnTo>
                  <a:lnTo>
                    <a:pt x="302" y="518"/>
                  </a:lnTo>
                  <a:lnTo>
                    <a:pt x="312" y="509"/>
                  </a:lnTo>
                  <a:lnTo>
                    <a:pt x="320" y="500"/>
                  </a:lnTo>
                  <a:lnTo>
                    <a:pt x="327" y="492"/>
                  </a:lnTo>
                  <a:lnTo>
                    <a:pt x="333" y="483"/>
                  </a:lnTo>
                  <a:lnTo>
                    <a:pt x="336" y="477"/>
                  </a:lnTo>
                  <a:lnTo>
                    <a:pt x="338" y="469"/>
                  </a:lnTo>
                  <a:lnTo>
                    <a:pt x="341" y="459"/>
                  </a:lnTo>
                  <a:lnTo>
                    <a:pt x="342" y="450"/>
                  </a:lnTo>
                  <a:lnTo>
                    <a:pt x="338" y="429"/>
                  </a:lnTo>
                  <a:lnTo>
                    <a:pt x="328" y="410"/>
                  </a:lnTo>
                  <a:lnTo>
                    <a:pt x="318" y="392"/>
                  </a:lnTo>
                  <a:lnTo>
                    <a:pt x="314" y="377"/>
                  </a:lnTo>
                  <a:lnTo>
                    <a:pt x="310" y="381"/>
                  </a:lnTo>
                  <a:lnTo>
                    <a:pt x="304" y="386"/>
                  </a:lnTo>
                  <a:lnTo>
                    <a:pt x="297" y="390"/>
                  </a:lnTo>
                  <a:lnTo>
                    <a:pt x="289" y="395"/>
                  </a:lnTo>
                  <a:lnTo>
                    <a:pt x="281" y="400"/>
                  </a:lnTo>
                  <a:lnTo>
                    <a:pt x="273" y="402"/>
                  </a:lnTo>
                  <a:lnTo>
                    <a:pt x="266" y="404"/>
                  </a:lnTo>
                  <a:lnTo>
                    <a:pt x="260" y="404"/>
                  </a:lnTo>
                  <a:lnTo>
                    <a:pt x="257" y="412"/>
                  </a:lnTo>
                  <a:lnTo>
                    <a:pt x="251" y="420"/>
                  </a:lnTo>
                  <a:lnTo>
                    <a:pt x="242" y="429"/>
                  </a:lnTo>
                  <a:lnTo>
                    <a:pt x="230" y="440"/>
                  </a:lnTo>
                  <a:lnTo>
                    <a:pt x="219" y="449"/>
                  </a:lnTo>
                  <a:lnTo>
                    <a:pt x="206" y="457"/>
                  </a:lnTo>
                  <a:lnTo>
                    <a:pt x="196" y="464"/>
                  </a:lnTo>
                  <a:lnTo>
                    <a:pt x="187" y="469"/>
                  </a:lnTo>
                  <a:lnTo>
                    <a:pt x="175" y="466"/>
                  </a:lnTo>
                  <a:lnTo>
                    <a:pt x="165" y="467"/>
                  </a:lnTo>
                  <a:lnTo>
                    <a:pt x="155" y="470"/>
                  </a:lnTo>
                  <a:lnTo>
                    <a:pt x="147" y="473"/>
                  </a:lnTo>
                  <a:lnTo>
                    <a:pt x="139" y="478"/>
                  </a:lnTo>
                  <a:lnTo>
                    <a:pt x="132" y="483"/>
                  </a:lnTo>
                  <a:lnTo>
                    <a:pt x="127" y="489"/>
                  </a:lnTo>
                  <a:lnTo>
                    <a:pt x="121" y="494"/>
                  </a:lnTo>
                  <a:lnTo>
                    <a:pt x="121" y="490"/>
                  </a:lnTo>
                  <a:lnTo>
                    <a:pt x="120" y="487"/>
                  </a:lnTo>
                  <a:lnTo>
                    <a:pt x="117" y="486"/>
                  </a:lnTo>
                  <a:lnTo>
                    <a:pt x="113" y="486"/>
                  </a:lnTo>
                  <a:lnTo>
                    <a:pt x="106" y="489"/>
                  </a:lnTo>
                  <a:lnTo>
                    <a:pt x="98" y="493"/>
                  </a:lnTo>
                  <a:lnTo>
                    <a:pt x="90" y="497"/>
                  </a:lnTo>
                  <a:lnTo>
                    <a:pt x="83" y="501"/>
                  </a:lnTo>
                  <a:lnTo>
                    <a:pt x="78" y="500"/>
                  </a:lnTo>
                  <a:lnTo>
                    <a:pt x="73" y="498"/>
                  </a:lnTo>
                  <a:lnTo>
                    <a:pt x="66" y="495"/>
                  </a:lnTo>
                  <a:lnTo>
                    <a:pt x="59" y="492"/>
                  </a:lnTo>
                  <a:lnTo>
                    <a:pt x="51" y="487"/>
                  </a:lnTo>
                  <a:lnTo>
                    <a:pt x="45" y="482"/>
                  </a:lnTo>
                  <a:lnTo>
                    <a:pt x="40" y="479"/>
                  </a:lnTo>
                  <a:lnTo>
                    <a:pt x="37" y="475"/>
                  </a:lnTo>
                  <a:lnTo>
                    <a:pt x="43" y="471"/>
                  </a:lnTo>
                  <a:lnTo>
                    <a:pt x="48" y="465"/>
                  </a:lnTo>
                  <a:lnTo>
                    <a:pt x="52" y="461"/>
                  </a:lnTo>
                  <a:lnTo>
                    <a:pt x="55" y="455"/>
                  </a:lnTo>
                  <a:lnTo>
                    <a:pt x="58" y="448"/>
                  </a:lnTo>
                  <a:lnTo>
                    <a:pt x="58" y="440"/>
                  </a:lnTo>
                  <a:lnTo>
                    <a:pt x="59" y="432"/>
                  </a:lnTo>
                  <a:lnTo>
                    <a:pt x="65" y="425"/>
                  </a:lnTo>
                  <a:lnTo>
                    <a:pt x="74" y="416"/>
                  </a:lnTo>
                  <a:lnTo>
                    <a:pt x="83" y="401"/>
                  </a:lnTo>
                  <a:lnTo>
                    <a:pt x="86" y="385"/>
                  </a:lnTo>
                  <a:lnTo>
                    <a:pt x="81" y="371"/>
                  </a:lnTo>
                  <a:lnTo>
                    <a:pt x="74" y="366"/>
                  </a:lnTo>
                  <a:lnTo>
                    <a:pt x="67" y="364"/>
                  </a:lnTo>
                  <a:lnTo>
                    <a:pt x="59" y="365"/>
                  </a:lnTo>
                  <a:lnTo>
                    <a:pt x="52" y="367"/>
                  </a:lnTo>
                  <a:lnTo>
                    <a:pt x="44" y="372"/>
                  </a:lnTo>
                  <a:lnTo>
                    <a:pt x="38" y="378"/>
                  </a:lnTo>
                  <a:lnTo>
                    <a:pt x="32" y="384"/>
                  </a:lnTo>
                  <a:lnTo>
                    <a:pt x="28" y="389"/>
                  </a:lnTo>
                  <a:lnTo>
                    <a:pt x="21" y="380"/>
                  </a:lnTo>
                  <a:lnTo>
                    <a:pt x="19" y="366"/>
                  </a:lnTo>
                  <a:lnTo>
                    <a:pt x="21" y="351"/>
                  </a:lnTo>
                  <a:lnTo>
                    <a:pt x="25" y="335"/>
                  </a:lnTo>
                  <a:lnTo>
                    <a:pt x="32" y="319"/>
                  </a:lnTo>
                  <a:lnTo>
                    <a:pt x="43" y="305"/>
                  </a:lnTo>
                  <a:lnTo>
                    <a:pt x="54" y="293"/>
                  </a:lnTo>
                  <a:lnTo>
                    <a:pt x="68" y="284"/>
                  </a:lnTo>
                  <a:close/>
                </a:path>
              </a:pathLst>
            </a:custGeom>
            <a:gradFill rotWithShape="0">
              <a:gsLst>
                <a:gs pos="0">
                  <a:srgbClr val="FF9966"/>
                </a:gs>
                <a:gs pos="100000">
                  <a:srgbClr val="FFCC99"/>
                </a:gs>
              </a:gsLst>
              <a:lin ang="5400000" scaled="1"/>
            </a:gradFill>
            <a:ln w="6350" cmpd="sng">
              <a:solidFill>
                <a:srgbClr val="000000"/>
              </a:solidFill>
              <a:round/>
              <a:headEnd/>
              <a:tailEnd/>
            </a:ln>
          </p:spPr>
          <p:txBody>
            <a:bodyPr/>
            <a:lstStyle/>
            <a:p>
              <a:endParaRPr lang="en-US">
                <a:solidFill>
                  <a:srgbClr val="FFFFFF"/>
                </a:solidFill>
              </a:endParaRPr>
            </a:p>
          </p:txBody>
        </p:sp>
        <p:grpSp>
          <p:nvGrpSpPr>
            <p:cNvPr id="6" name="Group 183"/>
            <p:cNvGrpSpPr>
              <a:grpSpLocks/>
            </p:cNvGrpSpPr>
            <p:nvPr/>
          </p:nvGrpSpPr>
          <p:grpSpPr bwMode="auto">
            <a:xfrm flipH="1">
              <a:off x="2198" y="1657"/>
              <a:ext cx="660" cy="536"/>
              <a:chOff x="2064" y="480"/>
              <a:chExt cx="601" cy="525"/>
            </a:xfrm>
          </p:grpSpPr>
          <p:sp>
            <p:nvSpPr>
              <p:cNvPr id="1142" name="Freeform 184"/>
              <p:cNvSpPr>
                <a:spLocks/>
              </p:cNvSpPr>
              <p:nvPr/>
            </p:nvSpPr>
            <p:spPr bwMode="auto">
              <a:xfrm>
                <a:off x="2064" y="480"/>
                <a:ext cx="601" cy="525"/>
              </a:xfrm>
              <a:custGeom>
                <a:avLst/>
                <a:gdLst>
                  <a:gd name="T0" fmla="*/ 796 w 1202"/>
                  <a:gd name="T1" fmla="*/ 606 h 1050"/>
                  <a:gd name="T2" fmla="*/ 620 w 1202"/>
                  <a:gd name="T3" fmla="*/ 624 h 1050"/>
                  <a:gd name="T4" fmla="*/ 569 w 1202"/>
                  <a:gd name="T5" fmla="*/ 706 h 1050"/>
                  <a:gd name="T6" fmla="*/ 540 w 1202"/>
                  <a:gd name="T7" fmla="*/ 821 h 1050"/>
                  <a:gd name="T8" fmla="*/ 528 w 1202"/>
                  <a:gd name="T9" fmla="*/ 943 h 1050"/>
                  <a:gd name="T10" fmla="*/ 511 w 1202"/>
                  <a:gd name="T11" fmla="*/ 1037 h 1050"/>
                  <a:gd name="T12" fmla="*/ 467 w 1202"/>
                  <a:gd name="T13" fmla="*/ 894 h 1050"/>
                  <a:gd name="T14" fmla="*/ 434 w 1202"/>
                  <a:gd name="T15" fmla="*/ 965 h 1050"/>
                  <a:gd name="T16" fmla="*/ 411 w 1202"/>
                  <a:gd name="T17" fmla="*/ 1036 h 1050"/>
                  <a:gd name="T18" fmla="*/ 383 w 1202"/>
                  <a:gd name="T19" fmla="*/ 972 h 1050"/>
                  <a:gd name="T20" fmla="*/ 397 w 1202"/>
                  <a:gd name="T21" fmla="*/ 796 h 1050"/>
                  <a:gd name="T22" fmla="*/ 410 w 1202"/>
                  <a:gd name="T23" fmla="*/ 712 h 1050"/>
                  <a:gd name="T24" fmla="*/ 406 w 1202"/>
                  <a:gd name="T25" fmla="*/ 639 h 1050"/>
                  <a:gd name="T26" fmla="*/ 395 w 1202"/>
                  <a:gd name="T27" fmla="*/ 596 h 1050"/>
                  <a:gd name="T28" fmla="*/ 362 w 1202"/>
                  <a:gd name="T29" fmla="*/ 527 h 1050"/>
                  <a:gd name="T30" fmla="*/ 339 w 1202"/>
                  <a:gd name="T31" fmla="*/ 480 h 1050"/>
                  <a:gd name="T32" fmla="*/ 307 w 1202"/>
                  <a:gd name="T33" fmla="*/ 416 h 1050"/>
                  <a:gd name="T34" fmla="*/ 254 w 1202"/>
                  <a:gd name="T35" fmla="*/ 345 h 1050"/>
                  <a:gd name="T36" fmla="*/ 215 w 1202"/>
                  <a:gd name="T37" fmla="*/ 290 h 1050"/>
                  <a:gd name="T38" fmla="*/ 169 w 1202"/>
                  <a:gd name="T39" fmla="*/ 335 h 1050"/>
                  <a:gd name="T40" fmla="*/ 109 w 1202"/>
                  <a:gd name="T41" fmla="*/ 389 h 1050"/>
                  <a:gd name="T42" fmla="*/ 31 w 1202"/>
                  <a:gd name="T43" fmla="*/ 427 h 1050"/>
                  <a:gd name="T44" fmla="*/ 12 w 1202"/>
                  <a:gd name="T45" fmla="*/ 344 h 1050"/>
                  <a:gd name="T46" fmla="*/ 45 w 1202"/>
                  <a:gd name="T47" fmla="*/ 219 h 1050"/>
                  <a:gd name="T48" fmla="*/ 76 w 1202"/>
                  <a:gd name="T49" fmla="*/ 161 h 1050"/>
                  <a:gd name="T50" fmla="*/ 46 w 1202"/>
                  <a:gd name="T51" fmla="*/ 92 h 1050"/>
                  <a:gd name="T52" fmla="*/ 43 w 1202"/>
                  <a:gd name="T53" fmla="*/ 46 h 1050"/>
                  <a:gd name="T54" fmla="*/ 93 w 1202"/>
                  <a:gd name="T55" fmla="*/ 76 h 1050"/>
                  <a:gd name="T56" fmla="*/ 127 w 1202"/>
                  <a:gd name="T57" fmla="*/ 72 h 1050"/>
                  <a:gd name="T58" fmla="*/ 160 w 1202"/>
                  <a:gd name="T59" fmla="*/ 26 h 1050"/>
                  <a:gd name="T60" fmla="*/ 188 w 1202"/>
                  <a:gd name="T61" fmla="*/ 39 h 1050"/>
                  <a:gd name="T62" fmla="*/ 211 w 1202"/>
                  <a:gd name="T63" fmla="*/ 43 h 1050"/>
                  <a:gd name="T64" fmla="*/ 243 w 1202"/>
                  <a:gd name="T65" fmla="*/ 56 h 1050"/>
                  <a:gd name="T66" fmla="*/ 266 w 1202"/>
                  <a:gd name="T67" fmla="*/ 55 h 1050"/>
                  <a:gd name="T68" fmla="*/ 291 w 1202"/>
                  <a:gd name="T69" fmla="*/ 66 h 1050"/>
                  <a:gd name="T70" fmla="*/ 315 w 1202"/>
                  <a:gd name="T71" fmla="*/ 77 h 1050"/>
                  <a:gd name="T72" fmla="*/ 441 w 1202"/>
                  <a:gd name="T73" fmla="*/ 136 h 1050"/>
                  <a:gd name="T74" fmla="*/ 508 w 1202"/>
                  <a:gd name="T75" fmla="*/ 152 h 1050"/>
                  <a:gd name="T76" fmla="*/ 525 w 1202"/>
                  <a:gd name="T77" fmla="*/ 163 h 1050"/>
                  <a:gd name="T78" fmla="*/ 538 w 1202"/>
                  <a:gd name="T79" fmla="*/ 177 h 1050"/>
                  <a:gd name="T80" fmla="*/ 566 w 1202"/>
                  <a:gd name="T81" fmla="*/ 178 h 1050"/>
                  <a:gd name="T82" fmla="*/ 576 w 1202"/>
                  <a:gd name="T83" fmla="*/ 193 h 1050"/>
                  <a:gd name="T84" fmla="*/ 591 w 1202"/>
                  <a:gd name="T85" fmla="*/ 227 h 1050"/>
                  <a:gd name="T86" fmla="*/ 743 w 1202"/>
                  <a:gd name="T87" fmla="*/ 237 h 1050"/>
                  <a:gd name="T88" fmla="*/ 880 w 1202"/>
                  <a:gd name="T89" fmla="*/ 214 h 1050"/>
                  <a:gd name="T90" fmla="*/ 1041 w 1202"/>
                  <a:gd name="T91" fmla="*/ 220 h 1050"/>
                  <a:gd name="T92" fmla="*/ 1171 w 1202"/>
                  <a:gd name="T93" fmla="*/ 399 h 1050"/>
                  <a:gd name="T94" fmla="*/ 1202 w 1202"/>
                  <a:gd name="T95" fmla="*/ 649 h 1050"/>
                  <a:gd name="T96" fmla="*/ 1155 w 1202"/>
                  <a:gd name="T97" fmla="*/ 535 h 1050"/>
                  <a:gd name="T98" fmla="*/ 1111 w 1202"/>
                  <a:gd name="T99" fmla="*/ 560 h 1050"/>
                  <a:gd name="T100" fmla="*/ 1118 w 1202"/>
                  <a:gd name="T101" fmla="*/ 660 h 1050"/>
                  <a:gd name="T102" fmla="*/ 1137 w 1202"/>
                  <a:gd name="T103" fmla="*/ 743 h 1050"/>
                  <a:gd name="T104" fmla="*/ 1120 w 1202"/>
                  <a:gd name="T105" fmla="*/ 999 h 1050"/>
                  <a:gd name="T106" fmla="*/ 1055 w 1202"/>
                  <a:gd name="T107" fmla="*/ 1049 h 1050"/>
                  <a:gd name="T108" fmla="*/ 1005 w 1202"/>
                  <a:gd name="T109" fmla="*/ 1024 h 1050"/>
                  <a:gd name="T110" fmla="*/ 1026 w 1202"/>
                  <a:gd name="T111" fmla="*/ 950 h 1050"/>
                  <a:gd name="T112" fmla="*/ 1015 w 1202"/>
                  <a:gd name="T113" fmla="*/ 664 h 10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2"/>
                  <a:gd name="T172" fmla="*/ 0 h 1050"/>
                  <a:gd name="T173" fmla="*/ 1202 w 1202"/>
                  <a:gd name="T174" fmla="*/ 1050 h 10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2" h="1050">
                    <a:moveTo>
                      <a:pt x="928" y="576"/>
                    </a:moveTo>
                    <a:lnTo>
                      <a:pt x="912" y="580"/>
                    </a:lnTo>
                    <a:lnTo>
                      <a:pt x="895" y="584"/>
                    </a:lnTo>
                    <a:lnTo>
                      <a:pt x="877" y="589"/>
                    </a:lnTo>
                    <a:lnTo>
                      <a:pt x="858" y="593"/>
                    </a:lnTo>
                    <a:lnTo>
                      <a:pt x="839" y="597"/>
                    </a:lnTo>
                    <a:lnTo>
                      <a:pt x="818" y="601"/>
                    </a:lnTo>
                    <a:lnTo>
                      <a:pt x="796" y="606"/>
                    </a:lnTo>
                    <a:lnTo>
                      <a:pt x="774" y="610"/>
                    </a:lnTo>
                    <a:lnTo>
                      <a:pt x="752" y="613"/>
                    </a:lnTo>
                    <a:lnTo>
                      <a:pt x="730" y="616"/>
                    </a:lnTo>
                    <a:lnTo>
                      <a:pt x="709" y="619"/>
                    </a:lnTo>
                    <a:lnTo>
                      <a:pt x="686" y="621"/>
                    </a:lnTo>
                    <a:lnTo>
                      <a:pt x="664" y="623"/>
                    </a:lnTo>
                    <a:lnTo>
                      <a:pt x="642" y="624"/>
                    </a:lnTo>
                    <a:lnTo>
                      <a:pt x="620" y="624"/>
                    </a:lnTo>
                    <a:lnTo>
                      <a:pt x="599" y="624"/>
                    </a:lnTo>
                    <a:lnTo>
                      <a:pt x="606" y="629"/>
                    </a:lnTo>
                    <a:lnTo>
                      <a:pt x="606" y="636"/>
                    </a:lnTo>
                    <a:lnTo>
                      <a:pt x="602" y="646"/>
                    </a:lnTo>
                    <a:lnTo>
                      <a:pt x="592" y="660"/>
                    </a:lnTo>
                    <a:lnTo>
                      <a:pt x="586" y="670"/>
                    </a:lnTo>
                    <a:lnTo>
                      <a:pt x="577" y="687"/>
                    </a:lnTo>
                    <a:lnTo>
                      <a:pt x="569" y="706"/>
                    </a:lnTo>
                    <a:lnTo>
                      <a:pt x="560" y="727"/>
                    </a:lnTo>
                    <a:lnTo>
                      <a:pt x="551" y="746"/>
                    </a:lnTo>
                    <a:lnTo>
                      <a:pt x="542" y="765"/>
                    </a:lnTo>
                    <a:lnTo>
                      <a:pt x="534" y="777"/>
                    </a:lnTo>
                    <a:lnTo>
                      <a:pt x="528" y="784"/>
                    </a:lnTo>
                    <a:lnTo>
                      <a:pt x="537" y="794"/>
                    </a:lnTo>
                    <a:lnTo>
                      <a:pt x="542" y="805"/>
                    </a:lnTo>
                    <a:lnTo>
                      <a:pt x="540" y="821"/>
                    </a:lnTo>
                    <a:lnTo>
                      <a:pt x="528" y="840"/>
                    </a:lnTo>
                    <a:lnTo>
                      <a:pt x="523" y="860"/>
                    </a:lnTo>
                    <a:lnTo>
                      <a:pt x="518" y="883"/>
                    </a:lnTo>
                    <a:lnTo>
                      <a:pt x="514" y="907"/>
                    </a:lnTo>
                    <a:lnTo>
                      <a:pt x="515" y="928"/>
                    </a:lnTo>
                    <a:lnTo>
                      <a:pt x="520" y="934"/>
                    </a:lnTo>
                    <a:lnTo>
                      <a:pt x="525" y="938"/>
                    </a:lnTo>
                    <a:lnTo>
                      <a:pt x="528" y="943"/>
                    </a:lnTo>
                    <a:lnTo>
                      <a:pt x="529" y="950"/>
                    </a:lnTo>
                    <a:lnTo>
                      <a:pt x="531" y="965"/>
                    </a:lnTo>
                    <a:lnTo>
                      <a:pt x="533" y="988"/>
                    </a:lnTo>
                    <a:lnTo>
                      <a:pt x="535" y="1013"/>
                    </a:lnTo>
                    <a:lnTo>
                      <a:pt x="535" y="1034"/>
                    </a:lnTo>
                    <a:lnTo>
                      <a:pt x="528" y="1036"/>
                    </a:lnTo>
                    <a:lnTo>
                      <a:pt x="520" y="1037"/>
                    </a:lnTo>
                    <a:lnTo>
                      <a:pt x="511" y="1037"/>
                    </a:lnTo>
                    <a:lnTo>
                      <a:pt x="502" y="1038"/>
                    </a:lnTo>
                    <a:lnTo>
                      <a:pt x="492" y="1038"/>
                    </a:lnTo>
                    <a:lnTo>
                      <a:pt x="484" y="1038"/>
                    </a:lnTo>
                    <a:lnTo>
                      <a:pt x="477" y="1038"/>
                    </a:lnTo>
                    <a:lnTo>
                      <a:pt x="473" y="1038"/>
                    </a:lnTo>
                    <a:lnTo>
                      <a:pt x="472" y="1002"/>
                    </a:lnTo>
                    <a:lnTo>
                      <a:pt x="471" y="948"/>
                    </a:lnTo>
                    <a:lnTo>
                      <a:pt x="467" y="894"/>
                    </a:lnTo>
                    <a:lnTo>
                      <a:pt x="464" y="854"/>
                    </a:lnTo>
                    <a:lnTo>
                      <a:pt x="460" y="876"/>
                    </a:lnTo>
                    <a:lnTo>
                      <a:pt x="456" y="904"/>
                    </a:lnTo>
                    <a:lnTo>
                      <a:pt x="451" y="933"/>
                    </a:lnTo>
                    <a:lnTo>
                      <a:pt x="447" y="959"/>
                    </a:lnTo>
                    <a:lnTo>
                      <a:pt x="443" y="961"/>
                    </a:lnTo>
                    <a:lnTo>
                      <a:pt x="438" y="964"/>
                    </a:lnTo>
                    <a:lnTo>
                      <a:pt x="434" y="965"/>
                    </a:lnTo>
                    <a:lnTo>
                      <a:pt x="431" y="965"/>
                    </a:lnTo>
                    <a:lnTo>
                      <a:pt x="434" y="981"/>
                    </a:lnTo>
                    <a:lnTo>
                      <a:pt x="435" y="1002"/>
                    </a:lnTo>
                    <a:lnTo>
                      <a:pt x="437" y="1022"/>
                    </a:lnTo>
                    <a:lnTo>
                      <a:pt x="437" y="1036"/>
                    </a:lnTo>
                    <a:lnTo>
                      <a:pt x="430" y="1036"/>
                    </a:lnTo>
                    <a:lnTo>
                      <a:pt x="421" y="1036"/>
                    </a:lnTo>
                    <a:lnTo>
                      <a:pt x="411" y="1036"/>
                    </a:lnTo>
                    <a:lnTo>
                      <a:pt x="399" y="1036"/>
                    </a:lnTo>
                    <a:lnTo>
                      <a:pt x="389" y="1036"/>
                    </a:lnTo>
                    <a:lnTo>
                      <a:pt x="378" y="1036"/>
                    </a:lnTo>
                    <a:lnTo>
                      <a:pt x="370" y="1035"/>
                    </a:lnTo>
                    <a:lnTo>
                      <a:pt x="364" y="1035"/>
                    </a:lnTo>
                    <a:lnTo>
                      <a:pt x="369" y="1018"/>
                    </a:lnTo>
                    <a:lnTo>
                      <a:pt x="376" y="996"/>
                    </a:lnTo>
                    <a:lnTo>
                      <a:pt x="383" y="972"/>
                    </a:lnTo>
                    <a:lnTo>
                      <a:pt x="391" y="944"/>
                    </a:lnTo>
                    <a:lnTo>
                      <a:pt x="398" y="918"/>
                    </a:lnTo>
                    <a:lnTo>
                      <a:pt x="403" y="892"/>
                    </a:lnTo>
                    <a:lnTo>
                      <a:pt x="405" y="869"/>
                    </a:lnTo>
                    <a:lnTo>
                      <a:pt x="404" y="852"/>
                    </a:lnTo>
                    <a:lnTo>
                      <a:pt x="400" y="834"/>
                    </a:lnTo>
                    <a:lnTo>
                      <a:pt x="398" y="814"/>
                    </a:lnTo>
                    <a:lnTo>
                      <a:pt x="397" y="796"/>
                    </a:lnTo>
                    <a:lnTo>
                      <a:pt x="398" y="776"/>
                    </a:lnTo>
                    <a:lnTo>
                      <a:pt x="399" y="767"/>
                    </a:lnTo>
                    <a:lnTo>
                      <a:pt x="400" y="757"/>
                    </a:lnTo>
                    <a:lnTo>
                      <a:pt x="403" y="746"/>
                    </a:lnTo>
                    <a:lnTo>
                      <a:pt x="405" y="737"/>
                    </a:lnTo>
                    <a:lnTo>
                      <a:pt x="407" y="729"/>
                    </a:lnTo>
                    <a:lnTo>
                      <a:pt x="408" y="721"/>
                    </a:lnTo>
                    <a:lnTo>
                      <a:pt x="410" y="712"/>
                    </a:lnTo>
                    <a:lnTo>
                      <a:pt x="410" y="702"/>
                    </a:lnTo>
                    <a:lnTo>
                      <a:pt x="410" y="695"/>
                    </a:lnTo>
                    <a:lnTo>
                      <a:pt x="410" y="688"/>
                    </a:lnTo>
                    <a:lnTo>
                      <a:pt x="410" y="681"/>
                    </a:lnTo>
                    <a:lnTo>
                      <a:pt x="408" y="673"/>
                    </a:lnTo>
                    <a:lnTo>
                      <a:pt x="408" y="661"/>
                    </a:lnTo>
                    <a:lnTo>
                      <a:pt x="407" y="650"/>
                    </a:lnTo>
                    <a:lnTo>
                      <a:pt x="406" y="639"/>
                    </a:lnTo>
                    <a:lnTo>
                      <a:pt x="405" y="629"/>
                    </a:lnTo>
                    <a:lnTo>
                      <a:pt x="405" y="624"/>
                    </a:lnTo>
                    <a:lnTo>
                      <a:pt x="404" y="619"/>
                    </a:lnTo>
                    <a:lnTo>
                      <a:pt x="401" y="613"/>
                    </a:lnTo>
                    <a:lnTo>
                      <a:pt x="399" y="607"/>
                    </a:lnTo>
                    <a:lnTo>
                      <a:pt x="398" y="604"/>
                    </a:lnTo>
                    <a:lnTo>
                      <a:pt x="397" y="600"/>
                    </a:lnTo>
                    <a:lnTo>
                      <a:pt x="395" y="596"/>
                    </a:lnTo>
                    <a:lnTo>
                      <a:pt x="393" y="591"/>
                    </a:lnTo>
                    <a:lnTo>
                      <a:pt x="390" y="583"/>
                    </a:lnTo>
                    <a:lnTo>
                      <a:pt x="385" y="575"/>
                    </a:lnTo>
                    <a:lnTo>
                      <a:pt x="382" y="566"/>
                    </a:lnTo>
                    <a:lnTo>
                      <a:pt x="377" y="558"/>
                    </a:lnTo>
                    <a:lnTo>
                      <a:pt x="373" y="547"/>
                    </a:lnTo>
                    <a:lnTo>
                      <a:pt x="367" y="537"/>
                    </a:lnTo>
                    <a:lnTo>
                      <a:pt x="362" y="527"/>
                    </a:lnTo>
                    <a:lnTo>
                      <a:pt x="358" y="518"/>
                    </a:lnTo>
                    <a:lnTo>
                      <a:pt x="354" y="512"/>
                    </a:lnTo>
                    <a:lnTo>
                      <a:pt x="352" y="507"/>
                    </a:lnTo>
                    <a:lnTo>
                      <a:pt x="350" y="501"/>
                    </a:lnTo>
                    <a:lnTo>
                      <a:pt x="347" y="497"/>
                    </a:lnTo>
                    <a:lnTo>
                      <a:pt x="344" y="491"/>
                    </a:lnTo>
                    <a:lnTo>
                      <a:pt x="342" y="485"/>
                    </a:lnTo>
                    <a:lnTo>
                      <a:pt x="339" y="480"/>
                    </a:lnTo>
                    <a:lnTo>
                      <a:pt x="337" y="474"/>
                    </a:lnTo>
                    <a:lnTo>
                      <a:pt x="332" y="463"/>
                    </a:lnTo>
                    <a:lnTo>
                      <a:pt x="328" y="454"/>
                    </a:lnTo>
                    <a:lnTo>
                      <a:pt x="323" y="445"/>
                    </a:lnTo>
                    <a:lnTo>
                      <a:pt x="319" y="436"/>
                    </a:lnTo>
                    <a:lnTo>
                      <a:pt x="314" y="429"/>
                    </a:lnTo>
                    <a:lnTo>
                      <a:pt x="311" y="422"/>
                    </a:lnTo>
                    <a:lnTo>
                      <a:pt x="307" y="416"/>
                    </a:lnTo>
                    <a:lnTo>
                      <a:pt x="303" y="409"/>
                    </a:lnTo>
                    <a:lnTo>
                      <a:pt x="297" y="401"/>
                    </a:lnTo>
                    <a:lnTo>
                      <a:pt x="291" y="393"/>
                    </a:lnTo>
                    <a:lnTo>
                      <a:pt x="286" y="385"/>
                    </a:lnTo>
                    <a:lnTo>
                      <a:pt x="281" y="378"/>
                    </a:lnTo>
                    <a:lnTo>
                      <a:pt x="270" y="366"/>
                    </a:lnTo>
                    <a:lnTo>
                      <a:pt x="262" y="354"/>
                    </a:lnTo>
                    <a:lnTo>
                      <a:pt x="254" y="345"/>
                    </a:lnTo>
                    <a:lnTo>
                      <a:pt x="248" y="337"/>
                    </a:lnTo>
                    <a:lnTo>
                      <a:pt x="244" y="329"/>
                    </a:lnTo>
                    <a:lnTo>
                      <a:pt x="238" y="321"/>
                    </a:lnTo>
                    <a:lnTo>
                      <a:pt x="234" y="314"/>
                    </a:lnTo>
                    <a:lnTo>
                      <a:pt x="229" y="307"/>
                    </a:lnTo>
                    <a:lnTo>
                      <a:pt x="224" y="301"/>
                    </a:lnTo>
                    <a:lnTo>
                      <a:pt x="220" y="296"/>
                    </a:lnTo>
                    <a:lnTo>
                      <a:pt x="215" y="290"/>
                    </a:lnTo>
                    <a:lnTo>
                      <a:pt x="211" y="284"/>
                    </a:lnTo>
                    <a:lnTo>
                      <a:pt x="209" y="294"/>
                    </a:lnTo>
                    <a:lnTo>
                      <a:pt x="208" y="306"/>
                    </a:lnTo>
                    <a:lnTo>
                      <a:pt x="204" y="316"/>
                    </a:lnTo>
                    <a:lnTo>
                      <a:pt x="192" y="323"/>
                    </a:lnTo>
                    <a:lnTo>
                      <a:pt x="184" y="327"/>
                    </a:lnTo>
                    <a:lnTo>
                      <a:pt x="177" y="330"/>
                    </a:lnTo>
                    <a:lnTo>
                      <a:pt x="169" y="335"/>
                    </a:lnTo>
                    <a:lnTo>
                      <a:pt x="161" y="338"/>
                    </a:lnTo>
                    <a:lnTo>
                      <a:pt x="154" y="343"/>
                    </a:lnTo>
                    <a:lnTo>
                      <a:pt x="147" y="346"/>
                    </a:lnTo>
                    <a:lnTo>
                      <a:pt x="140" y="350"/>
                    </a:lnTo>
                    <a:lnTo>
                      <a:pt x="133" y="351"/>
                    </a:lnTo>
                    <a:lnTo>
                      <a:pt x="125" y="362"/>
                    </a:lnTo>
                    <a:lnTo>
                      <a:pt x="117" y="376"/>
                    </a:lnTo>
                    <a:lnTo>
                      <a:pt x="109" y="389"/>
                    </a:lnTo>
                    <a:lnTo>
                      <a:pt x="100" y="401"/>
                    </a:lnTo>
                    <a:lnTo>
                      <a:pt x="92" y="414"/>
                    </a:lnTo>
                    <a:lnTo>
                      <a:pt x="83" y="423"/>
                    </a:lnTo>
                    <a:lnTo>
                      <a:pt x="72" y="429"/>
                    </a:lnTo>
                    <a:lnTo>
                      <a:pt x="63" y="432"/>
                    </a:lnTo>
                    <a:lnTo>
                      <a:pt x="53" y="432"/>
                    </a:lnTo>
                    <a:lnTo>
                      <a:pt x="43" y="430"/>
                    </a:lnTo>
                    <a:lnTo>
                      <a:pt x="31" y="427"/>
                    </a:lnTo>
                    <a:lnTo>
                      <a:pt x="22" y="421"/>
                    </a:lnTo>
                    <a:lnTo>
                      <a:pt x="13" y="414"/>
                    </a:lnTo>
                    <a:lnTo>
                      <a:pt x="6" y="406"/>
                    </a:lnTo>
                    <a:lnTo>
                      <a:pt x="1" y="398"/>
                    </a:lnTo>
                    <a:lnTo>
                      <a:pt x="0" y="389"/>
                    </a:lnTo>
                    <a:lnTo>
                      <a:pt x="1" y="373"/>
                    </a:lnTo>
                    <a:lnTo>
                      <a:pt x="6" y="358"/>
                    </a:lnTo>
                    <a:lnTo>
                      <a:pt x="12" y="344"/>
                    </a:lnTo>
                    <a:lnTo>
                      <a:pt x="20" y="328"/>
                    </a:lnTo>
                    <a:lnTo>
                      <a:pt x="26" y="309"/>
                    </a:lnTo>
                    <a:lnTo>
                      <a:pt x="32" y="291"/>
                    </a:lnTo>
                    <a:lnTo>
                      <a:pt x="38" y="274"/>
                    </a:lnTo>
                    <a:lnTo>
                      <a:pt x="46" y="260"/>
                    </a:lnTo>
                    <a:lnTo>
                      <a:pt x="45" y="244"/>
                    </a:lnTo>
                    <a:lnTo>
                      <a:pt x="45" y="230"/>
                    </a:lnTo>
                    <a:lnTo>
                      <a:pt x="45" y="219"/>
                    </a:lnTo>
                    <a:lnTo>
                      <a:pt x="47" y="209"/>
                    </a:lnTo>
                    <a:lnTo>
                      <a:pt x="49" y="205"/>
                    </a:lnTo>
                    <a:lnTo>
                      <a:pt x="52" y="199"/>
                    </a:lnTo>
                    <a:lnTo>
                      <a:pt x="55" y="192"/>
                    </a:lnTo>
                    <a:lnTo>
                      <a:pt x="60" y="184"/>
                    </a:lnTo>
                    <a:lnTo>
                      <a:pt x="64" y="177"/>
                    </a:lnTo>
                    <a:lnTo>
                      <a:pt x="70" y="169"/>
                    </a:lnTo>
                    <a:lnTo>
                      <a:pt x="76" y="161"/>
                    </a:lnTo>
                    <a:lnTo>
                      <a:pt x="83" y="154"/>
                    </a:lnTo>
                    <a:lnTo>
                      <a:pt x="81" y="154"/>
                    </a:lnTo>
                    <a:lnTo>
                      <a:pt x="76" y="153"/>
                    </a:lnTo>
                    <a:lnTo>
                      <a:pt x="71" y="151"/>
                    </a:lnTo>
                    <a:lnTo>
                      <a:pt x="68" y="146"/>
                    </a:lnTo>
                    <a:lnTo>
                      <a:pt x="63" y="135"/>
                    </a:lnTo>
                    <a:lnTo>
                      <a:pt x="55" y="114"/>
                    </a:lnTo>
                    <a:lnTo>
                      <a:pt x="46" y="92"/>
                    </a:lnTo>
                    <a:lnTo>
                      <a:pt x="39" y="76"/>
                    </a:lnTo>
                    <a:lnTo>
                      <a:pt x="35" y="66"/>
                    </a:lnTo>
                    <a:lnTo>
                      <a:pt x="32" y="56"/>
                    </a:lnTo>
                    <a:lnTo>
                      <a:pt x="31" y="51"/>
                    </a:lnTo>
                    <a:lnTo>
                      <a:pt x="31" y="48"/>
                    </a:lnTo>
                    <a:lnTo>
                      <a:pt x="35" y="46"/>
                    </a:lnTo>
                    <a:lnTo>
                      <a:pt x="38" y="46"/>
                    </a:lnTo>
                    <a:lnTo>
                      <a:pt x="43" y="46"/>
                    </a:lnTo>
                    <a:lnTo>
                      <a:pt x="46" y="47"/>
                    </a:lnTo>
                    <a:lnTo>
                      <a:pt x="51" y="51"/>
                    </a:lnTo>
                    <a:lnTo>
                      <a:pt x="56" y="54"/>
                    </a:lnTo>
                    <a:lnTo>
                      <a:pt x="62" y="58"/>
                    </a:lnTo>
                    <a:lnTo>
                      <a:pt x="68" y="63"/>
                    </a:lnTo>
                    <a:lnTo>
                      <a:pt x="76" y="68"/>
                    </a:lnTo>
                    <a:lnTo>
                      <a:pt x="85" y="71"/>
                    </a:lnTo>
                    <a:lnTo>
                      <a:pt x="93" y="76"/>
                    </a:lnTo>
                    <a:lnTo>
                      <a:pt x="101" y="81"/>
                    </a:lnTo>
                    <a:lnTo>
                      <a:pt x="109" y="87"/>
                    </a:lnTo>
                    <a:lnTo>
                      <a:pt x="116" y="94"/>
                    </a:lnTo>
                    <a:lnTo>
                      <a:pt x="122" y="100"/>
                    </a:lnTo>
                    <a:lnTo>
                      <a:pt x="127" y="101"/>
                    </a:lnTo>
                    <a:lnTo>
                      <a:pt x="129" y="97"/>
                    </a:lnTo>
                    <a:lnTo>
                      <a:pt x="129" y="85"/>
                    </a:lnTo>
                    <a:lnTo>
                      <a:pt x="127" y="72"/>
                    </a:lnTo>
                    <a:lnTo>
                      <a:pt x="122" y="62"/>
                    </a:lnTo>
                    <a:lnTo>
                      <a:pt x="132" y="60"/>
                    </a:lnTo>
                    <a:lnTo>
                      <a:pt x="132" y="41"/>
                    </a:lnTo>
                    <a:lnTo>
                      <a:pt x="135" y="24"/>
                    </a:lnTo>
                    <a:lnTo>
                      <a:pt x="137" y="9"/>
                    </a:lnTo>
                    <a:lnTo>
                      <a:pt x="140" y="0"/>
                    </a:lnTo>
                    <a:lnTo>
                      <a:pt x="150" y="12"/>
                    </a:lnTo>
                    <a:lnTo>
                      <a:pt x="160" y="26"/>
                    </a:lnTo>
                    <a:lnTo>
                      <a:pt x="168" y="43"/>
                    </a:lnTo>
                    <a:lnTo>
                      <a:pt x="171" y="54"/>
                    </a:lnTo>
                    <a:lnTo>
                      <a:pt x="176" y="49"/>
                    </a:lnTo>
                    <a:lnTo>
                      <a:pt x="178" y="43"/>
                    </a:lnTo>
                    <a:lnTo>
                      <a:pt x="179" y="35"/>
                    </a:lnTo>
                    <a:lnTo>
                      <a:pt x="178" y="25"/>
                    </a:lnTo>
                    <a:lnTo>
                      <a:pt x="182" y="31"/>
                    </a:lnTo>
                    <a:lnTo>
                      <a:pt x="188" y="39"/>
                    </a:lnTo>
                    <a:lnTo>
                      <a:pt x="192" y="46"/>
                    </a:lnTo>
                    <a:lnTo>
                      <a:pt x="194" y="52"/>
                    </a:lnTo>
                    <a:lnTo>
                      <a:pt x="199" y="43"/>
                    </a:lnTo>
                    <a:lnTo>
                      <a:pt x="201" y="32"/>
                    </a:lnTo>
                    <a:lnTo>
                      <a:pt x="202" y="24"/>
                    </a:lnTo>
                    <a:lnTo>
                      <a:pt x="202" y="21"/>
                    </a:lnTo>
                    <a:lnTo>
                      <a:pt x="207" y="32"/>
                    </a:lnTo>
                    <a:lnTo>
                      <a:pt x="211" y="43"/>
                    </a:lnTo>
                    <a:lnTo>
                      <a:pt x="213" y="52"/>
                    </a:lnTo>
                    <a:lnTo>
                      <a:pt x="214" y="58"/>
                    </a:lnTo>
                    <a:lnTo>
                      <a:pt x="219" y="56"/>
                    </a:lnTo>
                    <a:lnTo>
                      <a:pt x="223" y="55"/>
                    </a:lnTo>
                    <a:lnTo>
                      <a:pt x="228" y="54"/>
                    </a:lnTo>
                    <a:lnTo>
                      <a:pt x="234" y="54"/>
                    </a:lnTo>
                    <a:lnTo>
                      <a:pt x="238" y="55"/>
                    </a:lnTo>
                    <a:lnTo>
                      <a:pt x="243" y="56"/>
                    </a:lnTo>
                    <a:lnTo>
                      <a:pt x="247" y="59"/>
                    </a:lnTo>
                    <a:lnTo>
                      <a:pt x="252" y="62"/>
                    </a:lnTo>
                    <a:lnTo>
                      <a:pt x="255" y="55"/>
                    </a:lnTo>
                    <a:lnTo>
                      <a:pt x="260" y="48"/>
                    </a:lnTo>
                    <a:lnTo>
                      <a:pt x="262" y="43"/>
                    </a:lnTo>
                    <a:lnTo>
                      <a:pt x="263" y="40"/>
                    </a:lnTo>
                    <a:lnTo>
                      <a:pt x="265" y="47"/>
                    </a:lnTo>
                    <a:lnTo>
                      <a:pt x="266" y="55"/>
                    </a:lnTo>
                    <a:lnTo>
                      <a:pt x="267" y="63"/>
                    </a:lnTo>
                    <a:lnTo>
                      <a:pt x="267" y="70"/>
                    </a:lnTo>
                    <a:lnTo>
                      <a:pt x="275" y="67"/>
                    </a:lnTo>
                    <a:lnTo>
                      <a:pt x="282" y="63"/>
                    </a:lnTo>
                    <a:lnTo>
                      <a:pt x="288" y="58"/>
                    </a:lnTo>
                    <a:lnTo>
                      <a:pt x="291" y="53"/>
                    </a:lnTo>
                    <a:lnTo>
                      <a:pt x="292" y="60"/>
                    </a:lnTo>
                    <a:lnTo>
                      <a:pt x="291" y="66"/>
                    </a:lnTo>
                    <a:lnTo>
                      <a:pt x="290" y="70"/>
                    </a:lnTo>
                    <a:lnTo>
                      <a:pt x="289" y="75"/>
                    </a:lnTo>
                    <a:lnTo>
                      <a:pt x="297" y="71"/>
                    </a:lnTo>
                    <a:lnTo>
                      <a:pt x="306" y="69"/>
                    </a:lnTo>
                    <a:lnTo>
                      <a:pt x="314" y="68"/>
                    </a:lnTo>
                    <a:lnTo>
                      <a:pt x="321" y="67"/>
                    </a:lnTo>
                    <a:lnTo>
                      <a:pt x="318" y="72"/>
                    </a:lnTo>
                    <a:lnTo>
                      <a:pt x="315" y="77"/>
                    </a:lnTo>
                    <a:lnTo>
                      <a:pt x="314" y="81"/>
                    </a:lnTo>
                    <a:lnTo>
                      <a:pt x="313" y="82"/>
                    </a:lnTo>
                    <a:lnTo>
                      <a:pt x="326" y="85"/>
                    </a:lnTo>
                    <a:lnTo>
                      <a:pt x="344" y="91"/>
                    </a:lnTo>
                    <a:lnTo>
                      <a:pt x="367" y="100"/>
                    </a:lnTo>
                    <a:lnTo>
                      <a:pt x="391" y="110"/>
                    </a:lnTo>
                    <a:lnTo>
                      <a:pt x="416" y="123"/>
                    </a:lnTo>
                    <a:lnTo>
                      <a:pt x="441" y="136"/>
                    </a:lnTo>
                    <a:lnTo>
                      <a:pt x="462" y="148"/>
                    </a:lnTo>
                    <a:lnTo>
                      <a:pt x="479" y="160"/>
                    </a:lnTo>
                    <a:lnTo>
                      <a:pt x="487" y="155"/>
                    </a:lnTo>
                    <a:lnTo>
                      <a:pt x="496" y="150"/>
                    </a:lnTo>
                    <a:lnTo>
                      <a:pt x="503" y="144"/>
                    </a:lnTo>
                    <a:lnTo>
                      <a:pt x="507" y="138"/>
                    </a:lnTo>
                    <a:lnTo>
                      <a:pt x="508" y="146"/>
                    </a:lnTo>
                    <a:lnTo>
                      <a:pt x="508" y="152"/>
                    </a:lnTo>
                    <a:lnTo>
                      <a:pt x="506" y="158"/>
                    </a:lnTo>
                    <a:lnTo>
                      <a:pt x="505" y="162"/>
                    </a:lnTo>
                    <a:lnTo>
                      <a:pt x="512" y="159"/>
                    </a:lnTo>
                    <a:lnTo>
                      <a:pt x="518" y="155"/>
                    </a:lnTo>
                    <a:lnTo>
                      <a:pt x="525" y="153"/>
                    </a:lnTo>
                    <a:lnTo>
                      <a:pt x="529" y="150"/>
                    </a:lnTo>
                    <a:lnTo>
                      <a:pt x="527" y="158"/>
                    </a:lnTo>
                    <a:lnTo>
                      <a:pt x="525" y="163"/>
                    </a:lnTo>
                    <a:lnTo>
                      <a:pt x="521" y="169"/>
                    </a:lnTo>
                    <a:lnTo>
                      <a:pt x="519" y="175"/>
                    </a:lnTo>
                    <a:lnTo>
                      <a:pt x="526" y="171"/>
                    </a:lnTo>
                    <a:lnTo>
                      <a:pt x="533" y="168"/>
                    </a:lnTo>
                    <a:lnTo>
                      <a:pt x="538" y="166"/>
                    </a:lnTo>
                    <a:lnTo>
                      <a:pt x="543" y="162"/>
                    </a:lnTo>
                    <a:lnTo>
                      <a:pt x="541" y="170"/>
                    </a:lnTo>
                    <a:lnTo>
                      <a:pt x="538" y="177"/>
                    </a:lnTo>
                    <a:lnTo>
                      <a:pt x="536" y="183"/>
                    </a:lnTo>
                    <a:lnTo>
                      <a:pt x="534" y="187"/>
                    </a:lnTo>
                    <a:lnTo>
                      <a:pt x="540" y="186"/>
                    </a:lnTo>
                    <a:lnTo>
                      <a:pt x="545" y="185"/>
                    </a:lnTo>
                    <a:lnTo>
                      <a:pt x="552" y="184"/>
                    </a:lnTo>
                    <a:lnTo>
                      <a:pt x="557" y="182"/>
                    </a:lnTo>
                    <a:lnTo>
                      <a:pt x="563" y="181"/>
                    </a:lnTo>
                    <a:lnTo>
                      <a:pt x="566" y="178"/>
                    </a:lnTo>
                    <a:lnTo>
                      <a:pt x="568" y="177"/>
                    </a:lnTo>
                    <a:lnTo>
                      <a:pt x="569" y="177"/>
                    </a:lnTo>
                    <a:lnTo>
                      <a:pt x="566" y="184"/>
                    </a:lnTo>
                    <a:lnTo>
                      <a:pt x="561" y="192"/>
                    </a:lnTo>
                    <a:lnTo>
                      <a:pt x="557" y="198"/>
                    </a:lnTo>
                    <a:lnTo>
                      <a:pt x="556" y="200"/>
                    </a:lnTo>
                    <a:lnTo>
                      <a:pt x="566" y="198"/>
                    </a:lnTo>
                    <a:lnTo>
                      <a:pt x="576" y="193"/>
                    </a:lnTo>
                    <a:lnTo>
                      <a:pt x="584" y="190"/>
                    </a:lnTo>
                    <a:lnTo>
                      <a:pt x="588" y="189"/>
                    </a:lnTo>
                    <a:lnTo>
                      <a:pt x="581" y="197"/>
                    </a:lnTo>
                    <a:lnTo>
                      <a:pt x="572" y="204"/>
                    </a:lnTo>
                    <a:lnTo>
                      <a:pt x="563" y="208"/>
                    </a:lnTo>
                    <a:lnTo>
                      <a:pt x="559" y="210"/>
                    </a:lnTo>
                    <a:lnTo>
                      <a:pt x="574" y="219"/>
                    </a:lnTo>
                    <a:lnTo>
                      <a:pt x="591" y="227"/>
                    </a:lnTo>
                    <a:lnTo>
                      <a:pt x="611" y="233"/>
                    </a:lnTo>
                    <a:lnTo>
                      <a:pt x="630" y="240"/>
                    </a:lnTo>
                    <a:lnTo>
                      <a:pt x="652" y="245"/>
                    </a:lnTo>
                    <a:lnTo>
                      <a:pt x="674" y="247"/>
                    </a:lnTo>
                    <a:lnTo>
                      <a:pt x="697" y="246"/>
                    </a:lnTo>
                    <a:lnTo>
                      <a:pt x="719" y="243"/>
                    </a:lnTo>
                    <a:lnTo>
                      <a:pt x="730" y="240"/>
                    </a:lnTo>
                    <a:lnTo>
                      <a:pt x="743" y="237"/>
                    </a:lnTo>
                    <a:lnTo>
                      <a:pt x="758" y="233"/>
                    </a:lnTo>
                    <a:lnTo>
                      <a:pt x="773" y="231"/>
                    </a:lnTo>
                    <a:lnTo>
                      <a:pt x="790" y="228"/>
                    </a:lnTo>
                    <a:lnTo>
                      <a:pt x="808" y="224"/>
                    </a:lnTo>
                    <a:lnTo>
                      <a:pt x="825" y="222"/>
                    </a:lnTo>
                    <a:lnTo>
                      <a:pt x="843" y="219"/>
                    </a:lnTo>
                    <a:lnTo>
                      <a:pt x="862" y="216"/>
                    </a:lnTo>
                    <a:lnTo>
                      <a:pt x="880" y="214"/>
                    </a:lnTo>
                    <a:lnTo>
                      <a:pt x="898" y="212"/>
                    </a:lnTo>
                    <a:lnTo>
                      <a:pt x="917" y="210"/>
                    </a:lnTo>
                    <a:lnTo>
                      <a:pt x="935" y="209"/>
                    </a:lnTo>
                    <a:lnTo>
                      <a:pt x="953" y="208"/>
                    </a:lnTo>
                    <a:lnTo>
                      <a:pt x="969" y="208"/>
                    </a:lnTo>
                    <a:lnTo>
                      <a:pt x="985" y="209"/>
                    </a:lnTo>
                    <a:lnTo>
                      <a:pt x="1013" y="213"/>
                    </a:lnTo>
                    <a:lnTo>
                      <a:pt x="1041" y="220"/>
                    </a:lnTo>
                    <a:lnTo>
                      <a:pt x="1068" y="229"/>
                    </a:lnTo>
                    <a:lnTo>
                      <a:pt x="1091" y="242"/>
                    </a:lnTo>
                    <a:lnTo>
                      <a:pt x="1112" y="258"/>
                    </a:lnTo>
                    <a:lnTo>
                      <a:pt x="1132" y="278"/>
                    </a:lnTo>
                    <a:lnTo>
                      <a:pt x="1148" y="302"/>
                    </a:lnTo>
                    <a:lnTo>
                      <a:pt x="1163" y="330"/>
                    </a:lnTo>
                    <a:lnTo>
                      <a:pt x="1171" y="366"/>
                    </a:lnTo>
                    <a:lnTo>
                      <a:pt x="1171" y="399"/>
                    </a:lnTo>
                    <a:lnTo>
                      <a:pt x="1169" y="432"/>
                    </a:lnTo>
                    <a:lnTo>
                      <a:pt x="1170" y="462"/>
                    </a:lnTo>
                    <a:lnTo>
                      <a:pt x="1175" y="481"/>
                    </a:lnTo>
                    <a:lnTo>
                      <a:pt x="1181" y="507"/>
                    </a:lnTo>
                    <a:lnTo>
                      <a:pt x="1188" y="538"/>
                    </a:lnTo>
                    <a:lnTo>
                      <a:pt x="1196" y="574"/>
                    </a:lnTo>
                    <a:lnTo>
                      <a:pt x="1201" y="612"/>
                    </a:lnTo>
                    <a:lnTo>
                      <a:pt x="1202" y="649"/>
                    </a:lnTo>
                    <a:lnTo>
                      <a:pt x="1200" y="684"/>
                    </a:lnTo>
                    <a:lnTo>
                      <a:pt x="1191" y="718"/>
                    </a:lnTo>
                    <a:lnTo>
                      <a:pt x="1193" y="690"/>
                    </a:lnTo>
                    <a:lnTo>
                      <a:pt x="1189" y="660"/>
                    </a:lnTo>
                    <a:lnTo>
                      <a:pt x="1183" y="629"/>
                    </a:lnTo>
                    <a:lnTo>
                      <a:pt x="1175" y="597"/>
                    </a:lnTo>
                    <a:lnTo>
                      <a:pt x="1164" y="565"/>
                    </a:lnTo>
                    <a:lnTo>
                      <a:pt x="1155" y="535"/>
                    </a:lnTo>
                    <a:lnTo>
                      <a:pt x="1148" y="506"/>
                    </a:lnTo>
                    <a:lnTo>
                      <a:pt x="1145" y="480"/>
                    </a:lnTo>
                    <a:lnTo>
                      <a:pt x="1140" y="495"/>
                    </a:lnTo>
                    <a:lnTo>
                      <a:pt x="1134" y="509"/>
                    </a:lnTo>
                    <a:lnTo>
                      <a:pt x="1129" y="523"/>
                    </a:lnTo>
                    <a:lnTo>
                      <a:pt x="1122" y="537"/>
                    </a:lnTo>
                    <a:lnTo>
                      <a:pt x="1116" y="550"/>
                    </a:lnTo>
                    <a:lnTo>
                      <a:pt x="1111" y="560"/>
                    </a:lnTo>
                    <a:lnTo>
                      <a:pt x="1108" y="569"/>
                    </a:lnTo>
                    <a:lnTo>
                      <a:pt x="1106" y="577"/>
                    </a:lnTo>
                    <a:lnTo>
                      <a:pt x="1103" y="596"/>
                    </a:lnTo>
                    <a:lnTo>
                      <a:pt x="1102" y="618"/>
                    </a:lnTo>
                    <a:lnTo>
                      <a:pt x="1103" y="638"/>
                    </a:lnTo>
                    <a:lnTo>
                      <a:pt x="1109" y="651"/>
                    </a:lnTo>
                    <a:lnTo>
                      <a:pt x="1114" y="656"/>
                    </a:lnTo>
                    <a:lnTo>
                      <a:pt x="1118" y="660"/>
                    </a:lnTo>
                    <a:lnTo>
                      <a:pt x="1124" y="665"/>
                    </a:lnTo>
                    <a:lnTo>
                      <a:pt x="1130" y="670"/>
                    </a:lnTo>
                    <a:lnTo>
                      <a:pt x="1135" y="676"/>
                    </a:lnTo>
                    <a:lnTo>
                      <a:pt x="1139" y="682"/>
                    </a:lnTo>
                    <a:lnTo>
                      <a:pt x="1141" y="689"/>
                    </a:lnTo>
                    <a:lnTo>
                      <a:pt x="1142" y="695"/>
                    </a:lnTo>
                    <a:lnTo>
                      <a:pt x="1140" y="714"/>
                    </a:lnTo>
                    <a:lnTo>
                      <a:pt x="1137" y="743"/>
                    </a:lnTo>
                    <a:lnTo>
                      <a:pt x="1131" y="776"/>
                    </a:lnTo>
                    <a:lnTo>
                      <a:pt x="1125" y="807"/>
                    </a:lnTo>
                    <a:lnTo>
                      <a:pt x="1118" y="838"/>
                    </a:lnTo>
                    <a:lnTo>
                      <a:pt x="1114" y="873"/>
                    </a:lnTo>
                    <a:lnTo>
                      <a:pt x="1114" y="910"/>
                    </a:lnTo>
                    <a:lnTo>
                      <a:pt x="1119" y="943"/>
                    </a:lnTo>
                    <a:lnTo>
                      <a:pt x="1122" y="968"/>
                    </a:lnTo>
                    <a:lnTo>
                      <a:pt x="1120" y="999"/>
                    </a:lnTo>
                    <a:lnTo>
                      <a:pt x="1115" y="1027"/>
                    </a:lnTo>
                    <a:lnTo>
                      <a:pt x="1110" y="1042"/>
                    </a:lnTo>
                    <a:lnTo>
                      <a:pt x="1103" y="1043"/>
                    </a:lnTo>
                    <a:lnTo>
                      <a:pt x="1094" y="1044"/>
                    </a:lnTo>
                    <a:lnTo>
                      <a:pt x="1083" y="1047"/>
                    </a:lnTo>
                    <a:lnTo>
                      <a:pt x="1072" y="1048"/>
                    </a:lnTo>
                    <a:lnTo>
                      <a:pt x="1063" y="1049"/>
                    </a:lnTo>
                    <a:lnTo>
                      <a:pt x="1055" y="1049"/>
                    </a:lnTo>
                    <a:lnTo>
                      <a:pt x="1049" y="1050"/>
                    </a:lnTo>
                    <a:lnTo>
                      <a:pt x="1047" y="1050"/>
                    </a:lnTo>
                    <a:lnTo>
                      <a:pt x="1045" y="1017"/>
                    </a:lnTo>
                    <a:lnTo>
                      <a:pt x="1038" y="1019"/>
                    </a:lnTo>
                    <a:lnTo>
                      <a:pt x="1030" y="1020"/>
                    </a:lnTo>
                    <a:lnTo>
                      <a:pt x="1022" y="1021"/>
                    </a:lnTo>
                    <a:lnTo>
                      <a:pt x="1012" y="1022"/>
                    </a:lnTo>
                    <a:lnTo>
                      <a:pt x="1005" y="1024"/>
                    </a:lnTo>
                    <a:lnTo>
                      <a:pt x="999" y="1025"/>
                    </a:lnTo>
                    <a:lnTo>
                      <a:pt x="994" y="1025"/>
                    </a:lnTo>
                    <a:lnTo>
                      <a:pt x="993" y="1025"/>
                    </a:lnTo>
                    <a:lnTo>
                      <a:pt x="1000" y="1013"/>
                    </a:lnTo>
                    <a:lnTo>
                      <a:pt x="1007" y="999"/>
                    </a:lnTo>
                    <a:lnTo>
                      <a:pt x="1013" y="984"/>
                    </a:lnTo>
                    <a:lnTo>
                      <a:pt x="1020" y="967"/>
                    </a:lnTo>
                    <a:lnTo>
                      <a:pt x="1026" y="950"/>
                    </a:lnTo>
                    <a:lnTo>
                      <a:pt x="1031" y="930"/>
                    </a:lnTo>
                    <a:lnTo>
                      <a:pt x="1034" y="911"/>
                    </a:lnTo>
                    <a:lnTo>
                      <a:pt x="1035" y="890"/>
                    </a:lnTo>
                    <a:lnTo>
                      <a:pt x="1036" y="837"/>
                    </a:lnTo>
                    <a:lnTo>
                      <a:pt x="1036" y="774"/>
                    </a:lnTo>
                    <a:lnTo>
                      <a:pt x="1032" y="715"/>
                    </a:lnTo>
                    <a:lnTo>
                      <a:pt x="1023" y="676"/>
                    </a:lnTo>
                    <a:lnTo>
                      <a:pt x="1015" y="664"/>
                    </a:lnTo>
                    <a:lnTo>
                      <a:pt x="1004" y="650"/>
                    </a:lnTo>
                    <a:lnTo>
                      <a:pt x="992" y="635"/>
                    </a:lnTo>
                    <a:lnTo>
                      <a:pt x="979" y="621"/>
                    </a:lnTo>
                    <a:lnTo>
                      <a:pt x="965" y="607"/>
                    </a:lnTo>
                    <a:lnTo>
                      <a:pt x="953" y="595"/>
                    </a:lnTo>
                    <a:lnTo>
                      <a:pt x="940" y="584"/>
                    </a:lnTo>
                    <a:lnTo>
                      <a:pt x="928" y="576"/>
                    </a:lnTo>
                    <a:close/>
                  </a:path>
                </a:pathLst>
              </a:custGeom>
              <a:solidFill>
                <a:srgbClr val="000000"/>
              </a:solidFill>
              <a:ln w="3175" cmpd="sng">
                <a:solidFill>
                  <a:srgbClr val="FFFFFF"/>
                </a:solidFill>
                <a:round/>
                <a:headEnd/>
                <a:tailEnd/>
              </a:ln>
            </p:spPr>
            <p:txBody>
              <a:bodyPr/>
              <a:lstStyle/>
              <a:p>
                <a:endParaRPr lang="en-US">
                  <a:solidFill>
                    <a:srgbClr val="FFFFFF"/>
                  </a:solidFill>
                </a:endParaRPr>
              </a:p>
            </p:txBody>
          </p:sp>
          <p:sp>
            <p:nvSpPr>
              <p:cNvPr id="1143" name="Freeform 185"/>
              <p:cNvSpPr>
                <a:spLocks/>
              </p:cNvSpPr>
              <p:nvPr/>
            </p:nvSpPr>
            <p:spPr bwMode="auto">
              <a:xfrm>
                <a:off x="2263" y="835"/>
                <a:ext cx="20" cy="33"/>
              </a:xfrm>
              <a:custGeom>
                <a:avLst/>
                <a:gdLst>
                  <a:gd name="T0" fmla="*/ 0 w 39"/>
                  <a:gd name="T1" fmla="*/ 65 h 65"/>
                  <a:gd name="T2" fmla="*/ 1 w 39"/>
                  <a:gd name="T3" fmla="*/ 56 h 65"/>
                  <a:gd name="T4" fmla="*/ 2 w 39"/>
                  <a:gd name="T5" fmla="*/ 46 h 65"/>
                  <a:gd name="T6" fmla="*/ 5 w 39"/>
                  <a:gd name="T7" fmla="*/ 35 h 65"/>
                  <a:gd name="T8" fmla="*/ 7 w 39"/>
                  <a:gd name="T9" fmla="*/ 26 h 65"/>
                  <a:gd name="T10" fmla="*/ 16 w 39"/>
                  <a:gd name="T11" fmla="*/ 22 h 65"/>
                  <a:gd name="T12" fmla="*/ 25 w 39"/>
                  <a:gd name="T13" fmla="*/ 14 h 65"/>
                  <a:gd name="T14" fmla="*/ 33 w 39"/>
                  <a:gd name="T15" fmla="*/ 7 h 65"/>
                  <a:gd name="T16" fmla="*/ 39 w 39"/>
                  <a:gd name="T17" fmla="*/ 0 h 65"/>
                  <a:gd name="T18" fmla="*/ 32 w 39"/>
                  <a:gd name="T19" fmla="*/ 19 h 65"/>
                  <a:gd name="T20" fmla="*/ 23 w 39"/>
                  <a:gd name="T21" fmla="*/ 31 h 65"/>
                  <a:gd name="T22" fmla="*/ 14 w 39"/>
                  <a:gd name="T23" fmla="*/ 43 h 65"/>
                  <a:gd name="T24" fmla="*/ 6 w 39"/>
                  <a:gd name="T25" fmla="*/ 56 h 65"/>
                  <a:gd name="T26" fmla="*/ 0 w 39"/>
                  <a:gd name="T27" fmla="*/ 65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65"/>
                  <a:gd name="T44" fmla="*/ 39 w 39"/>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65">
                    <a:moveTo>
                      <a:pt x="0" y="65"/>
                    </a:moveTo>
                    <a:lnTo>
                      <a:pt x="1" y="56"/>
                    </a:lnTo>
                    <a:lnTo>
                      <a:pt x="2" y="46"/>
                    </a:lnTo>
                    <a:lnTo>
                      <a:pt x="5" y="35"/>
                    </a:lnTo>
                    <a:lnTo>
                      <a:pt x="7" y="26"/>
                    </a:lnTo>
                    <a:lnTo>
                      <a:pt x="16" y="22"/>
                    </a:lnTo>
                    <a:lnTo>
                      <a:pt x="25" y="14"/>
                    </a:lnTo>
                    <a:lnTo>
                      <a:pt x="33" y="7"/>
                    </a:lnTo>
                    <a:lnTo>
                      <a:pt x="39" y="0"/>
                    </a:lnTo>
                    <a:lnTo>
                      <a:pt x="32" y="19"/>
                    </a:lnTo>
                    <a:lnTo>
                      <a:pt x="23" y="31"/>
                    </a:lnTo>
                    <a:lnTo>
                      <a:pt x="14" y="43"/>
                    </a:lnTo>
                    <a:lnTo>
                      <a:pt x="6" y="56"/>
                    </a:lnTo>
                    <a:lnTo>
                      <a:pt x="0" y="65"/>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44" name="Freeform 186"/>
              <p:cNvSpPr>
                <a:spLocks/>
              </p:cNvSpPr>
              <p:nvPr/>
            </p:nvSpPr>
            <p:spPr bwMode="auto">
              <a:xfrm>
                <a:off x="2268" y="795"/>
                <a:ext cx="17" cy="36"/>
              </a:xfrm>
              <a:custGeom>
                <a:avLst/>
                <a:gdLst>
                  <a:gd name="T0" fmla="*/ 2 w 35"/>
                  <a:gd name="T1" fmla="*/ 73 h 73"/>
                  <a:gd name="T2" fmla="*/ 2 w 35"/>
                  <a:gd name="T3" fmla="*/ 66 h 73"/>
                  <a:gd name="T4" fmla="*/ 2 w 35"/>
                  <a:gd name="T5" fmla="*/ 59 h 73"/>
                  <a:gd name="T6" fmla="*/ 2 w 35"/>
                  <a:gd name="T7" fmla="*/ 52 h 73"/>
                  <a:gd name="T8" fmla="*/ 0 w 35"/>
                  <a:gd name="T9" fmla="*/ 44 h 73"/>
                  <a:gd name="T10" fmla="*/ 8 w 35"/>
                  <a:gd name="T11" fmla="*/ 30 h 73"/>
                  <a:gd name="T12" fmla="*/ 15 w 35"/>
                  <a:gd name="T13" fmla="*/ 18 h 73"/>
                  <a:gd name="T14" fmla="*/ 22 w 35"/>
                  <a:gd name="T15" fmla="*/ 8 h 73"/>
                  <a:gd name="T16" fmla="*/ 29 w 35"/>
                  <a:gd name="T17" fmla="*/ 0 h 73"/>
                  <a:gd name="T18" fmla="*/ 35 w 35"/>
                  <a:gd name="T19" fmla="*/ 15 h 73"/>
                  <a:gd name="T20" fmla="*/ 28 w 35"/>
                  <a:gd name="T21" fmla="*/ 30 h 73"/>
                  <a:gd name="T22" fmla="*/ 19 w 35"/>
                  <a:gd name="T23" fmla="*/ 47 h 73"/>
                  <a:gd name="T24" fmla="*/ 10 w 35"/>
                  <a:gd name="T25" fmla="*/ 62 h 73"/>
                  <a:gd name="T26" fmla="*/ 2 w 35"/>
                  <a:gd name="T27" fmla="*/ 7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3"/>
                  <a:gd name="T44" fmla="*/ 35 w 35"/>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3">
                    <a:moveTo>
                      <a:pt x="2" y="73"/>
                    </a:moveTo>
                    <a:lnTo>
                      <a:pt x="2" y="66"/>
                    </a:lnTo>
                    <a:lnTo>
                      <a:pt x="2" y="59"/>
                    </a:lnTo>
                    <a:lnTo>
                      <a:pt x="2" y="52"/>
                    </a:lnTo>
                    <a:lnTo>
                      <a:pt x="0" y="44"/>
                    </a:lnTo>
                    <a:lnTo>
                      <a:pt x="8" y="30"/>
                    </a:lnTo>
                    <a:lnTo>
                      <a:pt x="15" y="18"/>
                    </a:lnTo>
                    <a:lnTo>
                      <a:pt x="22" y="8"/>
                    </a:lnTo>
                    <a:lnTo>
                      <a:pt x="29" y="0"/>
                    </a:lnTo>
                    <a:lnTo>
                      <a:pt x="35" y="15"/>
                    </a:lnTo>
                    <a:lnTo>
                      <a:pt x="28" y="30"/>
                    </a:lnTo>
                    <a:lnTo>
                      <a:pt x="19" y="47"/>
                    </a:lnTo>
                    <a:lnTo>
                      <a:pt x="10" y="62"/>
                    </a:lnTo>
                    <a:lnTo>
                      <a:pt x="2" y="73"/>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45" name="Freeform 187"/>
              <p:cNvSpPr>
                <a:spLocks/>
              </p:cNvSpPr>
              <p:nvPr/>
            </p:nvSpPr>
            <p:spPr bwMode="auto">
              <a:xfrm>
                <a:off x="2264" y="746"/>
                <a:ext cx="46" cy="49"/>
              </a:xfrm>
              <a:custGeom>
                <a:avLst/>
                <a:gdLst>
                  <a:gd name="T0" fmla="*/ 6 w 92"/>
                  <a:gd name="T1" fmla="*/ 98 h 98"/>
                  <a:gd name="T2" fmla="*/ 6 w 92"/>
                  <a:gd name="T3" fmla="*/ 93 h 98"/>
                  <a:gd name="T4" fmla="*/ 5 w 92"/>
                  <a:gd name="T5" fmla="*/ 88 h 98"/>
                  <a:gd name="T6" fmla="*/ 2 w 92"/>
                  <a:gd name="T7" fmla="*/ 82 h 98"/>
                  <a:gd name="T8" fmla="*/ 0 w 92"/>
                  <a:gd name="T9" fmla="*/ 76 h 98"/>
                  <a:gd name="T10" fmla="*/ 7 w 92"/>
                  <a:gd name="T11" fmla="*/ 68 h 98"/>
                  <a:gd name="T12" fmla="*/ 14 w 92"/>
                  <a:gd name="T13" fmla="*/ 60 h 98"/>
                  <a:gd name="T14" fmla="*/ 19 w 92"/>
                  <a:gd name="T15" fmla="*/ 53 h 98"/>
                  <a:gd name="T16" fmla="*/ 23 w 92"/>
                  <a:gd name="T17" fmla="*/ 46 h 98"/>
                  <a:gd name="T18" fmla="*/ 28 w 92"/>
                  <a:gd name="T19" fmla="*/ 39 h 98"/>
                  <a:gd name="T20" fmla="*/ 34 w 92"/>
                  <a:gd name="T21" fmla="*/ 34 h 98"/>
                  <a:gd name="T22" fmla="*/ 39 w 92"/>
                  <a:gd name="T23" fmla="*/ 28 h 98"/>
                  <a:gd name="T24" fmla="*/ 47 w 92"/>
                  <a:gd name="T25" fmla="*/ 24 h 98"/>
                  <a:gd name="T26" fmla="*/ 55 w 92"/>
                  <a:gd name="T27" fmla="*/ 21 h 98"/>
                  <a:gd name="T28" fmla="*/ 63 w 92"/>
                  <a:gd name="T29" fmla="*/ 18 h 98"/>
                  <a:gd name="T30" fmla="*/ 69 w 92"/>
                  <a:gd name="T31" fmla="*/ 15 h 98"/>
                  <a:gd name="T32" fmla="*/ 75 w 92"/>
                  <a:gd name="T33" fmla="*/ 12 h 98"/>
                  <a:gd name="T34" fmla="*/ 81 w 92"/>
                  <a:gd name="T35" fmla="*/ 10 h 98"/>
                  <a:gd name="T36" fmla="*/ 85 w 92"/>
                  <a:gd name="T37" fmla="*/ 6 h 98"/>
                  <a:gd name="T38" fmla="*/ 89 w 92"/>
                  <a:gd name="T39" fmla="*/ 4 h 98"/>
                  <a:gd name="T40" fmla="*/ 92 w 92"/>
                  <a:gd name="T41" fmla="*/ 0 h 98"/>
                  <a:gd name="T42" fmla="*/ 84 w 92"/>
                  <a:gd name="T43" fmla="*/ 14 h 98"/>
                  <a:gd name="T44" fmla="*/ 74 w 92"/>
                  <a:gd name="T45" fmla="*/ 29 h 98"/>
                  <a:gd name="T46" fmla="*/ 63 w 92"/>
                  <a:gd name="T47" fmla="*/ 42 h 98"/>
                  <a:gd name="T48" fmla="*/ 51 w 92"/>
                  <a:gd name="T49" fmla="*/ 56 h 98"/>
                  <a:gd name="T50" fmla="*/ 39 w 92"/>
                  <a:gd name="T51" fmla="*/ 67 h 98"/>
                  <a:gd name="T52" fmla="*/ 27 w 92"/>
                  <a:gd name="T53" fmla="*/ 79 h 98"/>
                  <a:gd name="T54" fmla="*/ 16 w 92"/>
                  <a:gd name="T55" fmla="*/ 89 h 98"/>
                  <a:gd name="T56" fmla="*/ 6 w 92"/>
                  <a:gd name="T57" fmla="*/ 98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
                  <a:gd name="T88" fmla="*/ 0 h 98"/>
                  <a:gd name="T89" fmla="*/ 92 w 9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 h="98">
                    <a:moveTo>
                      <a:pt x="6" y="98"/>
                    </a:moveTo>
                    <a:lnTo>
                      <a:pt x="6" y="93"/>
                    </a:lnTo>
                    <a:lnTo>
                      <a:pt x="5" y="88"/>
                    </a:lnTo>
                    <a:lnTo>
                      <a:pt x="2" y="82"/>
                    </a:lnTo>
                    <a:lnTo>
                      <a:pt x="0" y="76"/>
                    </a:lnTo>
                    <a:lnTo>
                      <a:pt x="7" y="68"/>
                    </a:lnTo>
                    <a:lnTo>
                      <a:pt x="14" y="60"/>
                    </a:lnTo>
                    <a:lnTo>
                      <a:pt x="19" y="53"/>
                    </a:lnTo>
                    <a:lnTo>
                      <a:pt x="23" y="46"/>
                    </a:lnTo>
                    <a:lnTo>
                      <a:pt x="28" y="39"/>
                    </a:lnTo>
                    <a:lnTo>
                      <a:pt x="34" y="34"/>
                    </a:lnTo>
                    <a:lnTo>
                      <a:pt x="39" y="28"/>
                    </a:lnTo>
                    <a:lnTo>
                      <a:pt x="47" y="24"/>
                    </a:lnTo>
                    <a:lnTo>
                      <a:pt x="55" y="21"/>
                    </a:lnTo>
                    <a:lnTo>
                      <a:pt x="63" y="18"/>
                    </a:lnTo>
                    <a:lnTo>
                      <a:pt x="69" y="15"/>
                    </a:lnTo>
                    <a:lnTo>
                      <a:pt x="75" y="12"/>
                    </a:lnTo>
                    <a:lnTo>
                      <a:pt x="81" y="10"/>
                    </a:lnTo>
                    <a:lnTo>
                      <a:pt x="85" y="6"/>
                    </a:lnTo>
                    <a:lnTo>
                      <a:pt x="89" y="4"/>
                    </a:lnTo>
                    <a:lnTo>
                      <a:pt x="92" y="0"/>
                    </a:lnTo>
                    <a:lnTo>
                      <a:pt x="84" y="14"/>
                    </a:lnTo>
                    <a:lnTo>
                      <a:pt x="74" y="29"/>
                    </a:lnTo>
                    <a:lnTo>
                      <a:pt x="63" y="42"/>
                    </a:lnTo>
                    <a:lnTo>
                      <a:pt x="51" y="56"/>
                    </a:lnTo>
                    <a:lnTo>
                      <a:pt x="39" y="67"/>
                    </a:lnTo>
                    <a:lnTo>
                      <a:pt x="27" y="79"/>
                    </a:lnTo>
                    <a:lnTo>
                      <a:pt x="16" y="89"/>
                    </a:lnTo>
                    <a:lnTo>
                      <a:pt x="6" y="98"/>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46" name="Freeform 188"/>
              <p:cNvSpPr>
                <a:spLocks/>
              </p:cNvSpPr>
              <p:nvPr/>
            </p:nvSpPr>
            <p:spPr bwMode="auto">
              <a:xfrm>
                <a:off x="2253" y="584"/>
                <a:ext cx="66" cy="192"/>
              </a:xfrm>
              <a:custGeom>
                <a:avLst/>
                <a:gdLst>
                  <a:gd name="T0" fmla="*/ 16 w 134"/>
                  <a:gd name="T1" fmla="*/ 383 h 383"/>
                  <a:gd name="T2" fmla="*/ 13 w 134"/>
                  <a:gd name="T3" fmla="*/ 375 h 383"/>
                  <a:gd name="T4" fmla="*/ 8 w 134"/>
                  <a:gd name="T5" fmla="*/ 367 h 383"/>
                  <a:gd name="T6" fmla="*/ 5 w 134"/>
                  <a:gd name="T7" fmla="*/ 358 h 383"/>
                  <a:gd name="T8" fmla="*/ 0 w 134"/>
                  <a:gd name="T9" fmla="*/ 350 h 383"/>
                  <a:gd name="T10" fmla="*/ 12 w 134"/>
                  <a:gd name="T11" fmla="*/ 338 h 383"/>
                  <a:gd name="T12" fmla="*/ 23 w 134"/>
                  <a:gd name="T13" fmla="*/ 324 h 383"/>
                  <a:gd name="T14" fmla="*/ 36 w 134"/>
                  <a:gd name="T15" fmla="*/ 307 h 383"/>
                  <a:gd name="T16" fmla="*/ 47 w 134"/>
                  <a:gd name="T17" fmla="*/ 290 h 383"/>
                  <a:gd name="T18" fmla="*/ 59 w 134"/>
                  <a:gd name="T19" fmla="*/ 273 h 383"/>
                  <a:gd name="T20" fmla="*/ 67 w 134"/>
                  <a:gd name="T21" fmla="*/ 255 h 383"/>
                  <a:gd name="T22" fmla="*/ 74 w 134"/>
                  <a:gd name="T23" fmla="*/ 241 h 383"/>
                  <a:gd name="T24" fmla="*/ 76 w 134"/>
                  <a:gd name="T25" fmla="*/ 229 h 383"/>
                  <a:gd name="T26" fmla="*/ 77 w 134"/>
                  <a:gd name="T27" fmla="*/ 203 h 383"/>
                  <a:gd name="T28" fmla="*/ 77 w 134"/>
                  <a:gd name="T29" fmla="*/ 168 h 383"/>
                  <a:gd name="T30" fmla="*/ 77 w 134"/>
                  <a:gd name="T31" fmla="*/ 131 h 383"/>
                  <a:gd name="T32" fmla="*/ 81 w 134"/>
                  <a:gd name="T33" fmla="*/ 97 h 383"/>
                  <a:gd name="T34" fmla="*/ 87 w 134"/>
                  <a:gd name="T35" fmla="*/ 66 h 383"/>
                  <a:gd name="T36" fmla="*/ 92 w 134"/>
                  <a:gd name="T37" fmla="*/ 38 h 383"/>
                  <a:gd name="T38" fmla="*/ 99 w 134"/>
                  <a:gd name="T39" fmla="*/ 16 h 383"/>
                  <a:gd name="T40" fmla="*/ 106 w 134"/>
                  <a:gd name="T41" fmla="*/ 0 h 383"/>
                  <a:gd name="T42" fmla="*/ 113 w 134"/>
                  <a:gd name="T43" fmla="*/ 5 h 383"/>
                  <a:gd name="T44" fmla="*/ 121 w 134"/>
                  <a:gd name="T45" fmla="*/ 9 h 383"/>
                  <a:gd name="T46" fmla="*/ 128 w 134"/>
                  <a:gd name="T47" fmla="*/ 13 h 383"/>
                  <a:gd name="T48" fmla="*/ 134 w 134"/>
                  <a:gd name="T49" fmla="*/ 17 h 383"/>
                  <a:gd name="T50" fmla="*/ 122 w 134"/>
                  <a:gd name="T51" fmla="*/ 38 h 383"/>
                  <a:gd name="T52" fmla="*/ 112 w 134"/>
                  <a:gd name="T53" fmla="*/ 61 h 383"/>
                  <a:gd name="T54" fmla="*/ 104 w 134"/>
                  <a:gd name="T55" fmla="*/ 83 h 383"/>
                  <a:gd name="T56" fmla="*/ 102 w 134"/>
                  <a:gd name="T57" fmla="*/ 105 h 383"/>
                  <a:gd name="T58" fmla="*/ 102 w 134"/>
                  <a:gd name="T59" fmla="*/ 134 h 383"/>
                  <a:gd name="T60" fmla="*/ 102 w 134"/>
                  <a:gd name="T61" fmla="*/ 174 h 383"/>
                  <a:gd name="T62" fmla="*/ 102 w 134"/>
                  <a:gd name="T63" fmla="*/ 215 h 383"/>
                  <a:gd name="T64" fmla="*/ 98 w 134"/>
                  <a:gd name="T65" fmla="*/ 250 h 383"/>
                  <a:gd name="T66" fmla="*/ 92 w 134"/>
                  <a:gd name="T67" fmla="*/ 269 h 383"/>
                  <a:gd name="T68" fmla="*/ 83 w 134"/>
                  <a:gd name="T69" fmla="*/ 289 h 383"/>
                  <a:gd name="T70" fmla="*/ 70 w 134"/>
                  <a:gd name="T71" fmla="*/ 307 h 383"/>
                  <a:gd name="T72" fmla="*/ 57 w 134"/>
                  <a:gd name="T73" fmla="*/ 324 h 383"/>
                  <a:gd name="T74" fmla="*/ 43 w 134"/>
                  <a:gd name="T75" fmla="*/ 342 h 383"/>
                  <a:gd name="T76" fmla="*/ 30 w 134"/>
                  <a:gd name="T77" fmla="*/ 357 h 383"/>
                  <a:gd name="T78" fmla="*/ 21 w 134"/>
                  <a:gd name="T79" fmla="*/ 370 h 383"/>
                  <a:gd name="T80" fmla="*/ 16 w 134"/>
                  <a:gd name="T81" fmla="*/ 383 h 3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383"/>
                  <a:gd name="T125" fmla="*/ 134 w 134"/>
                  <a:gd name="T126" fmla="*/ 383 h 3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383">
                    <a:moveTo>
                      <a:pt x="16" y="383"/>
                    </a:moveTo>
                    <a:lnTo>
                      <a:pt x="13" y="375"/>
                    </a:lnTo>
                    <a:lnTo>
                      <a:pt x="8" y="367"/>
                    </a:lnTo>
                    <a:lnTo>
                      <a:pt x="5" y="358"/>
                    </a:lnTo>
                    <a:lnTo>
                      <a:pt x="0" y="350"/>
                    </a:lnTo>
                    <a:lnTo>
                      <a:pt x="12" y="338"/>
                    </a:lnTo>
                    <a:lnTo>
                      <a:pt x="23" y="324"/>
                    </a:lnTo>
                    <a:lnTo>
                      <a:pt x="36" y="307"/>
                    </a:lnTo>
                    <a:lnTo>
                      <a:pt x="47" y="290"/>
                    </a:lnTo>
                    <a:lnTo>
                      <a:pt x="59" y="273"/>
                    </a:lnTo>
                    <a:lnTo>
                      <a:pt x="67" y="255"/>
                    </a:lnTo>
                    <a:lnTo>
                      <a:pt x="74" y="241"/>
                    </a:lnTo>
                    <a:lnTo>
                      <a:pt x="76" y="229"/>
                    </a:lnTo>
                    <a:lnTo>
                      <a:pt x="77" y="203"/>
                    </a:lnTo>
                    <a:lnTo>
                      <a:pt x="77" y="168"/>
                    </a:lnTo>
                    <a:lnTo>
                      <a:pt x="77" y="131"/>
                    </a:lnTo>
                    <a:lnTo>
                      <a:pt x="81" y="97"/>
                    </a:lnTo>
                    <a:lnTo>
                      <a:pt x="87" y="66"/>
                    </a:lnTo>
                    <a:lnTo>
                      <a:pt x="92" y="38"/>
                    </a:lnTo>
                    <a:lnTo>
                      <a:pt x="99" y="16"/>
                    </a:lnTo>
                    <a:lnTo>
                      <a:pt x="106" y="0"/>
                    </a:lnTo>
                    <a:lnTo>
                      <a:pt x="113" y="5"/>
                    </a:lnTo>
                    <a:lnTo>
                      <a:pt x="121" y="9"/>
                    </a:lnTo>
                    <a:lnTo>
                      <a:pt x="128" y="13"/>
                    </a:lnTo>
                    <a:lnTo>
                      <a:pt x="134" y="17"/>
                    </a:lnTo>
                    <a:lnTo>
                      <a:pt x="122" y="38"/>
                    </a:lnTo>
                    <a:lnTo>
                      <a:pt x="112" y="61"/>
                    </a:lnTo>
                    <a:lnTo>
                      <a:pt x="104" y="83"/>
                    </a:lnTo>
                    <a:lnTo>
                      <a:pt x="102" y="105"/>
                    </a:lnTo>
                    <a:lnTo>
                      <a:pt x="102" y="134"/>
                    </a:lnTo>
                    <a:lnTo>
                      <a:pt x="102" y="174"/>
                    </a:lnTo>
                    <a:lnTo>
                      <a:pt x="102" y="215"/>
                    </a:lnTo>
                    <a:lnTo>
                      <a:pt x="98" y="250"/>
                    </a:lnTo>
                    <a:lnTo>
                      <a:pt x="92" y="269"/>
                    </a:lnTo>
                    <a:lnTo>
                      <a:pt x="83" y="289"/>
                    </a:lnTo>
                    <a:lnTo>
                      <a:pt x="70" y="307"/>
                    </a:lnTo>
                    <a:lnTo>
                      <a:pt x="57" y="324"/>
                    </a:lnTo>
                    <a:lnTo>
                      <a:pt x="43" y="342"/>
                    </a:lnTo>
                    <a:lnTo>
                      <a:pt x="30" y="357"/>
                    </a:lnTo>
                    <a:lnTo>
                      <a:pt x="21" y="370"/>
                    </a:lnTo>
                    <a:lnTo>
                      <a:pt x="16" y="383"/>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47" name="Freeform 189"/>
              <p:cNvSpPr>
                <a:spLocks/>
              </p:cNvSpPr>
              <p:nvPr/>
            </p:nvSpPr>
            <p:spPr bwMode="auto">
              <a:xfrm>
                <a:off x="2238" y="573"/>
                <a:ext cx="49" cy="166"/>
              </a:xfrm>
              <a:custGeom>
                <a:avLst/>
                <a:gdLst>
                  <a:gd name="T0" fmla="*/ 11 w 99"/>
                  <a:gd name="T1" fmla="*/ 332 h 332"/>
                  <a:gd name="T2" fmla="*/ 7 w 99"/>
                  <a:gd name="T3" fmla="*/ 326 h 332"/>
                  <a:gd name="T4" fmla="*/ 5 w 99"/>
                  <a:gd name="T5" fmla="*/ 321 h 332"/>
                  <a:gd name="T6" fmla="*/ 3 w 99"/>
                  <a:gd name="T7" fmla="*/ 315 h 332"/>
                  <a:gd name="T8" fmla="*/ 0 w 99"/>
                  <a:gd name="T9" fmla="*/ 311 h 332"/>
                  <a:gd name="T10" fmla="*/ 7 w 99"/>
                  <a:gd name="T11" fmla="*/ 302 h 332"/>
                  <a:gd name="T12" fmla="*/ 14 w 99"/>
                  <a:gd name="T13" fmla="*/ 289 h 332"/>
                  <a:gd name="T14" fmla="*/ 21 w 99"/>
                  <a:gd name="T15" fmla="*/ 276 h 332"/>
                  <a:gd name="T16" fmla="*/ 28 w 99"/>
                  <a:gd name="T17" fmla="*/ 263 h 332"/>
                  <a:gd name="T18" fmla="*/ 33 w 99"/>
                  <a:gd name="T19" fmla="*/ 249 h 332"/>
                  <a:gd name="T20" fmla="*/ 38 w 99"/>
                  <a:gd name="T21" fmla="*/ 236 h 332"/>
                  <a:gd name="T22" fmla="*/ 42 w 99"/>
                  <a:gd name="T23" fmla="*/ 223 h 332"/>
                  <a:gd name="T24" fmla="*/ 44 w 99"/>
                  <a:gd name="T25" fmla="*/ 213 h 332"/>
                  <a:gd name="T26" fmla="*/ 48 w 99"/>
                  <a:gd name="T27" fmla="*/ 192 h 332"/>
                  <a:gd name="T28" fmla="*/ 52 w 99"/>
                  <a:gd name="T29" fmla="*/ 168 h 332"/>
                  <a:gd name="T30" fmla="*/ 56 w 99"/>
                  <a:gd name="T31" fmla="*/ 143 h 332"/>
                  <a:gd name="T32" fmla="*/ 57 w 99"/>
                  <a:gd name="T33" fmla="*/ 121 h 332"/>
                  <a:gd name="T34" fmla="*/ 59 w 99"/>
                  <a:gd name="T35" fmla="*/ 93 h 332"/>
                  <a:gd name="T36" fmla="*/ 65 w 99"/>
                  <a:gd name="T37" fmla="*/ 57 h 332"/>
                  <a:gd name="T38" fmla="*/ 72 w 99"/>
                  <a:gd name="T39" fmla="*/ 22 h 332"/>
                  <a:gd name="T40" fmla="*/ 77 w 99"/>
                  <a:gd name="T41" fmla="*/ 0 h 332"/>
                  <a:gd name="T42" fmla="*/ 84 w 99"/>
                  <a:gd name="T43" fmla="*/ 8 h 332"/>
                  <a:gd name="T44" fmla="*/ 92 w 99"/>
                  <a:gd name="T45" fmla="*/ 19 h 332"/>
                  <a:gd name="T46" fmla="*/ 97 w 99"/>
                  <a:gd name="T47" fmla="*/ 28 h 332"/>
                  <a:gd name="T48" fmla="*/ 99 w 99"/>
                  <a:gd name="T49" fmla="*/ 35 h 332"/>
                  <a:gd name="T50" fmla="*/ 96 w 99"/>
                  <a:gd name="T51" fmla="*/ 56 h 332"/>
                  <a:gd name="T52" fmla="*/ 91 w 99"/>
                  <a:gd name="T53" fmla="*/ 79 h 332"/>
                  <a:gd name="T54" fmla="*/ 86 w 99"/>
                  <a:gd name="T55" fmla="*/ 102 h 332"/>
                  <a:gd name="T56" fmla="*/ 80 w 99"/>
                  <a:gd name="T57" fmla="*/ 125 h 332"/>
                  <a:gd name="T58" fmla="*/ 73 w 99"/>
                  <a:gd name="T59" fmla="*/ 145 h 332"/>
                  <a:gd name="T60" fmla="*/ 67 w 99"/>
                  <a:gd name="T61" fmla="*/ 164 h 332"/>
                  <a:gd name="T62" fmla="*/ 64 w 99"/>
                  <a:gd name="T63" fmla="*/ 176 h 332"/>
                  <a:gd name="T64" fmla="*/ 63 w 99"/>
                  <a:gd name="T65" fmla="*/ 184 h 332"/>
                  <a:gd name="T66" fmla="*/ 63 w 99"/>
                  <a:gd name="T67" fmla="*/ 197 h 332"/>
                  <a:gd name="T68" fmla="*/ 61 w 99"/>
                  <a:gd name="T69" fmla="*/ 217 h 332"/>
                  <a:gd name="T70" fmla="*/ 59 w 99"/>
                  <a:gd name="T71" fmla="*/ 236 h 332"/>
                  <a:gd name="T72" fmla="*/ 57 w 99"/>
                  <a:gd name="T73" fmla="*/ 252 h 332"/>
                  <a:gd name="T74" fmla="*/ 54 w 99"/>
                  <a:gd name="T75" fmla="*/ 260 h 332"/>
                  <a:gd name="T76" fmla="*/ 50 w 99"/>
                  <a:gd name="T77" fmla="*/ 271 h 332"/>
                  <a:gd name="T78" fmla="*/ 44 w 99"/>
                  <a:gd name="T79" fmla="*/ 282 h 332"/>
                  <a:gd name="T80" fmla="*/ 37 w 99"/>
                  <a:gd name="T81" fmla="*/ 295 h 332"/>
                  <a:gd name="T82" fmla="*/ 29 w 99"/>
                  <a:gd name="T83" fmla="*/ 306 h 332"/>
                  <a:gd name="T84" fmla="*/ 22 w 99"/>
                  <a:gd name="T85" fmla="*/ 317 h 332"/>
                  <a:gd name="T86" fmla="*/ 15 w 99"/>
                  <a:gd name="T87" fmla="*/ 326 h 332"/>
                  <a:gd name="T88" fmla="*/ 11 w 99"/>
                  <a:gd name="T89" fmla="*/ 332 h 3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332"/>
                  <a:gd name="T137" fmla="*/ 99 w 99"/>
                  <a:gd name="T138" fmla="*/ 332 h 3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332">
                    <a:moveTo>
                      <a:pt x="11" y="332"/>
                    </a:moveTo>
                    <a:lnTo>
                      <a:pt x="7" y="326"/>
                    </a:lnTo>
                    <a:lnTo>
                      <a:pt x="5" y="321"/>
                    </a:lnTo>
                    <a:lnTo>
                      <a:pt x="3" y="315"/>
                    </a:lnTo>
                    <a:lnTo>
                      <a:pt x="0" y="311"/>
                    </a:lnTo>
                    <a:lnTo>
                      <a:pt x="7" y="302"/>
                    </a:lnTo>
                    <a:lnTo>
                      <a:pt x="14" y="289"/>
                    </a:lnTo>
                    <a:lnTo>
                      <a:pt x="21" y="276"/>
                    </a:lnTo>
                    <a:lnTo>
                      <a:pt x="28" y="263"/>
                    </a:lnTo>
                    <a:lnTo>
                      <a:pt x="33" y="249"/>
                    </a:lnTo>
                    <a:lnTo>
                      <a:pt x="38" y="236"/>
                    </a:lnTo>
                    <a:lnTo>
                      <a:pt x="42" y="223"/>
                    </a:lnTo>
                    <a:lnTo>
                      <a:pt x="44" y="213"/>
                    </a:lnTo>
                    <a:lnTo>
                      <a:pt x="48" y="192"/>
                    </a:lnTo>
                    <a:lnTo>
                      <a:pt x="52" y="168"/>
                    </a:lnTo>
                    <a:lnTo>
                      <a:pt x="56" y="143"/>
                    </a:lnTo>
                    <a:lnTo>
                      <a:pt x="57" y="121"/>
                    </a:lnTo>
                    <a:lnTo>
                      <a:pt x="59" y="93"/>
                    </a:lnTo>
                    <a:lnTo>
                      <a:pt x="65" y="57"/>
                    </a:lnTo>
                    <a:lnTo>
                      <a:pt x="72" y="22"/>
                    </a:lnTo>
                    <a:lnTo>
                      <a:pt x="77" y="0"/>
                    </a:lnTo>
                    <a:lnTo>
                      <a:pt x="84" y="8"/>
                    </a:lnTo>
                    <a:lnTo>
                      <a:pt x="92" y="19"/>
                    </a:lnTo>
                    <a:lnTo>
                      <a:pt x="97" y="28"/>
                    </a:lnTo>
                    <a:lnTo>
                      <a:pt x="99" y="35"/>
                    </a:lnTo>
                    <a:lnTo>
                      <a:pt x="96" y="56"/>
                    </a:lnTo>
                    <a:lnTo>
                      <a:pt x="91" y="79"/>
                    </a:lnTo>
                    <a:lnTo>
                      <a:pt x="86" y="102"/>
                    </a:lnTo>
                    <a:lnTo>
                      <a:pt x="80" y="125"/>
                    </a:lnTo>
                    <a:lnTo>
                      <a:pt x="73" y="145"/>
                    </a:lnTo>
                    <a:lnTo>
                      <a:pt x="67" y="164"/>
                    </a:lnTo>
                    <a:lnTo>
                      <a:pt x="64" y="176"/>
                    </a:lnTo>
                    <a:lnTo>
                      <a:pt x="63" y="184"/>
                    </a:lnTo>
                    <a:lnTo>
                      <a:pt x="63" y="197"/>
                    </a:lnTo>
                    <a:lnTo>
                      <a:pt x="61" y="217"/>
                    </a:lnTo>
                    <a:lnTo>
                      <a:pt x="59" y="236"/>
                    </a:lnTo>
                    <a:lnTo>
                      <a:pt x="57" y="252"/>
                    </a:lnTo>
                    <a:lnTo>
                      <a:pt x="54" y="260"/>
                    </a:lnTo>
                    <a:lnTo>
                      <a:pt x="50" y="271"/>
                    </a:lnTo>
                    <a:lnTo>
                      <a:pt x="44" y="282"/>
                    </a:lnTo>
                    <a:lnTo>
                      <a:pt x="37" y="295"/>
                    </a:lnTo>
                    <a:lnTo>
                      <a:pt x="29" y="306"/>
                    </a:lnTo>
                    <a:lnTo>
                      <a:pt x="22" y="317"/>
                    </a:lnTo>
                    <a:lnTo>
                      <a:pt x="15" y="326"/>
                    </a:lnTo>
                    <a:lnTo>
                      <a:pt x="11" y="332"/>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48" name="Freeform 190"/>
              <p:cNvSpPr>
                <a:spLocks/>
              </p:cNvSpPr>
              <p:nvPr/>
            </p:nvSpPr>
            <p:spPr bwMode="auto">
              <a:xfrm>
                <a:off x="2223" y="584"/>
                <a:ext cx="35" cy="133"/>
              </a:xfrm>
              <a:custGeom>
                <a:avLst/>
                <a:gdLst>
                  <a:gd name="T0" fmla="*/ 18 w 70"/>
                  <a:gd name="T1" fmla="*/ 266 h 266"/>
                  <a:gd name="T2" fmla="*/ 13 w 70"/>
                  <a:gd name="T3" fmla="*/ 255 h 266"/>
                  <a:gd name="T4" fmla="*/ 9 w 70"/>
                  <a:gd name="T5" fmla="*/ 246 h 266"/>
                  <a:gd name="T6" fmla="*/ 4 w 70"/>
                  <a:gd name="T7" fmla="*/ 237 h 266"/>
                  <a:gd name="T8" fmla="*/ 0 w 70"/>
                  <a:gd name="T9" fmla="*/ 228 h 266"/>
                  <a:gd name="T10" fmla="*/ 5 w 70"/>
                  <a:gd name="T11" fmla="*/ 216 h 266"/>
                  <a:gd name="T12" fmla="*/ 13 w 70"/>
                  <a:gd name="T13" fmla="*/ 201 h 266"/>
                  <a:gd name="T14" fmla="*/ 23 w 70"/>
                  <a:gd name="T15" fmla="*/ 186 h 266"/>
                  <a:gd name="T16" fmla="*/ 32 w 70"/>
                  <a:gd name="T17" fmla="*/ 169 h 266"/>
                  <a:gd name="T18" fmla="*/ 40 w 70"/>
                  <a:gd name="T19" fmla="*/ 153 h 266"/>
                  <a:gd name="T20" fmla="*/ 47 w 70"/>
                  <a:gd name="T21" fmla="*/ 138 h 266"/>
                  <a:gd name="T22" fmla="*/ 51 w 70"/>
                  <a:gd name="T23" fmla="*/ 124 h 266"/>
                  <a:gd name="T24" fmla="*/ 53 w 70"/>
                  <a:gd name="T25" fmla="*/ 114 h 266"/>
                  <a:gd name="T26" fmla="*/ 51 w 70"/>
                  <a:gd name="T27" fmla="*/ 89 h 266"/>
                  <a:gd name="T28" fmla="*/ 50 w 70"/>
                  <a:gd name="T29" fmla="*/ 57 h 266"/>
                  <a:gd name="T30" fmla="*/ 53 w 70"/>
                  <a:gd name="T31" fmla="*/ 24 h 266"/>
                  <a:gd name="T32" fmla="*/ 64 w 70"/>
                  <a:gd name="T33" fmla="*/ 0 h 266"/>
                  <a:gd name="T34" fmla="*/ 68 w 70"/>
                  <a:gd name="T35" fmla="*/ 39 h 266"/>
                  <a:gd name="T36" fmla="*/ 70 w 70"/>
                  <a:gd name="T37" fmla="*/ 76 h 266"/>
                  <a:gd name="T38" fmla="*/ 69 w 70"/>
                  <a:gd name="T39" fmla="*/ 108 h 266"/>
                  <a:gd name="T40" fmla="*/ 64 w 70"/>
                  <a:gd name="T41" fmla="*/ 136 h 266"/>
                  <a:gd name="T42" fmla="*/ 59 w 70"/>
                  <a:gd name="T43" fmla="*/ 149 h 266"/>
                  <a:gd name="T44" fmla="*/ 54 w 70"/>
                  <a:gd name="T45" fmla="*/ 165 h 266"/>
                  <a:gd name="T46" fmla="*/ 46 w 70"/>
                  <a:gd name="T47" fmla="*/ 181 h 266"/>
                  <a:gd name="T48" fmla="*/ 36 w 70"/>
                  <a:gd name="T49" fmla="*/ 199 h 266"/>
                  <a:gd name="T50" fmla="*/ 28 w 70"/>
                  <a:gd name="T51" fmla="*/ 216 h 266"/>
                  <a:gd name="T52" fmla="*/ 23 w 70"/>
                  <a:gd name="T53" fmla="*/ 235 h 266"/>
                  <a:gd name="T54" fmla="*/ 18 w 70"/>
                  <a:gd name="T55" fmla="*/ 251 h 266"/>
                  <a:gd name="T56" fmla="*/ 18 w 70"/>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266"/>
                  <a:gd name="T89" fmla="*/ 70 w 70"/>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266">
                    <a:moveTo>
                      <a:pt x="18" y="266"/>
                    </a:moveTo>
                    <a:lnTo>
                      <a:pt x="13" y="255"/>
                    </a:lnTo>
                    <a:lnTo>
                      <a:pt x="9" y="246"/>
                    </a:lnTo>
                    <a:lnTo>
                      <a:pt x="4" y="237"/>
                    </a:lnTo>
                    <a:lnTo>
                      <a:pt x="0" y="228"/>
                    </a:lnTo>
                    <a:lnTo>
                      <a:pt x="5" y="216"/>
                    </a:lnTo>
                    <a:lnTo>
                      <a:pt x="13" y="201"/>
                    </a:lnTo>
                    <a:lnTo>
                      <a:pt x="23" y="186"/>
                    </a:lnTo>
                    <a:lnTo>
                      <a:pt x="32" y="169"/>
                    </a:lnTo>
                    <a:lnTo>
                      <a:pt x="40" y="153"/>
                    </a:lnTo>
                    <a:lnTo>
                      <a:pt x="47" y="138"/>
                    </a:lnTo>
                    <a:lnTo>
                      <a:pt x="51" y="124"/>
                    </a:lnTo>
                    <a:lnTo>
                      <a:pt x="53" y="114"/>
                    </a:lnTo>
                    <a:lnTo>
                      <a:pt x="51" y="89"/>
                    </a:lnTo>
                    <a:lnTo>
                      <a:pt x="50" y="57"/>
                    </a:lnTo>
                    <a:lnTo>
                      <a:pt x="53" y="24"/>
                    </a:lnTo>
                    <a:lnTo>
                      <a:pt x="64" y="0"/>
                    </a:lnTo>
                    <a:lnTo>
                      <a:pt x="68" y="39"/>
                    </a:lnTo>
                    <a:lnTo>
                      <a:pt x="70" y="76"/>
                    </a:lnTo>
                    <a:lnTo>
                      <a:pt x="69" y="108"/>
                    </a:lnTo>
                    <a:lnTo>
                      <a:pt x="64" y="136"/>
                    </a:lnTo>
                    <a:lnTo>
                      <a:pt x="59" y="149"/>
                    </a:lnTo>
                    <a:lnTo>
                      <a:pt x="54" y="165"/>
                    </a:lnTo>
                    <a:lnTo>
                      <a:pt x="46" y="181"/>
                    </a:lnTo>
                    <a:lnTo>
                      <a:pt x="36" y="199"/>
                    </a:lnTo>
                    <a:lnTo>
                      <a:pt x="28" y="216"/>
                    </a:lnTo>
                    <a:lnTo>
                      <a:pt x="23" y="235"/>
                    </a:lnTo>
                    <a:lnTo>
                      <a:pt x="18" y="251"/>
                    </a:lnTo>
                    <a:lnTo>
                      <a:pt x="18" y="266"/>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49" name="Freeform 191"/>
              <p:cNvSpPr>
                <a:spLocks/>
              </p:cNvSpPr>
              <p:nvPr/>
            </p:nvSpPr>
            <p:spPr bwMode="auto">
              <a:xfrm>
                <a:off x="2204" y="552"/>
                <a:ext cx="34" cy="133"/>
              </a:xfrm>
              <a:custGeom>
                <a:avLst/>
                <a:gdLst>
                  <a:gd name="T0" fmla="*/ 0 w 66"/>
                  <a:gd name="T1" fmla="*/ 234 h 265"/>
                  <a:gd name="T2" fmla="*/ 5 w 66"/>
                  <a:gd name="T3" fmla="*/ 241 h 265"/>
                  <a:gd name="T4" fmla="*/ 10 w 66"/>
                  <a:gd name="T5" fmla="*/ 249 h 265"/>
                  <a:gd name="T6" fmla="*/ 16 w 66"/>
                  <a:gd name="T7" fmla="*/ 257 h 265"/>
                  <a:gd name="T8" fmla="*/ 22 w 66"/>
                  <a:gd name="T9" fmla="*/ 265 h 265"/>
                  <a:gd name="T10" fmla="*/ 26 w 66"/>
                  <a:gd name="T11" fmla="*/ 256 h 265"/>
                  <a:gd name="T12" fmla="*/ 32 w 66"/>
                  <a:gd name="T13" fmla="*/ 247 h 265"/>
                  <a:gd name="T14" fmla="*/ 39 w 66"/>
                  <a:gd name="T15" fmla="*/ 237 h 265"/>
                  <a:gd name="T16" fmla="*/ 46 w 66"/>
                  <a:gd name="T17" fmla="*/ 226 h 265"/>
                  <a:gd name="T18" fmla="*/ 53 w 66"/>
                  <a:gd name="T19" fmla="*/ 216 h 265"/>
                  <a:gd name="T20" fmla="*/ 58 w 66"/>
                  <a:gd name="T21" fmla="*/ 203 h 265"/>
                  <a:gd name="T22" fmla="*/ 62 w 66"/>
                  <a:gd name="T23" fmla="*/ 190 h 265"/>
                  <a:gd name="T24" fmla="*/ 64 w 66"/>
                  <a:gd name="T25" fmla="*/ 173 h 265"/>
                  <a:gd name="T26" fmla="*/ 63 w 66"/>
                  <a:gd name="T27" fmla="*/ 135 h 265"/>
                  <a:gd name="T28" fmla="*/ 58 w 66"/>
                  <a:gd name="T29" fmla="*/ 98 h 265"/>
                  <a:gd name="T30" fmla="*/ 58 w 66"/>
                  <a:gd name="T31" fmla="*/ 54 h 265"/>
                  <a:gd name="T32" fmla="*/ 66 w 66"/>
                  <a:gd name="T33" fmla="*/ 0 h 265"/>
                  <a:gd name="T34" fmla="*/ 51 w 66"/>
                  <a:gd name="T35" fmla="*/ 31 h 265"/>
                  <a:gd name="T36" fmla="*/ 42 w 66"/>
                  <a:gd name="T37" fmla="*/ 60 h 265"/>
                  <a:gd name="T38" fmla="*/ 37 w 66"/>
                  <a:gd name="T39" fmla="*/ 86 h 265"/>
                  <a:gd name="T40" fmla="*/ 35 w 66"/>
                  <a:gd name="T41" fmla="*/ 112 h 265"/>
                  <a:gd name="T42" fmla="*/ 35 w 66"/>
                  <a:gd name="T43" fmla="*/ 125 h 265"/>
                  <a:gd name="T44" fmla="*/ 35 w 66"/>
                  <a:gd name="T45" fmla="*/ 139 h 265"/>
                  <a:gd name="T46" fmla="*/ 34 w 66"/>
                  <a:gd name="T47" fmla="*/ 154 h 265"/>
                  <a:gd name="T48" fmla="*/ 32 w 66"/>
                  <a:gd name="T49" fmla="*/ 169 h 265"/>
                  <a:gd name="T50" fmla="*/ 27 w 66"/>
                  <a:gd name="T51" fmla="*/ 185 h 265"/>
                  <a:gd name="T52" fmla="*/ 20 w 66"/>
                  <a:gd name="T53" fmla="*/ 201 h 265"/>
                  <a:gd name="T54" fmla="*/ 12 w 66"/>
                  <a:gd name="T55" fmla="*/ 217 h 265"/>
                  <a:gd name="T56" fmla="*/ 0 w 66"/>
                  <a:gd name="T57" fmla="*/ 234 h 2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265"/>
                  <a:gd name="T89" fmla="*/ 66 w 66"/>
                  <a:gd name="T90" fmla="*/ 265 h 2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265">
                    <a:moveTo>
                      <a:pt x="0" y="234"/>
                    </a:moveTo>
                    <a:lnTo>
                      <a:pt x="5" y="241"/>
                    </a:lnTo>
                    <a:lnTo>
                      <a:pt x="10" y="249"/>
                    </a:lnTo>
                    <a:lnTo>
                      <a:pt x="16" y="257"/>
                    </a:lnTo>
                    <a:lnTo>
                      <a:pt x="22" y="265"/>
                    </a:lnTo>
                    <a:lnTo>
                      <a:pt x="26" y="256"/>
                    </a:lnTo>
                    <a:lnTo>
                      <a:pt x="32" y="247"/>
                    </a:lnTo>
                    <a:lnTo>
                      <a:pt x="39" y="237"/>
                    </a:lnTo>
                    <a:lnTo>
                      <a:pt x="46" y="226"/>
                    </a:lnTo>
                    <a:lnTo>
                      <a:pt x="53" y="216"/>
                    </a:lnTo>
                    <a:lnTo>
                      <a:pt x="58" y="203"/>
                    </a:lnTo>
                    <a:lnTo>
                      <a:pt x="62" y="190"/>
                    </a:lnTo>
                    <a:lnTo>
                      <a:pt x="64" y="173"/>
                    </a:lnTo>
                    <a:lnTo>
                      <a:pt x="63" y="135"/>
                    </a:lnTo>
                    <a:lnTo>
                      <a:pt x="58" y="98"/>
                    </a:lnTo>
                    <a:lnTo>
                      <a:pt x="58" y="54"/>
                    </a:lnTo>
                    <a:lnTo>
                      <a:pt x="66" y="0"/>
                    </a:lnTo>
                    <a:lnTo>
                      <a:pt x="51" y="31"/>
                    </a:lnTo>
                    <a:lnTo>
                      <a:pt x="42" y="60"/>
                    </a:lnTo>
                    <a:lnTo>
                      <a:pt x="37" y="86"/>
                    </a:lnTo>
                    <a:lnTo>
                      <a:pt x="35" y="112"/>
                    </a:lnTo>
                    <a:lnTo>
                      <a:pt x="35" y="125"/>
                    </a:lnTo>
                    <a:lnTo>
                      <a:pt x="35" y="139"/>
                    </a:lnTo>
                    <a:lnTo>
                      <a:pt x="34" y="154"/>
                    </a:lnTo>
                    <a:lnTo>
                      <a:pt x="32" y="169"/>
                    </a:lnTo>
                    <a:lnTo>
                      <a:pt x="27" y="185"/>
                    </a:lnTo>
                    <a:lnTo>
                      <a:pt x="20" y="201"/>
                    </a:lnTo>
                    <a:lnTo>
                      <a:pt x="12" y="217"/>
                    </a:lnTo>
                    <a:lnTo>
                      <a:pt x="0" y="234"/>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0" name="Freeform 192"/>
              <p:cNvSpPr>
                <a:spLocks/>
              </p:cNvSpPr>
              <p:nvPr/>
            </p:nvSpPr>
            <p:spPr bwMode="auto">
              <a:xfrm>
                <a:off x="2077" y="517"/>
                <a:ext cx="80" cy="129"/>
              </a:xfrm>
              <a:custGeom>
                <a:avLst/>
                <a:gdLst>
                  <a:gd name="T0" fmla="*/ 10 w 161"/>
                  <a:gd name="T1" fmla="*/ 210 h 258"/>
                  <a:gd name="T2" fmla="*/ 1 w 161"/>
                  <a:gd name="T3" fmla="*/ 247 h 258"/>
                  <a:gd name="T4" fmla="*/ 16 w 161"/>
                  <a:gd name="T5" fmla="*/ 258 h 258"/>
                  <a:gd name="T6" fmla="*/ 27 w 161"/>
                  <a:gd name="T7" fmla="*/ 253 h 258"/>
                  <a:gd name="T8" fmla="*/ 36 w 161"/>
                  <a:gd name="T9" fmla="*/ 251 h 258"/>
                  <a:gd name="T10" fmla="*/ 50 w 161"/>
                  <a:gd name="T11" fmla="*/ 253 h 258"/>
                  <a:gd name="T12" fmla="*/ 64 w 161"/>
                  <a:gd name="T13" fmla="*/ 250 h 258"/>
                  <a:gd name="T14" fmla="*/ 50 w 161"/>
                  <a:gd name="T15" fmla="*/ 243 h 258"/>
                  <a:gd name="T16" fmla="*/ 62 w 161"/>
                  <a:gd name="T17" fmla="*/ 226 h 258"/>
                  <a:gd name="T18" fmla="*/ 84 w 161"/>
                  <a:gd name="T19" fmla="*/ 214 h 258"/>
                  <a:gd name="T20" fmla="*/ 104 w 161"/>
                  <a:gd name="T21" fmla="*/ 196 h 258"/>
                  <a:gd name="T22" fmla="*/ 89 w 161"/>
                  <a:gd name="T23" fmla="*/ 202 h 258"/>
                  <a:gd name="T24" fmla="*/ 72 w 161"/>
                  <a:gd name="T25" fmla="*/ 205 h 258"/>
                  <a:gd name="T26" fmla="*/ 65 w 161"/>
                  <a:gd name="T27" fmla="*/ 201 h 258"/>
                  <a:gd name="T28" fmla="*/ 82 w 161"/>
                  <a:gd name="T29" fmla="*/ 192 h 258"/>
                  <a:gd name="T30" fmla="*/ 96 w 161"/>
                  <a:gd name="T31" fmla="*/ 181 h 258"/>
                  <a:gd name="T32" fmla="*/ 80 w 161"/>
                  <a:gd name="T33" fmla="*/ 172 h 258"/>
                  <a:gd name="T34" fmla="*/ 73 w 161"/>
                  <a:gd name="T35" fmla="*/ 145 h 258"/>
                  <a:gd name="T36" fmla="*/ 81 w 161"/>
                  <a:gd name="T37" fmla="*/ 108 h 258"/>
                  <a:gd name="T38" fmla="*/ 98 w 161"/>
                  <a:gd name="T39" fmla="*/ 102 h 258"/>
                  <a:gd name="T40" fmla="*/ 111 w 161"/>
                  <a:gd name="T41" fmla="*/ 102 h 258"/>
                  <a:gd name="T42" fmla="*/ 114 w 161"/>
                  <a:gd name="T43" fmla="*/ 88 h 258"/>
                  <a:gd name="T44" fmla="*/ 122 w 161"/>
                  <a:gd name="T45" fmla="*/ 101 h 258"/>
                  <a:gd name="T46" fmla="*/ 130 w 161"/>
                  <a:gd name="T47" fmla="*/ 101 h 258"/>
                  <a:gd name="T48" fmla="*/ 127 w 161"/>
                  <a:gd name="T49" fmla="*/ 81 h 258"/>
                  <a:gd name="T50" fmla="*/ 133 w 161"/>
                  <a:gd name="T51" fmla="*/ 66 h 258"/>
                  <a:gd name="T52" fmla="*/ 159 w 161"/>
                  <a:gd name="T53" fmla="*/ 86 h 258"/>
                  <a:gd name="T54" fmla="*/ 149 w 161"/>
                  <a:gd name="T55" fmla="*/ 61 h 258"/>
                  <a:gd name="T56" fmla="*/ 131 w 161"/>
                  <a:gd name="T57" fmla="*/ 32 h 258"/>
                  <a:gd name="T58" fmla="*/ 126 w 161"/>
                  <a:gd name="T59" fmla="*/ 0 h 258"/>
                  <a:gd name="T60" fmla="*/ 118 w 161"/>
                  <a:gd name="T61" fmla="*/ 26 h 258"/>
                  <a:gd name="T62" fmla="*/ 112 w 161"/>
                  <a:gd name="T63" fmla="*/ 49 h 258"/>
                  <a:gd name="T64" fmla="*/ 102 w 161"/>
                  <a:gd name="T65" fmla="*/ 47 h 258"/>
                  <a:gd name="T66" fmla="*/ 93 w 161"/>
                  <a:gd name="T67" fmla="*/ 38 h 258"/>
                  <a:gd name="T68" fmla="*/ 75 w 161"/>
                  <a:gd name="T69" fmla="*/ 43 h 258"/>
                  <a:gd name="T70" fmla="*/ 53 w 161"/>
                  <a:gd name="T71" fmla="*/ 30 h 258"/>
                  <a:gd name="T72" fmla="*/ 39 w 161"/>
                  <a:gd name="T73" fmla="*/ 20 h 258"/>
                  <a:gd name="T74" fmla="*/ 45 w 161"/>
                  <a:gd name="T75" fmla="*/ 51 h 258"/>
                  <a:gd name="T76" fmla="*/ 60 w 161"/>
                  <a:gd name="T77" fmla="*/ 61 h 258"/>
                  <a:gd name="T78" fmla="*/ 75 w 161"/>
                  <a:gd name="T79" fmla="*/ 63 h 258"/>
                  <a:gd name="T80" fmla="*/ 85 w 161"/>
                  <a:gd name="T81" fmla="*/ 72 h 258"/>
                  <a:gd name="T82" fmla="*/ 62 w 161"/>
                  <a:gd name="T83" fmla="*/ 95 h 258"/>
                  <a:gd name="T84" fmla="*/ 41 w 161"/>
                  <a:gd name="T85" fmla="*/ 139 h 258"/>
                  <a:gd name="T86" fmla="*/ 34 w 161"/>
                  <a:gd name="T87" fmla="*/ 179 h 258"/>
                  <a:gd name="T88" fmla="*/ 21 w 161"/>
                  <a:gd name="T89" fmla="*/ 186 h 2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
                  <a:gd name="T136" fmla="*/ 0 h 258"/>
                  <a:gd name="T137" fmla="*/ 161 w 161"/>
                  <a:gd name="T138" fmla="*/ 258 h 2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 h="258">
                    <a:moveTo>
                      <a:pt x="21" y="186"/>
                    </a:moveTo>
                    <a:lnTo>
                      <a:pt x="14" y="197"/>
                    </a:lnTo>
                    <a:lnTo>
                      <a:pt x="10" y="210"/>
                    </a:lnTo>
                    <a:lnTo>
                      <a:pt x="5" y="224"/>
                    </a:lnTo>
                    <a:lnTo>
                      <a:pt x="0" y="239"/>
                    </a:lnTo>
                    <a:lnTo>
                      <a:pt x="1" y="247"/>
                    </a:lnTo>
                    <a:lnTo>
                      <a:pt x="6" y="254"/>
                    </a:lnTo>
                    <a:lnTo>
                      <a:pt x="11" y="257"/>
                    </a:lnTo>
                    <a:lnTo>
                      <a:pt x="16" y="258"/>
                    </a:lnTo>
                    <a:lnTo>
                      <a:pt x="21" y="256"/>
                    </a:lnTo>
                    <a:lnTo>
                      <a:pt x="24" y="254"/>
                    </a:lnTo>
                    <a:lnTo>
                      <a:pt x="27" y="253"/>
                    </a:lnTo>
                    <a:lnTo>
                      <a:pt x="28" y="251"/>
                    </a:lnTo>
                    <a:lnTo>
                      <a:pt x="31" y="251"/>
                    </a:lnTo>
                    <a:lnTo>
                      <a:pt x="36" y="251"/>
                    </a:lnTo>
                    <a:lnTo>
                      <a:pt x="41" y="251"/>
                    </a:lnTo>
                    <a:lnTo>
                      <a:pt x="45" y="253"/>
                    </a:lnTo>
                    <a:lnTo>
                      <a:pt x="50" y="253"/>
                    </a:lnTo>
                    <a:lnTo>
                      <a:pt x="54" y="251"/>
                    </a:lnTo>
                    <a:lnTo>
                      <a:pt x="59" y="251"/>
                    </a:lnTo>
                    <a:lnTo>
                      <a:pt x="64" y="250"/>
                    </a:lnTo>
                    <a:lnTo>
                      <a:pt x="59" y="248"/>
                    </a:lnTo>
                    <a:lnTo>
                      <a:pt x="54" y="246"/>
                    </a:lnTo>
                    <a:lnTo>
                      <a:pt x="50" y="243"/>
                    </a:lnTo>
                    <a:lnTo>
                      <a:pt x="47" y="241"/>
                    </a:lnTo>
                    <a:lnTo>
                      <a:pt x="54" y="234"/>
                    </a:lnTo>
                    <a:lnTo>
                      <a:pt x="62" y="226"/>
                    </a:lnTo>
                    <a:lnTo>
                      <a:pt x="70" y="219"/>
                    </a:lnTo>
                    <a:lnTo>
                      <a:pt x="76" y="215"/>
                    </a:lnTo>
                    <a:lnTo>
                      <a:pt x="84" y="214"/>
                    </a:lnTo>
                    <a:lnTo>
                      <a:pt x="92" y="210"/>
                    </a:lnTo>
                    <a:lnTo>
                      <a:pt x="99" y="204"/>
                    </a:lnTo>
                    <a:lnTo>
                      <a:pt x="104" y="196"/>
                    </a:lnTo>
                    <a:lnTo>
                      <a:pt x="99" y="199"/>
                    </a:lnTo>
                    <a:lnTo>
                      <a:pt x="93" y="201"/>
                    </a:lnTo>
                    <a:lnTo>
                      <a:pt x="89" y="202"/>
                    </a:lnTo>
                    <a:lnTo>
                      <a:pt x="83" y="204"/>
                    </a:lnTo>
                    <a:lnTo>
                      <a:pt x="77" y="205"/>
                    </a:lnTo>
                    <a:lnTo>
                      <a:pt x="72" y="205"/>
                    </a:lnTo>
                    <a:lnTo>
                      <a:pt x="66" y="204"/>
                    </a:lnTo>
                    <a:lnTo>
                      <a:pt x="60" y="203"/>
                    </a:lnTo>
                    <a:lnTo>
                      <a:pt x="65" y="201"/>
                    </a:lnTo>
                    <a:lnTo>
                      <a:pt x="69" y="197"/>
                    </a:lnTo>
                    <a:lnTo>
                      <a:pt x="75" y="195"/>
                    </a:lnTo>
                    <a:lnTo>
                      <a:pt x="82" y="192"/>
                    </a:lnTo>
                    <a:lnTo>
                      <a:pt x="87" y="188"/>
                    </a:lnTo>
                    <a:lnTo>
                      <a:pt x="92" y="185"/>
                    </a:lnTo>
                    <a:lnTo>
                      <a:pt x="96" y="181"/>
                    </a:lnTo>
                    <a:lnTo>
                      <a:pt x="99" y="178"/>
                    </a:lnTo>
                    <a:lnTo>
                      <a:pt x="89" y="177"/>
                    </a:lnTo>
                    <a:lnTo>
                      <a:pt x="80" y="172"/>
                    </a:lnTo>
                    <a:lnTo>
                      <a:pt x="74" y="165"/>
                    </a:lnTo>
                    <a:lnTo>
                      <a:pt x="72" y="156"/>
                    </a:lnTo>
                    <a:lnTo>
                      <a:pt x="73" y="145"/>
                    </a:lnTo>
                    <a:lnTo>
                      <a:pt x="75" y="131"/>
                    </a:lnTo>
                    <a:lnTo>
                      <a:pt x="77" y="118"/>
                    </a:lnTo>
                    <a:lnTo>
                      <a:pt x="81" y="108"/>
                    </a:lnTo>
                    <a:lnTo>
                      <a:pt x="84" y="100"/>
                    </a:lnTo>
                    <a:lnTo>
                      <a:pt x="91" y="96"/>
                    </a:lnTo>
                    <a:lnTo>
                      <a:pt x="98" y="102"/>
                    </a:lnTo>
                    <a:lnTo>
                      <a:pt x="105" y="120"/>
                    </a:lnTo>
                    <a:lnTo>
                      <a:pt x="108" y="112"/>
                    </a:lnTo>
                    <a:lnTo>
                      <a:pt x="111" y="102"/>
                    </a:lnTo>
                    <a:lnTo>
                      <a:pt x="112" y="92"/>
                    </a:lnTo>
                    <a:lnTo>
                      <a:pt x="111" y="80"/>
                    </a:lnTo>
                    <a:lnTo>
                      <a:pt x="114" y="88"/>
                    </a:lnTo>
                    <a:lnTo>
                      <a:pt x="116" y="95"/>
                    </a:lnTo>
                    <a:lnTo>
                      <a:pt x="120" y="100"/>
                    </a:lnTo>
                    <a:lnTo>
                      <a:pt x="122" y="101"/>
                    </a:lnTo>
                    <a:lnTo>
                      <a:pt x="125" y="101"/>
                    </a:lnTo>
                    <a:lnTo>
                      <a:pt x="127" y="101"/>
                    </a:lnTo>
                    <a:lnTo>
                      <a:pt x="130" y="101"/>
                    </a:lnTo>
                    <a:lnTo>
                      <a:pt x="133" y="102"/>
                    </a:lnTo>
                    <a:lnTo>
                      <a:pt x="129" y="92"/>
                    </a:lnTo>
                    <a:lnTo>
                      <a:pt x="127" y="81"/>
                    </a:lnTo>
                    <a:lnTo>
                      <a:pt x="126" y="71"/>
                    </a:lnTo>
                    <a:lnTo>
                      <a:pt x="126" y="61"/>
                    </a:lnTo>
                    <a:lnTo>
                      <a:pt x="133" y="66"/>
                    </a:lnTo>
                    <a:lnTo>
                      <a:pt x="141" y="74"/>
                    </a:lnTo>
                    <a:lnTo>
                      <a:pt x="150" y="82"/>
                    </a:lnTo>
                    <a:lnTo>
                      <a:pt x="159" y="86"/>
                    </a:lnTo>
                    <a:lnTo>
                      <a:pt x="161" y="77"/>
                    </a:lnTo>
                    <a:lnTo>
                      <a:pt x="156" y="70"/>
                    </a:lnTo>
                    <a:lnTo>
                      <a:pt x="149" y="61"/>
                    </a:lnTo>
                    <a:lnTo>
                      <a:pt x="143" y="51"/>
                    </a:lnTo>
                    <a:lnTo>
                      <a:pt x="137" y="42"/>
                    </a:lnTo>
                    <a:lnTo>
                      <a:pt x="131" y="32"/>
                    </a:lnTo>
                    <a:lnTo>
                      <a:pt x="128" y="21"/>
                    </a:lnTo>
                    <a:lnTo>
                      <a:pt x="126" y="10"/>
                    </a:lnTo>
                    <a:lnTo>
                      <a:pt x="126" y="0"/>
                    </a:lnTo>
                    <a:lnTo>
                      <a:pt x="120" y="3"/>
                    </a:lnTo>
                    <a:lnTo>
                      <a:pt x="116" y="12"/>
                    </a:lnTo>
                    <a:lnTo>
                      <a:pt x="118" y="26"/>
                    </a:lnTo>
                    <a:lnTo>
                      <a:pt x="121" y="44"/>
                    </a:lnTo>
                    <a:lnTo>
                      <a:pt x="116" y="47"/>
                    </a:lnTo>
                    <a:lnTo>
                      <a:pt x="112" y="49"/>
                    </a:lnTo>
                    <a:lnTo>
                      <a:pt x="107" y="51"/>
                    </a:lnTo>
                    <a:lnTo>
                      <a:pt x="105" y="53"/>
                    </a:lnTo>
                    <a:lnTo>
                      <a:pt x="102" y="47"/>
                    </a:lnTo>
                    <a:lnTo>
                      <a:pt x="98" y="42"/>
                    </a:lnTo>
                    <a:lnTo>
                      <a:pt x="95" y="39"/>
                    </a:lnTo>
                    <a:lnTo>
                      <a:pt x="93" y="38"/>
                    </a:lnTo>
                    <a:lnTo>
                      <a:pt x="87" y="50"/>
                    </a:lnTo>
                    <a:lnTo>
                      <a:pt x="81" y="47"/>
                    </a:lnTo>
                    <a:lnTo>
                      <a:pt x="75" y="43"/>
                    </a:lnTo>
                    <a:lnTo>
                      <a:pt x="68" y="39"/>
                    </a:lnTo>
                    <a:lnTo>
                      <a:pt x="60" y="34"/>
                    </a:lnTo>
                    <a:lnTo>
                      <a:pt x="53" y="30"/>
                    </a:lnTo>
                    <a:lnTo>
                      <a:pt x="47" y="26"/>
                    </a:lnTo>
                    <a:lnTo>
                      <a:pt x="43" y="23"/>
                    </a:lnTo>
                    <a:lnTo>
                      <a:pt x="39" y="20"/>
                    </a:lnTo>
                    <a:lnTo>
                      <a:pt x="39" y="28"/>
                    </a:lnTo>
                    <a:lnTo>
                      <a:pt x="42" y="40"/>
                    </a:lnTo>
                    <a:lnTo>
                      <a:pt x="45" y="51"/>
                    </a:lnTo>
                    <a:lnTo>
                      <a:pt x="51" y="61"/>
                    </a:lnTo>
                    <a:lnTo>
                      <a:pt x="56" y="61"/>
                    </a:lnTo>
                    <a:lnTo>
                      <a:pt x="60" y="61"/>
                    </a:lnTo>
                    <a:lnTo>
                      <a:pt x="65" y="62"/>
                    </a:lnTo>
                    <a:lnTo>
                      <a:pt x="70" y="62"/>
                    </a:lnTo>
                    <a:lnTo>
                      <a:pt x="75" y="63"/>
                    </a:lnTo>
                    <a:lnTo>
                      <a:pt x="80" y="65"/>
                    </a:lnTo>
                    <a:lnTo>
                      <a:pt x="83" y="67"/>
                    </a:lnTo>
                    <a:lnTo>
                      <a:pt x="85" y="72"/>
                    </a:lnTo>
                    <a:lnTo>
                      <a:pt x="80" y="77"/>
                    </a:lnTo>
                    <a:lnTo>
                      <a:pt x="72" y="85"/>
                    </a:lnTo>
                    <a:lnTo>
                      <a:pt x="62" y="95"/>
                    </a:lnTo>
                    <a:lnTo>
                      <a:pt x="54" y="108"/>
                    </a:lnTo>
                    <a:lnTo>
                      <a:pt x="46" y="123"/>
                    </a:lnTo>
                    <a:lnTo>
                      <a:pt x="41" y="139"/>
                    </a:lnTo>
                    <a:lnTo>
                      <a:pt x="37" y="157"/>
                    </a:lnTo>
                    <a:lnTo>
                      <a:pt x="37" y="177"/>
                    </a:lnTo>
                    <a:lnTo>
                      <a:pt x="34" y="179"/>
                    </a:lnTo>
                    <a:lnTo>
                      <a:pt x="29" y="181"/>
                    </a:lnTo>
                    <a:lnTo>
                      <a:pt x="24" y="184"/>
                    </a:lnTo>
                    <a:lnTo>
                      <a:pt x="21" y="186"/>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1" name="Freeform 193"/>
              <p:cNvSpPr>
                <a:spLocks/>
              </p:cNvSpPr>
              <p:nvPr/>
            </p:nvSpPr>
            <p:spPr bwMode="auto">
              <a:xfrm>
                <a:off x="2189" y="548"/>
                <a:ext cx="28" cy="91"/>
              </a:xfrm>
              <a:custGeom>
                <a:avLst/>
                <a:gdLst>
                  <a:gd name="T0" fmla="*/ 56 w 56"/>
                  <a:gd name="T1" fmla="*/ 7 h 183"/>
                  <a:gd name="T2" fmla="*/ 46 w 56"/>
                  <a:gd name="T3" fmla="*/ 0 h 183"/>
                  <a:gd name="T4" fmla="*/ 40 w 56"/>
                  <a:gd name="T5" fmla="*/ 11 h 183"/>
                  <a:gd name="T6" fmla="*/ 34 w 56"/>
                  <a:gd name="T7" fmla="*/ 23 h 183"/>
                  <a:gd name="T8" fmla="*/ 30 w 56"/>
                  <a:gd name="T9" fmla="*/ 33 h 183"/>
                  <a:gd name="T10" fmla="*/ 24 w 56"/>
                  <a:gd name="T11" fmla="*/ 42 h 183"/>
                  <a:gd name="T12" fmla="*/ 20 w 56"/>
                  <a:gd name="T13" fmla="*/ 50 h 183"/>
                  <a:gd name="T14" fmla="*/ 16 w 56"/>
                  <a:gd name="T15" fmla="*/ 58 h 183"/>
                  <a:gd name="T16" fmla="*/ 12 w 56"/>
                  <a:gd name="T17" fmla="*/ 64 h 183"/>
                  <a:gd name="T18" fmla="*/ 9 w 56"/>
                  <a:gd name="T19" fmla="*/ 70 h 183"/>
                  <a:gd name="T20" fmla="*/ 4 w 56"/>
                  <a:gd name="T21" fmla="*/ 80 h 183"/>
                  <a:gd name="T22" fmla="*/ 1 w 56"/>
                  <a:gd name="T23" fmla="*/ 92 h 183"/>
                  <a:gd name="T24" fmla="*/ 0 w 56"/>
                  <a:gd name="T25" fmla="*/ 103 h 183"/>
                  <a:gd name="T26" fmla="*/ 1 w 56"/>
                  <a:gd name="T27" fmla="*/ 115 h 183"/>
                  <a:gd name="T28" fmla="*/ 4 w 56"/>
                  <a:gd name="T29" fmla="*/ 127 h 183"/>
                  <a:gd name="T30" fmla="*/ 7 w 56"/>
                  <a:gd name="T31" fmla="*/ 142 h 183"/>
                  <a:gd name="T32" fmla="*/ 8 w 56"/>
                  <a:gd name="T33" fmla="*/ 158 h 183"/>
                  <a:gd name="T34" fmla="*/ 7 w 56"/>
                  <a:gd name="T35" fmla="*/ 175 h 183"/>
                  <a:gd name="T36" fmla="*/ 17 w 56"/>
                  <a:gd name="T37" fmla="*/ 183 h 183"/>
                  <a:gd name="T38" fmla="*/ 25 w 56"/>
                  <a:gd name="T39" fmla="*/ 166 h 183"/>
                  <a:gd name="T40" fmla="*/ 33 w 56"/>
                  <a:gd name="T41" fmla="*/ 149 h 183"/>
                  <a:gd name="T42" fmla="*/ 38 w 56"/>
                  <a:gd name="T43" fmla="*/ 132 h 183"/>
                  <a:gd name="T44" fmla="*/ 36 w 56"/>
                  <a:gd name="T45" fmla="*/ 117 h 183"/>
                  <a:gd name="T46" fmla="*/ 32 w 56"/>
                  <a:gd name="T47" fmla="*/ 104 h 183"/>
                  <a:gd name="T48" fmla="*/ 30 w 56"/>
                  <a:gd name="T49" fmla="*/ 89 h 183"/>
                  <a:gd name="T50" fmla="*/ 30 w 56"/>
                  <a:gd name="T51" fmla="*/ 73 h 183"/>
                  <a:gd name="T52" fmla="*/ 33 w 56"/>
                  <a:gd name="T53" fmla="*/ 58 h 183"/>
                  <a:gd name="T54" fmla="*/ 39 w 56"/>
                  <a:gd name="T55" fmla="*/ 45 h 183"/>
                  <a:gd name="T56" fmla="*/ 44 w 56"/>
                  <a:gd name="T57" fmla="*/ 30 h 183"/>
                  <a:gd name="T58" fmla="*/ 51 w 56"/>
                  <a:gd name="T59" fmla="*/ 17 h 183"/>
                  <a:gd name="T60" fmla="*/ 56 w 56"/>
                  <a:gd name="T61" fmla="*/ 7 h 1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183"/>
                  <a:gd name="T95" fmla="*/ 56 w 56"/>
                  <a:gd name="T96" fmla="*/ 183 h 1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183">
                    <a:moveTo>
                      <a:pt x="56" y="7"/>
                    </a:moveTo>
                    <a:lnTo>
                      <a:pt x="46" y="0"/>
                    </a:lnTo>
                    <a:lnTo>
                      <a:pt x="40" y="11"/>
                    </a:lnTo>
                    <a:lnTo>
                      <a:pt x="34" y="23"/>
                    </a:lnTo>
                    <a:lnTo>
                      <a:pt x="30" y="33"/>
                    </a:lnTo>
                    <a:lnTo>
                      <a:pt x="24" y="42"/>
                    </a:lnTo>
                    <a:lnTo>
                      <a:pt x="20" y="50"/>
                    </a:lnTo>
                    <a:lnTo>
                      <a:pt x="16" y="58"/>
                    </a:lnTo>
                    <a:lnTo>
                      <a:pt x="12" y="64"/>
                    </a:lnTo>
                    <a:lnTo>
                      <a:pt x="9" y="70"/>
                    </a:lnTo>
                    <a:lnTo>
                      <a:pt x="4" y="80"/>
                    </a:lnTo>
                    <a:lnTo>
                      <a:pt x="1" y="92"/>
                    </a:lnTo>
                    <a:lnTo>
                      <a:pt x="0" y="103"/>
                    </a:lnTo>
                    <a:lnTo>
                      <a:pt x="1" y="115"/>
                    </a:lnTo>
                    <a:lnTo>
                      <a:pt x="4" y="127"/>
                    </a:lnTo>
                    <a:lnTo>
                      <a:pt x="7" y="142"/>
                    </a:lnTo>
                    <a:lnTo>
                      <a:pt x="8" y="158"/>
                    </a:lnTo>
                    <a:lnTo>
                      <a:pt x="7" y="175"/>
                    </a:lnTo>
                    <a:lnTo>
                      <a:pt x="17" y="183"/>
                    </a:lnTo>
                    <a:lnTo>
                      <a:pt x="25" y="166"/>
                    </a:lnTo>
                    <a:lnTo>
                      <a:pt x="33" y="149"/>
                    </a:lnTo>
                    <a:lnTo>
                      <a:pt x="38" y="132"/>
                    </a:lnTo>
                    <a:lnTo>
                      <a:pt x="36" y="117"/>
                    </a:lnTo>
                    <a:lnTo>
                      <a:pt x="32" y="104"/>
                    </a:lnTo>
                    <a:lnTo>
                      <a:pt x="30" y="89"/>
                    </a:lnTo>
                    <a:lnTo>
                      <a:pt x="30" y="73"/>
                    </a:lnTo>
                    <a:lnTo>
                      <a:pt x="33" y="58"/>
                    </a:lnTo>
                    <a:lnTo>
                      <a:pt x="39" y="45"/>
                    </a:lnTo>
                    <a:lnTo>
                      <a:pt x="44" y="30"/>
                    </a:lnTo>
                    <a:lnTo>
                      <a:pt x="51" y="17"/>
                    </a:lnTo>
                    <a:lnTo>
                      <a:pt x="56" y="7"/>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2" name="Freeform 194"/>
              <p:cNvSpPr>
                <a:spLocks/>
              </p:cNvSpPr>
              <p:nvPr/>
            </p:nvSpPr>
            <p:spPr bwMode="auto">
              <a:xfrm>
                <a:off x="2173" y="565"/>
                <a:ext cx="14" cy="59"/>
              </a:xfrm>
              <a:custGeom>
                <a:avLst/>
                <a:gdLst>
                  <a:gd name="T0" fmla="*/ 21 w 27"/>
                  <a:gd name="T1" fmla="*/ 0 h 119"/>
                  <a:gd name="T2" fmla="*/ 17 w 27"/>
                  <a:gd name="T3" fmla="*/ 7 h 119"/>
                  <a:gd name="T4" fmla="*/ 11 w 27"/>
                  <a:gd name="T5" fmla="*/ 15 h 119"/>
                  <a:gd name="T6" fmla="*/ 5 w 27"/>
                  <a:gd name="T7" fmla="*/ 22 h 119"/>
                  <a:gd name="T8" fmla="*/ 0 w 27"/>
                  <a:gd name="T9" fmla="*/ 28 h 119"/>
                  <a:gd name="T10" fmla="*/ 2 w 27"/>
                  <a:gd name="T11" fmla="*/ 46 h 119"/>
                  <a:gd name="T12" fmla="*/ 2 w 27"/>
                  <a:gd name="T13" fmla="*/ 69 h 119"/>
                  <a:gd name="T14" fmla="*/ 2 w 27"/>
                  <a:gd name="T15" fmla="*/ 91 h 119"/>
                  <a:gd name="T16" fmla="*/ 5 w 27"/>
                  <a:gd name="T17" fmla="*/ 108 h 119"/>
                  <a:gd name="T18" fmla="*/ 16 w 27"/>
                  <a:gd name="T19" fmla="*/ 119 h 119"/>
                  <a:gd name="T20" fmla="*/ 19 w 27"/>
                  <a:gd name="T21" fmla="*/ 100 h 119"/>
                  <a:gd name="T22" fmla="*/ 23 w 27"/>
                  <a:gd name="T23" fmla="*/ 81 h 119"/>
                  <a:gd name="T24" fmla="*/ 26 w 27"/>
                  <a:gd name="T25" fmla="*/ 63 h 119"/>
                  <a:gd name="T26" fmla="*/ 27 w 27"/>
                  <a:gd name="T27" fmla="*/ 51 h 119"/>
                  <a:gd name="T28" fmla="*/ 26 w 27"/>
                  <a:gd name="T29" fmla="*/ 38 h 119"/>
                  <a:gd name="T30" fmla="*/ 24 w 27"/>
                  <a:gd name="T31" fmla="*/ 23 h 119"/>
                  <a:gd name="T32" fmla="*/ 23 w 27"/>
                  <a:gd name="T33" fmla="*/ 9 h 119"/>
                  <a:gd name="T34" fmla="*/ 21 w 27"/>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19"/>
                  <a:gd name="T56" fmla="*/ 27 w 27"/>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19">
                    <a:moveTo>
                      <a:pt x="21" y="0"/>
                    </a:moveTo>
                    <a:lnTo>
                      <a:pt x="17" y="7"/>
                    </a:lnTo>
                    <a:lnTo>
                      <a:pt x="11" y="15"/>
                    </a:lnTo>
                    <a:lnTo>
                      <a:pt x="5" y="22"/>
                    </a:lnTo>
                    <a:lnTo>
                      <a:pt x="0" y="28"/>
                    </a:lnTo>
                    <a:lnTo>
                      <a:pt x="2" y="46"/>
                    </a:lnTo>
                    <a:lnTo>
                      <a:pt x="2" y="69"/>
                    </a:lnTo>
                    <a:lnTo>
                      <a:pt x="2" y="91"/>
                    </a:lnTo>
                    <a:lnTo>
                      <a:pt x="5" y="108"/>
                    </a:lnTo>
                    <a:lnTo>
                      <a:pt x="16" y="119"/>
                    </a:lnTo>
                    <a:lnTo>
                      <a:pt x="19" y="100"/>
                    </a:lnTo>
                    <a:lnTo>
                      <a:pt x="23" y="81"/>
                    </a:lnTo>
                    <a:lnTo>
                      <a:pt x="26" y="63"/>
                    </a:lnTo>
                    <a:lnTo>
                      <a:pt x="27" y="51"/>
                    </a:lnTo>
                    <a:lnTo>
                      <a:pt x="26" y="38"/>
                    </a:lnTo>
                    <a:lnTo>
                      <a:pt x="24" y="23"/>
                    </a:lnTo>
                    <a:lnTo>
                      <a:pt x="23" y="9"/>
                    </a:lnTo>
                    <a:lnTo>
                      <a:pt x="21"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3" name="Freeform 195"/>
              <p:cNvSpPr>
                <a:spLocks/>
              </p:cNvSpPr>
              <p:nvPr/>
            </p:nvSpPr>
            <p:spPr bwMode="auto">
              <a:xfrm>
                <a:off x="2314" y="602"/>
                <a:ext cx="32" cy="128"/>
              </a:xfrm>
              <a:custGeom>
                <a:avLst/>
                <a:gdLst>
                  <a:gd name="T0" fmla="*/ 65 w 65"/>
                  <a:gd name="T1" fmla="*/ 14 h 254"/>
                  <a:gd name="T2" fmla="*/ 41 w 65"/>
                  <a:gd name="T3" fmla="*/ 0 h 254"/>
                  <a:gd name="T4" fmla="*/ 35 w 65"/>
                  <a:gd name="T5" fmla="*/ 9 h 254"/>
                  <a:gd name="T6" fmla="*/ 29 w 65"/>
                  <a:gd name="T7" fmla="*/ 21 h 254"/>
                  <a:gd name="T8" fmla="*/ 23 w 65"/>
                  <a:gd name="T9" fmla="*/ 33 h 254"/>
                  <a:gd name="T10" fmla="*/ 18 w 65"/>
                  <a:gd name="T11" fmla="*/ 47 h 254"/>
                  <a:gd name="T12" fmla="*/ 13 w 65"/>
                  <a:gd name="T13" fmla="*/ 62 h 254"/>
                  <a:gd name="T14" fmla="*/ 11 w 65"/>
                  <a:gd name="T15" fmla="*/ 76 h 254"/>
                  <a:gd name="T16" fmla="*/ 11 w 65"/>
                  <a:gd name="T17" fmla="*/ 91 h 254"/>
                  <a:gd name="T18" fmla="*/ 14 w 65"/>
                  <a:gd name="T19" fmla="*/ 105 h 254"/>
                  <a:gd name="T20" fmla="*/ 8 w 65"/>
                  <a:gd name="T21" fmla="*/ 113 h 254"/>
                  <a:gd name="T22" fmla="*/ 3 w 65"/>
                  <a:gd name="T23" fmla="*/ 122 h 254"/>
                  <a:gd name="T24" fmla="*/ 0 w 65"/>
                  <a:gd name="T25" fmla="*/ 133 h 254"/>
                  <a:gd name="T26" fmla="*/ 1 w 65"/>
                  <a:gd name="T27" fmla="*/ 144 h 254"/>
                  <a:gd name="T28" fmla="*/ 6 w 65"/>
                  <a:gd name="T29" fmla="*/ 171 h 254"/>
                  <a:gd name="T30" fmla="*/ 7 w 65"/>
                  <a:gd name="T31" fmla="*/ 206 h 254"/>
                  <a:gd name="T32" fmla="*/ 9 w 65"/>
                  <a:gd name="T33" fmla="*/ 237 h 254"/>
                  <a:gd name="T34" fmla="*/ 16 w 65"/>
                  <a:gd name="T35" fmla="*/ 254 h 254"/>
                  <a:gd name="T36" fmla="*/ 28 w 65"/>
                  <a:gd name="T37" fmla="*/ 239 h 254"/>
                  <a:gd name="T38" fmla="*/ 36 w 65"/>
                  <a:gd name="T39" fmla="*/ 221 h 254"/>
                  <a:gd name="T40" fmla="*/ 42 w 65"/>
                  <a:gd name="T41" fmla="*/ 202 h 254"/>
                  <a:gd name="T42" fmla="*/ 44 w 65"/>
                  <a:gd name="T43" fmla="*/ 184 h 254"/>
                  <a:gd name="T44" fmla="*/ 43 w 65"/>
                  <a:gd name="T45" fmla="*/ 167 h 254"/>
                  <a:gd name="T46" fmla="*/ 39 w 65"/>
                  <a:gd name="T47" fmla="*/ 151 h 254"/>
                  <a:gd name="T48" fmla="*/ 36 w 65"/>
                  <a:gd name="T49" fmla="*/ 138 h 254"/>
                  <a:gd name="T50" fmla="*/ 32 w 65"/>
                  <a:gd name="T51" fmla="*/ 128 h 254"/>
                  <a:gd name="T52" fmla="*/ 35 w 65"/>
                  <a:gd name="T53" fmla="*/ 103 h 254"/>
                  <a:gd name="T54" fmla="*/ 42 w 65"/>
                  <a:gd name="T55" fmla="*/ 72 h 254"/>
                  <a:gd name="T56" fmla="*/ 52 w 65"/>
                  <a:gd name="T57" fmla="*/ 39 h 254"/>
                  <a:gd name="T58" fmla="*/ 65 w 65"/>
                  <a:gd name="T59" fmla="*/ 14 h 2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254"/>
                  <a:gd name="T92" fmla="*/ 65 w 65"/>
                  <a:gd name="T93" fmla="*/ 254 h 2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254">
                    <a:moveTo>
                      <a:pt x="65" y="14"/>
                    </a:moveTo>
                    <a:lnTo>
                      <a:pt x="41" y="0"/>
                    </a:lnTo>
                    <a:lnTo>
                      <a:pt x="35" y="9"/>
                    </a:lnTo>
                    <a:lnTo>
                      <a:pt x="29" y="21"/>
                    </a:lnTo>
                    <a:lnTo>
                      <a:pt x="23" y="33"/>
                    </a:lnTo>
                    <a:lnTo>
                      <a:pt x="18" y="47"/>
                    </a:lnTo>
                    <a:lnTo>
                      <a:pt x="13" y="62"/>
                    </a:lnTo>
                    <a:lnTo>
                      <a:pt x="11" y="76"/>
                    </a:lnTo>
                    <a:lnTo>
                      <a:pt x="11" y="91"/>
                    </a:lnTo>
                    <a:lnTo>
                      <a:pt x="14" y="105"/>
                    </a:lnTo>
                    <a:lnTo>
                      <a:pt x="8" y="113"/>
                    </a:lnTo>
                    <a:lnTo>
                      <a:pt x="3" y="122"/>
                    </a:lnTo>
                    <a:lnTo>
                      <a:pt x="0" y="133"/>
                    </a:lnTo>
                    <a:lnTo>
                      <a:pt x="1" y="144"/>
                    </a:lnTo>
                    <a:lnTo>
                      <a:pt x="6" y="171"/>
                    </a:lnTo>
                    <a:lnTo>
                      <a:pt x="7" y="206"/>
                    </a:lnTo>
                    <a:lnTo>
                      <a:pt x="9" y="237"/>
                    </a:lnTo>
                    <a:lnTo>
                      <a:pt x="16" y="254"/>
                    </a:lnTo>
                    <a:lnTo>
                      <a:pt x="28" y="239"/>
                    </a:lnTo>
                    <a:lnTo>
                      <a:pt x="36" y="221"/>
                    </a:lnTo>
                    <a:lnTo>
                      <a:pt x="42" y="202"/>
                    </a:lnTo>
                    <a:lnTo>
                      <a:pt x="44" y="184"/>
                    </a:lnTo>
                    <a:lnTo>
                      <a:pt x="43" y="167"/>
                    </a:lnTo>
                    <a:lnTo>
                      <a:pt x="39" y="151"/>
                    </a:lnTo>
                    <a:lnTo>
                      <a:pt x="36" y="138"/>
                    </a:lnTo>
                    <a:lnTo>
                      <a:pt x="32" y="128"/>
                    </a:lnTo>
                    <a:lnTo>
                      <a:pt x="35" y="103"/>
                    </a:lnTo>
                    <a:lnTo>
                      <a:pt x="42" y="72"/>
                    </a:lnTo>
                    <a:lnTo>
                      <a:pt x="52" y="39"/>
                    </a:lnTo>
                    <a:lnTo>
                      <a:pt x="65" y="14"/>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4" name="Freeform 196"/>
              <p:cNvSpPr>
                <a:spLocks/>
              </p:cNvSpPr>
              <p:nvPr/>
            </p:nvSpPr>
            <p:spPr bwMode="auto">
              <a:xfrm>
                <a:off x="2355" y="614"/>
                <a:ext cx="27" cy="121"/>
              </a:xfrm>
              <a:custGeom>
                <a:avLst/>
                <a:gdLst>
                  <a:gd name="T0" fmla="*/ 36 w 53"/>
                  <a:gd name="T1" fmla="*/ 5 h 243"/>
                  <a:gd name="T2" fmla="*/ 9 w 53"/>
                  <a:gd name="T3" fmla="*/ 0 h 243"/>
                  <a:gd name="T4" fmla="*/ 4 w 53"/>
                  <a:gd name="T5" fmla="*/ 20 h 243"/>
                  <a:gd name="T6" fmla="*/ 0 w 53"/>
                  <a:gd name="T7" fmla="*/ 45 h 243"/>
                  <a:gd name="T8" fmla="*/ 0 w 53"/>
                  <a:gd name="T9" fmla="*/ 71 h 243"/>
                  <a:gd name="T10" fmla="*/ 6 w 53"/>
                  <a:gd name="T11" fmla="*/ 94 h 243"/>
                  <a:gd name="T12" fmla="*/ 12 w 53"/>
                  <a:gd name="T13" fmla="*/ 106 h 243"/>
                  <a:gd name="T14" fmla="*/ 20 w 53"/>
                  <a:gd name="T15" fmla="*/ 120 h 243"/>
                  <a:gd name="T16" fmla="*/ 27 w 53"/>
                  <a:gd name="T17" fmla="*/ 135 h 243"/>
                  <a:gd name="T18" fmla="*/ 32 w 53"/>
                  <a:gd name="T19" fmla="*/ 153 h 243"/>
                  <a:gd name="T20" fmla="*/ 36 w 53"/>
                  <a:gd name="T21" fmla="*/ 171 h 243"/>
                  <a:gd name="T22" fmla="*/ 36 w 53"/>
                  <a:gd name="T23" fmla="*/ 192 h 243"/>
                  <a:gd name="T24" fmla="*/ 31 w 53"/>
                  <a:gd name="T25" fmla="*/ 213 h 243"/>
                  <a:gd name="T26" fmla="*/ 20 w 53"/>
                  <a:gd name="T27" fmla="*/ 233 h 243"/>
                  <a:gd name="T28" fmla="*/ 31 w 53"/>
                  <a:gd name="T29" fmla="*/ 243 h 243"/>
                  <a:gd name="T30" fmla="*/ 38 w 53"/>
                  <a:gd name="T31" fmla="*/ 229 h 243"/>
                  <a:gd name="T32" fmla="*/ 44 w 53"/>
                  <a:gd name="T33" fmla="*/ 214 h 243"/>
                  <a:gd name="T34" fmla="*/ 48 w 53"/>
                  <a:gd name="T35" fmla="*/ 199 h 243"/>
                  <a:gd name="T36" fmla="*/ 52 w 53"/>
                  <a:gd name="T37" fmla="*/ 181 h 243"/>
                  <a:gd name="T38" fmla="*/ 53 w 53"/>
                  <a:gd name="T39" fmla="*/ 162 h 243"/>
                  <a:gd name="T40" fmla="*/ 50 w 53"/>
                  <a:gd name="T41" fmla="*/ 143 h 243"/>
                  <a:gd name="T42" fmla="*/ 44 w 53"/>
                  <a:gd name="T43" fmla="*/ 122 h 243"/>
                  <a:gd name="T44" fmla="*/ 33 w 53"/>
                  <a:gd name="T45" fmla="*/ 99 h 243"/>
                  <a:gd name="T46" fmla="*/ 31 w 53"/>
                  <a:gd name="T47" fmla="*/ 79 h 243"/>
                  <a:gd name="T48" fmla="*/ 29 w 53"/>
                  <a:gd name="T49" fmla="*/ 55 h 243"/>
                  <a:gd name="T50" fmla="*/ 30 w 53"/>
                  <a:gd name="T51" fmla="*/ 29 h 243"/>
                  <a:gd name="T52" fmla="*/ 36 w 53"/>
                  <a:gd name="T53" fmla="*/ 5 h 2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243"/>
                  <a:gd name="T83" fmla="*/ 53 w 53"/>
                  <a:gd name="T84" fmla="*/ 243 h 2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243">
                    <a:moveTo>
                      <a:pt x="36" y="5"/>
                    </a:moveTo>
                    <a:lnTo>
                      <a:pt x="9" y="0"/>
                    </a:lnTo>
                    <a:lnTo>
                      <a:pt x="4" y="20"/>
                    </a:lnTo>
                    <a:lnTo>
                      <a:pt x="0" y="45"/>
                    </a:lnTo>
                    <a:lnTo>
                      <a:pt x="0" y="71"/>
                    </a:lnTo>
                    <a:lnTo>
                      <a:pt x="6" y="94"/>
                    </a:lnTo>
                    <a:lnTo>
                      <a:pt x="12" y="106"/>
                    </a:lnTo>
                    <a:lnTo>
                      <a:pt x="20" y="120"/>
                    </a:lnTo>
                    <a:lnTo>
                      <a:pt x="27" y="135"/>
                    </a:lnTo>
                    <a:lnTo>
                      <a:pt x="32" y="153"/>
                    </a:lnTo>
                    <a:lnTo>
                      <a:pt x="36" y="171"/>
                    </a:lnTo>
                    <a:lnTo>
                      <a:pt x="36" y="192"/>
                    </a:lnTo>
                    <a:lnTo>
                      <a:pt x="31" y="213"/>
                    </a:lnTo>
                    <a:lnTo>
                      <a:pt x="20" y="233"/>
                    </a:lnTo>
                    <a:lnTo>
                      <a:pt x="31" y="243"/>
                    </a:lnTo>
                    <a:lnTo>
                      <a:pt x="38" y="229"/>
                    </a:lnTo>
                    <a:lnTo>
                      <a:pt x="44" y="214"/>
                    </a:lnTo>
                    <a:lnTo>
                      <a:pt x="48" y="199"/>
                    </a:lnTo>
                    <a:lnTo>
                      <a:pt x="52" y="181"/>
                    </a:lnTo>
                    <a:lnTo>
                      <a:pt x="53" y="162"/>
                    </a:lnTo>
                    <a:lnTo>
                      <a:pt x="50" y="143"/>
                    </a:lnTo>
                    <a:lnTo>
                      <a:pt x="44" y="122"/>
                    </a:lnTo>
                    <a:lnTo>
                      <a:pt x="33" y="99"/>
                    </a:lnTo>
                    <a:lnTo>
                      <a:pt x="31" y="79"/>
                    </a:lnTo>
                    <a:lnTo>
                      <a:pt x="29" y="55"/>
                    </a:lnTo>
                    <a:lnTo>
                      <a:pt x="30" y="29"/>
                    </a:lnTo>
                    <a:lnTo>
                      <a:pt x="36" y="5"/>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5" name="Freeform 197"/>
              <p:cNvSpPr>
                <a:spLocks/>
              </p:cNvSpPr>
              <p:nvPr/>
            </p:nvSpPr>
            <p:spPr bwMode="auto">
              <a:xfrm>
                <a:off x="2391" y="620"/>
                <a:ext cx="26" cy="98"/>
              </a:xfrm>
              <a:custGeom>
                <a:avLst/>
                <a:gdLst>
                  <a:gd name="T0" fmla="*/ 0 w 50"/>
                  <a:gd name="T1" fmla="*/ 0 h 195"/>
                  <a:gd name="T2" fmla="*/ 3 w 50"/>
                  <a:gd name="T3" fmla="*/ 33 h 195"/>
                  <a:gd name="T4" fmla="*/ 5 w 50"/>
                  <a:gd name="T5" fmla="*/ 86 h 195"/>
                  <a:gd name="T6" fmla="*/ 5 w 50"/>
                  <a:gd name="T7" fmla="*/ 140 h 195"/>
                  <a:gd name="T8" fmla="*/ 2 w 50"/>
                  <a:gd name="T9" fmla="*/ 180 h 195"/>
                  <a:gd name="T10" fmla="*/ 6 w 50"/>
                  <a:gd name="T11" fmla="*/ 180 h 195"/>
                  <a:gd name="T12" fmla="*/ 12 w 50"/>
                  <a:gd name="T13" fmla="*/ 181 h 195"/>
                  <a:gd name="T14" fmla="*/ 17 w 50"/>
                  <a:gd name="T15" fmla="*/ 184 h 195"/>
                  <a:gd name="T16" fmla="*/ 23 w 50"/>
                  <a:gd name="T17" fmla="*/ 186 h 195"/>
                  <a:gd name="T18" fmla="*/ 27 w 50"/>
                  <a:gd name="T19" fmla="*/ 188 h 195"/>
                  <a:gd name="T20" fmla="*/ 32 w 50"/>
                  <a:gd name="T21" fmla="*/ 191 h 195"/>
                  <a:gd name="T22" fmla="*/ 35 w 50"/>
                  <a:gd name="T23" fmla="*/ 193 h 195"/>
                  <a:gd name="T24" fmla="*/ 38 w 50"/>
                  <a:gd name="T25" fmla="*/ 195 h 195"/>
                  <a:gd name="T26" fmla="*/ 40 w 50"/>
                  <a:gd name="T27" fmla="*/ 184 h 195"/>
                  <a:gd name="T28" fmla="*/ 46 w 50"/>
                  <a:gd name="T29" fmla="*/ 168 h 195"/>
                  <a:gd name="T30" fmla="*/ 50 w 50"/>
                  <a:gd name="T31" fmla="*/ 150 h 195"/>
                  <a:gd name="T32" fmla="*/ 48 w 50"/>
                  <a:gd name="T33" fmla="*/ 133 h 195"/>
                  <a:gd name="T34" fmla="*/ 41 w 50"/>
                  <a:gd name="T35" fmla="*/ 116 h 195"/>
                  <a:gd name="T36" fmla="*/ 35 w 50"/>
                  <a:gd name="T37" fmla="*/ 96 h 195"/>
                  <a:gd name="T38" fmla="*/ 31 w 50"/>
                  <a:gd name="T39" fmla="*/ 78 h 195"/>
                  <a:gd name="T40" fmla="*/ 28 w 50"/>
                  <a:gd name="T41" fmla="*/ 62 h 195"/>
                  <a:gd name="T42" fmla="*/ 26 w 50"/>
                  <a:gd name="T43" fmla="*/ 43 h 195"/>
                  <a:gd name="T44" fmla="*/ 21 w 50"/>
                  <a:gd name="T45" fmla="*/ 24 h 195"/>
                  <a:gd name="T46" fmla="*/ 13 w 50"/>
                  <a:gd name="T47" fmla="*/ 8 h 195"/>
                  <a:gd name="T48" fmla="*/ 0 w 50"/>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195"/>
                  <a:gd name="T77" fmla="*/ 50 w 50"/>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195">
                    <a:moveTo>
                      <a:pt x="0" y="0"/>
                    </a:moveTo>
                    <a:lnTo>
                      <a:pt x="3" y="33"/>
                    </a:lnTo>
                    <a:lnTo>
                      <a:pt x="5" y="86"/>
                    </a:lnTo>
                    <a:lnTo>
                      <a:pt x="5" y="140"/>
                    </a:lnTo>
                    <a:lnTo>
                      <a:pt x="2" y="180"/>
                    </a:lnTo>
                    <a:lnTo>
                      <a:pt x="6" y="180"/>
                    </a:lnTo>
                    <a:lnTo>
                      <a:pt x="12" y="181"/>
                    </a:lnTo>
                    <a:lnTo>
                      <a:pt x="17" y="184"/>
                    </a:lnTo>
                    <a:lnTo>
                      <a:pt x="23" y="186"/>
                    </a:lnTo>
                    <a:lnTo>
                      <a:pt x="27" y="188"/>
                    </a:lnTo>
                    <a:lnTo>
                      <a:pt x="32" y="191"/>
                    </a:lnTo>
                    <a:lnTo>
                      <a:pt x="35" y="193"/>
                    </a:lnTo>
                    <a:lnTo>
                      <a:pt x="38" y="195"/>
                    </a:lnTo>
                    <a:lnTo>
                      <a:pt x="40" y="184"/>
                    </a:lnTo>
                    <a:lnTo>
                      <a:pt x="46" y="168"/>
                    </a:lnTo>
                    <a:lnTo>
                      <a:pt x="50" y="150"/>
                    </a:lnTo>
                    <a:lnTo>
                      <a:pt x="48" y="133"/>
                    </a:lnTo>
                    <a:lnTo>
                      <a:pt x="41" y="116"/>
                    </a:lnTo>
                    <a:lnTo>
                      <a:pt x="35" y="96"/>
                    </a:lnTo>
                    <a:lnTo>
                      <a:pt x="31" y="78"/>
                    </a:lnTo>
                    <a:lnTo>
                      <a:pt x="28" y="62"/>
                    </a:lnTo>
                    <a:lnTo>
                      <a:pt x="26" y="43"/>
                    </a:lnTo>
                    <a:lnTo>
                      <a:pt x="21" y="24"/>
                    </a:lnTo>
                    <a:lnTo>
                      <a:pt x="13" y="8"/>
                    </a:lnTo>
                    <a:lnTo>
                      <a:pt x="0"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6" name="Freeform 198"/>
              <p:cNvSpPr>
                <a:spLocks/>
              </p:cNvSpPr>
              <p:nvPr/>
            </p:nvSpPr>
            <p:spPr bwMode="auto">
              <a:xfrm>
                <a:off x="2422" y="619"/>
                <a:ext cx="29" cy="59"/>
              </a:xfrm>
              <a:custGeom>
                <a:avLst/>
                <a:gdLst>
                  <a:gd name="T0" fmla="*/ 0 w 58"/>
                  <a:gd name="T1" fmla="*/ 8 h 120"/>
                  <a:gd name="T2" fmla="*/ 8 w 58"/>
                  <a:gd name="T3" fmla="*/ 29 h 120"/>
                  <a:gd name="T4" fmla="*/ 14 w 58"/>
                  <a:gd name="T5" fmla="*/ 59 h 120"/>
                  <a:gd name="T6" fmla="*/ 17 w 58"/>
                  <a:gd name="T7" fmla="*/ 91 h 120"/>
                  <a:gd name="T8" fmla="*/ 14 w 58"/>
                  <a:gd name="T9" fmla="*/ 117 h 120"/>
                  <a:gd name="T10" fmla="*/ 18 w 58"/>
                  <a:gd name="T11" fmla="*/ 117 h 120"/>
                  <a:gd name="T12" fmla="*/ 24 w 58"/>
                  <a:gd name="T13" fmla="*/ 119 h 120"/>
                  <a:gd name="T14" fmla="*/ 28 w 58"/>
                  <a:gd name="T15" fmla="*/ 120 h 120"/>
                  <a:gd name="T16" fmla="*/ 31 w 58"/>
                  <a:gd name="T17" fmla="*/ 120 h 120"/>
                  <a:gd name="T18" fmla="*/ 42 w 58"/>
                  <a:gd name="T19" fmla="*/ 90 h 120"/>
                  <a:gd name="T20" fmla="*/ 52 w 58"/>
                  <a:gd name="T21" fmla="*/ 60 h 120"/>
                  <a:gd name="T22" fmla="*/ 58 w 58"/>
                  <a:gd name="T23" fmla="*/ 30 h 120"/>
                  <a:gd name="T24" fmla="*/ 58 w 58"/>
                  <a:gd name="T25" fmla="*/ 1 h 120"/>
                  <a:gd name="T26" fmla="*/ 52 w 58"/>
                  <a:gd name="T27" fmla="*/ 0 h 120"/>
                  <a:gd name="T28" fmla="*/ 44 w 58"/>
                  <a:gd name="T29" fmla="*/ 1 h 120"/>
                  <a:gd name="T30" fmla="*/ 37 w 58"/>
                  <a:gd name="T31" fmla="*/ 1 h 120"/>
                  <a:gd name="T32" fmla="*/ 29 w 58"/>
                  <a:gd name="T33" fmla="*/ 2 h 120"/>
                  <a:gd name="T34" fmla="*/ 20 w 58"/>
                  <a:gd name="T35" fmla="*/ 5 h 120"/>
                  <a:gd name="T36" fmla="*/ 13 w 58"/>
                  <a:gd name="T37" fmla="*/ 6 h 120"/>
                  <a:gd name="T38" fmla="*/ 5 w 58"/>
                  <a:gd name="T39" fmla="*/ 7 h 120"/>
                  <a:gd name="T40" fmla="*/ 0 w 58"/>
                  <a:gd name="T41" fmla="*/ 8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20"/>
                  <a:gd name="T65" fmla="*/ 58 w 58"/>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20">
                    <a:moveTo>
                      <a:pt x="0" y="8"/>
                    </a:moveTo>
                    <a:lnTo>
                      <a:pt x="8" y="29"/>
                    </a:lnTo>
                    <a:lnTo>
                      <a:pt x="14" y="59"/>
                    </a:lnTo>
                    <a:lnTo>
                      <a:pt x="17" y="91"/>
                    </a:lnTo>
                    <a:lnTo>
                      <a:pt x="14" y="117"/>
                    </a:lnTo>
                    <a:lnTo>
                      <a:pt x="18" y="117"/>
                    </a:lnTo>
                    <a:lnTo>
                      <a:pt x="24" y="119"/>
                    </a:lnTo>
                    <a:lnTo>
                      <a:pt x="28" y="120"/>
                    </a:lnTo>
                    <a:lnTo>
                      <a:pt x="31" y="120"/>
                    </a:lnTo>
                    <a:lnTo>
                      <a:pt x="42" y="90"/>
                    </a:lnTo>
                    <a:lnTo>
                      <a:pt x="52" y="60"/>
                    </a:lnTo>
                    <a:lnTo>
                      <a:pt x="58" y="30"/>
                    </a:lnTo>
                    <a:lnTo>
                      <a:pt x="58" y="1"/>
                    </a:lnTo>
                    <a:lnTo>
                      <a:pt x="52" y="0"/>
                    </a:lnTo>
                    <a:lnTo>
                      <a:pt x="44" y="1"/>
                    </a:lnTo>
                    <a:lnTo>
                      <a:pt x="37" y="1"/>
                    </a:lnTo>
                    <a:lnTo>
                      <a:pt x="29" y="2"/>
                    </a:lnTo>
                    <a:lnTo>
                      <a:pt x="20" y="5"/>
                    </a:lnTo>
                    <a:lnTo>
                      <a:pt x="13" y="6"/>
                    </a:lnTo>
                    <a:lnTo>
                      <a:pt x="5" y="7"/>
                    </a:lnTo>
                    <a:lnTo>
                      <a:pt x="0" y="8"/>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7" name="Freeform 199"/>
              <p:cNvSpPr>
                <a:spLocks/>
              </p:cNvSpPr>
              <p:nvPr/>
            </p:nvSpPr>
            <p:spPr bwMode="auto">
              <a:xfrm>
                <a:off x="2470" y="609"/>
                <a:ext cx="23" cy="54"/>
              </a:xfrm>
              <a:custGeom>
                <a:avLst/>
                <a:gdLst>
                  <a:gd name="T0" fmla="*/ 12 w 45"/>
                  <a:gd name="T1" fmla="*/ 10 h 108"/>
                  <a:gd name="T2" fmla="*/ 13 w 45"/>
                  <a:gd name="T3" fmla="*/ 31 h 108"/>
                  <a:gd name="T4" fmla="*/ 12 w 45"/>
                  <a:gd name="T5" fmla="*/ 58 h 108"/>
                  <a:gd name="T6" fmla="*/ 7 w 45"/>
                  <a:gd name="T7" fmla="*/ 86 h 108"/>
                  <a:gd name="T8" fmla="*/ 0 w 45"/>
                  <a:gd name="T9" fmla="*/ 108 h 108"/>
                  <a:gd name="T10" fmla="*/ 9 w 45"/>
                  <a:gd name="T11" fmla="*/ 103 h 108"/>
                  <a:gd name="T12" fmla="*/ 17 w 45"/>
                  <a:gd name="T13" fmla="*/ 100 h 108"/>
                  <a:gd name="T14" fmla="*/ 27 w 45"/>
                  <a:gd name="T15" fmla="*/ 99 h 108"/>
                  <a:gd name="T16" fmla="*/ 34 w 45"/>
                  <a:gd name="T17" fmla="*/ 98 h 108"/>
                  <a:gd name="T18" fmla="*/ 34 w 45"/>
                  <a:gd name="T19" fmla="*/ 75 h 108"/>
                  <a:gd name="T20" fmla="*/ 36 w 45"/>
                  <a:gd name="T21" fmla="*/ 46 h 108"/>
                  <a:gd name="T22" fmla="*/ 40 w 45"/>
                  <a:gd name="T23" fmla="*/ 18 h 108"/>
                  <a:gd name="T24" fmla="*/ 45 w 45"/>
                  <a:gd name="T25" fmla="*/ 0 h 108"/>
                  <a:gd name="T26" fmla="*/ 37 w 45"/>
                  <a:gd name="T27" fmla="*/ 2 h 108"/>
                  <a:gd name="T28" fmla="*/ 29 w 45"/>
                  <a:gd name="T29" fmla="*/ 4 h 108"/>
                  <a:gd name="T30" fmla="*/ 20 w 45"/>
                  <a:gd name="T31" fmla="*/ 8 h 108"/>
                  <a:gd name="T32" fmla="*/ 12 w 45"/>
                  <a:gd name="T33" fmla="*/ 1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08"/>
                  <a:gd name="T53" fmla="*/ 45 w 45"/>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08">
                    <a:moveTo>
                      <a:pt x="12" y="10"/>
                    </a:moveTo>
                    <a:lnTo>
                      <a:pt x="13" y="31"/>
                    </a:lnTo>
                    <a:lnTo>
                      <a:pt x="12" y="58"/>
                    </a:lnTo>
                    <a:lnTo>
                      <a:pt x="7" y="86"/>
                    </a:lnTo>
                    <a:lnTo>
                      <a:pt x="0" y="108"/>
                    </a:lnTo>
                    <a:lnTo>
                      <a:pt x="9" y="103"/>
                    </a:lnTo>
                    <a:lnTo>
                      <a:pt x="17" y="100"/>
                    </a:lnTo>
                    <a:lnTo>
                      <a:pt x="27" y="99"/>
                    </a:lnTo>
                    <a:lnTo>
                      <a:pt x="34" y="98"/>
                    </a:lnTo>
                    <a:lnTo>
                      <a:pt x="34" y="75"/>
                    </a:lnTo>
                    <a:lnTo>
                      <a:pt x="36" y="46"/>
                    </a:lnTo>
                    <a:lnTo>
                      <a:pt x="40" y="18"/>
                    </a:lnTo>
                    <a:lnTo>
                      <a:pt x="45" y="0"/>
                    </a:lnTo>
                    <a:lnTo>
                      <a:pt x="37" y="2"/>
                    </a:lnTo>
                    <a:lnTo>
                      <a:pt x="29" y="4"/>
                    </a:lnTo>
                    <a:lnTo>
                      <a:pt x="20" y="8"/>
                    </a:lnTo>
                    <a:lnTo>
                      <a:pt x="12" y="1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8" name="Freeform 200"/>
              <p:cNvSpPr>
                <a:spLocks/>
              </p:cNvSpPr>
              <p:nvPr/>
            </p:nvSpPr>
            <p:spPr bwMode="auto">
              <a:xfrm>
                <a:off x="2498" y="607"/>
                <a:ext cx="26" cy="42"/>
              </a:xfrm>
              <a:custGeom>
                <a:avLst/>
                <a:gdLst>
                  <a:gd name="T0" fmla="*/ 19 w 50"/>
                  <a:gd name="T1" fmla="*/ 5 h 85"/>
                  <a:gd name="T2" fmla="*/ 16 w 50"/>
                  <a:gd name="T3" fmla="*/ 21 h 85"/>
                  <a:gd name="T4" fmla="*/ 12 w 50"/>
                  <a:gd name="T5" fmla="*/ 43 h 85"/>
                  <a:gd name="T6" fmla="*/ 8 w 50"/>
                  <a:gd name="T7" fmla="*/ 66 h 85"/>
                  <a:gd name="T8" fmla="*/ 0 w 50"/>
                  <a:gd name="T9" fmla="*/ 85 h 85"/>
                  <a:gd name="T10" fmla="*/ 8 w 50"/>
                  <a:gd name="T11" fmla="*/ 74 h 85"/>
                  <a:gd name="T12" fmla="*/ 16 w 50"/>
                  <a:gd name="T13" fmla="*/ 66 h 85"/>
                  <a:gd name="T14" fmla="*/ 23 w 50"/>
                  <a:gd name="T15" fmla="*/ 61 h 85"/>
                  <a:gd name="T16" fmla="*/ 25 w 50"/>
                  <a:gd name="T17" fmla="*/ 59 h 85"/>
                  <a:gd name="T18" fmla="*/ 31 w 50"/>
                  <a:gd name="T19" fmla="*/ 43 h 85"/>
                  <a:gd name="T20" fmla="*/ 37 w 50"/>
                  <a:gd name="T21" fmla="*/ 25 h 85"/>
                  <a:gd name="T22" fmla="*/ 44 w 50"/>
                  <a:gd name="T23" fmla="*/ 10 h 85"/>
                  <a:gd name="T24" fmla="*/ 50 w 50"/>
                  <a:gd name="T25" fmla="*/ 0 h 85"/>
                  <a:gd name="T26" fmla="*/ 41 w 50"/>
                  <a:gd name="T27" fmla="*/ 0 h 85"/>
                  <a:gd name="T28" fmla="*/ 33 w 50"/>
                  <a:gd name="T29" fmla="*/ 1 h 85"/>
                  <a:gd name="T30" fmla="*/ 25 w 50"/>
                  <a:gd name="T31" fmla="*/ 2 h 85"/>
                  <a:gd name="T32" fmla="*/ 19 w 50"/>
                  <a:gd name="T33" fmla="*/ 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85"/>
                  <a:gd name="T53" fmla="*/ 50 w 50"/>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85">
                    <a:moveTo>
                      <a:pt x="19" y="5"/>
                    </a:moveTo>
                    <a:lnTo>
                      <a:pt x="16" y="21"/>
                    </a:lnTo>
                    <a:lnTo>
                      <a:pt x="12" y="43"/>
                    </a:lnTo>
                    <a:lnTo>
                      <a:pt x="8" y="66"/>
                    </a:lnTo>
                    <a:lnTo>
                      <a:pt x="0" y="85"/>
                    </a:lnTo>
                    <a:lnTo>
                      <a:pt x="8" y="74"/>
                    </a:lnTo>
                    <a:lnTo>
                      <a:pt x="16" y="66"/>
                    </a:lnTo>
                    <a:lnTo>
                      <a:pt x="23" y="61"/>
                    </a:lnTo>
                    <a:lnTo>
                      <a:pt x="25" y="59"/>
                    </a:lnTo>
                    <a:lnTo>
                      <a:pt x="31" y="43"/>
                    </a:lnTo>
                    <a:lnTo>
                      <a:pt x="37" y="25"/>
                    </a:lnTo>
                    <a:lnTo>
                      <a:pt x="44" y="10"/>
                    </a:lnTo>
                    <a:lnTo>
                      <a:pt x="50" y="0"/>
                    </a:lnTo>
                    <a:lnTo>
                      <a:pt x="41" y="0"/>
                    </a:lnTo>
                    <a:lnTo>
                      <a:pt x="33" y="1"/>
                    </a:lnTo>
                    <a:lnTo>
                      <a:pt x="25" y="2"/>
                    </a:lnTo>
                    <a:lnTo>
                      <a:pt x="19" y="5"/>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59" name="Freeform 201"/>
              <p:cNvSpPr>
                <a:spLocks/>
              </p:cNvSpPr>
              <p:nvPr/>
            </p:nvSpPr>
            <p:spPr bwMode="auto">
              <a:xfrm>
                <a:off x="2528" y="601"/>
                <a:ext cx="20" cy="38"/>
              </a:xfrm>
              <a:custGeom>
                <a:avLst/>
                <a:gdLst>
                  <a:gd name="T0" fmla="*/ 5 w 42"/>
                  <a:gd name="T1" fmla="*/ 8 h 74"/>
                  <a:gd name="T2" fmla="*/ 1 w 42"/>
                  <a:gd name="T3" fmla="*/ 22 h 74"/>
                  <a:gd name="T4" fmla="*/ 0 w 42"/>
                  <a:gd name="T5" fmla="*/ 41 h 74"/>
                  <a:gd name="T6" fmla="*/ 0 w 42"/>
                  <a:gd name="T7" fmla="*/ 61 h 74"/>
                  <a:gd name="T8" fmla="*/ 0 w 42"/>
                  <a:gd name="T9" fmla="*/ 74 h 74"/>
                  <a:gd name="T10" fmla="*/ 4 w 42"/>
                  <a:gd name="T11" fmla="*/ 68 h 74"/>
                  <a:gd name="T12" fmla="*/ 7 w 42"/>
                  <a:gd name="T13" fmla="*/ 58 h 74"/>
                  <a:gd name="T14" fmla="*/ 13 w 42"/>
                  <a:gd name="T15" fmla="*/ 49 h 74"/>
                  <a:gd name="T16" fmla="*/ 19 w 42"/>
                  <a:gd name="T17" fmla="*/ 40 h 74"/>
                  <a:gd name="T18" fmla="*/ 26 w 42"/>
                  <a:gd name="T19" fmla="*/ 31 h 74"/>
                  <a:gd name="T20" fmla="*/ 31 w 42"/>
                  <a:gd name="T21" fmla="*/ 24 h 74"/>
                  <a:gd name="T22" fmla="*/ 37 w 42"/>
                  <a:gd name="T23" fmla="*/ 17 h 74"/>
                  <a:gd name="T24" fmla="*/ 42 w 42"/>
                  <a:gd name="T25" fmla="*/ 13 h 74"/>
                  <a:gd name="T26" fmla="*/ 39 w 42"/>
                  <a:gd name="T27" fmla="*/ 0 h 74"/>
                  <a:gd name="T28" fmla="*/ 36 w 42"/>
                  <a:gd name="T29" fmla="*/ 2 h 74"/>
                  <a:gd name="T30" fmla="*/ 32 w 42"/>
                  <a:gd name="T31" fmla="*/ 3 h 74"/>
                  <a:gd name="T32" fmla="*/ 28 w 42"/>
                  <a:gd name="T33" fmla="*/ 4 h 74"/>
                  <a:gd name="T34" fmla="*/ 24 w 42"/>
                  <a:gd name="T35" fmla="*/ 4 h 74"/>
                  <a:gd name="T36" fmla="*/ 19 w 42"/>
                  <a:gd name="T37" fmla="*/ 5 h 74"/>
                  <a:gd name="T38" fmla="*/ 14 w 42"/>
                  <a:gd name="T39" fmla="*/ 5 h 74"/>
                  <a:gd name="T40" fmla="*/ 9 w 42"/>
                  <a:gd name="T41" fmla="*/ 7 h 74"/>
                  <a:gd name="T42" fmla="*/ 5 w 42"/>
                  <a:gd name="T43" fmla="*/ 8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74"/>
                  <a:gd name="T68" fmla="*/ 42 w 4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74">
                    <a:moveTo>
                      <a:pt x="5" y="8"/>
                    </a:moveTo>
                    <a:lnTo>
                      <a:pt x="1" y="22"/>
                    </a:lnTo>
                    <a:lnTo>
                      <a:pt x="0" y="41"/>
                    </a:lnTo>
                    <a:lnTo>
                      <a:pt x="0" y="61"/>
                    </a:lnTo>
                    <a:lnTo>
                      <a:pt x="0" y="74"/>
                    </a:lnTo>
                    <a:lnTo>
                      <a:pt x="4" y="68"/>
                    </a:lnTo>
                    <a:lnTo>
                      <a:pt x="7" y="58"/>
                    </a:lnTo>
                    <a:lnTo>
                      <a:pt x="13" y="49"/>
                    </a:lnTo>
                    <a:lnTo>
                      <a:pt x="19" y="40"/>
                    </a:lnTo>
                    <a:lnTo>
                      <a:pt x="26" y="31"/>
                    </a:lnTo>
                    <a:lnTo>
                      <a:pt x="31" y="24"/>
                    </a:lnTo>
                    <a:lnTo>
                      <a:pt x="37" y="17"/>
                    </a:lnTo>
                    <a:lnTo>
                      <a:pt x="42" y="13"/>
                    </a:lnTo>
                    <a:lnTo>
                      <a:pt x="39" y="0"/>
                    </a:lnTo>
                    <a:lnTo>
                      <a:pt x="36" y="2"/>
                    </a:lnTo>
                    <a:lnTo>
                      <a:pt x="32" y="3"/>
                    </a:lnTo>
                    <a:lnTo>
                      <a:pt x="28" y="4"/>
                    </a:lnTo>
                    <a:lnTo>
                      <a:pt x="24" y="4"/>
                    </a:lnTo>
                    <a:lnTo>
                      <a:pt x="19" y="5"/>
                    </a:lnTo>
                    <a:lnTo>
                      <a:pt x="14" y="5"/>
                    </a:lnTo>
                    <a:lnTo>
                      <a:pt x="9" y="7"/>
                    </a:lnTo>
                    <a:lnTo>
                      <a:pt x="5" y="8"/>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60" name="Freeform 202"/>
              <p:cNvSpPr>
                <a:spLocks/>
              </p:cNvSpPr>
              <p:nvPr/>
            </p:nvSpPr>
            <p:spPr bwMode="auto">
              <a:xfrm>
                <a:off x="2530" y="704"/>
                <a:ext cx="55" cy="27"/>
              </a:xfrm>
              <a:custGeom>
                <a:avLst/>
                <a:gdLst>
                  <a:gd name="T0" fmla="*/ 109 w 109"/>
                  <a:gd name="T1" fmla="*/ 5 h 56"/>
                  <a:gd name="T2" fmla="*/ 99 w 109"/>
                  <a:gd name="T3" fmla="*/ 3 h 56"/>
                  <a:gd name="T4" fmla="*/ 85 w 109"/>
                  <a:gd name="T5" fmla="*/ 0 h 56"/>
                  <a:gd name="T6" fmla="*/ 69 w 109"/>
                  <a:gd name="T7" fmla="*/ 0 h 56"/>
                  <a:gd name="T8" fmla="*/ 53 w 109"/>
                  <a:gd name="T9" fmla="*/ 2 h 56"/>
                  <a:gd name="T10" fmla="*/ 37 w 109"/>
                  <a:gd name="T11" fmla="*/ 4 h 56"/>
                  <a:gd name="T12" fmla="*/ 22 w 109"/>
                  <a:gd name="T13" fmla="*/ 8 h 56"/>
                  <a:gd name="T14" fmla="*/ 9 w 109"/>
                  <a:gd name="T15" fmla="*/ 15 h 56"/>
                  <a:gd name="T16" fmla="*/ 0 w 109"/>
                  <a:gd name="T17" fmla="*/ 26 h 56"/>
                  <a:gd name="T18" fmla="*/ 3 w 109"/>
                  <a:gd name="T19" fmla="*/ 31 h 56"/>
                  <a:gd name="T20" fmla="*/ 7 w 109"/>
                  <a:gd name="T21" fmla="*/ 39 h 56"/>
                  <a:gd name="T22" fmla="*/ 8 w 109"/>
                  <a:gd name="T23" fmla="*/ 48 h 56"/>
                  <a:gd name="T24" fmla="*/ 7 w 109"/>
                  <a:gd name="T25" fmla="*/ 56 h 56"/>
                  <a:gd name="T26" fmla="*/ 14 w 109"/>
                  <a:gd name="T27" fmla="*/ 49 h 56"/>
                  <a:gd name="T28" fmla="*/ 21 w 109"/>
                  <a:gd name="T29" fmla="*/ 41 h 56"/>
                  <a:gd name="T30" fmla="*/ 27 w 109"/>
                  <a:gd name="T31" fmla="*/ 35 h 56"/>
                  <a:gd name="T32" fmla="*/ 35 w 109"/>
                  <a:gd name="T33" fmla="*/ 28 h 56"/>
                  <a:gd name="T34" fmla="*/ 44 w 109"/>
                  <a:gd name="T35" fmla="*/ 23 h 56"/>
                  <a:gd name="T36" fmla="*/ 54 w 109"/>
                  <a:gd name="T37" fmla="*/ 20 h 56"/>
                  <a:gd name="T38" fmla="*/ 67 w 109"/>
                  <a:gd name="T39" fmla="*/ 18 h 56"/>
                  <a:gd name="T40" fmla="*/ 80 w 109"/>
                  <a:gd name="T41" fmla="*/ 18 h 56"/>
                  <a:gd name="T42" fmla="*/ 87 w 109"/>
                  <a:gd name="T43" fmla="*/ 13 h 56"/>
                  <a:gd name="T44" fmla="*/ 95 w 109"/>
                  <a:gd name="T45" fmla="*/ 10 h 56"/>
                  <a:gd name="T46" fmla="*/ 102 w 109"/>
                  <a:gd name="T47" fmla="*/ 7 h 56"/>
                  <a:gd name="T48" fmla="*/ 109 w 109"/>
                  <a:gd name="T49" fmla="*/ 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56"/>
                  <a:gd name="T77" fmla="*/ 109 w 109"/>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56">
                    <a:moveTo>
                      <a:pt x="109" y="5"/>
                    </a:moveTo>
                    <a:lnTo>
                      <a:pt x="99" y="3"/>
                    </a:lnTo>
                    <a:lnTo>
                      <a:pt x="85" y="0"/>
                    </a:lnTo>
                    <a:lnTo>
                      <a:pt x="69" y="0"/>
                    </a:lnTo>
                    <a:lnTo>
                      <a:pt x="53" y="2"/>
                    </a:lnTo>
                    <a:lnTo>
                      <a:pt x="37" y="4"/>
                    </a:lnTo>
                    <a:lnTo>
                      <a:pt x="22" y="8"/>
                    </a:lnTo>
                    <a:lnTo>
                      <a:pt x="9" y="15"/>
                    </a:lnTo>
                    <a:lnTo>
                      <a:pt x="0" y="26"/>
                    </a:lnTo>
                    <a:lnTo>
                      <a:pt x="3" y="31"/>
                    </a:lnTo>
                    <a:lnTo>
                      <a:pt x="7" y="39"/>
                    </a:lnTo>
                    <a:lnTo>
                      <a:pt x="8" y="48"/>
                    </a:lnTo>
                    <a:lnTo>
                      <a:pt x="7" y="56"/>
                    </a:lnTo>
                    <a:lnTo>
                      <a:pt x="14" y="49"/>
                    </a:lnTo>
                    <a:lnTo>
                      <a:pt x="21" y="41"/>
                    </a:lnTo>
                    <a:lnTo>
                      <a:pt x="27" y="35"/>
                    </a:lnTo>
                    <a:lnTo>
                      <a:pt x="35" y="28"/>
                    </a:lnTo>
                    <a:lnTo>
                      <a:pt x="44" y="23"/>
                    </a:lnTo>
                    <a:lnTo>
                      <a:pt x="54" y="20"/>
                    </a:lnTo>
                    <a:lnTo>
                      <a:pt x="67" y="18"/>
                    </a:lnTo>
                    <a:lnTo>
                      <a:pt x="80" y="18"/>
                    </a:lnTo>
                    <a:lnTo>
                      <a:pt x="87" y="13"/>
                    </a:lnTo>
                    <a:lnTo>
                      <a:pt x="95" y="10"/>
                    </a:lnTo>
                    <a:lnTo>
                      <a:pt x="102" y="7"/>
                    </a:lnTo>
                    <a:lnTo>
                      <a:pt x="109" y="5"/>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61" name="Freeform 203"/>
              <p:cNvSpPr>
                <a:spLocks/>
              </p:cNvSpPr>
              <p:nvPr/>
            </p:nvSpPr>
            <p:spPr bwMode="auto">
              <a:xfrm>
                <a:off x="2533" y="730"/>
                <a:ext cx="54" cy="27"/>
              </a:xfrm>
              <a:custGeom>
                <a:avLst/>
                <a:gdLst>
                  <a:gd name="T0" fmla="*/ 108 w 108"/>
                  <a:gd name="T1" fmla="*/ 0 h 55"/>
                  <a:gd name="T2" fmla="*/ 96 w 108"/>
                  <a:gd name="T3" fmla="*/ 0 h 55"/>
                  <a:gd name="T4" fmla="*/ 83 w 108"/>
                  <a:gd name="T5" fmla="*/ 0 h 55"/>
                  <a:gd name="T6" fmla="*/ 66 w 108"/>
                  <a:gd name="T7" fmla="*/ 1 h 55"/>
                  <a:gd name="T8" fmla="*/ 50 w 108"/>
                  <a:gd name="T9" fmla="*/ 2 h 55"/>
                  <a:gd name="T10" fmla="*/ 35 w 108"/>
                  <a:gd name="T11" fmla="*/ 6 h 55"/>
                  <a:gd name="T12" fmla="*/ 20 w 108"/>
                  <a:gd name="T13" fmla="*/ 12 h 55"/>
                  <a:gd name="T14" fmla="*/ 9 w 108"/>
                  <a:gd name="T15" fmla="*/ 19 h 55"/>
                  <a:gd name="T16" fmla="*/ 0 w 108"/>
                  <a:gd name="T17" fmla="*/ 29 h 55"/>
                  <a:gd name="T18" fmla="*/ 4 w 108"/>
                  <a:gd name="T19" fmla="*/ 35 h 55"/>
                  <a:gd name="T20" fmla="*/ 10 w 108"/>
                  <a:gd name="T21" fmla="*/ 42 h 55"/>
                  <a:gd name="T22" fmla="*/ 15 w 108"/>
                  <a:gd name="T23" fmla="*/ 48 h 55"/>
                  <a:gd name="T24" fmla="*/ 18 w 108"/>
                  <a:gd name="T25" fmla="*/ 55 h 55"/>
                  <a:gd name="T26" fmla="*/ 24 w 108"/>
                  <a:gd name="T27" fmla="*/ 51 h 55"/>
                  <a:gd name="T28" fmla="*/ 30 w 108"/>
                  <a:gd name="T29" fmla="*/ 46 h 55"/>
                  <a:gd name="T30" fmla="*/ 34 w 108"/>
                  <a:gd name="T31" fmla="*/ 44 h 55"/>
                  <a:gd name="T32" fmla="*/ 39 w 108"/>
                  <a:gd name="T33" fmla="*/ 42 h 55"/>
                  <a:gd name="T34" fmla="*/ 43 w 108"/>
                  <a:gd name="T35" fmla="*/ 39 h 55"/>
                  <a:gd name="T36" fmla="*/ 48 w 108"/>
                  <a:gd name="T37" fmla="*/ 38 h 55"/>
                  <a:gd name="T38" fmla="*/ 53 w 108"/>
                  <a:gd name="T39" fmla="*/ 37 h 55"/>
                  <a:gd name="T40" fmla="*/ 58 w 108"/>
                  <a:gd name="T41" fmla="*/ 35 h 55"/>
                  <a:gd name="T42" fmla="*/ 64 w 108"/>
                  <a:gd name="T43" fmla="*/ 31 h 55"/>
                  <a:gd name="T44" fmla="*/ 71 w 108"/>
                  <a:gd name="T45" fmla="*/ 28 h 55"/>
                  <a:gd name="T46" fmla="*/ 77 w 108"/>
                  <a:gd name="T47" fmla="*/ 22 h 55"/>
                  <a:gd name="T48" fmla="*/ 84 w 108"/>
                  <a:gd name="T49" fmla="*/ 16 h 55"/>
                  <a:gd name="T50" fmla="*/ 91 w 108"/>
                  <a:gd name="T51" fmla="*/ 10 h 55"/>
                  <a:gd name="T52" fmla="*/ 96 w 108"/>
                  <a:gd name="T53" fmla="*/ 6 h 55"/>
                  <a:gd name="T54" fmla="*/ 103 w 108"/>
                  <a:gd name="T55" fmla="*/ 2 h 55"/>
                  <a:gd name="T56" fmla="*/ 108 w 108"/>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
                  <a:gd name="T88" fmla="*/ 0 h 55"/>
                  <a:gd name="T89" fmla="*/ 108 w 108"/>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 h="55">
                    <a:moveTo>
                      <a:pt x="108" y="0"/>
                    </a:moveTo>
                    <a:lnTo>
                      <a:pt x="96" y="0"/>
                    </a:lnTo>
                    <a:lnTo>
                      <a:pt x="83" y="0"/>
                    </a:lnTo>
                    <a:lnTo>
                      <a:pt x="66" y="1"/>
                    </a:lnTo>
                    <a:lnTo>
                      <a:pt x="50" y="2"/>
                    </a:lnTo>
                    <a:lnTo>
                      <a:pt x="35" y="6"/>
                    </a:lnTo>
                    <a:lnTo>
                      <a:pt x="20" y="12"/>
                    </a:lnTo>
                    <a:lnTo>
                      <a:pt x="9" y="19"/>
                    </a:lnTo>
                    <a:lnTo>
                      <a:pt x="0" y="29"/>
                    </a:lnTo>
                    <a:lnTo>
                      <a:pt x="4" y="35"/>
                    </a:lnTo>
                    <a:lnTo>
                      <a:pt x="10" y="42"/>
                    </a:lnTo>
                    <a:lnTo>
                      <a:pt x="15" y="48"/>
                    </a:lnTo>
                    <a:lnTo>
                      <a:pt x="18" y="55"/>
                    </a:lnTo>
                    <a:lnTo>
                      <a:pt x="24" y="51"/>
                    </a:lnTo>
                    <a:lnTo>
                      <a:pt x="30" y="46"/>
                    </a:lnTo>
                    <a:lnTo>
                      <a:pt x="34" y="44"/>
                    </a:lnTo>
                    <a:lnTo>
                      <a:pt x="39" y="42"/>
                    </a:lnTo>
                    <a:lnTo>
                      <a:pt x="43" y="39"/>
                    </a:lnTo>
                    <a:lnTo>
                      <a:pt x="48" y="38"/>
                    </a:lnTo>
                    <a:lnTo>
                      <a:pt x="53" y="37"/>
                    </a:lnTo>
                    <a:lnTo>
                      <a:pt x="58" y="35"/>
                    </a:lnTo>
                    <a:lnTo>
                      <a:pt x="64" y="31"/>
                    </a:lnTo>
                    <a:lnTo>
                      <a:pt x="71" y="28"/>
                    </a:lnTo>
                    <a:lnTo>
                      <a:pt x="77" y="22"/>
                    </a:lnTo>
                    <a:lnTo>
                      <a:pt x="84" y="16"/>
                    </a:lnTo>
                    <a:lnTo>
                      <a:pt x="91" y="10"/>
                    </a:lnTo>
                    <a:lnTo>
                      <a:pt x="96" y="6"/>
                    </a:lnTo>
                    <a:lnTo>
                      <a:pt x="103" y="2"/>
                    </a:lnTo>
                    <a:lnTo>
                      <a:pt x="108"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62" name="Freeform 204"/>
              <p:cNvSpPr>
                <a:spLocks/>
              </p:cNvSpPr>
              <p:nvPr/>
            </p:nvSpPr>
            <p:spPr bwMode="auto">
              <a:xfrm>
                <a:off x="2557" y="757"/>
                <a:ext cx="37" cy="16"/>
              </a:xfrm>
              <a:custGeom>
                <a:avLst/>
                <a:gdLst>
                  <a:gd name="T0" fmla="*/ 67 w 75"/>
                  <a:gd name="T1" fmla="*/ 0 h 34"/>
                  <a:gd name="T2" fmla="*/ 60 w 75"/>
                  <a:gd name="T3" fmla="*/ 0 h 34"/>
                  <a:gd name="T4" fmla="*/ 50 w 75"/>
                  <a:gd name="T5" fmla="*/ 1 h 34"/>
                  <a:gd name="T6" fmla="*/ 41 w 75"/>
                  <a:gd name="T7" fmla="*/ 2 h 34"/>
                  <a:gd name="T8" fmla="*/ 32 w 75"/>
                  <a:gd name="T9" fmla="*/ 4 h 34"/>
                  <a:gd name="T10" fmla="*/ 22 w 75"/>
                  <a:gd name="T11" fmla="*/ 6 h 34"/>
                  <a:gd name="T12" fmla="*/ 14 w 75"/>
                  <a:gd name="T13" fmla="*/ 8 h 34"/>
                  <a:gd name="T14" fmla="*/ 6 w 75"/>
                  <a:gd name="T15" fmla="*/ 12 h 34"/>
                  <a:gd name="T16" fmla="*/ 0 w 75"/>
                  <a:gd name="T17" fmla="*/ 16 h 34"/>
                  <a:gd name="T18" fmla="*/ 3 w 75"/>
                  <a:gd name="T19" fmla="*/ 22 h 34"/>
                  <a:gd name="T20" fmla="*/ 8 w 75"/>
                  <a:gd name="T21" fmla="*/ 28 h 34"/>
                  <a:gd name="T22" fmla="*/ 11 w 75"/>
                  <a:gd name="T23" fmla="*/ 31 h 34"/>
                  <a:gd name="T24" fmla="*/ 16 w 75"/>
                  <a:gd name="T25" fmla="*/ 34 h 34"/>
                  <a:gd name="T26" fmla="*/ 22 w 75"/>
                  <a:gd name="T27" fmla="*/ 31 h 34"/>
                  <a:gd name="T28" fmla="*/ 29 w 75"/>
                  <a:gd name="T29" fmla="*/ 29 h 34"/>
                  <a:gd name="T30" fmla="*/ 34 w 75"/>
                  <a:gd name="T31" fmla="*/ 27 h 34"/>
                  <a:gd name="T32" fmla="*/ 42 w 75"/>
                  <a:gd name="T33" fmla="*/ 24 h 34"/>
                  <a:gd name="T34" fmla="*/ 49 w 75"/>
                  <a:gd name="T35" fmla="*/ 22 h 34"/>
                  <a:gd name="T36" fmla="*/ 57 w 75"/>
                  <a:gd name="T37" fmla="*/ 22 h 34"/>
                  <a:gd name="T38" fmla="*/ 65 w 75"/>
                  <a:gd name="T39" fmla="*/ 22 h 34"/>
                  <a:gd name="T40" fmla="*/ 75 w 75"/>
                  <a:gd name="T41" fmla="*/ 23 h 34"/>
                  <a:gd name="T42" fmla="*/ 71 w 75"/>
                  <a:gd name="T43" fmla="*/ 15 h 34"/>
                  <a:gd name="T44" fmla="*/ 69 w 75"/>
                  <a:gd name="T45" fmla="*/ 8 h 34"/>
                  <a:gd name="T46" fmla="*/ 68 w 75"/>
                  <a:gd name="T47" fmla="*/ 2 h 34"/>
                  <a:gd name="T48" fmla="*/ 67 w 75"/>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34"/>
                  <a:gd name="T77" fmla="*/ 75 w 75"/>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34">
                    <a:moveTo>
                      <a:pt x="67" y="0"/>
                    </a:moveTo>
                    <a:lnTo>
                      <a:pt x="60" y="0"/>
                    </a:lnTo>
                    <a:lnTo>
                      <a:pt x="50" y="1"/>
                    </a:lnTo>
                    <a:lnTo>
                      <a:pt x="41" y="2"/>
                    </a:lnTo>
                    <a:lnTo>
                      <a:pt x="32" y="4"/>
                    </a:lnTo>
                    <a:lnTo>
                      <a:pt x="22" y="6"/>
                    </a:lnTo>
                    <a:lnTo>
                      <a:pt x="14" y="8"/>
                    </a:lnTo>
                    <a:lnTo>
                      <a:pt x="6" y="12"/>
                    </a:lnTo>
                    <a:lnTo>
                      <a:pt x="0" y="16"/>
                    </a:lnTo>
                    <a:lnTo>
                      <a:pt x="3" y="22"/>
                    </a:lnTo>
                    <a:lnTo>
                      <a:pt x="8" y="28"/>
                    </a:lnTo>
                    <a:lnTo>
                      <a:pt x="11" y="31"/>
                    </a:lnTo>
                    <a:lnTo>
                      <a:pt x="16" y="34"/>
                    </a:lnTo>
                    <a:lnTo>
                      <a:pt x="22" y="31"/>
                    </a:lnTo>
                    <a:lnTo>
                      <a:pt x="29" y="29"/>
                    </a:lnTo>
                    <a:lnTo>
                      <a:pt x="34" y="27"/>
                    </a:lnTo>
                    <a:lnTo>
                      <a:pt x="42" y="24"/>
                    </a:lnTo>
                    <a:lnTo>
                      <a:pt x="49" y="22"/>
                    </a:lnTo>
                    <a:lnTo>
                      <a:pt x="57" y="22"/>
                    </a:lnTo>
                    <a:lnTo>
                      <a:pt x="65" y="22"/>
                    </a:lnTo>
                    <a:lnTo>
                      <a:pt x="75" y="23"/>
                    </a:lnTo>
                    <a:lnTo>
                      <a:pt x="71" y="15"/>
                    </a:lnTo>
                    <a:lnTo>
                      <a:pt x="69" y="8"/>
                    </a:lnTo>
                    <a:lnTo>
                      <a:pt x="68" y="2"/>
                    </a:lnTo>
                    <a:lnTo>
                      <a:pt x="67"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63" name="Freeform 205"/>
              <p:cNvSpPr>
                <a:spLocks/>
              </p:cNvSpPr>
              <p:nvPr/>
            </p:nvSpPr>
            <p:spPr bwMode="auto">
              <a:xfrm>
                <a:off x="2570" y="780"/>
                <a:ext cx="25" cy="14"/>
              </a:xfrm>
              <a:custGeom>
                <a:avLst/>
                <a:gdLst>
                  <a:gd name="T0" fmla="*/ 51 w 51"/>
                  <a:gd name="T1" fmla="*/ 14 h 29"/>
                  <a:gd name="T2" fmla="*/ 38 w 51"/>
                  <a:gd name="T3" fmla="*/ 0 h 29"/>
                  <a:gd name="T4" fmla="*/ 37 w 51"/>
                  <a:gd name="T5" fmla="*/ 0 h 29"/>
                  <a:gd name="T6" fmla="*/ 34 w 51"/>
                  <a:gd name="T7" fmla="*/ 1 h 29"/>
                  <a:gd name="T8" fmla="*/ 29 w 51"/>
                  <a:gd name="T9" fmla="*/ 2 h 29"/>
                  <a:gd name="T10" fmla="*/ 23 w 51"/>
                  <a:gd name="T11" fmla="*/ 5 h 29"/>
                  <a:gd name="T12" fmla="*/ 18 w 51"/>
                  <a:gd name="T13" fmla="*/ 6 h 29"/>
                  <a:gd name="T14" fmla="*/ 11 w 51"/>
                  <a:gd name="T15" fmla="*/ 7 h 29"/>
                  <a:gd name="T16" fmla="*/ 5 w 51"/>
                  <a:gd name="T17" fmla="*/ 8 h 29"/>
                  <a:gd name="T18" fmla="*/ 0 w 51"/>
                  <a:gd name="T19" fmla="*/ 9 h 29"/>
                  <a:gd name="T20" fmla="*/ 22 w 51"/>
                  <a:gd name="T21" fmla="*/ 29 h 29"/>
                  <a:gd name="T22" fmla="*/ 29 w 51"/>
                  <a:gd name="T23" fmla="*/ 24 h 29"/>
                  <a:gd name="T24" fmla="*/ 36 w 51"/>
                  <a:gd name="T25" fmla="*/ 19 h 29"/>
                  <a:gd name="T26" fmla="*/ 43 w 51"/>
                  <a:gd name="T27" fmla="*/ 15 h 29"/>
                  <a:gd name="T28" fmla="*/ 51 w 51"/>
                  <a:gd name="T29" fmla="*/ 14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29"/>
                  <a:gd name="T47" fmla="*/ 51 w 51"/>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29">
                    <a:moveTo>
                      <a:pt x="51" y="14"/>
                    </a:moveTo>
                    <a:lnTo>
                      <a:pt x="38" y="0"/>
                    </a:lnTo>
                    <a:lnTo>
                      <a:pt x="37" y="0"/>
                    </a:lnTo>
                    <a:lnTo>
                      <a:pt x="34" y="1"/>
                    </a:lnTo>
                    <a:lnTo>
                      <a:pt x="29" y="2"/>
                    </a:lnTo>
                    <a:lnTo>
                      <a:pt x="23" y="5"/>
                    </a:lnTo>
                    <a:lnTo>
                      <a:pt x="18" y="6"/>
                    </a:lnTo>
                    <a:lnTo>
                      <a:pt x="11" y="7"/>
                    </a:lnTo>
                    <a:lnTo>
                      <a:pt x="5" y="8"/>
                    </a:lnTo>
                    <a:lnTo>
                      <a:pt x="0" y="9"/>
                    </a:lnTo>
                    <a:lnTo>
                      <a:pt x="22" y="29"/>
                    </a:lnTo>
                    <a:lnTo>
                      <a:pt x="29" y="24"/>
                    </a:lnTo>
                    <a:lnTo>
                      <a:pt x="36" y="19"/>
                    </a:lnTo>
                    <a:lnTo>
                      <a:pt x="43" y="15"/>
                    </a:lnTo>
                    <a:lnTo>
                      <a:pt x="51" y="14"/>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64" name="Freeform 206"/>
              <p:cNvSpPr>
                <a:spLocks/>
              </p:cNvSpPr>
              <p:nvPr/>
            </p:nvSpPr>
            <p:spPr bwMode="auto">
              <a:xfrm>
                <a:off x="2581" y="792"/>
                <a:ext cx="19" cy="14"/>
              </a:xfrm>
              <a:custGeom>
                <a:avLst/>
                <a:gdLst>
                  <a:gd name="T0" fmla="*/ 38 w 38"/>
                  <a:gd name="T1" fmla="*/ 12 h 28"/>
                  <a:gd name="T2" fmla="*/ 34 w 38"/>
                  <a:gd name="T3" fmla="*/ 9 h 28"/>
                  <a:gd name="T4" fmla="*/ 30 w 38"/>
                  <a:gd name="T5" fmla="*/ 4 h 28"/>
                  <a:gd name="T6" fmla="*/ 27 w 38"/>
                  <a:gd name="T7" fmla="*/ 2 h 28"/>
                  <a:gd name="T8" fmla="*/ 22 w 38"/>
                  <a:gd name="T9" fmla="*/ 0 h 28"/>
                  <a:gd name="T10" fmla="*/ 16 w 38"/>
                  <a:gd name="T11" fmla="*/ 3 h 28"/>
                  <a:gd name="T12" fmla="*/ 9 w 38"/>
                  <a:gd name="T13" fmla="*/ 7 h 28"/>
                  <a:gd name="T14" fmla="*/ 2 w 38"/>
                  <a:gd name="T15" fmla="*/ 12 h 28"/>
                  <a:gd name="T16" fmla="*/ 0 w 38"/>
                  <a:gd name="T17" fmla="*/ 14 h 28"/>
                  <a:gd name="T18" fmla="*/ 7 w 38"/>
                  <a:gd name="T19" fmla="*/ 19 h 28"/>
                  <a:gd name="T20" fmla="*/ 13 w 38"/>
                  <a:gd name="T21" fmla="*/ 23 h 28"/>
                  <a:gd name="T22" fmla="*/ 16 w 38"/>
                  <a:gd name="T23" fmla="*/ 27 h 28"/>
                  <a:gd name="T24" fmla="*/ 17 w 38"/>
                  <a:gd name="T25" fmla="*/ 28 h 28"/>
                  <a:gd name="T26" fmla="*/ 22 w 38"/>
                  <a:gd name="T27" fmla="*/ 23 h 28"/>
                  <a:gd name="T28" fmla="*/ 27 w 38"/>
                  <a:gd name="T29" fmla="*/ 19 h 28"/>
                  <a:gd name="T30" fmla="*/ 32 w 38"/>
                  <a:gd name="T31" fmla="*/ 15 h 28"/>
                  <a:gd name="T32" fmla="*/ 38 w 38"/>
                  <a:gd name="T33" fmla="*/ 12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8"/>
                  <a:gd name="T53" fmla="*/ 38 w 3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8">
                    <a:moveTo>
                      <a:pt x="38" y="12"/>
                    </a:moveTo>
                    <a:lnTo>
                      <a:pt x="34" y="9"/>
                    </a:lnTo>
                    <a:lnTo>
                      <a:pt x="30" y="4"/>
                    </a:lnTo>
                    <a:lnTo>
                      <a:pt x="27" y="2"/>
                    </a:lnTo>
                    <a:lnTo>
                      <a:pt x="22" y="0"/>
                    </a:lnTo>
                    <a:lnTo>
                      <a:pt x="16" y="3"/>
                    </a:lnTo>
                    <a:lnTo>
                      <a:pt x="9" y="7"/>
                    </a:lnTo>
                    <a:lnTo>
                      <a:pt x="2" y="12"/>
                    </a:lnTo>
                    <a:lnTo>
                      <a:pt x="0" y="14"/>
                    </a:lnTo>
                    <a:lnTo>
                      <a:pt x="7" y="19"/>
                    </a:lnTo>
                    <a:lnTo>
                      <a:pt x="13" y="23"/>
                    </a:lnTo>
                    <a:lnTo>
                      <a:pt x="16" y="27"/>
                    </a:lnTo>
                    <a:lnTo>
                      <a:pt x="17" y="28"/>
                    </a:lnTo>
                    <a:lnTo>
                      <a:pt x="22" y="23"/>
                    </a:lnTo>
                    <a:lnTo>
                      <a:pt x="27" y="19"/>
                    </a:lnTo>
                    <a:lnTo>
                      <a:pt x="32" y="15"/>
                    </a:lnTo>
                    <a:lnTo>
                      <a:pt x="38" y="12"/>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65" name="Freeform 207"/>
              <p:cNvSpPr>
                <a:spLocks/>
              </p:cNvSpPr>
              <p:nvPr/>
            </p:nvSpPr>
            <p:spPr bwMode="auto">
              <a:xfrm>
                <a:off x="2089" y="657"/>
                <a:ext cx="16" cy="20"/>
              </a:xfrm>
              <a:custGeom>
                <a:avLst/>
                <a:gdLst>
                  <a:gd name="T0" fmla="*/ 32 w 32"/>
                  <a:gd name="T1" fmla="*/ 0 h 40"/>
                  <a:gd name="T2" fmla="*/ 26 w 32"/>
                  <a:gd name="T3" fmla="*/ 0 h 40"/>
                  <a:gd name="T4" fmla="*/ 19 w 32"/>
                  <a:gd name="T5" fmla="*/ 0 h 40"/>
                  <a:gd name="T6" fmla="*/ 12 w 32"/>
                  <a:gd name="T7" fmla="*/ 0 h 40"/>
                  <a:gd name="T8" fmla="*/ 10 w 32"/>
                  <a:gd name="T9" fmla="*/ 0 h 40"/>
                  <a:gd name="T10" fmla="*/ 7 w 32"/>
                  <a:gd name="T11" fmla="*/ 12 h 40"/>
                  <a:gd name="T12" fmla="*/ 3 w 32"/>
                  <a:gd name="T13" fmla="*/ 23 h 40"/>
                  <a:gd name="T14" fmla="*/ 1 w 32"/>
                  <a:gd name="T15" fmla="*/ 34 h 40"/>
                  <a:gd name="T16" fmla="*/ 0 w 32"/>
                  <a:gd name="T17" fmla="*/ 40 h 40"/>
                  <a:gd name="T18" fmla="*/ 5 w 32"/>
                  <a:gd name="T19" fmla="*/ 36 h 40"/>
                  <a:gd name="T20" fmla="*/ 11 w 32"/>
                  <a:gd name="T21" fmla="*/ 31 h 40"/>
                  <a:gd name="T22" fmla="*/ 16 w 32"/>
                  <a:gd name="T23" fmla="*/ 26 h 40"/>
                  <a:gd name="T24" fmla="*/ 19 w 32"/>
                  <a:gd name="T25" fmla="*/ 19 h 40"/>
                  <a:gd name="T26" fmla="*/ 21 w 32"/>
                  <a:gd name="T27" fmla="*/ 12 h 40"/>
                  <a:gd name="T28" fmla="*/ 25 w 32"/>
                  <a:gd name="T29" fmla="*/ 7 h 40"/>
                  <a:gd name="T30" fmla="*/ 28 w 32"/>
                  <a:gd name="T31" fmla="*/ 4 h 40"/>
                  <a:gd name="T32" fmla="*/ 32 w 3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40"/>
                  <a:gd name="T53" fmla="*/ 32 w 3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40">
                    <a:moveTo>
                      <a:pt x="32" y="0"/>
                    </a:moveTo>
                    <a:lnTo>
                      <a:pt x="26" y="0"/>
                    </a:lnTo>
                    <a:lnTo>
                      <a:pt x="19" y="0"/>
                    </a:lnTo>
                    <a:lnTo>
                      <a:pt x="12" y="0"/>
                    </a:lnTo>
                    <a:lnTo>
                      <a:pt x="10" y="0"/>
                    </a:lnTo>
                    <a:lnTo>
                      <a:pt x="7" y="12"/>
                    </a:lnTo>
                    <a:lnTo>
                      <a:pt x="3" y="23"/>
                    </a:lnTo>
                    <a:lnTo>
                      <a:pt x="1" y="34"/>
                    </a:lnTo>
                    <a:lnTo>
                      <a:pt x="0" y="40"/>
                    </a:lnTo>
                    <a:lnTo>
                      <a:pt x="5" y="36"/>
                    </a:lnTo>
                    <a:lnTo>
                      <a:pt x="11" y="31"/>
                    </a:lnTo>
                    <a:lnTo>
                      <a:pt x="16" y="26"/>
                    </a:lnTo>
                    <a:lnTo>
                      <a:pt x="19" y="19"/>
                    </a:lnTo>
                    <a:lnTo>
                      <a:pt x="21" y="12"/>
                    </a:lnTo>
                    <a:lnTo>
                      <a:pt x="25" y="7"/>
                    </a:lnTo>
                    <a:lnTo>
                      <a:pt x="28" y="4"/>
                    </a:lnTo>
                    <a:lnTo>
                      <a:pt x="32"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grpSp>
        <p:grpSp>
          <p:nvGrpSpPr>
            <p:cNvPr id="7" name="Group 208"/>
            <p:cNvGrpSpPr>
              <a:grpSpLocks/>
            </p:cNvGrpSpPr>
            <p:nvPr/>
          </p:nvGrpSpPr>
          <p:grpSpPr bwMode="auto">
            <a:xfrm flipH="1">
              <a:off x="1935" y="1559"/>
              <a:ext cx="738" cy="634"/>
              <a:chOff x="2064" y="480"/>
              <a:chExt cx="601" cy="525"/>
            </a:xfrm>
          </p:grpSpPr>
          <p:sp>
            <p:nvSpPr>
              <p:cNvPr id="1118" name="Freeform 209"/>
              <p:cNvSpPr>
                <a:spLocks/>
              </p:cNvSpPr>
              <p:nvPr/>
            </p:nvSpPr>
            <p:spPr bwMode="auto">
              <a:xfrm>
                <a:off x="2064" y="480"/>
                <a:ext cx="601" cy="525"/>
              </a:xfrm>
              <a:custGeom>
                <a:avLst/>
                <a:gdLst>
                  <a:gd name="T0" fmla="*/ 796 w 1202"/>
                  <a:gd name="T1" fmla="*/ 606 h 1050"/>
                  <a:gd name="T2" fmla="*/ 620 w 1202"/>
                  <a:gd name="T3" fmla="*/ 624 h 1050"/>
                  <a:gd name="T4" fmla="*/ 569 w 1202"/>
                  <a:gd name="T5" fmla="*/ 706 h 1050"/>
                  <a:gd name="T6" fmla="*/ 540 w 1202"/>
                  <a:gd name="T7" fmla="*/ 821 h 1050"/>
                  <a:gd name="T8" fmla="*/ 528 w 1202"/>
                  <a:gd name="T9" fmla="*/ 943 h 1050"/>
                  <a:gd name="T10" fmla="*/ 511 w 1202"/>
                  <a:gd name="T11" fmla="*/ 1037 h 1050"/>
                  <a:gd name="T12" fmla="*/ 467 w 1202"/>
                  <a:gd name="T13" fmla="*/ 894 h 1050"/>
                  <a:gd name="T14" fmla="*/ 434 w 1202"/>
                  <a:gd name="T15" fmla="*/ 965 h 1050"/>
                  <a:gd name="T16" fmla="*/ 411 w 1202"/>
                  <a:gd name="T17" fmla="*/ 1036 h 1050"/>
                  <a:gd name="T18" fmla="*/ 383 w 1202"/>
                  <a:gd name="T19" fmla="*/ 972 h 1050"/>
                  <a:gd name="T20" fmla="*/ 397 w 1202"/>
                  <a:gd name="T21" fmla="*/ 796 h 1050"/>
                  <a:gd name="T22" fmla="*/ 410 w 1202"/>
                  <a:gd name="T23" fmla="*/ 712 h 1050"/>
                  <a:gd name="T24" fmla="*/ 406 w 1202"/>
                  <a:gd name="T25" fmla="*/ 639 h 1050"/>
                  <a:gd name="T26" fmla="*/ 395 w 1202"/>
                  <a:gd name="T27" fmla="*/ 596 h 1050"/>
                  <a:gd name="T28" fmla="*/ 362 w 1202"/>
                  <a:gd name="T29" fmla="*/ 527 h 1050"/>
                  <a:gd name="T30" fmla="*/ 339 w 1202"/>
                  <a:gd name="T31" fmla="*/ 480 h 1050"/>
                  <a:gd name="T32" fmla="*/ 307 w 1202"/>
                  <a:gd name="T33" fmla="*/ 416 h 1050"/>
                  <a:gd name="T34" fmla="*/ 254 w 1202"/>
                  <a:gd name="T35" fmla="*/ 345 h 1050"/>
                  <a:gd name="T36" fmla="*/ 215 w 1202"/>
                  <a:gd name="T37" fmla="*/ 290 h 1050"/>
                  <a:gd name="T38" fmla="*/ 169 w 1202"/>
                  <a:gd name="T39" fmla="*/ 335 h 1050"/>
                  <a:gd name="T40" fmla="*/ 109 w 1202"/>
                  <a:gd name="T41" fmla="*/ 389 h 1050"/>
                  <a:gd name="T42" fmla="*/ 31 w 1202"/>
                  <a:gd name="T43" fmla="*/ 427 h 1050"/>
                  <a:gd name="T44" fmla="*/ 12 w 1202"/>
                  <a:gd name="T45" fmla="*/ 344 h 1050"/>
                  <a:gd name="T46" fmla="*/ 45 w 1202"/>
                  <a:gd name="T47" fmla="*/ 219 h 1050"/>
                  <a:gd name="T48" fmla="*/ 76 w 1202"/>
                  <a:gd name="T49" fmla="*/ 161 h 1050"/>
                  <a:gd name="T50" fmla="*/ 46 w 1202"/>
                  <a:gd name="T51" fmla="*/ 92 h 1050"/>
                  <a:gd name="T52" fmla="*/ 43 w 1202"/>
                  <a:gd name="T53" fmla="*/ 46 h 1050"/>
                  <a:gd name="T54" fmla="*/ 93 w 1202"/>
                  <a:gd name="T55" fmla="*/ 76 h 1050"/>
                  <a:gd name="T56" fmla="*/ 127 w 1202"/>
                  <a:gd name="T57" fmla="*/ 72 h 1050"/>
                  <a:gd name="T58" fmla="*/ 160 w 1202"/>
                  <a:gd name="T59" fmla="*/ 26 h 1050"/>
                  <a:gd name="T60" fmla="*/ 188 w 1202"/>
                  <a:gd name="T61" fmla="*/ 39 h 1050"/>
                  <a:gd name="T62" fmla="*/ 211 w 1202"/>
                  <a:gd name="T63" fmla="*/ 43 h 1050"/>
                  <a:gd name="T64" fmla="*/ 243 w 1202"/>
                  <a:gd name="T65" fmla="*/ 56 h 1050"/>
                  <a:gd name="T66" fmla="*/ 266 w 1202"/>
                  <a:gd name="T67" fmla="*/ 55 h 1050"/>
                  <a:gd name="T68" fmla="*/ 291 w 1202"/>
                  <a:gd name="T69" fmla="*/ 66 h 1050"/>
                  <a:gd name="T70" fmla="*/ 315 w 1202"/>
                  <a:gd name="T71" fmla="*/ 77 h 1050"/>
                  <a:gd name="T72" fmla="*/ 441 w 1202"/>
                  <a:gd name="T73" fmla="*/ 136 h 1050"/>
                  <a:gd name="T74" fmla="*/ 508 w 1202"/>
                  <a:gd name="T75" fmla="*/ 152 h 1050"/>
                  <a:gd name="T76" fmla="*/ 525 w 1202"/>
                  <a:gd name="T77" fmla="*/ 163 h 1050"/>
                  <a:gd name="T78" fmla="*/ 538 w 1202"/>
                  <a:gd name="T79" fmla="*/ 177 h 1050"/>
                  <a:gd name="T80" fmla="*/ 566 w 1202"/>
                  <a:gd name="T81" fmla="*/ 178 h 1050"/>
                  <a:gd name="T82" fmla="*/ 576 w 1202"/>
                  <a:gd name="T83" fmla="*/ 193 h 1050"/>
                  <a:gd name="T84" fmla="*/ 591 w 1202"/>
                  <a:gd name="T85" fmla="*/ 227 h 1050"/>
                  <a:gd name="T86" fmla="*/ 743 w 1202"/>
                  <a:gd name="T87" fmla="*/ 237 h 1050"/>
                  <a:gd name="T88" fmla="*/ 880 w 1202"/>
                  <a:gd name="T89" fmla="*/ 214 h 1050"/>
                  <a:gd name="T90" fmla="*/ 1041 w 1202"/>
                  <a:gd name="T91" fmla="*/ 220 h 1050"/>
                  <a:gd name="T92" fmla="*/ 1171 w 1202"/>
                  <a:gd name="T93" fmla="*/ 399 h 1050"/>
                  <a:gd name="T94" fmla="*/ 1202 w 1202"/>
                  <a:gd name="T95" fmla="*/ 649 h 1050"/>
                  <a:gd name="T96" fmla="*/ 1155 w 1202"/>
                  <a:gd name="T97" fmla="*/ 535 h 1050"/>
                  <a:gd name="T98" fmla="*/ 1111 w 1202"/>
                  <a:gd name="T99" fmla="*/ 560 h 1050"/>
                  <a:gd name="T100" fmla="*/ 1118 w 1202"/>
                  <a:gd name="T101" fmla="*/ 660 h 1050"/>
                  <a:gd name="T102" fmla="*/ 1137 w 1202"/>
                  <a:gd name="T103" fmla="*/ 743 h 1050"/>
                  <a:gd name="T104" fmla="*/ 1120 w 1202"/>
                  <a:gd name="T105" fmla="*/ 999 h 1050"/>
                  <a:gd name="T106" fmla="*/ 1055 w 1202"/>
                  <a:gd name="T107" fmla="*/ 1049 h 1050"/>
                  <a:gd name="T108" fmla="*/ 1005 w 1202"/>
                  <a:gd name="T109" fmla="*/ 1024 h 1050"/>
                  <a:gd name="T110" fmla="*/ 1026 w 1202"/>
                  <a:gd name="T111" fmla="*/ 950 h 1050"/>
                  <a:gd name="T112" fmla="*/ 1015 w 1202"/>
                  <a:gd name="T113" fmla="*/ 664 h 10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2"/>
                  <a:gd name="T172" fmla="*/ 0 h 1050"/>
                  <a:gd name="T173" fmla="*/ 1202 w 1202"/>
                  <a:gd name="T174" fmla="*/ 1050 h 10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2" h="1050">
                    <a:moveTo>
                      <a:pt x="928" y="576"/>
                    </a:moveTo>
                    <a:lnTo>
                      <a:pt x="912" y="580"/>
                    </a:lnTo>
                    <a:lnTo>
                      <a:pt x="895" y="584"/>
                    </a:lnTo>
                    <a:lnTo>
                      <a:pt x="877" y="589"/>
                    </a:lnTo>
                    <a:lnTo>
                      <a:pt x="858" y="593"/>
                    </a:lnTo>
                    <a:lnTo>
                      <a:pt x="839" y="597"/>
                    </a:lnTo>
                    <a:lnTo>
                      <a:pt x="818" y="601"/>
                    </a:lnTo>
                    <a:lnTo>
                      <a:pt x="796" y="606"/>
                    </a:lnTo>
                    <a:lnTo>
                      <a:pt x="774" y="610"/>
                    </a:lnTo>
                    <a:lnTo>
                      <a:pt x="752" y="613"/>
                    </a:lnTo>
                    <a:lnTo>
                      <a:pt x="730" y="616"/>
                    </a:lnTo>
                    <a:lnTo>
                      <a:pt x="709" y="619"/>
                    </a:lnTo>
                    <a:lnTo>
                      <a:pt x="686" y="621"/>
                    </a:lnTo>
                    <a:lnTo>
                      <a:pt x="664" y="623"/>
                    </a:lnTo>
                    <a:lnTo>
                      <a:pt x="642" y="624"/>
                    </a:lnTo>
                    <a:lnTo>
                      <a:pt x="620" y="624"/>
                    </a:lnTo>
                    <a:lnTo>
                      <a:pt x="599" y="624"/>
                    </a:lnTo>
                    <a:lnTo>
                      <a:pt x="606" y="629"/>
                    </a:lnTo>
                    <a:lnTo>
                      <a:pt x="606" y="636"/>
                    </a:lnTo>
                    <a:lnTo>
                      <a:pt x="602" y="646"/>
                    </a:lnTo>
                    <a:lnTo>
                      <a:pt x="592" y="660"/>
                    </a:lnTo>
                    <a:lnTo>
                      <a:pt x="586" y="670"/>
                    </a:lnTo>
                    <a:lnTo>
                      <a:pt x="577" y="687"/>
                    </a:lnTo>
                    <a:lnTo>
                      <a:pt x="569" y="706"/>
                    </a:lnTo>
                    <a:lnTo>
                      <a:pt x="560" y="727"/>
                    </a:lnTo>
                    <a:lnTo>
                      <a:pt x="551" y="746"/>
                    </a:lnTo>
                    <a:lnTo>
                      <a:pt x="542" y="765"/>
                    </a:lnTo>
                    <a:lnTo>
                      <a:pt x="534" y="777"/>
                    </a:lnTo>
                    <a:lnTo>
                      <a:pt x="528" y="784"/>
                    </a:lnTo>
                    <a:lnTo>
                      <a:pt x="537" y="794"/>
                    </a:lnTo>
                    <a:lnTo>
                      <a:pt x="542" y="805"/>
                    </a:lnTo>
                    <a:lnTo>
                      <a:pt x="540" y="821"/>
                    </a:lnTo>
                    <a:lnTo>
                      <a:pt x="528" y="840"/>
                    </a:lnTo>
                    <a:lnTo>
                      <a:pt x="523" y="860"/>
                    </a:lnTo>
                    <a:lnTo>
                      <a:pt x="518" y="883"/>
                    </a:lnTo>
                    <a:lnTo>
                      <a:pt x="514" y="907"/>
                    </a:lnTo>
                    <a:lnTo>
                      <a:pt x="515" y="928"/>
                    </a:lnTo>
                    <a:lnTo>
                      <a:pt x="520" y="934"/>
                    </a:lnTo>
                    <a:lnTo>
                      <a:pt x="525" y="938"/>
                    </a:lnTo>
                    <a:lnTo>
                      <a:pt x="528" y="943"/>
                    </a:lnTo>
                    <a:lnTo>
                      <a:pt x="529" y="950"/>
                    </a:lnTo>
                    <a:lnTo>
                      <a:pt x="531" y="965"/>
                    </a:lnTo>
                    <a:lnTo>
                      <a:pt x="533" y="988"/>
                    </a:lnTo>
                    <a:lnTo>
                      <a:pt x="535" y="1013"/>
                    </a:lnTo>
                    <a:lnTo>
                      <a:pt x="535" y="1034"/>
                    </a:lnTo>
                    <a:lnTo>
                      <a:pt x="528" y="1036"/>
                    </a:lnTo>
                    <a:lnTo>
                      <a:pt x="520" y="1037"/>
                    </a:lnTo>
                    <a:lnTo>
                      <a:pt x="511" y="1037"/>
                    </a:lnTo>
                    <a:lnTo>
                      <a:pt x="502" y="1038"/>
                    </a:lnTo>
                    <a:lnTo>
                      <a:pt x="492" y="1038"/>
                    </a:lnTo>
                    <a:lnTo>
                      <a:pt x="484" y="1038"/>
                    </a:lnTo>
                    <a:lnTo>
                      <a:pt x="477" y="1038"/>
                    </a:lnTo>
                    <a:lnTo>
                      <a:pt x="473" y="1038"/>
                    </a:lnTo>
                    <a:lnTo>
                      <a:pt x="472" y="1002"/>
                    </a:lnTo>
                    <a:lnTo>
                      <a:pt x="471" y="948"/>
                    </a:lnTo>
                    <a:lnTo>
                      <a:pt x="467" y="894"/>
                    </a:lnTo>
                    <a:lnTo>
                      <a:pt x="464" y="854"/>
                    </a:lnTo>
                    <a:lnTo>
                      <a:pt x="460" y="876"/>
                    </a:lnTo>
                    <a:lnTo>
                      <a:pt x="456" y="904"/>
                    </a:lnTo>
                    <a:lnTo>
                      <a:pt x="451" y="933"/>
                    </a:lnTo>
                    <a:lnTo>
                      <a:pt x="447" y="959"/>
                    </a:lnTo>
                    <a:lnTo>
                      <a:pt x="443" y="961"/>
                    </a:lnTo>
                    <a:lnTo>
                      <a:pt x="438" y="964"/>
                    </a:lnTo>
                    <a:lnTo>
                      <a:pt x="434" y="965"/>
                    </a:lnTo>
                    <a:lnTo>
                      <a:pt x="431" y="965"/>
                    </a:lnTo>
                    <a:lnTo>
                      <a:pt x="434" y="981"/>
                    </a:lnTo>
                    <a:lnTo>
                      <a:pt x="435" y="1002"/>
                    </a:lnTo>
                    <a:lnTo>
                      <a:pt x="437" y="1022"/>
                    </a:lnTo>
                    <a:lnTo>
                      <a:pt x="437" y="1036"/>
                    </a:lnTo>
                    <a:lnTo>
                      <a:pt x="430" y="1036"/>
                    </a:lnTo>
                    <a:lnTo>
                      <a:pt x="421" y="1036"/>
                    </a:lnTo>
                    <a:lnTo>
                      <a:pt x="411" y="1036"/>
                    </a:lnTo>
                    <a:lnTo>
                      <a:pt x="399" y="1036"/>
                    </a:lnTo>
                    <a:lnTo>
                      <a:pt x="389" y="1036"/>
                    </a:lnTo>
                    <a:lnTo>
                      <a:pt x="378" y="1036"/>
                    </a:lnTo>
                    <a:lnTo>
                      <a:pt x="370" y="1035"/>
                    </a:lnTo>
                    <a:lnTo>
                      <a:pt x="364" y="1035"/>
                    </a:lnTo>
                    <a:lnTo>
                      <a:pt x="369" y="1018"/>
                    </a:lnTo>
                    <a:lnTo>
                      <a:pt x="376" y="996"/>
                    </a:lnTo>
                    <a:lnTo>
                      <a:pt x="383" y="972"/>
                    </a:lnTo>
                    <a:lnTo>
                      <a:pt x="391" y="944"/>
                    </a:lnTo>
                    <a:lnTo>
                      <a:pt x="398" y="918"/>
                    </a:lnTo>
                    <a:lnTo>
                      <a:pt x="403" y="892"/>
                    </a:lnTo>
                    <a:lnTo>
                      <a:pt x="405" y="869"/>
                    </a:lnTo>
                    <a:lnTo>
                      <a:pt x="404" y="852"/>
                    </a:lnTo>
                    <a:lnTo>
                      <a:pt x="400" y="834"/>
                    </a:lnTo>
                    <a:lnTo>
                      <a:pt x="398" y="814"/>
                    </a:lnTo>
                    <a:lnTo>
                      <a:pt x="397" y="796"/>
                    </a:lnTo>
                    <a:lnTo>
                      <a:pt x="398" y="776"/>
                    </a:lnTo>
                    <a:lnTo>
                      <a:pt x="399" y="767"/>
                    </a:lnTo>
                    <a:lnTo>
                      <a:pt x="400" y="757"/>
                    </a:lnTo>
                    <a:lnTo>
                      <a:pt x="403" y="746"/>
                    </a:lnTo>
                    <a:lnTo>
                      <a:pt x="405" y="737"/>
                    </a:lnTo>
                    <a:lnTo>
                      <a:pt x="407" y="729"/>
                    </a:lnTo>
                    <a:lnTo>
                      <a:pt x="408" y="721"/>
                    </a:lnTo>
                    <a:lnTo>
                      <a:pt x="410" y="712"/>
                    </a:lnTo>
                    <a:lnTo>
                      <a:pt x="410" y="702"/>
                    </a:lnTo>
                    <a:lnTo>
                      <a:pt x="410" y="695"/>
                    </a:lnTo>
                    <a:lnTo>
                      <a:pt x="410" y="688"/>
                    </a:lnTo>
                    <a:lnTo>
                      <a:pt x="410" y="681"/>
                    </a:lnTo>
                    <a:lnTo>
                      <a:pt x="408" y="673"/>
                    </a:lnTo>
                    <a:lnTo>
                      <a:pt x="408" y="661"/>
                    </a:lnTo>
                    <a:lnTo>
                      <a:pt x="407" y="650"/>
                    </a:lnTo>
                    <a:lnTo>
                      <a:pt x="406" y="639"/>
                    </a:lnTo>
                    <a:lnTo>
                      <a:pt x="405" y="629"/>
                    </a:lnTo>
                    <a:lnTo>
                      <a:pt x="405" y="624"/>
                    </a:lnTo>
                    <a:lnTo>
                      <a:pt x="404" y="619"/>
                    </a:lnTo>
                    <a:lnTo>
                      <a:pt x="401" y="613"/>
                    </a:lnTo>
                    <a:lnTo>
                      <a:pt x="399" y="607"/>
                    </a:lnTo>
                    <a:lnTo>
                      <a:pt x="398" y="604"/>
                    </a:lnTo>
                    <a:lnTo>
                      <a:pt x="397" y="600"/>
                    </a:lnTo>
                    <a:lnTo>
                      <a:pt x="395" y="596"/>
                    </a:lnTo>
                    <a:lnTo>
                      <a:pt x="393" y="591"/>
                    </a:lnTo>
                    <a:lnTo>
                      <a:pt x="390" y="583"/>
                    </a:lnTo>
                    <a:lnTo>
                      <a:pt x="385" y="575"/>
                    </a:lnTo>
                    <a:lnTo>
                      <a:pt x="382" y="566"/>
                    </a:lnTo>
                    <a:lnTo>
                      <a:pt x="377" y="558"/>
                    </a:lnTo>
                    <a:lnTo>
                      <a:pt x="373" y="547"/>
                    </a:lnTo>
                    <a:lnTo>
                      <a:pt x="367" y="537"/>
                    </a:lnTo>
                    <a:lnTo>
                      <a:pt x="362" y="527"/>
                    </a:lnTo>
                    <a:lnTo>
                      <a:pt x="358" y="518"/>
                    </a:lnTo>
                    <a:lnTo>
                      <a:pt x="354" y="512"/>
                    </a:lnTo>
                    <a:lnTo>
                      <a:pt x="352" y="507"/>
                    </a:lnTo>
                    <a:lnTo>
                      <a:pt x="350" y="501"/>
                    </a:lnTo>
                    <a:lnTo>
                      <a:pt x="347" y="497"/>
                    </a:lnTo>
                    <a:lnTo>
                      <a:pt x="344" y="491"/>
                    </a:lnTo>
                    <a:lnTo>
                      <a:pt x="342" y="485"/>
                    </a:lnTo>
                    <a:lnTo>
                      <a:pt x="339" y="480"/>
                    </a:lnTo>
                    <a:lnTo>
                      <a:pt x="337" y="474"/>
                    </a:lnTo>
                    <a:lnTo>
                      <a:pt x="332" y="463"/>
                    </a:lnTo>
                    <a:lnTo>
                      <a:pt x="328" y="454"/>
                    </a:lnTo>
                    <a:lnTo>
                      <a:pt x="323" y="445"/>
                    </a:lnTo>
                    <a:lnTo>
                      <a:pt x="319" y="436"/>
                    </a:lnTo>
                    <a:lnTo>
                      <a:pt x="314" y="429"/>
                    </a:lnTo>
                    <a:lnTo>
                      <a:pt x="311" y="422"/>
                    </a:lnTo>
                    <a:lnTo>
                      <a:pt x="307" y="416"/>
                    </a:lnTo>
                    <a:lnTo>
                      <a:pt x="303" y="409"/>
                    </a:lnTo>
                    <a:lnTo>
                      <a:pt x="297" y="401"/>
                    </a:lnTo>
                    <a:lnTo>
                      <a:pt x="291" y="393"/>
                    </a:lnTo>
                    <a:lnTo>
                      <a:pt x="286" y="385"/>
                    </a:lnTo>
                    <a:lnTo>
                      <a:pt x="281" y="378"/>
                    </a:lnTo>
                    <a:lnTo>
                      <a:pt x="270" y="366"/>
                    </a:lnTo>
                    <a:lnTo>
                      <a:pt x="262" y="354"/>
                    </a:lnTo>
                    <a:lnTo>
                      <a:pt x="254" y="345"/>
                    </a:lnTo>
                    <a:lnTo>
                      <a:pt x="248" y="337"/>
                    </a:lnTo>
                    <a:lnTo>
                      <a:pt x="244" y="329"/>
                    </a:lnTo>
                    <a:lnTo>
                      <a:pt x="238" y="321"/>
                    </a:lnTo>
                    <a:lnTo>
                      <a:pt x="234" y="314"/>
                    </a:lnTo>
                    <a:lnTo>
                      <a:pt x="229" y="307"/>
                    </a:lnTo>
                    <a:lnTo>
                      <a:pt x="224" y="301"/>
                    </a:lnTo>
                    <a:lnTo>
                      <a:pt x="220" y="296"/>
                    </a:lnTo>
                    <a:lnTo>
                      <a:pt x="215" y="290"/>
                    </a:lnTo>
                    <a:lnTo>
                      <a:pt x="211" y="284"/>
                    </a:lnTo>
                    <a:lnTo>
                      <a:pt x="209" y="294"/>
                    </a:lnTo>
                    <a:lnTo>
                      <a:pt x="208" y="306"/>
                    </a:lnTo>
                    <a:lnTo>
                      <a:pt x="204" y="316"/>
                    </a:lnTo>
                    <a:lnTo>
                      <a:pt x="192" y="323"/>
                    </a:lnTo>
                    <a:lnTo>
                      <a:pt x="184" y="327"/>
                    </a:lnTo>
                    <a:lnTo>
                      <a:pt x="177" y="330"/>
                    </a:lnTo>
                    <a:lnTo>
                      <a:pt x="169" y="335"/>
                    </a:lnTo>
                    <a:lnTo>
                      <a:pt x="161" y="338"/>
                    </a:lnTo>
                    <a:lnTo>
                      <a:pt x="154" y="343"/>
                    </a:lnTo>
                    <a:lnTo>
                      <a:pt x="147" y="346"/>
                    </a:lnTo>
                    <a:lnTo>
                      <a:pt x="140" y="350"/>
                    </a:lnTo>
                    <a:lnTo>
                      <a:pt x="133" y="351"/>
                    </a:lnTo>
                    <a:lnTo>
                      <a:pt x="125" y="362"/>
                    </a:lnTo>
                    <a:lnTo>
                      <a:pt x="117" y="376"/>
                    </a:lnTo>
                    <a:lnTo>
                      <a:pt x="109" y="389"/>
                    </a:lnTo>
                    <a:lnTo>
                      <a:pt x="100" y="401"/>
                    </a:lnTo>
                    <a:lnTo>
                      <a:pt x="92" y="414"/>
                    </a:lnTo>
                    <a:lnTo>
                      <a:pt x="83" y="423"/>
                    </a:lnTo>
                    <a:lnTo>
                      <a:pt x="72" y="429"/>
                    </a:lnTo>
                    <a:lnTo>
                      <a:pt x="63" y="432"/>
                    </a:lnTo>
                    <a:lnTo>
                      <a:pt x="53" y="432"/>
                    </a:lnTo>
                    <a:lnTo>
                      <a:pt x="43" y="430"/>
                    </a:lnTo>
                    <a:lnTo>
                      <a:pt x="31" y="427"/>
                    </a:lnTo>
                    <a:lnTo>
                      <a:pt x="22" y="421"/>
                    </a:lnTo>
                    <a:lnTo>
                      <a:pt x="13" y="414"/>
                    </a:lnTo>
                    <a:lnTo>
                      <a:pt x="6" y="406"/>
                    </a:lnTo>
                    <a:lnTo>
                      <a:pt x="1" y="398"/>
                    </a:lnTo>
                    <a:lnTo>
                      <a:pt x="0" y="389"/>
                    </a:lnTo>
                    <a:lnTo>
                      <a:pt x="1" y="373"/>
                    </a:lnTo>
                    <a:lnTo>
                      <a:pt x="6" y="358"/>
                    </a:lnTo>
                    <a:lnTo>
                      <a:pt x="12" y="344"/>
                    </a:lnTo>
                    <a:lnTo>
                      <a:pt x="20" y="328"/>
                    </a:lnTo>
                    <a:lnTo>
                      <a:pt x="26" y="309"/>
                    </a:lnTo>
                    <a:lnTo>
                      <a:pt x="32" y="291"/>
                    </a:lnTo>
                    <a:lnTo>
                      <a:pt x="38" y="274"/>
                    </a:lnTo>
                    <a:lnTo>
                      <a:pt x="46" y="260"/>
                    </a:lnTo>
                    <a:lnTo>
                      <a:pt x="45" y="244"/>
                    </a:lnTo>
                    <a:lnTo>
                      <a:pt x="45" y="230"/>
                    </a:lnTo>
                    <a:lnTo>
                      <a:pt x="45" y="219"/>
                    </a:lnTo>
                    <a:lnTo>
                      <a:pt x="47" y="209"/>
                    </a:lnTo>
                    <a:lnTo>
                      <a:pt x="49" y="205"/>
                    </a:lnTo>
                    <a:lnTo>
                      <a:pt x="52" y="199"/>
                    </a:lnTo>
                    <a:lnTo>
                      <a:pt x="55" y="192"/>
                    </a:lnTo>
                    <a:lnTo>
                      <a:pt x="60" y="184"/>
                    </a:lnTo>
                    <a:lnTo>
                      <a:pt x="64" y="177"/>
                    </a:lnTo>
                    <a:lnTo>
                      <a:pt x="70" y="169"/>
                    </a:lnTo>
                    <a:lnTo>
                      <a:pt x="76" y="161"/>
                    </a:lnTo>
                    <a:lnTo>
                      <a:pt x="83" y="154"/>
                    </a:lnTo>
                    <a:lnTo>
                      <a:pt x="81" y="154"/>
                    </a:lnTo>
                    <a:lnTo>
                      <a:pt x="76" y="153"/>
                    </a:lnTo>
                    <a:lnTo>
                      <a:pt x="71" y="151"/>
                    </a:lnTo>
                    <a:lnTo>
                      <a:pt x="68" y="146"/>
                    </a:lnTo>
                    <a:lnTo>
                      <a:pt x="63" y="135"/>
                    </a:lnTo>
                    <a:lnTo>
                      <a:pt x="55" y="114"/>
                    </a:lnTo>
                    <a:lnTo>
                      <a:pt x="46" y="92"/>
                    </a:lnTo>
                    <a:lnTo>
                      <a:pt x="39" y="76"/>
                    </a:lnTo>
                    <a:lnTo>
                      <a:pt x="35" y="66"/>
                    </a:lnTo>
                    <a:lnTo>
                      <a:pt x="32" y="56"/>
                    </a:lnTo>
                    <a:lnTo>
                      <a:pt x="31" y="51"/>
                    </a:lnTo>
                    <a:lnTo>
                      <a:pt x="31" y="48"/>
                    </a:lnTo>
                    <a:lnTo>
                      <a:pt x="35" y="46"/>
                    </a:lnTo>
                    <a:lnTo>
                      <a:pt x="38" y="46"/>
                    </a:lnTo>
                    <a:lnTo>
                      <a:pt x="43" y="46"/>
                    </a:lnTo>
                    <a:lnTo>
                      <a:pt x="46" y="47"/>
                    </a:lnTo>
                    <a:lnTo>
                      <a:pt x="51" y="51"/>
                    </a:lnTo>
                    <a:lnTo>
                      <a:pt x="56" y="54"/>
                    </a:lnTo>
                    <a:lnTo>
                      <a:pt x="62" y="58"/>
                    </a:lnTo>
                    <a:lnTo>
                      <a:pt x="68" y="63"/>
                    </a:lnTo>
                    <a:lnTo>
                      <a:pt x="76" y="68"/>
                    </a:lnTo>
                    <a:lnTo>
                      <a:pt x="85" y="71"/>
                    </a:lnTo>
                    <a:lnTo>
                      <a:pt x="93" y="76"/>
                    </a:lnTo>
                    <a:lnTo>
                      <a:pt x="101" y="81"/>
                    </a:lnTo>
                    <a:lnTo>
                      <a:pt x="109" y="87"/>
                    </a:lnTo>
                    <a:lnTo>
                      <a:pt x="116" y="94"/>
                    </a:lnTo>
                    <a:lnTo>
                      <a:pt x="122" y="100"/>
                    </a:lnTo>
                    <a:lnTo>
                      <a:pt x="127" y="101"/>
                    </a:lnTo>
                    <a:lnTo>
                      <a:pt x="129" y="97"/>
                    </a:lnTo>
                    <a:lnTo>
                      <a:pt x="129" y="85"/>
                    </a:lnTo>
                    <a:lnTo>
                      <a:pt x="127" y="72"/>
                    </a:lnTo>
                    <a:lnTo>
                      <a:pt x="122" y="62"/>
                    </a:lnTo>
                    <a:lnTo>
                      <a:pt x="132" y="60"/>
                    </a:lnTo>
                    <a:lnTo>
                      <a:pt x="132" y="41"/>
                    </a:lnTo>
                    <a:lnTo>
                      <a:pt x="135" y="24"/>
                    </a:lnTo>
                    <a:lnTo>
                      <a:pt x="137" y="9"/>
                    </a:lnTo>
                    <a:lnTo>
                      <a:pt x="140" y="0"/>
                    </a:lnTo>
                    <a:lnTo>
                      <a:pt x="150" y="12"/>
                    </a:lnTo>
                    <a:lnTo>
                      <a:pt x="160" y="26"/>
                    </a:lnTo>
                    <a:lnTo>
                      <a:pt x="168" y="43"/>
                    </a:lnTo>
                    <a:lnTo>
                      <a:pt x="171" y="54"/>
                    </a:lnTo>
                    <a:lnTo>
                      <a:pt x="176" y="49"/>
                    </a:lnTo>
                    <a:lnTo>
                      <a:pt x="178" y="43"/>
                    </a:lnTo>
                    <a:lnTo>
                      <a:pt x="179" y="35"/>
                    </a:lnTo>
                    <a:lnTo>
                      <a:pt x="178" y="25"/>
                    </a:lnTo>
                    <a:lnTo>
                      <a:pt x="182" y="31"/>
                    </a:lnTo>
                    <a:lnTo>
                      <a:pt x="188" y="39"/>
                    </a:lnTo>
                    <a:lnTo>
                      <a:pt x="192" y="46"/>
                    </a:lnTo>
                    <a:lnTo>
                      <a:pt x="194" y="52"/>
                    </a:lnTo>
                    <a:lnTo>
                      <a:pt x="199" y="43"/>
                    </a:lnTo>
                    <a:lnTo>
                      <a:pt x="201" y="32"/>
                    </a:lnTo>
                    <a:lnTo>
                      <a:pt x="202" y="24"/>
                    </a:lnTo>
                    <a:lnTo>
                      <a:pt x="202" y="21"/>
                    </a:lnTo>
                    <a:lnTo>
                      <a:pt x="207" y="32"/>
                    </a:lnTo>
                    <a:lnTo>
                      <a:pt x="211" y="43"/>
                    </a:lnTo>
                    <a:lnTo>
                      <a:pt x="213" y="52"/>
                    </a:lnTo>
                    <a:lnTo>
                      <a:pt x="214" y="58"/>
                    </a:lnTo>
                    <a:lnTo>
                      <a:pt x="219" y="56"/>
                    </a:lnTo>
                    <a:lnTo>
                      <a:pt x="223" y="55"/>
                    </a:lnTo>
                    <a:lnTo>
                      <a:pt x="228" y="54"/>
                    </a:lnTo>
                    <a:lnTo>
                      <a:pt x="234" y="54"/>
                    </a:lnTo>
                    <a:lnTo>
                      <a:pt x="238" y="55"/>
                    </a:lnTo>
                    <a:lnTo>
                      <a:pt x="243" y="56"/>
                    </a:lnTo>
                    <a:lnTo>
                      <a:pt x="247" y="59"/>
                    </a:lnTo>
                    <a:lnTo>
                      <a:pt x="252" y="62"/>
                    </a:lnTo>
                    <a:lnTo>
                      <a:pt x="255" y="55"/>
                    </a:lnTo>
                    <a:lnTo>
                      <a:pt x="260" y="48"/>
                    </a:lnTo>
                    <a:lnTo>
                      <a:pt x="262" y="43"/>
                    </a:lnTo>
                    <a:lnTo>
                      <a:pt x="263" y="40"/>
                    </a:lnTo>
                    <a:lnTo>
                      <a:pt x="265" y="47"/>
                    </a:lnTo>
                    <a:lnTo>
                      <a:pt x="266" y="55"/>
                    </a:lnTo>
                    <a:lnTo>
                      <a:pt x="267" y="63"/>
                    </a:lnTo>
                    <a:lnTo>
                      <a:pt x="267" y="70"/>
                    </a:lnTo>
                    <a:lnTo>
                      <a:pt x="275" y="67"/>
                    </a:lnTo>
                    <a:lnTo>
                      <a:pt x="282" y="63"/>
                    </a:lnTo>
                    <a:lnTo>
                      <a:pt x="288" y="58"/>
                    </a:lnTo>
                    <a:lnTo>
                      <a:pt x="291" y="53"/>
                    </a:lnTo>
                    <a:lnTo>
                      <a:pt x="292" y="60"/>
                    </a:lnTo>
                    <a:lnTo>
                      <a:pt x="291" y="66"/>
                    </a:lnTo>
                    <a:lnTo>
                      <a:pt x="290" y="70"/>
                    </a:lnTo>
                    <a:lnTo>
                      <a:pt x="289" y="75"/>
                    </a:lnTo>
                    <a:lnTo>
                      <a:pt x="297" y="71"/>
                    </a:lnTo>
                    <a:lnTo>
                      <a:pt x="306" y="69"/>
                    </a:lnTo>
                    <a:lnTo>
                      <a:pt x="314" y="68"/>
                    </a:lnTo>
                    <a:lnTo>
                      <a:pt x="321" y="67"/>
                    </a:lnTo>
                    <a:lnTo>
                      <a:pt x="318" y="72"/>
                    </a:lnTo>
                    <a:lnTo>
                      <a:pt x="315" y="77"/>
                    </a:lnTo>
                    <a:lnTo>
                      <a:pt x="314" y="81"/>
                    </a:lnTo>
                    <a:lnTo>
                      <a:pt x="313" y="82"/>
                    </a:lnTo>
                    <a:lnTo>
                      <a:pt x="326" y="85"/>
                    </a:lnTo>
                    <a:lnTo>
                      <a:pt x="344" y="91"/>
                    </a:lnTo>
                    <a:lnTo>
                      <a:pt x="367" y="100"/>
                    </a:lnTo>
                    <a:lnTo>
                      <a:pt x="391" y="110"/>
                    </a:lnTo>
                    <a:lnTo>
                      <a:pt x="416" y="123"/>
                    </a:lnTo>
                    <a:lnTo>
                      <a:pt x="441" y="136"/>
                    </a:lnTo>
                    <a:lnTo>
                      <a:pt x="462" y="148"/>
                    </a:lnTo>
                    <a:lnTo>
                      <a:pt x="479" y="160"/>
                    </a:lnTo>
                    <a:lnTo>
                      <a:pt x="487" y="155"/>
                    </a:lnTo>
                    <a:lnTo>
                      <a:pt x="496" y="150"/>
                    </a:lnTo>
                    <a:lnTo>
                      <a:pt x="503" y="144"/>
                    </a:lnTo>
                    <a:lnTo>
                      <a:pt x="507" y="138"/>
                    </a:lnTo>
                    <a:lnTo>
                      <a:pt x="508" y="146"/>
                    </a:lnTo>
                    <a:lnTo>
                      <a:pt x="508" y="152"/>
                    </a:lnTo>
                    <a:lnTo>
                      <a:pt x="506" y="158"/>
                    </a:lnTo>
                    <a:lnTo>
                      <a:pt x="505" y="162"/>
                    </a:lnTo>
                    <a:lnTo>
                      <a:pt x="512" y="159"/>
                    </a:lnTo>
                    <a:lnTo>
                      <a:pt x="518" y="155"/>
                    </a:lnTo>
                    <a:lnTo>
                      <a:pt x="525" y="153"/>
                    </a:lnTo>
                    <a:lnTo>
                      <a:pt x="529" y="150"/>
                    </a:lnTo>
                    <a:lnTo>
                      <a:pt x="527" y="158"/>
                    </a:lnTo>
                    <a:lnTo>
                      <a:pt x="525" y="163"/>
                    </a:lnTo>
                    <a:lnTo>
                      <a:pt x="521" y="169"/>
                    </a:lnTo>
                    <a:lnTo>
                      <a:pt x="519" y="175"/>
                    </a:lnTo>
                    <a:lnTo>
                      <a:pt x="526" y="171"/>
                    </a:lnTo>
                    <a:lnTo>
                      <a:pt x="533" y="168"/>
                    </a:lnTo>
                    <a:lnTo>
                      <a:pt x="538" y="166"/>
                    </a:lnTo>
                    <a:lnTo>
                      <a:pt x="543" y="162"/>
                    </a:lnTo>
                    <a:lnTo>
                      <a:pt x="541" y="170"/>
                    </a:lnTo>
                    <a:lnTo>
                      <a:pt x="538" y="177"/>
                    </a:lnTo>
                    <a:lnTo>
                      <a:pt x="536" y="183"/>
                    </a:lnTo>
                    <a:lnTo>
                      <a:pt x="534" y="187"/>
                    </a:lnTo>
                    <a:lnTo>
                      <a:pt x="540" y="186"/>
                    </a:lnTo>
                    <a:lnTo>
                      <a:pt x="545" y="185"/>
                    </a:lnTo>
                    <a:lnTo>
                      <a:pt x="552" y="184"/>
                    </a:lnTo>
                    <a:lnTo>
                      <a:pt x="557" y="182"/>
                    </a:lnTo>
                    <a:lnTo>
                      <a:pt x="563" y="181"/>
                    </a:lnTo>
                    <a:lnTo>
                      <a:pt x="566" y="178"/>
                    </a:lnTo>
                    <a:lnTo>
                      <a:pt x="568" y="177"/>
                    </a:lnTo>
                    <a:lnTo>
                      <a:pt x="569" y="177"/>
                    </a:lnTo>
                    <a:lnTo>
                      <a:pt x="566" y="184"/>
                    </a:lnTo>
                    <a:lnTo>
                      <a:pt x="561" y="192"/>
                    </a:lnTo>
                    <a:lnTo>
                      <a:pt x="557" y="198"/>
                    </a:lnTo>
                    <a:lnTo>
                      <a:pt x="556" y="200"/>
                    </a:lnTo>
                    <a:lnTo>
                      <a:pt x="566" y="198"/>
                    </a:lnTo>
                    <a:lnTo>
                      <a:pt x="576" y="193"/>
                    </a:lnTo>
                    <a:lnTo>
                      <a:pt x="584" y="190"/>
                    </a:lnTo>
                    <a:lnTo>
                      <a:pt x="588" y="189"/>
                    </a:lnTo>
                    <a:lnTo>
                      <a:pt x="581" y="197"/>
                    </a:lnTo>
                    <a:lnTo>
                      <a:pt x="572" y="204"/>
                    </a:lnTo>
                    <a:lnTo>
                      <a:pt x="563" y="208"/>
                    </a:lnTo>
                    <a:lnTo>
                      <a:pt x="559" y="210"/>
                    </a:lnTo>
                    <a:lnTo>
                      <a:pt x="574" y="219"/>
                    </a:lnTo>
                    <a:lnTo>
                      <a:pt x="591" y="227"/>
                    </a:lnTo>
                    <a:lnTo>
                      <a:pt x="611" y="233"/>
                    </a:lnTo>
                    <a:lnTo>
                      <a:pt x="630" y="240"/>
                    </a:lnTo>
                    <a:lnTo>
                      <a:pt x="652" y="245"/>
                    </a:lnTo>
                    <a:lnTo>
                      <a:pt x="674" y="247"/>
                    </a:lnTo>
                    <a:lnTo>
                      <a:pt x="697" y="246"/>
                    </a:lnTo>
                    <a:lnTo>
                      <a:pt x="719" y="243"/>
                    </a:lnTo>
                    <a:lnTo>
                      <a:pt x="730" y="240"/>
                    </a:lnTo>
                    <a:lnTo>
                      <a:pt x="743" y="237"/>
                    </a:lnTo>
                    <a:lnTo>
                      <a:pt x="758" y="233"/>
                    </a:lnTo>
                    <a:lnTo>
                      <a:pt x="773" y="231"/>
                    </a:lnTo>
                    <a:lnTo>
                      <a:pt x="790" y="228"/>
                    </a:lnTo>
                    <a:lnTo>
                      <a:pt x="808" y="224"/>
                    </a:lnTo>
                    <a:lnTo>
                      <a:pt x="825" y="222"/>
                    </a:lnTo>
                    <a:lnTo>
                      <a:pt x="843" y="219"/>
                    </a:lnTo>
                    <a:lnTo>
                      <a:pt x="862" y="216"/>
                    </a:lnTo>
                    <a:lnTo>
                      <a:pt x="880" y="214"/>
                    </a:lnTo>
                    <a:lnTo>
                      <a:pt x="898" y="212"/>
                    </a:lnTo>
                    <a:lnTo>
                      <a:pt x="917" y="210"/>
                    </a:lnTo>
                    <a:lnTo>
                      <a:pt x="935" y="209"/>
                    </a:lnTo>
                    <a:lnTo>
                      <a:pt x="953" y="208"/>
                    </a:lnTo>
                    <a:lnTo>
                      <a:pt x="969" y="208"/>
                    </a:lnTo>
                    <a:lnTo>
                      <a:pt x="985" y="209"/>
                    </a:lnTo>
                    <a:lnTo>
                      <a:pt x="1013" y="213"/>
                    </a:lnTo>
                    <a:lnTo>
                      <a:pt x="1041" y="220"/>
                    </a:lnTo>
                    <a:lnTo>
                      <a:pt x="1068" y="229"/>
                    </a:lnTo>
                    <a:lnTo>
                      <a:pt x="1091" y="242"/>
                    </a:lnTo>
                    <a:lnTo>
                      <a:pt x="1112" y="258"/>
                    </a:lnTo>
                    <a:lnTo>
                      <a:pt x="1132" y="278"/>
                    </a:lnTo>
                    <a:lnTo>
                      <a:pt x="1148" y="302"/>
                    </a:lnTo>
                    <a:lnTo>
                      <a:pt x="1163" y="330"/>
                    </a:lnTo>
                    <a:lnTo>
                      <a:pt x="1171" y="366"/>
                    </a:lnTo>
                    <a:lnTo>
                      <a:pt x="1171" y="399"/>
                    </a:lnTo>
                    <a:lnTo>
                      <a:pt x="1169" y="432"/>
                    </a:lnTo>
                    <a:lnTo>
                      <a:pt x="1170" y="462"/>
                    </a:lnTo>
                    <a:lnTo>
                      <a:pt x="1175" y="481"/>
                    </a:lnTo>
                    <a:lnTo>
                      <a:pt x="1181" y="507"/>
                    </a:lnTo>
                    <a:lnTo>
                      <a:pt x="1188" y="538"/>
                    </a:lnTo>
                    <a:lnTo>
                      <a:pt x="1196" y="574"/>
                    </a:lnTo>
                    <a:lnTo>
                      <a:pt x="1201" y="612"/>
                    </a:lnTo>
                    <a:lnTo>
                      <a:pt x="1202" y="649"/>
                    </a:lnTo>
                    <a:lnTo>
                      <a:pt x="1200" y="684"/>
                    </a:lnTo>
                    <a:lnTo>
                      <a:pt x="1191" y="718"/>
                    </a:lnTo>
                    <a:lnTo>
                      <a:pt x="1193" y="690"/>
                    </a:lnTo>
                    <a:lnTo>
                      <a:pt x="1189" y="660"/>
                    </a:lnTo>
                    <a:lnTo>
                      <a:pt x="1183" y="629"/>
                    </a:lnTo>
                    <a:lnTo>
                      <a:pt x="1175" y="597"/>
                    </a:lnTo>
                    <a:lnTo>
                      <a:pt x="1164" y="565"/>
                    </a:lnTo>
                    <a:lnTo>
                      <a:pt x="1155" y="535"/>
                    </a:lnTo>
                    <a:lnTo>
                      <a:pt x="1148" y="506"/>
                    </a:lnTo>
                    <a:lnTo>
                      <a:pt x="1145" y="480"/>
                    </a:lnTo>
                    <a:lnTo>
                      <a:pt x="1140" y="495"/>
                    </a:lnTo>
                    <a:lnTo>
                      <a:pt x="1134" y="509"/>
                    </a:lnTo>
                    <a:lnTo>
                      <a:pt x="1129" y="523"/>
                    </a:lnTo>
                    <a:lnTo>
                      <a:pt x="1122" y="537"/>
                    </a:lnTo>
                    <a:lnTo>
                      <a:pt x="1116" y="550"/>
                    </a:lnTo>
                    <a:lnTo>
                      <a:pt x="1111" y="560"/>
                    </a:lnTo>
                    <a:lnTo>
                      <a:pt x="1108" y="569"/>
                    </a:lnTo>
                    <a:lnTo>
                      <a:pt x="1106" y="577"/>
                    </a:lnTo>
                    <a:lnTo>
                      <a:pt x="1103" y="596"/>
                    </a:lnTo>
                    <a:lnTo>
                      <a:pt x="1102" y="618"/>
                    </a:lnTo>
                    <a:lnTo>
                      <a:pt x="1103" y="638"/>
                    </a:lnTo>
                    <a:lnTo>
                      <a:pt x="1109" y="651"/>
                    </a:lnTo>
                    <a:lnTo>
                      <a:pt x="1114" y="656"/>
                    </a:lnTo>
                    <a:lnTo>
                      <a:pt x="1118" y="660"/>
                    </a:lnTo>
                    <a:lnTo>
                      <a:pt x="1124" y="665"/>
                    </a:lnTo>
                    <a:lnTo>
                      <a:pt x="1130" y="670"/>
                    </a:lnTo>
                    <a:lnTo>
                      <a:pt x="1135" y="676"/>
                    </a:lnTo>
                    <a:lnTo>
                      <a:pt x="1139" y="682"/>
                    </a:lnTo>
                    <a:lnTo>
                      <a:pt x="1141" y="689"/>
                    </a:lnTo>
                    <a:lnTo>
                      <a:pt x="1142" y="695"/>
                    </a:lnTo>
                    <a:lnTo>
                      <a:pt x="1140" y="714"/>
                    </a:lnTo>
                    <a:lnTo>
                      <a:pt x="1137" y="743"/>
                    </a:lnTo>
                    <a:lnTo>
                      <a:pt x="1131" y="776"/>
                    </a:lnTo>
                    <a:lnTo>
                      <a:pt x="1125" y="807"/>
                    </a:lnTo>
                    <a:lnTo>
                      <a:pt x="1118" y="838"/>
                    </a:lnTo>
                    <a:lnTo>
                      <a:pt x="1114" y="873"/>
                    </a:lnTo>
                    <a:lnTo>
                      <a:pt x="1114" y="910"/>
                    </a:lnTo>
                    <a:lnTo>
                      <a:pt x="1119" y="943"/>
                    </a:lnTo>
                    <a:lnTo>
                      <a:pt x="1122" y="968"/>
                    </a:lnTo>
                    <a:lnTo>
                      <a:pt x="1120" y="999"/>
                    </a:lnTo>
                    <a:lnTo>
                      <a:pt x="1115" y="1027"/>
                    </a:lnTo>
                    <a:lnTo>
                      <a:pt x="1110" y="1042"/>
                    </a:lnTo>
                    <a:lnTo>
                      <a:pt x="1103" y="1043"/>
                    </a:lnTo>
                    <a:lnTo>
                      <a:pt x="1094" y="1044"/>
                    </a:lnTo>
                    <a:lnTo>
                      <a:pt x="1083" y="1047"/>
                    </a:lnTo>
                    <a:lnTo>
                      <a:pt x="1072" y="1048"/>
                    </a:lnTo>
                    <a:lnTo>
                      <a:pt x="1063" y="1049"/>
                    </a:lnTo>
                    <a:lnTo>
                      <a:pt x="1055" y="1049"/>
                    </a:lnTo>
                    <a:lnTo>
                      <a:pt x="1049" y="1050"/>
                    </a:lnTo>
                    <a:lnTo>
                      <a:pt x="1047" y="1050"/>
                    </a:lnTo>
                    <a:lnTo>
                      <a:pt x="1045" y="1017"/>
                    </a:lnTo>
                    <a:lnTo>
                      <a:pt x="1038" y="1019"/>
                    </a:lnTo>
                    <a:lnTo>
                      <a:pt x="1030" y="1020"/>
                    </a:lnTo>
                    <a:lnTo>
                      <a:pt x="1022" y="1021"/>
                    </a:lnTo>
                    <a:lnTo>
                      <a:pt x="1012" y="1022"/>
                    </a:lnTo>
                    <a:lnTo>
                      <a:pt x="1005" y="1024"/>
                    </a:lnTo>
                    <a:lnTo>
                      <a:pt x="999" y="1025"/>
                    </a:lnTo>
                    <a:lnTo>
                      <a:pt x="994" y="1025"/>
                    </a:lnTo>
                    <a:lnTo>
                      <a:pt x="993" y="1025"/>
                    </a:lnTo>
                    <a:lnTo>
                      <a:pt x="1000" y="1013"/>
                    </a:lnTo>
                    <a:lnTo>
                      <a:pt x="1007" y="999"/>
                    </a:lnTo>
                    <a:lnTo>
                      <a:pt x="1013" y="984"/>
                    </a:lnTo>
                    <a:lnTo>
                      <a:pt x="1020" y="967"/>
                    </a:lnTo>
                    <a:lnTo>
                      <a:pt x="1026" y="950"/>
                    </a:lnTo>
                    <a:lnTo>
                      <a:pt x="1031" y="930"/>
                    </a:lnTo>
                    <a:lnTo>
                      <a:pt x="1034" y="911"/>
                    </a:lnTo>
                    <a:lnTo>
                      <a:pt x="1035" y="890"/>
                    </a:lnTo>
                    <a:lnTo>
                      <a:pt x="1036" y="837"/>
                    </a:lnTo>
                    <a:lnTo>
                      <a:pt x="1036" y="774"/>
                    </a:lnTo>
                    <a:lnTo>
                      <a:pt x="1032" y="715"/>
                    </a:lnTo>
                    <a:lnTo>
                      <a:pt x="1023" y="676"/>
                    </a:lnTo>
                    <a:lnTo>
                      <a:pt x="1015" y="664"/>
                    </a:lnTo>
                    <a:lnTo>
                      <a:pt x="1004" y="650"/>
                    </a:lnTo>
                    <a:lnTo>
                      <a:pt x="992" y="635"/>
                    </a:lnTo>
                    <a:lnTo>
                      <a:pt x="979" y="621"/>
                    </a:lnTo>
                    <a:lnTo>
                      <a:pt x="965" y="607"/>
                    </a:lnTo>
                    <a:lnTo>
                      <a:pt x="953" y="595"/>
                    </a:lnTo>
                    <a:lnTo>
                      <a:pt x="940" y="584"/>
                    </a:lnTo>
                    <a:lnTo>
                      <a:pt x="928" y="576"/>
                    </a:lnTo>
                    <a:close/>
                  </a:path>
                </a:pathLst>
              </a:custGeom>
              <a:solidFill>
                <a:srgbClr val="000000"/>
              </a:solidFill>
              <a:ln w="3175" cmpd="sng">
                <a:solidFill>
                  <a:srgbClr val="FFFFFF"/>
                </a:solidFill>
                <a:round/>
                <a:headEnd/>
                <a:tailEnd/>
              </a:ln>
            </p:spPr>
            <p:txBody>
              <a:bodyPr/>
              <a:lstStyle/>
              <a:p>
                <a:endParaRPr lang="en-US">
                  <a:solidFill>
                    <a:srgbClr val="FFFFFF"/>
                  </a:solidFill>
                </a:endParaRPr>
              </a:p>
            </p:txBody>
          </p:sp>
          <p:sp>
            <p:nvSpPr>
              <p:cNvPr id="1119" name="Freeform 210"/>
              <p:cNvSpPr>
                <a:spLocks/>
              </p:cNvSpPr>
              <p:nvPr/>
            </p:nvSpPr>
            <p:spPr bwMode="auto">
              <a:xfrm>
                <a:off x="2263" y="835"/>
                <a:ext cx="20" cy="33"/>
              </a:xfrm>
              <a:custGeom>
                <a:avLst/>
                <a:gdLst>
                  <a:gd name="T0" fmla="*/ 0 w 39"/>
                  <a:gd name="T1" fmla="*/ 65 h 65"/>
                  <a:gd name="T2" fmla="*/ 1 w 39"/>
                  <a:gd name="T3" fmla="*/ 56 h 65"/>
                  <a:gd name="T4" fmla="*/ 2 w 39"/>
                  <a:gd name="T5" fmla="*/ 46 h 65"/>
                  <a:gd name="T6" fmla="*/ 5 w 39"/>
                  <a:gd name="T7" fmla="*/ 35 h 65"/>
                  <a:gd name="T8" fmla="*/ 7 w 39"/>
                  <a:gd name="T9" fmla="*/ 26 h 65"/>
                  <a:gd name="T10" fmla="*/ 16 w 39"/>
                  <a:gd name="T11" fmla="*/ 22 h 65"/>
                  <a:gd name="T12" fmla="*/ 25 w 39"/>
                  <a:gd name="T13" fmla="*/ 14 h 65"/>
                  <a:gd name="T14" fmla="*/ 33 w 39"/>
                  <a:gd name="T15" fmla="*/ 7 h 65"/>
                  <a:gd name="T16" fmla="*/ 39 w 39"/>
                  <a:gd name="T17" fmla="*/ 0 h 65"/>
                  <a:gd name="T18" fmla="*/ 32 w 39"/>
                  <a:gd name="T19" fmla="*/ 19 h 65"/>
                  <a:gd name="T20" fmla="*/ 23 w 39"/>
                  <a:gd name="T21" fmla="*/ 31 h 65"/>
                  <a:gd name="T22" fmla="*/ 14 w 39"/>
                  <a:gd name="T23" fmla="*/ 43 h 65"/>
                  <a:gd name="T24" fmla="*/ 6 w 39"/>
                  <a:gd name="T25" fmla="*/ 56 h 65"/>
                  <a:gd name="T26" fmla="*/ 0 w 39"/>
                  <a:gd name="T27" fmla="*/ 65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65"/>
                  <a:gd name="T44" fmla="*/ 39 w 39"/>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65">
                    <a:moveTo>
                      <a:pt x="0" y="65"/>
                    </a:moveTo>
                    <a:lnTo>
                      <a:pt x="1" y="56"/>
                    </a:lnTo>
                    <a:lnTo>
                      <a:pt x="2" y="46"/>
                    </a:lnTo>
                    <a:lnTo>
                      <a:pt x="5" y="35"/>
                    </a:lnTo>
                    <a:lnTo>
                      <a:pt x="7" y="26"/>
                    </a:lnTo>
                    <a:lnTo>
                      <a:pt x="16" y="22"/>
                    </a:lnTo>
                    <a:lnTo>
                      <a:pt x="25" y="14"/>
                    </a:lnTo>
                    <a:lnTo>
                      <a:pt x="33" y="7"/>
                    </a:lnTo>
                    <a:lnTo>
                      <a:pt x="39" y="0"/>
                    </a:lnTo>
                    <a:lnTo>
                      <a:pt x="32" y="19"/>
                    </a:lnTo>
                    <a:lnTo>
                      <a:pt x="23" y="31"/>
                    </a:lnTo>
                    <a:lnTo>
                      <a:pt x="14" y="43"/>
                    </a:lnTo>
                    <a:lnTo>
                      <a:pt x="6" y="56"/>
                    </a:lnTo>
                    <a:lnTo>
                      <a:pt x="0" y="65"/>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0" name="Freeform 211"/>
              <p:cNvSpPr>
                <a:spLocks/>
              </p:cNvSpPr>
              <p:nvPr/>
            </p:nvSpPr>
            <p:spPr bwMode="auto">
              <a:xfrm>
                <a:off x="2268" y="795"/>
                <a:ext cx="17" cy="36"/>
              </a:xfrm>
              <a:custGeom>
                <a:avLst/>
                <a:gdLst>
                  <a:gd name="T0" fmla="*/ 2 w 35"/>
                  <a:gd name="T1" fmla="*/ 73 h 73"/>
                  <a:gd name="T2" fmla="*/ 2 w 35"/>
                  <a:gd name="T3" fmla="*/ 66 h 73"/>
                  <a:gd name="T4" fmla="*/ 2 w 35"/>
                  <a:gd name="T5" fmla="*/ 59 h 73"/>
                  <a:gd name="T6" fmla="*/ 2 w 35"/>
                  <a:gd name="T7" fmla="*/ 52 h 73"/>
                  <a:gd name="T8" fmla="*/ 0 w 35"/>
                  <a:gd name="T9" fmla="*/ 44 h 73"/>
                  <a:gd name="T10" fmla="*/ 8 w 35"/>
                  <a:gd name="T11" fmla="*/ 30 h 73"/>
                  <a:gd name="T12" fmla="*/ 15 w 35"/>
                  <a:gd name="T13" fmla="*/ 18 h 73"/>
                  <a:gd name="T14" fmla="*/ 22 w 35"/>
                  <a:gd name="T15" fmla="*/ 8 h 73"/>
                  <a:gd name="T16" fmla="*/ 29 w 35"/>
                  <a:gd name="T17" fmla="*/ 0 h 73"/>
                  <a:gd name="T18" fmla="*/ 35 w 35"/>
                  <a:gd name="T19" fmla="*/ 15 h 73"/>
                  <a:gd name="T20" fmla="*/ 28 w 35"/>
                  <a:gd name="T21" fmla="*/ 30 h 73"/>
                  <a:gd name="T22" fmla="*/ 19 w 35"/>
                  <a:gd name="T23" fmla="*/ 47 h 73"/>
                  <a:gd name="T24" fmla="*/ 10 w 35"/>
                  <a:gd name="T25" fmla="*/ 62 h 73"/>
                  <a:gd name="T26" fmla="*/ 2 w 35"/>
                  <a:gd name="T27" fmla="*/ 7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3"/>
                  <a:gd name="T44" fmla="*/ 35 w 35"/>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3">
                    <a:moveTo>
                      <a:pt x="2" y="73"/>
                    </a:moveTo>
                    <a:lnTo>
                      <a:pt x="2" y="66"/>
                    </a:lnTo>
                    <a:lnTo>
                      <a:pt x="2" y="59"/>
                    </a:lnTo>
                    <a:lnTo>
                      <a:pt x="2" y="52"/>
                    </a:lnTo>
                    <a:lnTo>
                      <a:pt x="0" y="44"/>
                    </a:lnTo>
                    <a:lnTo>
                      <a:pt x="8" y="30"/>
                    </a:lnTo>
                    <a:lnTo>
                      <a:pt x="15" y="18"/>
                    </a:lnTo>
                    <a:lnTo>
                      <a:pt x="22" y="8"/>
                    </a:lnTo>
                    <a:lnTo>
                      <a:pt x="29" y="0"/>
                    </a:lnTo>
                    <a:lnTo>
                      <a:pt x="35" y="15"/>
                    </a:lnTo>
                    <a:lnTo>
                      <a:pt x="28" y="30"/>
                    </a:lnTo>
                    <a:lnTo>
                      <a:pt x="19" y="47"/>
                    </a:lnTo>
                    <a:lnTo>
                      <a:pt x="10" y="62"/>
                    </a:lnTo>
                    <a:lnTo>
                      <a:pt x="2" y="73"/>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1" name="Freeform 212"/>
              <p:cNvSpPr>
                <a:spLocks/>
              </p:cNvSpPr>
              <p:nvPr/>
            </p:nvSpPr>
            <p:spPr bwMode="auto">
              <a:xfrm>
                <a:off x="2264" y="746"/>
                <a:ext cx="46" cy="49"/>
              </a:xfrm>
              <a:custGeom>
                <a:avLst/>
                <a:gdLst>
                  <a:gd name="T0" fmla="*/ 6 w 92"/>
                  <a:gd name="T1" fmla="*/ 98 h 98"/>
                  <a:gd name="T2" fmla="*/ 6 w 92"/>
                  <a:gd name="T3" fmla="*/ 93 h 98"/>
                  <a:gd name="T4" fmla="*/ 5 w 92"/>
                  <a:gd name="T5" fmla="*/ 88 h 98"/>
                  <a:gd name="T6" fmla="*/ 2 w 92"/>
                  <a:gd name="T7" fmla="*/ 82 h 98"/>
                  <a:gd name="T8" fmla="*/ 0 w 92"/>
                  <a:gd name="T9" fmla="*/ 76 h 98"/>
                  <a:gd name="T10" fmla="*/ 7 w 92"/>
                  <a:gd name="T11" fmla="*/ 68 h 98"/>
                  <a:gd name="T12" fmla="*/ 14 w 92"/>
                  <a:gd name="T13" fmla="*/ 60 h 98"/>
                  <a:gd name="T14" fmla="*/ 19 w 92"/>
                  <a:gd name="T15" fmla="*/ 53 h 98"/>
                  <a:gd name="T16" fmla="*/ 23 w 92"/>
                  <a:gd name="T17" fmla="*/ 46 h 98"/>
                  <a:gd name="T18" fmla="*/ 28 w 92"/>
                  <a:gd name="T19" fmla="*/ 39 h 98"/>
                  <a:gd name="T20" fmla="*/ 34 w 92"/>
                  <a:gd name="T21" fmla="*/ 34 h 98"/>
                  <a:gd name="T22" fmla="*/ 39 w 92"/>
                  <a:gd name="T23" fmla="*/ 28 h 98"/>
                  <a:gd name="T24" fmla="*/ 47 w 92"/>
                  <a:gd name="T25" fmla="*/ 24 h 98"/>
                  <a:gd name="T26" fmla="*/ 55 w 92"/>
                  <a:gd name="T27" fmla="*/ 21 h 98"/>
                  <a:gd name="T28" fmla="*/ 63 w 92"/>
                  <a:gd name="T29" fmla="*/ 18 h 98"/>
                  <a:gd name="T30" fmla="*/ 69 w 92"/>
                  <a:gd name="T31" fmla="*/ 15 h 98"/>
                  <a:gd name="T32" fmla="*/ 75 w 92"/>
                  <a:gd name="T33" fmla="*/ 12 h 98"/>
                  <a:gd name="T34" fmla="*/ 81 w 92"/>
                  <a:gd name="T35" fmla="*/ 10 h 98"/>
                  <a:gd name="T36" fmla="*/ 85 w 92"/>
                  <a:gd name="T37" fmla="*/ 6 h 98"/>
                  <a:gd name="T38" fmla="*/ 89 w 92"/>
                  <a:gd name="T39" fmla="*/ 4 h 98"/>
                  <a:gd name="T40" fmla="*/ 92 w 92"/>
                  <a:gd name="T41" fmla="*/ 0 h 98"/>
                  <a:gd name="T42" fmla="*/ 84 w 92"/>
                  <a:gd name="T43" fmla="*/ 14 h 98"/>
                  <a:gd name="T44" fmla="*/ 74 w 92"/>
                  <a:gd name="T45" fmla="*/ 29 h 98"/>
                  <a:gd name="T46" fmla="*/ 63 w 92"/>
                  <a:gd name="T47" fmla="*/ 42 h 98"/>
                  <a:gd name="T48" fmla="*/ 51 w 92"/>
                  <a:gd name="T49" fmla="*/ 56 h 98"/>
                  <a:gd name="T50" fmla="*/ 39 w 92"/>
                  <a:gd name="T51" fmla="*/ 67 h 98"/>
                  <a:gd name="T52" fmla="*/ 27 w 92"/>
                  <a:gd name="T53" fmla="*/ 79 h 98"/>
                  <a:gd name="T54" fmla="*/ 16 w 92"/>
                  <a:gd name="T55" fmla="*/ 89 h 98"/>
                  <a:gd name="T56" fmla="*/ 6 w 92"/>
                  <a:gd name="T57" fmla="*/ 98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
                  <a:gd name="T88" fmla="*/ 0 h 98"/>
                  <a:gd name="T89" fmla="*/ 92 w 9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 h="98">
                    <a:moveTo>
                      <a:pt x="6" y="98"/>
                    </a:moveTo>
                    <a:lnTo>
                      <a:pt x="6" y="93"/>
                    </a:lnTo>
                    <a:lnTo>
                      <a:pt x="5" y="88"/>
                    </a:lnTo>
                    <a:lnTo>
                      <a:pt x="2" y="82"/>
                    </a:lnTo>
                    <a:lnTo>
                      <a:pt x="0" y="76"/>
                    </a:lnTo>
                    <a:lnTo>
                      <a:pt x="7" y="68"/>
                    </a:lnTo>
                    <a:lnTo>
                      <a:pt x="14" y="60"/>
                    </a:lnTo>
                    <a:lnTo>
                      <a:pt x="19" y="53"/>
                    </a:lnTo>
                    <a:lnTo>
                      <a:pt x="23" y="46"/>
                    </a:lnTo>
                    <a:lnTo>
                      <a:pt x="28" y="39"/>
                    </a:lnTo>
                    <a:lnTo>
                      <a:pt x="34" y="34"/>
                    </a:lnTo>
                    <a:lnTo>
                      <a:pt x="39" y="28"/>
                    </a:lnTo>
                    <a:lnTo>
                      <a:pt x="47" y="24"/>
                    </a:lnTo>
                    <a:lnTo>
                      <a:pt x="55" y="21"/>
                    </a:lnTo>
                    <a:lnTo>
                      <a:pt x="63" y="18"/>
                    </a:lnTo>
                    <a:lnTo>
                      <a:pt x="69" y="15"/>
                    </a:lnTo>
                    <a:lnTo>
                      <a:pt x="75" y="12"/>
                    </a:lnTo>
                    <a:lnTo>
                      <a:pt x="81" y="10"/>
                    </a:lnTo>
                    <a:lnTo>
                      <a:pt x="85" y="6"/>
                    </a:lnTo>
                    <a:lnTo>
                      <a:pt x="89" y="4"/>
                    </a:lnTo>
                    <a:lnTo>
                      <a:pt x="92" y="0"/>
                    </a:lnTo>
                    <a:lnTo>
                      <a:pt x="84" y="14"/>
                    </a:lnTo>
                    <a:lnTo>
                      <a:pt x="74" y="29"/>
                    </a:lnTo>
                    <a:lnTo>
                      <a:pt x="63" y="42"/>
                    </a:lnTo>
                    <a:lnTo>
                      <a:pt x="51" y="56"/>
                    </a:lnTo>
                    <a:lnTo>
                      <a:pt x="39" y="67"/>
                    </a:lnTo>
                    <a:lnTo>
                      <a:pt x="27" y="79"/>
                    </a:lnTo>
                    <a:lnTo>
                      <a:pt x="16" y="89"/>
                    </a:lnTo>
                    <a:lnTo>
                      <a:pt x="6" y="98"/>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2" name="Freeform 213"/>
              <p:cNvSpPr>
                <a:spLocks/>
              </p:cNvSpPr>
              <p:nvPr/>
            </p:nvSpPr>
            <p:spPr bwMode="auto">
              <a:xfrm>
                <a:off x="2253" y="584"/>
                <a:ext cx="66" cy="192"/>
              </a:xfrm>
              <a:custGeom>
                <a:avLst/>
                <a:gdLst>
                  <a:gd name="T0" fmla="*/ 16 w 134"/>
                  <a:gd name="T1" fmla="*/ 383 h 383"/>
                  <a:gd name="T2" fmla="*/ 13 w 134"/>
                  <a:gd name="T3" fmla="*/ 375 h 383"/>
                  <a:gd name="T4" fmla="*/ 8 w 134"/>
                  <a:gd name="T5" fmla="*/ 367 h 383"/>
                  <a:gd name="T6" fmla="*/ 5 w 134"/>
                  <a:gd name="T7" fmla="*/ 358 h 383"/>
                  <a:gd name="T8" fmla="*/ 0 w 134"/>
                  <a:gd name="T9" fmla="*/ 350 h 383"/>
                  <a:gd name="T10" fmla="*/ 12 w 134"/>
                  <a:gd name="T11" fmla="*/ 338 h 383"/>
                  <a:gd name="T12" fmla="*/ 23 w 134"/>
                  <a:gd name="T13" fmla="*/ 324 h 383"/>
                  <a:gd name="T14" fmla="*/ 36 w 134"/>
                  <a:gd name="T15" fmla="*/ 307 h 383"/>
                  <a:gd name="T16" fmla="*/ 47 w 134"/>
                  <a:gd name="T17" fmla="*/ 290 h 383"/>
                  <a:gd name="T18" fmla="*/ 59 w 134"/>
                  <a:gd name="T19" fmla="*/ 273 h 383"/>
                  <a:gd name="T20" fmla="*/ 67 w 134"/>
                  <a:gd name="T21" fmla="*/ 255 h 383"/>
                  <a:gd name="T22" fmla="*/ 74 w 134"/>
                  <a:gd name="T23" fmla="*/ 241 h 383"/>
                  <a:gd name="T24" fmla="*/ 76 w 134"/>
                  <a:gd name="T25" fmla="*/ 229 h 383"/>
                  <a:gd name="T26" fmla="*/ 77 w 134"/>
                  <a:gd name="T27" fmla="*/ 203 h 383"/>
                  <a:gd name="T28" fmla="*/ 77 w 134"/>
                  <a:gd name="T29" fmla="*/ 168 h 383"/>
                  <a:gd name="T30" fmla="*/ 77 w 134"/>
                  <a:gd name="T31" fmla="*/ 131 h 383"/>
                  <a:gd name="T32" fmla="*/ 81 w 134"/>
                  <a:gd name="T33" fmla="*/ 97 h 383"/>
                  <a:gd name="T34" fmla="*/ 87 w 134"/>
                  <a:gd name="T35" fmla="*/ 66 h 383"/>
                  <a:gd name="T36" fmla="*/ 92 w 134"/>
                  <a:gd name="T37" fmla="*/ 38 h 383"/>
                  <a:gd name="T38" fmla="*/ 99 w 134"/>
                  <a:gd name="T39" fmla="*/ 16 h 383"/>
                  <a:gd name="T40" fmla="*/ 106 w 134"/>
                  <a:gd name="T41" fmla="*/ 0 h 383"/>
                  <a:gd name="T42" fmla="*/ 113 w 134"/>
                  <a:gd name="T43" fmla="*/ 5 h 383"/>
                  <a:gd name="T44" fmla="*/ 121 w 134"/>
                  <a:gd name="T45" fmla="*/ 9 h 383"/>
                  <a:gd name="T46" fmla="*/ 128 w 134"/>
                  <a:gd name="T47" fmla="*/ 13 h 383"/>
                  <a:gd name="T48" fmla="*/ 134 w 134"/>
                  <a:gd name="T49" fmla="*/ 17 h 383"/>
                  <a:gd name="T50" fmla="*/ 122 w 134"/>
                  <a:gd name="T51" fmla="*/ 38 h 383"/>
                  <a:gd name="T52" fmla="*/ 112 w 134"/>
                  <a:gd name="T53" fmla="*/ 61 h 383"/>
                  <a:gd name="T54" fmla="*/ 104 w 134"/>
                  <a:gd name="T55" fmla="*/ 83 h 383"/>
                  <a:gd name="T56" fmla="*/ 102 w 134"/>
                  <a:gd name="T57" fmla="*/ 105 h 383"/>
                  <a:gd name="T58" fmla="*/ 102 w 134"/>
                  <a:gd name="T59" fmla="*/ 134 h 383"/>
                  <a:gd name="T60" fmla="*/ 102 w 134"/>
                  <a:gd name="T61" fmla="*/ 174 h 383"/>
                  <a:gd name="T62" fmla="*/ 102 w 134"/>
                  <a:gd name="T63" fmla="*/ 215 h 383"/>
                  <a:gd name="T64" fmla="*/ 98 w 134"/>
                  <a:gd name="T65" fmla="*/ 250 h 383"/>
                  <a:gd name="T66" fmla="*/ 92 w 134"/>
                  <a:gd name="T67" fmla="*/ 269 h 383"/>
                  <a:gd name="T68" fmla="*/ 83 w 134"/>
                  <a:gd name="T69" fmla="*/ 289 h 383"/>
                  <a:gd name="T70" fmla="*/ 70 w 134"/>
                  <a:gd name="T71" fmla="*/ 307 h 383"/>
                  <a:gd name="T72" fmla="*/ 57 w 134"/>
                  <a:gd name="T73" fmla="*/ 324 h 383"/>
                  <a:gd name="T74" fmla="*/ 43 w 134"/>
                  <a:gd name="T75" fmla="*/ 342 h 383"/>
                  <a:gd name="T76" fmla="*/ 30 w 134"/>
                  <a:gd name="T77" fmla="*/ 357 h 383"/>
                  <a:gd name="T78" fmla="*/ 21 w 134"/>
                  <a:gd name="T79" fmla="*/ 370 h 383"/>
                  <a:gd name="T80" fmla="*/ 16 w 134"/>
                  <a:gd name="T81" fmla="*/ 383 h 3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383"/>
                  <a:gd name="T125" fmla="*/ 134 w 134"/>
                  <a:gd name="T126" fmla="*/ 383 h 3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383">
                    <a:moveTo>
                      <a:pt x="16" y="383"/>
                    </a:moveTo>
                    <a:lnTo>
                      <a:pt x="13" y="375"/>
                    </a:lnTo>
                    <a:lnTo>
                      <a:pt x="8" y="367"/>
                    </a:lnTo>
                    <a:lnTo>
                      <a:pt x="5" y="358"/>
                    </a:lnTo>
                    <a:lnTo>
                      <a:pt x="0" y="350"/>
                    </a:lnTo>
                    <a:lnTo>
                      <a:pt x="12" y="338"/>
                    </a:lnTo>
                    <a:lnTo>
                      <a:pt x="23" y="324"/>
                    </a:lnTo>
                    <a:lnTo>
                      <a:pt x="36" y="307"/>
                    </a:lnTo>
                    <a:lnTo>
                      <a:pt x="47" y="290"/>
                    </a:lnTo>
                    <a:lnTo>
                      <a:pt x="59" y="273"/>
                    </a:lnTo>
                    <a:lnTo>
                      <a:pt x="67" y="255"/>
                    </a:lnTo>
                    <a:lnTo>
                      <a:pt x="74" y="241"/>
                    </a:lnTo>
                    <a:lnTo>
                      <a:pt x="76" y="229"/>
                    </a:lnTo>
                    <a:lnTo>
                      <a:pt x="77" y="203"/>
                    </a:lnTo>
                    <a:lnTo>
                      <a:pt x="77" y="168"/>
                    </a:lnTo>
                    <a:lnTo>
                      <a:pt x="77" y="131"/>
                    </a:lnTo>
                    <a:lnTo>
                      <a:pt x="81" y="97"/>
                    </a:lnTo>
                    <a:lnTo>
                      <a:pt x="87" y="66"/>
                    </a:lnTo>
                    <a:lnTo>
                      <a:pt x="92" y="38"/>
                    </a:lnTo>
                    <a:lnTo>
                      <a:pt x="99" y="16"/>
                    </a:lnTo>
                    <a:lnTo>
                      <a:pt x="106" y="0"/>
                    </a:lnTo>
                    <a:lnTo>
                      <a:pt x="113" y="5"/>
                    </a:lnTo>
                    <a:lnTo>
                      <a:pt x="121" y="9"/>
                    </a:lnTo>
                    <a:lnTo>
                      <a:pt x="128" y="13"/>
                    </a:lnTo>
                    <a:lnTo>
                      <a:pt x="134" y="17"/>
                    </a:lnTo>
                    <a:lnTo>
                      <a:pt x="122" y="38"/>
                    </a:lnTo>
                    <a:lnTo>
                      <a:pt x="112" y="61"/>
                    </a:lnTo>
                    <a:lnTo>
                      <a:pt x="104" y="83"/>
                    </a:lnTo>
                    <a:lnTo>
                      <a:pt x="102" y="105"/>
                    </a:lnTo>
                    <a:lnTo>
                      <a:pt x="102" y="134"/>
                    </a:lnTo>
                    <a:lnTo>
                      <a:pt x="102" y="174"/>
                    </a:lnTo>
                    <a:lnTo>
                      <a:pt x="102" y="215"/>
                    </a:lnTo>
                    <a:lnTo>
                      <a:pt x="98" y="250"/>
                    </a:lnTo>
                    <a:lnTo>
                      <a:pt x="92" y="269"/>
                    </a:lnTo>
                    <a:lnTo>
                      <a:pt x="83" y="289"/>
                    </a:lnTo>
                    <a:lnTo>
                      <a:pt x="70" y="307"/>
                    </a:lnTo>
                    <a:lnTo>
                      <a:pt x="57" y="324"/>
                    </a:lnTo>
                    <a:lnTo>
                      <a:pt x="43" y="342"/>
                    </a:lnTo>
                    <a:lnTo>
                      <a:pt x="30" y="357"/>
                    </a:lnTo>
                    <a:lnTo>
                      <a:pt x="21" y="370"/>
                    </a:lnTo>
                    <a:lnTo>
                      <a:pt x="16" y="383"/>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3" name="Freeform 214"/>
              <p:cNvSpPr>
                <a:spLocks/>
              </p:cNvSpPr>
              <p:nvPr/>
            </p:nvSpPr>
            <p:spPr bwMode="auto">
              <a:xfrm>
                <a:off x="2238" y="573"/>
                <a:ext cx="49" cy="166"/>
              </a:xfrm>
              <a:custGeom>
                <a:avLst/>
                <a:gdLst>
                  <a:gd name="T0" fmla="*/ 11 w 99"/>
                  <a:gd name="T1" fmla="*/ 332 h 332"/>
                  <a:gd name="T2" fmla="*/ 7 w 99"/>
                  <a:gd name="T3" fmla="*/ 326 h 332"/>
                  <a:gd name="T4" fmla="*/ 5 w 99"/>
                  <a:gd name="T5" fmla="*/ 321 h 332"/>
                  <a:gd name="T6" fmla="*/ 3 w 99"/>
                  <a:gd name="T7" fmla="*/ 315 h 332"/>
                  <a:gd name="T8" fmla="*/ 0 w 99"/>
                  <a:gd name="T9" fmla="*/ 311 h 332"/>
                  <a:gd name="T10" fmla="*/ 7 w 99"/>
                  <a:gd name="T11" fmla="*/ 302 h 332"/>
                  <a:gd name="T12" fmla="*/ 14 w 99"/>
                  <a:gd name="T13" fmla="*/ 289 h 332"/>
                  <a:gd name="T14" fmla="*/ 21 w 99"/>
                  <a:gd name="T15" fmla="*/ 276 h 332"/>
                  <a:gd name="T16" fmla="*/ 28 w 99"/>
                  <a:gd name="T17" fmla="*/ 263 h 332"/>
                  <a:gd name="T18" fmla="*/ 33 w 99"/>
                  <a:gd name="T19" fmla="*/ 249 h 332"/>
                  <a:gd name="T20" fmla="*/ 38 w 99"/>
                  <a:gd name="T21" fmla="*/ 236 h 332"/>
                  <a:gd name="T22" fmla="*/ 42 w 99"/>
                  <a:gd name="T23" fmla="*/ 223 h 332"/>
                  <a:gd name="T24" fmla="*/ 44 w 99"/>
                  <a:gd name="T25" fmla="*/ 213 h 332"/>
                  <a:gd name="T26" fmla="*/ 48 w 99"/>
                  <a:gd name="T27" fmla="*/ 192 h 332"/>
                  <a:gd name="T28" fmla="*/ 52 w 99"/>
                  <a:gd name="T29" fmla="*/ 168 h 332"/>
                  <a:gd name="T30" fmla="*/ 56 w 99"/>
                  <a:gd name="T31" fmla="*/ 143 h 332"/>
                  <a:gd name="T32" fmla="*/ 57 w 99"/>
                  <a:gd name="T33" fmla="*/ 121 h 332"/>
                  <a:gd name="T34" fmla="*/ 59 w 99"/>
                  <a:gd name="T35" fmla="*/ 93 h 332"/>
                  <a:gd name="T36" fmla="*/ 65 w 99"/>
                  <a:gd name="T37" fmla="*/ 57 h 332"/>
                  <a:gd name="T38" fmla="*/ 72 w 99"/>
                  <a:gd name="T39" fmla="*/ 22 h 332"/>
                  <a:gd name="T40" fmla="*/ 77 w 99"/>
                  <a:gd name="T41" fmla="*/ 0 h 332"/>
                  <a:gd name="T42" fmla="*/ 84 w 99"/>
                  <a:gd name="T43" fmla="*/ 8 h 332"/>
                  <a:gd name="T44" fmla="*/ 92 w 99"/>
                  <a:gd name="T45" fmla="*/ 19 h 332"/>
                  <a:gd name="T46" fmla="*/ 97 w 99"/>
                  <a:gd name="T47" fmla="*/ 28 h 332"/>
                  <a:gd name="T48" fmla="*/ 99 w 99"/>
                  <a:gd name="T49" fmla="*/ 35 h 332"/>
                  <a:gd name="T50" fmla="*/ 96 w 99"/>
                  <a:gd name="T51" fmla="*/ 56 h 332"/>
                  <a:gd name="T52" fmla="*/ 91 w 99"/>
                  <a:gd name="T53" fmla="*/ 79 h 332"/>
                  <a:gd name="T54" fmla="*/ 86 w 99"/>
                  <a:gd name="T55" fmla="*/ 102 h 332"/>
                  <a:gd name="T56" fmla="*/ 80 w 99"/>
                  <a:gd name="T57" fmla="*/ 125 h 332"/>
                  <a:gd name="T58" fmla="*/ 73 w 99"/>
                  <a:gd name="T59" fmla="*/ 145 h 332"/>
                  <a:gd name="T60" fmla="*/ 67 w 99"/>
                  <a:gd name="T61" fmla="*/ 164 h 332"/>
                  <a:gd name="T62" fmla="*/ 64 w 99"/>
                  <a:gd name="T63" fmla="*/ 176 h 332"/>
                  <a:gd name="T64" fmla="*/ 63 w 99"/>
                  <a:gd name="T65" fmla="*/ 184 h 332"/>
                  <a:gd name="T66" fmla="*/ 63 w 99"/>
                  <a:gd name="T67" fmla="*/ 197 h 332"/>
                  <a:gd name="T68" fmla="*/ 61 w 99"/>
                  <a:gd name="T69" fmla="*/ 217 h 332"/>
                  <a:gd name="T70" fmla="*/ 59 w 99"/>
                  <a:gd name="T71" fmla="*/ 236 h 332"/>
                  <a:gd name="T72" fmla="*/ 57 w 99"/>
                  <a:gd name="T73" fmla="*/ 252 h 332"/>
                  <a:gd name="T74" fmla="*/ 54 w 99"/>
                  <a:gd name="T75" fmla="*/ 260 h 332"/>
                  <a:gd name="T76" fmla="*/ 50 w 99"/>
                  <a:gd name="T77" fmla="*/ 271 h 332"/>
                  <a:gd name="T78" fmla="*/ 44 w 99"/>
                  <a:gd name="T79" fmla="*/ 282 h 332"/>
                  <a:gd name="T80" fmla="*/ 37 w 99"/>
                  <a:gd name="T81" fmla="*/ 295 h 332"/>
                  <a:gd name="T82" fmla="*/ 29 w 99"/>
                  <a:gd name="T83" fmla="*/ 306 h 332"/>
                  <a:gd name="T84" fmla="*/ 22 w 99"/>
                  <a:gd name="T85" fmla="*/ 317 h 332"/>
                  <a:gd name="T86" fmla="*/ 15 w 99"/>
                  <a:gd name="T87" fmla="*/ 326 h 332"/>
                  <a:gd name="T88" fmla="*/ 11 w 99"/>
                  <a:gd name="T89" fmla="*/ 332 h 3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332"/>
                  <a:gd name="T137" fmla="*/ 99 w 99"/>
                  <a:gd name="T138" fmla="*/ 332 h 3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332">
                    <a:moveTo>
                      <a:pt x="11" y="332"/>
                    </a:moveTo>
                    <a:lnTo>
                      <a:pt x="7" y="326"/>
                    </a:lnTo>
                    <a:lnTo>
                      <a:pt x="5" y="321"/>
                    </a:lnTo>
                    <a:lnTo>
                      <a:pt x="3" y="315"/>
                    </a:lnTo>
                    <a:lnTo>
                      <a:pt x="0" y="311"/>
                    </a:lnTo>
                    <a:lnTo>
                      <a:pt x="7" y="302"/>
                    </a:lnTo>
                    <a:lnTo>
                      <a:pt x="14" y="289"/>
                    </a:lnTo>
                    <a:lnTo>
                      <a:pt x="21" y="276"/>
                    </a:lnTo>
                    <a:lnTo>
                      <a:pt x="28" y="263"/>
                    </a:lnTo>
                    <a:lnTo>
                      <a:pt x="33" y="249"/>
                    </a:lnTo>
                    <a:lnTo>
                      <a:pt x="38" y="236"/>
                    </a:lnTo>
                    <a:lnTo>
                      <a:pt x="42" y="223"/>
                    </a:lnTo>
                    <a:lnTo>
                      <a:pt x="44" y="213"/>
                    </a:lnTo>
                    <a:lnTo>
                      <a:pt x="48" y="192"/>
                    </a:lnTo>
                    <a:lnTo>
                      <a:pt x="52" y="168"/>
                    </a:lnTo>
                    <a:lnTo>
                      <a:pt x="56" y="143"/>
                    </a:lnTo>
                    <a:lnTo>
                      <a:pt x="57" y="121"/>
                    </a:lnTo>
                    <a:lnTo>
                      <a:pt x="59" y="93"/>
                    </a:lnTo>
                    <a:lnTo>
                      <a:pt x="65" y="57"/>
                    </a:lnTo>
                    <a:lnTo>
                      <a:pt x="72" y="22"/>
                    </a:lnTo>
                    <a:lnTo>
                      <a:pt x="77" y="0"/>
                    </a:lnTo>
                    <a:lnTo>
                      <a:pt x="84" y="8"/>
                    </a:lnTo>
                    <a:lnTo>
                      <a:pt x="92" y="19"/>
                    </a:lnTo>
                    <a:lnTo>
                      <a:pt x="97" y="28"/>
                    </a:lnTo>
                    <a:lnTo>
                      <a:pt x="99" y="35"/>
                    </a:lnTo>
                    <a:lnTo>
                      <a:pt x="96" y="56"/>
                    </a:lnTo>
                    <a:lnTo>
                      <a:pt x="91" y="79"/>
                    </a:lnTo>
                    <a:lnTo>
                      <a:pt x="86" y="102"/>
                    </a:lnTo>
                    <a:lnTo>
                      <a:pt x="80" y="125"/>
                    </a:lnTo>
                    <a:lnTo>
                      <a:pt x="73" y="145"/>
                    </a:lnTo>
                    <a:lnTo>
                      <a:pt x="67" y="164"/>
                    </a:lnTo>
                    <a:lnTo>
                      <a:pt x="64" y="176"/>
                    </a:lnTo>
                    <a:lnTo>
                      <a:pt x="63" y="184"/>
                    </a:lnTo>
                    <a:lnTo>
                      <a:pt x="63" y="197"/>
                    </a:lnTo>
                    <a:lnTo>
                      <a:pt x="61" y="217"/>
                    </a:lnTo>
                    <a:lnTo>
                      <a:pt x="59" y="236"/>
                    </a:lnTo>
                    <a:lnTo>
                      <a:pt x="57" y="252"/>
                    </a:lnTo>
                    <a:lnTo>
                      <a:pt x="54" y="260"/>
                    </a:lnTo>
                    <a:lnTo>
                      <a:pt x="50" y="271"/>
                    </a:lnTo>
                    <a:lnTo>
                      <a:pt x="44" y="282"/>
                    </a:lnTo>
                    <a:lnTo>
                      <a:pt x="37" y="295"/>
                    </a:lnTo>
                    <a:lnTo>
                      <a:pt x="29" y="306"/>
                    </a:lnTo>
                    <a:lnTo>
                      <a:pt x="22" y="317"/>
                    </a:lnTo>
                    <a:lnTo>
                      <a:pt x="15" y="326"/>
                    </a:lnTo>
                    <a:lnTo>
                      <a:pt x="11" y="332"/>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4" name="Freeform 215"/>
              <p:cNvSpPr>
                <a:spLocks/>
              </p:cNvSpPr>
              <p:nvPr/>
            </p:nvSpPr>
            <p:spPr bwMode="auto">
              <a:xfrm>
                <a:off x="2223" y="584"/>
                <a:ext cx="35" cy="133"/>
              </a:xfrm>
              <a:custGeom>
                <a:avLst/>
                <a:gdLst>
                  <a:gd name="T0" fmla="*/ 18 w 70"/>
                  <a:gd name="T1" fmla="*/ 266 h 266"/>
                  <a:gd name="T2" fmla="*/ 13 w 70"/>
                  <a:gd name="T3" fmla="*/ 255 h 266"/>
                  <a:gd name="T4" fmla="*/ 9 w 70"/>
                  <a:gd name="T5" fmla="*/ 246 h 266"/>
                  <a:gd name="T6" fmla="*/ 4 w 70"/>
                  <a:gd name="T7" fmla="*/ 237 h 266"/>
                  <a:gd name="T8" fmla="*/ 0 w 70"/>
                  <a:gd name="T9" fmla="*/ 228 h 266"/>
                  <a:gd name="T10" fmla="*/ 5 w 70"/>
                  <a:gd name="T11" fmla="*/ 216 h 266"/>
                  <a:gd name="T12" fmla="*/ 13 w 70"/>
                  <a:gd name="T13" fmla="*/ 201 h 266"/>
                  <a:gd name="T14" fmla="*/ 23 w 70"/>
                  <a:gd name="T15" fmla="*/ 186 h 266"/>
                  <a:gd name="T16" fmla="*/ 32 w 70"/>
                  <a:gd name="T17" fmla="*/ 169 h 266"/>
                  <a:gd name="T18" fmla="*/ 40 w 70"/>
                  <a:gd name="T19" fmla="*/ 153 h 266"/>
                  <a:gd name="T20" fmla="*/ 47 w 70"/>
                  <a:gd name="T21" fmla="*/ 138 h 266"/>
                  <a:gd name="T22" fmla="*/ 51 w 70"/>
                  <a:gd name="T23" fmla="*/ 124 h 266"/>
                  <a:gd name="T24" fmla="*/ 53 w 70"/>
                  <a:gd name="T25" fmla="*/ 114 h 266"/>
                  <a:gd name="T26" fmla="*/ 51 w 70"/>
                  <a:gd name="T27" fmla="*/ 89 h 266"/>
                  <a:gd name="T28" fmla="*/ 50 w 70"/>
                  <a:gd name="T29" fmla="*/ 57 h 266"/>
                  <a:gd name="T30" fmla="*/ 53 w 70"/>
                  <a:gd name="T31" fmla="*/ 24 h 266"/>
                  <a:gd name="T32" fmla="*/ 64 w 70"/>
                  <a:gd name="T33" fmla="*/ 0 h 266"/>
                  <a:gd name="T34" fmla="*/ 68 w 70"/>
                  <a:gd name="T35" fmla="*/ 39 h 266"/>
                  <a:gd name="T36" fmla="*/ 70 w 70"/>
                  <a:gd name="T37" fmla="*/ 76 h 266"/>
                  <a:gd name="T38" fmla="*/ 69 w 70"/>
                  <a:gd name="T39" fmla="*/ 108 h 266"/>
                  <a:gd name="T40" fmla="*/ 64 w 70"/>
                  <a:gd name="T41" fmla="*/ 136 h 266"/>
                  <a:gd name="T42" fmla="*/ 59 w 70"/>
                  <a:gd name="T43" fmla="*/ 149 h 266"/>
                  <a:gd name="T44" fmla="*/ 54 w 70"/>
                  <a:gd name="T45" fmla="*/ 165 h 266"/>
                  <a:gd name="T46" fmla="*/ 46 w 70"/>
                  <a:gd name="T47" fmla="*/ 181 h 266"/>
                  <a:gd name="T48" fmla="*/ 36 w 70"/>
                  <a:gd name="T49" fmla="*/ 199 h 266"/>
                  <a:gd name="T50" fmla="*/ 28 w 70"/>
                  <a:gd name="T51" fmla="*/ 216 h 266"/>
                  <a:gd name="T52" fmla="*/ 23 w 70"/>
                  <a:gd name="T53" fmla="*/ 235 h 266"/>
                  <a:gd name="T54" fmla="*/ 18 w 70"/>
                  <a:gd name="T55" fmla="*/ 251 h 266"/>
                  <a:gd name="T56" fmla="*/ 18 w 70"/>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266"/>
                  <a:gd name="T89" fmla="*/ 70 w 70"/>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266">
                    <a:moveTo>
                      <a:pt x="18" y="266"/>
                    </a:moveTo>
                    <a:lnTo>
                      <a:pt x="13" y="255"/>
                    </a:lnTo>
                    <a:lnTo>
                      <a:pt x="9" y="246"/>
                    </a:lnTo>
                    <a:lnTo>
                      <a:pt x="4" y="237"/>
                    </a:lnTo>
                    <a:lnTo>
                      <a:pt x="0" y="228"/>
                    </a:lnTo>
                    <a:lnTo>
                      <a:pt x="5" y="216"/>
                    </a:lnTo>
                    <a:lnTo>
                      <a:pt x="13" y="201"/>
                    </a:lnTo>
                    <a:lnTo>
                      <a:pt x="23" y="186"/>
                    </a:lnTo>
                    <a:lnTo>
                      <a:pt x="32" y="169"/>
                    </a:lnTo>
                    <a:lnTo>
                      <a:pt x="40" y="153"/>
                    </a:lnTo>
                    <a:lnTo>
                      <a:pt x="47" y="138"/>
                    </a:lnTo>
                    <a:lnTo>
                      <a:pt x="51" y="124"/>
                    </a:lnTo>
                    <a:lnTo>
                      <a:pt x="53" y="114"/>
                    </a:lnTo>
                    <a:lnTo>
                      <a:pt x="51" y="89"/>
                    </a:lnTo>
                    <a:lnTo>
                      <a:pt x="50" y="57"/>
                    </a:lnTo>
                    <a:lnTo>
                      <a:pt x="53" y="24"/>
                    </a:lnTo>
                    <a:lnTo>
                      <a:pt x="64" y="0"/>
                    </a:lnTo>
                    <a:lnTo>
                      <a:pt x="68" y="39"/>
                    </a:lnTo>
                    <a:lnTo>
                      <a:pt x="70" y="76"/>
                    </a:lnTo>
                    <a:lnTo>
                      <a:pt x="69" y="108"/>
                    </a:lnTo>
                    <a:lnTo>
                      <a:pt x="64" y="136"/>
                    </a:lnTo>
                    <a:lnTo>
                      <a:pt x="59" y="149"/>
                    </a:lnTo>
                    <a:lnTo>
                      <a:pt x="54" y="165"/>
                    </a:lnTo>
                    <a:lnTo>
                      <a:pt x="46" y="181"/>
                    </a:lnTo>
                    <a:lnTo>
                      <a:pt x="36" y="199"/>
                    </a:lnTo>
                    <a:lnTo>
                      <a:pt x="28" y="216"/>
                    </a:lnTo>
                    <a:lnTo>
                      <a:pt x="23" y="235"/>
                    </a:lnTo>
                    <a:lnTo>
                      <a:pt x="18" y="251"/>
                    </a:lnTo>
                    <a:lnTo>
                      <a:pt x="18" y="266"/>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5" name="Freeform 216"/>
              <p:cNvSpPr>
                <a:spLocks/>
              </p:cNvSpPr>
              <p:nvPr/>
            </p:nvSpPr>
            <p:spPr bwMode="auto">
              <a:xfrm>
                <a:off x="2204" y="552"/>
                <a:ext cx="34" cy="133"/>
              </a:xfrm>
              <a:custGeom>
                <a:avLst/>
                <a:gdLst>
                  <a:gd name="T0" fmla="*/ 0 w 66"/>
                  <a:gd name="T1" fmla="*/ 234 h 265"/>
                  <a:gd name="T2" fmla="*/ 5 w 66"/>
                  <a:gd name="T3" fmla="*/ 241 h 265"/>
                  <a:gd name="T4" fmla="*/ 10 w 66"/>
                  <a:gd name="T5" fmla="*/ 249 h 265"/>
                  <a:gd name="T6" fmla="*/ 16 w 66"/>
                  <a:gd name="T7" fmla="*/ 257 h 265"/>
                  <a:gd name="T8" fmla="*/ 22 w 66"/>
                  <a:gd name="T9" fmla="*/ 265 h 265"/>
                  <a:gd name="T10" fmla="*/ 26 w 66"/>
                  <a:gd name="T11" fmla="*/ 256 h 265"/>
                  <a:gd name="T12" fmla="*/ 32 w 66"/>
                  <a:gd name="T13" fmla="*/ 247 h 265"/>
                  <a:gd name="T14" fmla="*/ 39 w 66"/>
                  <a:gd name="T15" fmla="*/ 237 h 265"/>
                  <a:gd name="T16" fmla="*/ 46 w 66"/>
                  <a:gd name="T17" fmla="*/ 226 h 265"/>
                  <a:gd name="T18" fmla="*/ 53 w 66"/>
                  <a:gd name="T19" fmla="*/ 216 h 265"/>
                  <a:gd name="T20" fmla="*/ 58 w 66"/>
                  <a:gd name="T21" fmla="*/ 203 h 265"/>
                  <a:gd name="T22" fmla="*/ 62 w 66"/>
                  <a:gd name="T23" fmla="*/ 190 h 265"/>
                  <a:gd name="T24" fmla="*/ 64 w 66"/>
                  <a:gd name="T25" fmla="*/ 173 h 265"/>
                  <a:gd name="T26" fmla="*/ 63 w 66"/>
                  <a:gd name="T27" fmla="*/ 135 h 265"/>
                  <a:gd name="T28" fmla="*/ 58 w 66"/>
                  <a:gd name="T29" fmla="*/ 98 h 265"/>
                  <a:gd name="T30" fmla="*/ 58 w 66"/>
                  <a:gd name="T31" fmla="*/ 54 h 265"/>
                  <a:gd name="T32" fmla="*/ 66 w 66"/>
                  <a:gd name="T33" fmla="*/ 0 h 265"/>
                  <a:gd name="T34" fmla="*/ 51 w 66"/>
                  <a:gd name="T35" fmla="*/ 31 h 265"/>
                  <a:gd name="T36" fmla="*/ 42 w 66"/>
                  <a:gd name="T37" fmla="*/ 60 h 265"/>
                  <a:gd name="T38" fmla="*/ 37 w 66"/>
                  <a:gd name="T39" fmla="*/ 86 h 265"/>
                  <a:gd name="T40" fmla="*/ 35 w 66"/>
                  <a:gd name="T41" fmla="*/ 112 h 265"/>
                  <a:gd name="T42" fmla="*/ 35 w 66"/>
                  <a:gd name="T43" fmla="*/ 125 h 265"/>
                  <a:gd name="T44" fmla="*/ 35 w 66"/>
                  <a:gd name="T45" fmla="*/ 139 h 265"/>
                  <a:gd name="T46" fmla="*/ 34 w 66"/>
                  <a:gd name="T47" fmla="*/ 154 h 265"/>
                  <a:gd name="T48" fmla="*/ 32 w 66"/>
                  <a:gd name="T49" fmla="*/ 169 h 265"/>
                  <a:gd name="T50" fmla="*/ 27 w 66"/>
                  <a:gd name="T51" fmla="*/ 185 h 265"/>
                  <a:gd name="T52" fmla="*/ 20 w 66"/>
                  <a:gd name="T53" fmla="*/ 201 h 265"/>
                  <a:gd name="T54" fmla="*/ 12 w 66"/>
                  <a:gd name="T55" fmla="*/ 217 h 265"/>
                  <a:gd name="T56" fmla="*/ 0 w 66"/>
                  <a:gd name="T57" fmla="*/ 234 h 2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265"/>
                  <a:gd name="T89" fmla="*/ 66 w 66"/>
                  <a:gd name="T90" fmla="*/ 265 h 2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265">
                    <a:moveTo>
                      <a:pt x="0" y="234"/>
                    </a:moveTo>
                    <a:lnTo>
                      <a:pt x="5" y="241"/>
                    </a:lnTo>
                    <a:lnTo>
                      <a:pt x="10" y="249"/>
                    </a:lnTo>
                    <a:lnTo>
                      <a:pt x="16" y="257"/>
                    </a:lnTo>
                    <a:lnTo>
                      <a:pt x="22" y="265"/>
                    </a:lnTo>
                    <a:lnTo>
                      <a:pt x="26" y="256"/>
                    </a:lnTo>
                    <a:lnTo>
                      <a:pt x="32" y="247"/>
                    </a:lnTo>
                    <a:lnTo>
                      <a:pt x="39" y="237"/>
                    </a:lnTo>
                    <a:lnTo>
                      <a:pt x="46" y="226"/>
                    </a:lnTo>
                    <a:lnTo>
                      <a:pt x="53" y="216"/>
                    </a:lnTo>
                    <a:lnTo>
                      <a:pt x="58" y="203"/>
                    </a:lnTo>
                    <a:lnTo>
                      <a:pt x="62" y="190"/>
                    </a:lnTo>
                    <a:lnTo>
                      <a:pt x="64" y="173"/>
                    </a:lnTo>
                    <a:lnTo>
                      <a:pt x="63" y="135"/>
                    </a:lnTo>
                    <a:lnTo>
                      <a:pt x="58" y="98"/>
                    </a:lnTo>
                    <a:lnTo>
                      <a:pt x="58" y="54"/>
                    </a:lnTo>
                    <a:lnTo>
                      <a:pt x="66" y="0"/>
                    </a:lnTo>
                    <a:lnTo>
                      <a:pt x="51" y="31"/>
                    </a:lnTo>
                    <a:lnTo>
                      <a:pt x="42" y="60"/>
                    </a:lnTo>
                    <a:lnTo>
                      <a:pt x="37" y="86"/>
                    </a:lnTo>
                    <a:lnTo>
                      <a:pt x="35" y="112"/>
                    </a:lnTo>
                    <a:lnTo>
                      <a:pt x="35" y="125"/>
                    </a:lnTo>
                    <a:lnTo>
                      <a:pt x="35" y="139"/>
                    </a:lnTo>
                    <a:lnTo>
                      <a:pt x="34" y="154"/>
                    </a:lnTo>
                    <a:lnTo>
                      <a:pt x="32" y="169"/>
                    </a:lnTo>
                    <a:lnTo>
                      <a:pt x="27" y="185"/>
                    </a:lnTo>
                    <a:lnTo>
                      <a:pt x="20" y="201"/>
                    </a:lnTo>
                    <a:lnTo>
                      <a:pt x="12" y="217"/>
                    </a:lnTo>
                    <a:lnTo>
                      <a:pt x="0" y="234"/>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6" name="Freeform 217"/>
              <p:cNvSpPr>
                <a:spLocks/>
              </p:cNvSpPr>
              <p:nvPr/>
            </p:nvSpPr>
            <p:spPr bwMode="auto">
              <a:xfrm>
                <a:off x="2077" y="517"/>
                <a:ext cx="80" cy="129"/>
              </a:xfrm>
              <a:custGeom>
                <a:avLst/>
                <a:gdLst>
                  <a:gd name="T0" fmla="*/ 10 w 161"/>
                  <a:gd name="T1" fmla="*/ 210 h 258"/>
                  <a:gd name="T2" fmla="*/ 1 w 161"/>
                  <a:gd name="T3" fmla="*/ 247 h 258"/>
                  <a:gd name="T4" fmla="*/ 16 w 161"/>
                  <a:gd name="T5" fmla="*/ 258 h 258"/>
                  <a:gd name="T6" fmla="*/ 27 w 161"/>
                  <a:gd name="T7" fmla="*/ 253 h 258"/>
                  <a:gd name="T8" fmla="*/ 36 w 161"/>
                  <a:gd name="T9" fmla="*/ 251 h 258"/>
                  <a:gd name="T10" fmla="*/ 50 w 161"/>
                  <a:gd name="T11" fmla="*/ 253 h 258"/>
                  <a:gd name="T12" fmla="*/ 64 w 161"/>
                  <a:gd name="T13" fmla="*/ 250 h 258"/>
                  <a:gd name="T14" fmla="*/ 50 w 161"/>
                  <a:gd name="T15" fmla="*/ 243 h 258"/>
                  <a:gd name="T16" fmla="*/ 62 w 161"/>
                  <a:gd name="T17" fmla="*/ 226 h 258"/>
                  <a:gd name="T18" fmla="*/ 84 w 161"/>
                  <a:gd name="T19" fmla="*/ 214 h 258"/>
                  <a:gd name="T20" fmla="*/ 104 w 161"/>
                  <a:gd name="T21" fmla="*/ 196 h 258"/>
                  <a:gd name="T22" fmla="*/ 89 w 161"/>
                  <a:gd name="T23" fmla="*/ 202 h 258"/>
                  <a:gd name="T24" fmla="*/ 72 w 161"/>
                  <a:gd name="T25" fmla="*/ 205 h 258"/>
                  <a:gd name="T26" fmla="*/ 65 w 161"/>
                  <a:gd name="T27" fmla="*/ 201 h 258"/>
                  <a:gd name="T28" fmla="*/ 82 w 161"/>
                  <a:gd name="T29" fmla="*/ 192 h 258"/>
                  <a:gd name="T30" fmla="*/ 96 w 161"/>
                  <a:gd name="T31" fmla="*/ 181 h 258"/>
                  <a:gd name="T32" fmla="*/ 80 w 161"/>
                  <a:gd name="T33" fmla="*/ 172 h 258"/>
                  <a:gd name="T34" fmla="*/ 73 w 161"/>
                  <a:gd name="T35" fmla="*/ 145 h 258"/>
                  <a:gd name="T36" fmla="*/ 81 w 161"/>
                  <a:gd name="T37" fmla="*/ 108 h 258"/>
                  <a:gd name="T38" fmla="*/ 98 w 161"/>
                  <a:gd name="T39" fmla="*/ 102 h 258"/>
                  <a:gd name="T40" fmla="*/ 111 w 161"/>
                  <a:gd name="T41" fmla="*/ 102 h 258"/>
                  <a:gd name="T42" fmla="*/ 114 w 161"/>
                  <a:gd name="T43" fmla="*/ 88 h 258"/>
                  <a:gd name="T44" fmla="*/ 122 w 161"/>
                  <a:gd name="T45" fmla="*/ 101 h 258"/>
                  <a:gd name="T46" fmla="*/ 130 w 161"/>
                  <a:gd name="T47" fmla="*/ 101 h 258"/>
                  <a:gd name="T48" fmla="*/ 127 w 161"/>
                  <a:gd name="T49" fmla="*/ 81 h 258"/>
                  <a:gd name="T50" fmla="*/ 133 w 161"/>
                  <a:gd name="T51" fmla="*/ 66 h 258"/>
                  <a:gd name="T52" fmla="*/ 159 w 161"/>
                  <a:gd name="T53" fmla="*/ 86 h 258"/>
                  <a:gd name="T54" fmla="*/ 149 w 161"/>
                  <a:gd name="T55" fmla="*/ 61 h 258"/>
                  <a:gd name="T56" fmla="*/ 131 w 161"/>
                  <a:gd name="T57" fmla="*/ 32 h 258"/>
                  <a:gd name="T58" fmla="*/ 126 w 161"/>
                  <a:gd name="T59" fmla="*/ 0 h 258"/>
                  <a:gd name="T60" fmla="*/ 118 w 161"/>
                  <a:gd name="T61" fmla="*/ 26 h 258"/>
                  <a:gd name="T62" fmla="*/ 112 w 161"/>
                  <a:gd name="T63" fmla="*/ 49 h 258"/>
                  <a:gd name="T64" fmla="*/ 102 w 161"/>
                  <a:gd name="T65" fmla="*/ 47 h 258"/>
                  <a:gd name="T66" fmla="*/ 93 w 161"/>
                  <a:gd name="T67" fmla="*/ 38 h 258"/>
                  <a:gd name="T68" fmla="*/ 75 w 161"/>
                  <a:gd name="T69" fmla="*/ 43 h 258"/>
                  <a:gd name="T70" fmla="*/ 53 w 161"/>
                  <a:gd name="T71" fmla="*/ 30 h 258"/>
                  <a:gd name="T72" fmla="*/ 39 w 161"/>
                  <a:gd name="T73" fmla="*/ 20 h 258"/>
                  <a:gd name="T74" fmla="*/ 45 w 161"/>
                  <a:gd name="T75" fmla="*/ 51 h 258"/>
                  <a:gd name="T76" fmla="*/ 60 w 161"/>
                  <a:gd name="T77" fmla="*/ 61 h 258"/>
                  <a:gd name="T78" fmla="*/ 75 w 161"/>
                  <a:gd name="T79" fmla="*/ 63 h 258"/>
                  <a:gd name="T80" fmla="*/ 85 w 161"/>
                  <a:gd name="T81" fmla="*/ 72 h 258"/>
                  <a:gd name="T82" fmla="*/ 62 w 161"/>
                  <a:gd name="T83" fmla="*/ 95 h 258"/>
                  <a:gd name="T84" fmla="*/ 41 w 161"/>
                  <a:gd name="T85" fmla="*/ 139 h 258"/>
                  <a:gd name="T86" fmla="*/ 34 w 161"/>
                  <a:gd name="T87" fmla="*/ 179 h 258"/>
                  <a:gd name="T88" fmla="*/ 21 w 161"/>
                  <a:gd name="T89" fmla="*/ 186 h 2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
                  <a:gd name="T136" fmla="*/ 0 h 258"/>
                  <a:gd name="T137" fmla="*/ 161 w 161"/>
                  <a:gd name="T138" fmla="*/ 258 h 2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 h="258">
                    <a:moveTo>
                      <a:pt x="21" y="186"/>
                    </a:moveTo>
                    <a:lnTo>
                      <a:pt x="14" y="197"/>
                    </a:lnTo>
                    <a:lnTo>
                      <a:pt x="10" y="210"/>
                    </a:lnTo>
                    <a:lnTo>
                      <a:pt x="5" y="224"/>
                    </a:lnTo>
                    <a:lnTo>
                      <a:pt x="0" y="239"/>
                    </a:lnTo>
                    <a:lnTo>
                      <a:pt x="1" y="247"/>
                    </a:lnTo>
                    <a:lnTo>
                      <a:pt x="6" y="254"/>
                    </a:lnTo>
                    <a:lnTo>
                      <a:pt x="11" y="257"/>
                    </a:lnTo>
                    <a:lnTo>
                      <a:pt x="16" y="258"/>
                    </a:lnTo>
                    <a:lnTo>
                      <a:pt x="21" y="256"/>
                    </a:lnTo>
                    <a:lnTo>
                      <a:pt x="24" y="254"/>
                    </a:lnTo>
                    <a:lnTo>
                      <a:pt x="27" y="253"/>
                    </a:lnTo>
                    <a:lnTo>
                      <a:pt x="28" y="251"/>
                    </a:lnTo>
                    <a:lnTo>
                      <a:pt x="31" y="251"/>
                    </a:lnTo>
                    <a:lnTo>
                      <a:pt x="36" y="251"/>
                    </a:lnTo>
                    <a:lnTo>
                      <a:pt x="41" y="251"/>
                    </a:lnTo>
                    <a:lnTo>
                      <a:pt x="45" y="253"/>
                    </a:lnTo>
                    <a:lnTo>
                      <a:pt x="50" y="253"/>
                    </a:lnTo>
                    <a:lnTo>
                      <a:pt x="54" y="251"/>
                    </a:lnTo>
                    <a:lnTo>
                      <a:pt x="59" y="251"/>
                    </a:lnTo>
                    <a:lnTo>
                      <a:pt x="64" y="250"/>
                    </a:lnTo>
                    <a:lnTo>
                      <a:pt x="59" y="248"/>
                    </a:lnTo>
                    <a:lnTo>
                      <a:pt x="54" y="246"/>
                    </a:lnTo>
                    <a:lnTo>
                      <a:pt x="50" y="243"/>
                    </a:lnTo>
                    <a:lnTo>
                      <a:pt x="47" y="241"/>
                    </a:lnTo>
                    <a:lnTo>
                      <a:pt x="54" y="234"/>
                    </a:lnTo>
                    <a:lnTo>
                      <a:pt x="62" y="226"/>
                    </a:lnTo>
                    <a:lnTo>
                      <a:pt x="70" y="219"/>
                    </a:lnTo>
                    <a:lnTo>
                      <a:pt x="76" y="215"/>
                    </a:lnTo>
                    <a:lnTo>
                      <a:pt x="84" y="214"/>
                    </a:lnTo>
                    <a:lnTo>
                      <a:pt x="92" y="210"/>
                    </a:lnTo>
                    <a:lnTo>
                      <a:pt x="99" y="204"/>
                    </a:lnTo>
                    <a:lnTo>
                      <a:pt x="104" y="196"/>
                    </a:lnTo>
                    <a:lnTo>
                      <a:pt x="99" y="199"/>
                    </a:lnTo>
                    <a:lnTo>
                      <a:pt x="93" y="201"/>
                    </a:lnTo>
                    <a:lnTo>
                      <a:pt x="89" y="202"/>
                    </a:lnTo>
                    <a:lnTo>
                      <a:pt x="83" y="204"/>
                    </a:lnTo>
                    <a:lnTo>
                      <a:pt x="77" y="205"/>
                    </a:lnTo>
                    <a:lnTo>
                      <a:pt x="72" y="205"/>
                    </a:lnTo>
                    <a:lnTo>
                      <a:pt x="66" y="204"/>
                    </a:lnTo>
                    <a:lnTo>
                      <a:pt x="60" y="203"/>
                    </a:lnTo>
                    <a:lnTo>
                      <a:pt x="65" y="201"/>
                    </a:lnTo>
                    <a:lnTo>
                      <a:pt x="69" y="197"/>
                    </a:lnTo>
                    <a:lnTo>
                      <a:pt x="75" y="195"/>
                    </a:lnTo>
                    <a:lnTo>
                      <a:pt x="82" y="192"/>
                    </a:lnTo>
                    <a:lnTo>
                      <a:pt x="87" y="188"/>
                    </a:lnTo>
                    <a:lnTo>
                      <a:pt x="92" y="185"/>
                    </a:lnTo>
                    <a:lnTo>
                      <a:pt x="96" y="181"/>
                    </a:lnTo>
                    <a:lnTo>
                      <a:pt x="99" y="178"/>
                    </a:lnTo>
                    <a:lnTo>
                      <a:pt x="89" y="177"/>
                    </a:lnTo>
                    <a:lnTo>
                      <a:pt x="80" y="172"/>
                    </a:lnTo>
                    <a:lnTo>
                      <a:pt x="74" y="165"/>
                    </a:lnTo>
                    <a:lnTo>
                      <a:pt x="72" y="156"/>
                    </a:lnTo>
                    <a:lnTo>
                      <a:pt x="73" y="145"/>
                    </a:lnTo>
                    <a:lnTo>
                      <a:pt x="75" y="131"/>
                    </a:lnTo>
                    <a:lnTo>
                      <a:pt x="77" y="118"/>
                    </a:lnTo>
                    <a:lnTo>
                      <a:pt x="81" y="108"/>
                    </a:lnTo>
                    <a:lnTo>
                      <a:pt x="84" y="100"/>
                    </a:lnTo>
                    <a:lnTo>
                      <a:pt x="91" y="96"/>
                    </a:lnTo>
                    <a:lnTo>
                      <a:pt x="98" y="102"/>
                    </a:lnTo>
                    <a:lnTo>
                      <a:pt x="105" y="120"/>
                    </a:lnTo>
                    <a:lnTo>
                      <a:pt x="108" y="112"/>
                    </a:lnTo>
                    <a:lnTo>
                      <a:pt x="111" y="102"/>
                    </a:lnTo>
                    <a:lnTo>
                      <a:pt x="112" y="92"/>
                    </a:lnTo>
                    <a:lnTo>
                      <a:pt x="111" y="80"/>
                    </a:lnTo>
                    <a:lnTo>
                      <a:pt x="114" y="88"/>
                    </a:lnTo>
                    <a:lnTo>
                      <a:pt x="116" y="95"/>
                    </a:lnTo>
                    <a:lnTo>
                      <a:pt x="120" y="100"/>
                    </a:lnTo>
                    <a:lnTo>
                      <a:pt x="122" y="101"/>
                    </a:lnTo>
                    <a:lnTo>
                      <a:pt x="125" y="101"/>
                    </a:lnTo>
                    <a:lnTo>
                      <a:pt x="127" y="101"/>
                    </a:lnTo>
                    <a:lnTo>
                      <a:pt x="130" y="101"/>
                    </a:lnTo>
                    <a:lnTo>
                      <a:pt x="133" y="102"/>
                    </a:lnTo>
                    <a:lnTo>
                      <a:pt x="129" y="92"/>
                    </a:lnTo>
                    <a:lnTo>
                      <a:pt x="127" y="81"/>
                    </a:lnTo>
                    <a:lnTo>
                      <a:pt x="126" y="71"/>
                    </a:lnTo>
                    <a:lnTo>
                      <a:pt x="126" y="61"/>
                    </a:lnTo>
                    <a:lnTo>
                      <a:pt x="133" y="66"/>
                    </a:lnTo>
                    <a:lnTo>
                      <a:pt x="141" y="74"/>
                    </a:lnTo>
                    <a:lnTo>
                      <a:pt x="150" y="82"/>
                    </a:lnTo>
                    <a:lnTo>
                      <a:pt x="159" y="86"/>
                    </a:lnTo>
                    <a:lnTo>
                      <a:pt x="161" y="77"/>
                    </a:lnTo>
                    <a:lnTo>
                      <a:pt x="156" y="70"/>
                    </a:lnTo>
                    <a:lnTo>
                      <a:pt x="149" y="61"/>
                    </a:lnTo>
                    <a:lnTo>
                      <a:pt x="143" y="51"/>
                    </a:lnTo>
                    <a:lnTo>
                      <a:pt x="137" y="42"/>
                    </a:lnTo>
                    <a:lnTo>
                      <a:pt x="131" y="32"/>
                    </a:lnTo>
                    <a:lnTo>
                      <a:pt x="128" y="21"/>
                    </a:lnTo>
                    <a:lnTo>
                      <a:pt x="126" y="10"/>
                    </a:lnTo>
                    <a:lnTo>
                      <a:pt x="126" y="0"/>
                    </a:lnTo>
                    <a:lnTo>
                      <a:pt x="120" y="3"/>
                    </a:lnTo>
                    <a:lnTo>
                      <a:pt x="116" y="12"/>
                    </a:lnTo>
                    <a:lnTo>
                      <a:pt x="118" y="26"/>
                    </a:lnTo>
                    <a:lnTo>
                      <a:pt x="121" y="44"/>
                    </a:lnTo>
                    <a:lnTo>
                      <a:pt x="116" y="47"/>
                    </a:lnTo>
                    <a:lnTo>
                      <a:pt x="112" y="49"/>
                    </a:lnTo>
                    <a:lnTo>
                      <a:pt x="107" y="51"/>
                    </a:lnTo>
                    <a:lnTo>
                      <a:pt x="105" y="53"/>
                    </a:lnTo>
                    <a:lnTo>
                      <a:pt x="102" y="47"/>
                    </a:lnTo>
                    <a:lnTo>
                      <a:pt x="98" y="42"/>
                    </a:lnTo>
                    <a:lnTo>
                      <a:pt x="95" y="39"/>
                    </a:lnTo>
                    <a:lnTo>
                      <a:pt x="93" y="38"/>
                    </a:lnTo>
                    <a:lnTo>
                      <a:pt x="87" y="50"/>
                    </a:lnTo>
                    <a:lnTo>
                      <a:pt x="81" y="47"/>
                    </a:lnTo>
                    <a:lnTo>
                      <a:pt x="75" y="43"/>
                    </a:lnTo>
                    <a:lnTo>
                      <a:pt x="68" y="39"/>
                    </a:lnTo>
                    <a:lnTo>
                      <a:pt x="60" y="34"/>
                    </a:lnTo>
                    <a:lnTo>
                      <a:pt x="53" y="30"/>
                    </a:lnTo>
                    <a:lnTo>
                      <a:pt x="47" y="26"/>
                    </a:lnTo>
                    <a:lnTo>
                      <a:pt x="43" y="23"/>
                    </a:lnTo>
                    <a:lnTo>
                      <a:pt x="39" y="20"/>
                    </a:lnTo>
                    <a:lnTo>
                      <a:pt x="39" y="28"/>
                    </a:lnTo>
                    <a:lnTo>
                      <a:pt x="42" y="40"/>
                    </a:lnTo>
                    <a:lnTo>
                      <a:pt x="45" y="51"/>
                    </a:lnTo>
                    <a:lnTo>
                      <a:pt x="51" y="61"/>
                    </a:lnTo>
                    <a:lnTo>
                      <a:pt x="56" y="61"/>
                    </a:lnTo>
                    <a:lnTo>
                      <a:pt x="60" y="61"/>
                    </a:lnTo>
                    <a:lnTo>
                      <a:pt x="65" y="62"/>
                    </a:lnTo>
                    <a:lnTo>
                      <a:pt x="70" y="62"/>
                    </a:lnTo>
                    <a:lnTo>
                      <a:pt x="75" y="63"/>
                    </a:lnTo>
                    <a:lnTo>
                      <a:pt x="80" y="65"/>
                    </a:lnTo>
                    <a:lnTo>
                      <a:pt x="83" y="67"/>
                    </a:lnTo>
                    <a:lnTo>
                      <a:pt x="85" y="72"/>
                    </a:lnTo>
                    <a:lnTo>
                      <a:pt x="80" y="77"/>
                    </a:lnTo>
                    <a:lnTo>
                      <a:pt x="72" y="85"/>
                    </a:lnTo>
                    <a:lnTo>
                      <a:pt x="62" y="95"/>
                    </a:lnTo>
                    <a:lnTo>
                      <a:pt x="54" y="108"/>
                    </a:lnTo>
                    <a:lnTo>
                      <a:pt x="46" y="123"/>
                    </a:lnTo>
                    <a:lnTo>
                      <a:pt x="41" y="139"/>
                    </a:lnTo>
                    <a:lnTo>
                      <a:pt x="37" y="157"/>
                    </a:lnTo>
                    <a:lnTo>
                      <a:pt x="37" y="177"/>
                    </a:lnTo>
                    <a:lnTo>
                      <a:pt x="34" y="179"/>
                    </a:lnTo>
                    <a:lnTo>
                      <a:pt x="29" y="181"/>
                    </a:lnTo>
                    <a:lnTo>
                      <a:pt x="24" y="184"/>
                    </a:lnTo>
                    <a:lnTo>
                      <a:pt x="21" y="186"/>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7" name="Freeform 218"/>
              <p:cNvSpPr>
                <a:spLocks/>
              </p:cNvSpPr>
              <p:nvPr/>
            </p:nvSpPr>
            <p:spPr bwMode="auto">
              <a:xfrm>
                <a:off x="2189" y="548"/>
                <a:ext cx="28" cy="91"/>
              </a:xfrm>
              <a:custGeom>
                <a:avLst/>
                <a:gdLst>
                  <a:gd name="T0" fmla="*/ 56 w 56"/>
                  <a:gd name="T1" fmla="*/ 7 h 183"/>
                  <a:gd name="T2" fmla="*/ 46 w 56"/>
                  <a:gd name="T3" fmla="*/ 0 h 183"/>
                  <a:gd name="T4" fmla="*/ 40 w 56"/>
                  <a:gd name="T5" fmla="*/ 11 h 183"/>
                  <a:gd name="T6" fmla="*/ 34 w 56"/>
                  <a:gd name="T7" fmla="*/ 23 h 183"/>
                  <a:gd name="T8" fmla="*/ 30 w 56"/>
                  <a:gd name="T9" fmla="*/ 33 h 183"/>
                  <a:gd name="T10" fmla="*/ 24 w 56"/>
                  <a:gd name="T11" fmla="*/ 42 h 183"/>
                  <a:gd name="T12" fmla="*/ 20 w 56"/>
                  <a:gd name="T13" fmla="*/ 50 h 183"/>
                  <a:gd name="T14" fmla="*/ 16 w 56"/>
                  <a:gd name="T15" fmla="*/ 58 h 183"/>
                  <a:gd name="T16" fmla="*/ 12 w 56"/>
                  <a:gd name="T17" fmla="*/ 64 h 183"/>
                  <a:gd name="T18" fmla="*/ 9 w 56"/>
                  <a:gd name="T19" fmla="*/ 70 h 183"/>
                  <a:gd name="T20" fmla="*/ 4 w 56"/>
                  <a:gd name="T21" fmla="*/ 80 h 183"/>
                  <a:gd name="T22" fmla="*/ 1 w 56"/>
                  <a:gd name="T23" fmla="*/ 92 h 183"/>
                  <a:gd name="T24" fmla="*/ 0 w 56"/>
                  <a:gd name="T25" fmla="*/ 103 h 183"/>
                  <a:gd name="T26" fmla="*/ 1 w 56"/>
                  <a:gd name="T27" fmla="*/ 115 h 183"/>
                  <a:gd name="T28" fmla="*/ 4 w 56"/>
                  <a:gd name="T29" fmla="*/ 127 h 183"/>
                  <a:gd name="T30" fmla="*/ 7 w 56"/>
                  <a:gd name="T31" fmla="*/ 142 h 183"/>
                  <a:gd name="T32" fmla="*/ 8 w 56"/>
                  <a:gd name="T33" fmla="*/ 158 h 183"/>
                  <a:gd name="T34" fmla="*/ 7 w 56"/>
                  <a:gd name="T35" fmla="*/ 175 h 183"/>
                  <a:gd name="T36" fmla="*/ 17 w 56"/>
                  <a:gd name="T37" fmla="*/ 183 h 183"/>
                  <a:gd name="T38" fmla="*/ 25 w 56"/>
                  <a:gd name="T39" fmla="*/ 166 h 183"/>
                  <a:gd name="T40" fmla="*/ 33 w 56"/>
                  <a:gd name="T41" fmla="*/ 149 h 183"/>
                  <a:gd name="T42" fmla="*/ 38 w 56"/>
                  <a:gd name="T43" fmla="*/ 132 h 183"/>
                  <a:gd name="T44" fmla="*/ 36 w 56"/>
                  <a:gd name="T45" fmla="*/ 117 h 183"/>
                  <a:gd name="T46" fmla="*/ 32 w 56"/>
                  <a:gd name="T47" fmla="*/ 104 h 183"/>
                  <a:gd name="T48" fmla="*/ 30 w 56"/>
                  <a:gd name="T49" fmla="*/ 89 h 183"/>
                  <a:gd name="T50" fmla="*/ 30 w 56"/>
                  <a:gd name="T51" fmla="*/ 73 h 183"/>
                  <a:gd name="T52" fmla="*/ 33 w 56"/>
                  <a:gd name="T53" fmla="*/ 58 h 183"/>
                  <a:gd name="T54" fmla="*/ 39 w 56"/>
                  <a:gd name="T55" fmla="*/ 45 h 183"/>
                  <a:gd name="T56" fmla="*/ 44 w 56"/>
                  <a:gd name="T57" fmla="*/ 30 h 183"/>
                  <a:gd name="T58" fmla="*/ 51 w 56"/>
                  <a:gd name="T59" fmla="*/ 17 h 183"/>
                  <a:gd name="T60" fmla="*/ 56 w 56"/>
                  <a:gd name="T61" fmla="*/ 7 h 1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183"/>
                  <a:gd name="T95" fmla="*/ 56 w 56"/>
                  <a:gd name="T96" fmla="*/ 183 h 1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183">
                    <a:moveTo>
                      <a:pt x="56" y="7"/>
                    </a:moveTo>
                    <a:lnTo>
                      <a:pt x="46" y="0"/>
                    </a:lnTo>
                    <a:lnTo>
                      <a:pt x="40" y="11"/>
                    </a:lnTo>
                    <a:lnTo>
                      <a:pt x="34" y="23"/>
                    </a:lnTo>
                    <a:lnTo>
                      <a:pt x="30" y="33"/>
                    </a:lnTo>
                    <a:lnTo>
                      <a:pt x="24" y="42"/>
                    </a:lnTo>
                    <a:lnTo>
                      <a:pt x="20" y="50"/>
                    </a:lnTo>
                    <a:lnTo>
                      <a:pt x="16" y="58"/>
                    </a:lnTo>
                    <a:lnTo>
                      <a:pt x="12" y="64"/>
                    </a:lnTo>
                    <a:lnTo>
                      <a:pt x="9" y="70"/>
                    </a:lnTo>
                    <a:lnTo>
                      <a:pt x="4" y="80"/>
                    </a:lnTo>
                    <a:lnTo>
                      <a:pt x="1" y="92"/>
                    </a:lnTo>
                    <a:lnTo>
                      <a:pt x="0" y="103"/>
                    </a:lnTo>
                    <a:lnTo>
                      <a:pt x="1" y="115"/>
                    </a:lnTo>
                    <a:lnTo>
                      <a:pt x="4" y="127"/>
                    </a:lnTo>
                    <a:lnTo>
                      <a:pt x="7" y="142"/>
                    </a:lnTo>
                    <a:lnTo>
                      <a:pt x="8" y="158"/>
                    </a:lnTo>
                    <a:lnTo>
                      <a:pt x="7" y="175"/>
                    </a:lnTo>
                    <a:lnTo>
                      <a:pt x="17" y="183"/>
                    </a:lnTo>
                    <a:lnTo>
                      <a:pt x="25" y="166"/>
                    </a:lnTo>
                    <a:lnTo>
                      <a:pt x="33" y="149"/>
                    </a:lnTo>
                    <a:lnTo>
                      <a:pt x="38" y="132"/>
                    </a:lnTo>
                    <a:lnTo>
                      <a:pt x="36" y="117"/>
                    </a:lnTo>
                    <a:lnTo>
                      <a:pt x="32" y="104"/>
                    </a:lnTo>
                    <a:lnTo>
                      <a:pt x="30" y="89"/>
                    </a:lnTo>
                    <a:lnTo>
                      <a:pt x="30" y="73"/>
                    </a:lnTo>
                    <a:lnTo>
                      <a:pt x="33" y="58"/>
                    </a:lnTo>
                    <a:lnTo>
                      <a:pt x="39" y="45"/>
                    </a:lnTo>
                    <a:lnTo>
                      <a:pt x="44" y="30"/>
                    </a:lnTo>
                    <a:lnTo>
                      <a:pt x="51" y="17"/>
                    </a:lnTo>
                    <a:lnTo>
                      <a:pt x="56" y="7"/>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8" name="Freeform 219"/>
              <p:cNvSpPr>
                <a:spLocks/>
              </p:cNvSpPr>
              <p:nvPr/>
            </p:nvSpPr>
            <p:spPr bwMode="auto">
              <a:xfrm>
                <a:off x="2173" y="565"/>
                <a:ext cx="14" cy="59"/>
              </a:xfrm>
              <a:custGeom>
                <a:avLst/>
                <a:gdLst>
                  <a:gd name="T0" fmla="*/ 21 w 27"/>
                  <a:gd name="T1" fmla="*/ 0 h 119"/>
                  <a:gd name="T2" fmla="*/ 17 w 27"/>
                  <a:gd name="T3" fmla="*/ 7 h 119"/>
                  <a:gd name="T4" fmla="*/ 11 w 27"/>
                  <a:gd name="T5" fmla="*/ 15 h 119"/>
                  <a:gd name="T6" fmla="*/ 5 w 27"/>
                  <a:gd name="T7" fmla="*/ 22 h 119"/>
                  <a:gd name="T8" fmla="*/ 0 w 27"/>
                  <a:gd name="T9" fmla="*/ 28 h 119"/>
                  <a:gd name="T10" fmla="*/ 2 w 27"/>
                  <a:gd name="T11" fmla="*/ 46 h 119"/>
                  <a:gd name="T12" fmla="*/ 2 w 27"/>
                  <a:gd name="T13" fmla="*/ 69 h 119"/>
                  <a:gd name="T14" fmla="*/ 2 w 27"/>
                  <a:gd name="T15" fmla="*/ 91 h 119"/>
                  <a:gd name="T16" fmla="*/ 5 w 27"/>
                  <a:gd name="T17" fmla="*/ 108 h 119"/>
                  <a:gd name="T18" fmla="*/ 16 w 27"/>
                  <a:gd name="T19" fmla="*/ 119 h 119"/>
                  <a:gd name="T20" fmla="*/ 19 w 27"/>
                  <a:gd name="T21" fmla="*/ 100 h 119"/>
                  <a:gd name="T22" fmla="*/ 23 w 27"/>
                  <a:gd name="T23" fmla="*/ 81 h 119"/>
                  <a:gd name="T24" fmla="*/ 26 w 27"/>
                  <a:gd name="T25" fmla="*/ 63 h 119"/>
                  <a:gd name="T26" fmla="*/ 27 w 27"/>
                  <a:gd name="T27" fmla="*/ 51 h 119"/>
                  <a:gd name="T28" fmla="*/ 26 w 27"/>
                  <a:gd name="T29" fmla="*/ 38 h 119"/>
                  <a:gd name="T30" fmla="*/ 24 w 27"/>
                  <a:gd name="T31" fmla="*/ 23 h 119"/>
                  <a:gd name="T32" fmla="*/ 23 w 27"/>
                  <a:gd name="T33" fmla="*/ 9 h 119"/>
                  <a:gd name="T34" fmla="*/ 21 w 27"/>
                  <a:gd name="T35" fmla="*/ 0 h 1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119"/>
                  <a:gd name="T56" fmla="*/ 27 w 27"/>
                  <a:gd name="T57" fmla="*/ 119 h 1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119">
                    <a:moveTo>
                      <a:pt x="21" y="0"/>
                    </a:moveTo>
                    <a:lnTo>
                      <a:pt x="17" y="7"/>
                    </a:lnTo>
                    <a:lnTo>
                      <a:pt x="11" y="15"/>
                    </a:lnTo>
                    <a:lnTo>
                      <a:pt x="5" y="22"/>
                    </a:lnTo>
                    <a:lnTo>
                      <a:pt x="0" y="28"/>
                    </a:lnTo>
                    <a:lnTo>
                      <a:pt x="2" y="46"/>
                    </a:lnTo>
                    <a:lnTo>
                      <a:pt x="2" y="69"/>
                    </a:lnTo>
                    <a:lnTo>
                      <a:pt x="2" y="91"/>
                    </a:lnTo>
                    <a:lnTo>
                      <a:pt x="5" y="108"/>
                    </a:lnTo>
                    <a:lnTo>
                      <a:pt x="16" y="119"/>
                    </a:lnTo>
                    <a:lnTo>
                      <a:pt x="19" y="100"/>
                    </a:lnTo>
                    <a:lnTo>
                      <a:pt x="23" y="81"/>
                    </a:lnTo>
                    <a:lnTo>
                      <a:pt x="26" y="63"/>
                    </a:lnTo>
                    <a:lnTo>
                      <a:pt x="27" y="51"/>
                    </a:lnTo>
                    <a:lnTo>
                      <a:pt x="26" y="38"/>
                    </a:lnTo>
                    <a:lnTo>
                      <a:pt x="24" y="23"/>
                    </a:lnTo>
                    <a:lnTo>
                      <a:pt x="23" y="9"/>
                    </a:lnTo>
                    <a:lnTo>
                      <a:pt x="21"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29" name="Freeform 220"/>
              <p:cNvSpPr>
                <a:spLocks/>
              </p:cNvSpPr>
              <p:nvPr/>
            </p:nvSpPr>
            <p:spPr bwMode="auto">
              <a:xfrm>
                <a:off x="2314" y="602"/>
                <a:ext cx="32" cy="128"/>
              </a:xfrm>
              <a:custGeom>
                <a:avLst/>
                <a:gdLst>
                  <a:gd name="T0" fmla="*/ 65 w 65"/>
                  <a:gd name="T1" fmla="*/ 14 h 254"/>
                  <a:gd name="T2" fmla="*/ 41 w 65"/>
                  <a:gd name="T3" fmla="*/ 0 h 254"/>
                  <a:gd name="T4" fmla="*/ 35 w 65"/>
                  <a:gd name="T5" fmla="*/ 9 h 254"/>
                  <a:gd name="T6" fmla="*/ 29 w 65"/>
                  <a:gd name="T7" fmla="*/ 21 h 254"/>
                  <a:gd name="T8" fmla="*/ 23 w 65"/>
                  <a:gd name="T9" fmla="*/ 33 h 254"/>
                  <a:gd name="T10" fmla="*/ 18 w 65"/>
                  <a:gd name="T11" fmla="*/ 47 h 254"/>
                  <a:gd name="T12" fmla="*/ 13 w 65"/>
                  <a:gd name="T13" fmla="*/ 62 h 254"/>
                  <a:gd name="T14" fmla="*/ 11 w 65"/>
                  <a:gd name="T15" fmla="*/ 76 h 254"/>
                  <a:gd name="T16" fmla="*/ 11 w 65"/>
                  <a:gd name="T17" fmla="*/ 91 h 254"/>
                  <a:gd name="T18" fmla="*/ 14 w 65"/>
                  <a:gd name="T19" fmla="*/ 105 h 254"/>
                  <a:gd name="T20" fmla="*/ 8 w 65"/>
                  <a:gd name="T21" fmla="*/ 113 h 254"/>
                  <a:gd name="T22" fmla="*/ 3 w 65"/>
                  <a:gd name="T23" fmla="*/ 122 h 254"/>
                  <a:gd name="T24" fmla="*/ 0 w 65"/>
                  <a:gd name="T25" fmla="*/ 133 h 254"/>
                  <a:gd name="T26" fmla="*/ 1 w 65"/>
                  <a:gd name="T27" fmla="*/ 144 h 254"/>
                  <a:gd name="T28" fmla="*/ 6 w 65"/>
                  <a:gd name="T29" fmla="*/ 171 h 254"/>
                  <a:gd name="T30" fmla="*/ 7 w 65"/>
                  <a:gd name="T31" fmla="*/ 206 h 254"/>
                  <a:gd name="T32" fmla="*/ 9 w 65"/>
                  <a:gd name="T33" fmla="*/ 237 h 254"/>
                  <a:gd name="T34" fmla="*/ 16 w 65"/>
                  <a:gd name="T35" fmla="*/ 254 h 254"/>
                  <a:gd name="T36" fmla="*/ 28 w 65"/>
                  <a:gd name="T37" fmla="*/ 239 h 254"/>
                  <a:gd name="T38" fmla="*/ 36 w 65"/>
                  <a:gd name="T39" fmla="*/ 221 h 254"/>
                  <a:gd name="T40" fmla="*/ 42 w 65"/>
                  <a:gd name="T41" fmla="*/ 202 h 254"/>
                  <a:gd name="T42" fmla="*/ 44 w 65"/>
                  <a:gd name="T43" fmla="*/ 184 h 254"/>
                  <a:gd name="T44" fmla="*/ 43 w 65"/>
                  <a:gd name="T45" fmla="*/ 167 h 254"/>
                  <a:gd name="T46" fmla="*/ 39 w 65"/>
                  <a:gd name="T47" fmla="*/ 151 h 254"/>
                  <a:gd name="T48" fmla="*/ 36 w 65"/>
                  <a:gd name="T49" fmla="*/ 138 h 254"/>
                  <a:gd name="T50" fmla="*/ 32 w 65"/>
                  <a:gd name="T51" fmla="*/ 128 h 254"/>
                  <a:gd name="T52" fmla="*/ 35 w 65"/>
                  <a:gd name="T53" fmla="*/ 103 h 254"/>
                  <a:gd name="T54" fmla="*/ 42 w 65"/>
                  <a:gd name="T55" fmla="*/ 72 h 254"/>
                  <a:gd name="T56" fmla="*/ 52 w 65"/>
                  <a:gd name="T57" fmla="*/ 39 h 254"/>
                  <a:gd name="T58" fmla="*/ 65 w 65"/>
                  <a:gd name="T59" fmla="*/ 14 h 2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254"/>
                  <a:gd name="T92" fmla="*/ 65 w 65"/>
                  <a:gd name="T93" fmla="*/ 254 h 2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254">
                    <a:moveTo>
                      <a:pt x="65" y="14"/>
                    </a:moveTo>
                    <a:lnTo>
                      <a:pt x="41" y="0"/>
                    </a:lnTo>
                    <a:lnTo>
                      <a:pt x="35" y="9"/>
                    </a:lnTo>
                    <a:lnTo>
                      <a:pt x="29" y="21"/>
                    </a:lnTo>
                    <a:lnTo>
                      <a:pt x="23" y="33"/>
                    </a:lnTo>
                    <a:lnTo>
                      <a:pt x="18" y="47"/>
                    </a:lnTo>
                    <a:lnTo>
                      <a:pt x="13" y="62"/>
                    </a:lnTo>
                    <a:lnTo>
                      <a:pt x="11" y="76"/>
                    </a:lnTo>
                    <a:lnTo>
                      <a:pt x="11" y="91"/>
                    </a:lnTo>
                    <a:lnTo>
                      <a:pt x="14" y="105"/>
                    </a:lnTo>
                    <a:lnTo>
                      <a:pt x="8" y="113"/>
                    </a:lnTo>
                    <a:lnTo>
                      <a:pt x="3" y="122"/>
                    </a:lnTo>
                    <a:lnTo>
                      <a:pt x="0" y="133"/>
                    </a:lnTo>
                    <a:lnTo>
                      <a:pt x="1" y="144"/>
                    </a:lnTo>
                    <a:lnTo>
                      <a:pt x="6" y="171"/>
                    </a:lnTo>
                    <a:lnTo>
                      <a:pt x="7" y="206"/>
                    </a:lnTo>
                    <a:lnTo>
                      <a:pt x="9" y="237"/>
                    </a:lnTo>
                    <a:lnTo>
                      <a:pt x="16" y="254"/>
                    </a:lnTo>
                    <a:lnTo>
                      <a:pt x="28" y="239"/>
                    </a:lnTo>
                    <a:lnTo>
                      <a:pt x="36" y="221"/>
                    </a:lnTo>
                    <a:lnTo>
                      <a:pt x="42" y="202"/>
                    </a:lnTo>
                    <a:lnTo>
                      <a:pt x="44" y="184"/>
                    </a:lnTo>
                    <a:lnTo>
                      <a:pt x="43" y="167"/>
                    </a:lnTo>
                    <a:lnTo>
                      <a:pt x="39" y="151"/>
                    </a:lnTo>
                    <a:lnTo>
                      <a:pt x="36" y="138"/>
                    </a:lnTo>
                    <a:lnTo>
                      <a:pt x="32" y="128"/>
                    </a:lnTo>
                    <a:lnTo>
                      <a:pt x="35" y="103"/>
                    </a:lnTo>
                    <a:lnTo>
                      <a:pt x="42" y="72"/>
                    </a:lnTo>
                    <a:lnTo>
                      <a:pt x="52" y="39"/>
                    </a:lnTo>
                    <a:lnTo>
                      <a:pt x="65" y="14"/>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0" name="Freeform 221"/>
              <p:cNvSpPr>
                <a:spLocks/>
              </p:cNvSpPr>
              <p:nvPr/>
            </p:nvSpPr>
            <p:spPr bwMode="auto">
              <a:xfrm>
                <a:off x="2355" y="614"/>
                <a:ext cx="27" cy="121"/>
              </a:xfrm>
              <a:custGeom>
                <a:avLst/>
                <a:gdLst>
                  <a:gd name="T0" fmla="*/ 36 w 53"/>
                  <a:gd name="T1" fmla="*/ 5 h 243"/>
                  <a:gd name="T2" fmla="*/ 9 w 53"/>
                  <a:gd name="T3" fmla="*/ 0 h 243"/>
                  <a:gd name="T4" fmla="*/ 4 w 53"/>
                  <a:gd name="T5" fmla="*/ 20 h 243"/>
                  <a:gd name="T6" fmla="*/ 0 w 53"/>
                  <a:gd name="T7" fmla="*/ 45 h 243"/>
                  <a:gd name="T8" fmla="*/ 0 w 53"/>
                  <a:gd name="T9" fmla="*/ 71 h 243"/>
                  <a:gd name="T10" fmla="*/ 6 w 53"/>
                  <a:gd name="T11" fmla="*/ 94 h 243"/>
                  <a:gd name="T12" fmla="*/ 12 w 53"/>
                  <a:gd name="T13" fmla="*/ 106 h 243"/>
                  <a:gd name="T14" fmla="*/ 20 w 53"/>
                  <a:gd name="T15" fmla="*/ 120 h 243"/>
                  <a:gd name="T16" fmla="*/ 27 w 53"/>
                  <a:gd name="T17" fmla="*/ 135 h 243"/>
                  <a:gd name="T18" fmla="*/ 32 w 53"/>
                  <a:gd name="T19" fmla="*/ 153 h 243"/>
                  <a:gd name="T20" fmla="*/ 36 w 53"/>
                  <a:gd name="T21" fmla="*/ 171 h 243"/>
                  <a:gd name="T22" fmla="*/ 36 w 53"/>
                  <a:gd name="T23" fmla="*/ 192 h 243"/>
                  <a:gd name="T24" fmla="*/ 31 w 53"/>
                  <a:gd name="T25" fmla="*/ 213 h 243"/>
                  <a:gd name="T26" fmla="*/ 20 w 53"/>
                  <a:gd name="T27" fmla="*/ 233 h 243"/>
                  <a:gd name="T28" fmla="*/ 31 w 53"/>
                  <a:gd name="T29" fmla="*/ 243 h 243"/>
                  <a:gd name="T30" fmla="*/ 38 w 53"/>
                  <a:gd name="T31" fmla="*/ 229 h 243"/>
                  <a:gd name="T32" fmla="*/ 44 w 53"/>
                  <a:gd name="T33" fmla="*/ 214 h 243"/>
                  <a:gd name="T34" fmla="*/ 48 w 53"/>
                  <a:gd name="T35" fmla="*/ 199 h 243"/>
                  <a:gd name="T36" fmla="*/ 52 w 53"/>
                  <a:gd name="T37" fmla="*/ 181 h 243"/>
                  <a:gd name="T38" fmla="*/ 53 w 53"/>
                  <a:gd name="T39" fmla="*/ 162 h 243"/>
                  <a:gd name="T40" fmla="*/ 50 w 53"/>
                  <a:gd name="T41" fmla="*/ 143 h 243"/>
                  <a:gd name="T42" fmla="*/ 44 w 53"/>
                  <a:gd name="T43" fmla="*/ 122 h 243"/>
                  <a:gd name="T44" fmla="*/ 33 w 53"/>
                  <a:gd name="T45" fmla="*/ 99 h 243"/>
                  <a:gd name="T46" fmla="*/ 31 w 53"/>
                  <a:gd name="T47" fmla="*/ 79 h 243"/>
                  <a:gd name="T48" fmla="*/ 29 w 53"/>
                  <a:gd name="T49" fmla="*/ 55 h 243"/>
                  <a:gd name="T50" fmla="*/ 30 w 53"/>
                  <a:gd name="T51" fmla="*/ 29 h 243"/>
                  <a:gd name="T52" fmla="*/ 36 w 53"/>
                  <a:gd name="T53" fmla="*/ 5 h 2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243"/>
                  <a:gd name="T83" fmla="*/ 53 w 53"/>
                  <a:gd name="T84" fmla="*/ 243 h 2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243">
                    <a:moveTo>
                      <a:pt x="36" y="5"/>
                    </a:moveTo>
                    <a:lnTo>
                      <a:pt x="9" y="0"/>
                    </a:lnTo>
                    <a:lnTo>
                      <a:pt x="4" y="20"/>
                    </a:lnTo>
                    <a:lnTo>
                      <a:pt x="0" y="45"/>
                    </a:lnTo>
                    <a:lnTo>
                      <a:pt x="0" y="71"/>
                    </a:lnTo>
                    <a:lnTo>
                      <a:pt x="6" y="94"/>
                    </a:lnTo>
                    <a:lnTo>
                      <a:pt x="12" y="106"/>
                    </a:lnTo>
                    <a:lnTo>
                      <a:pt x="20" y="120"/>
                    </a:lnTo>
                    <a:lnTo>
                      <a:pt x="27" y="135"/>
                    </a:lnTo>
                    <a:lnTo>
                      <a:pt x="32" y="153"/>
                    </a:lnTo>
                    <a:lnTo>
                      <a:pt x="36" y="171"/>
                    </a:lnTo>
                    <a:lnTo>
                      <a:pt x="36" y="192"/>
                    </a:lnTo>
                    <a:lnTo>
                      <a:pt x="31" y="213"/>
                    </a:lnTo>
                    <a:lnTo>
                      <a:pt x="20" y="233"/>
                    </a:lnTo>
                    <a:lnTo>
                      <a:pt x="31" y="243"/>
                    </a:lnTo>
                    <a:lnTo>
                      <a:pt x="38" y="229"/>
                    </a:lnTo>
                    <a:lnTo>
                      <a:pt x="44" y="214"/>
                    </a:lnTo>
                    <a:lnTo>
                      <a:pt x="48" y="199"/>
                    </a:lnTo>
                    <a:lnTo>
                      <a:pt x="52" y="181"/>
                    </a:lnTo>
                    <a:lnTo>
                      <a:pt x="53" y="162"/>
                    </a:lnTo>
                    <a:lnTo>
                      <a:pt x="50" y="143"/>
                    </a:lnTo>
                    <a:lnTo>
                      <a:pt x="44" y="122"/>
                    </a:lnTo>
                    <a:lnTo>
                      <a:pt x="33" y="99"/>
                    </a:lnTo>
                    <a:lnTo>
                      <a:pt x="31" y="79"/>
                    </a:lnTo>
                    <a:lnTo>
                      <a:pt x="29" y="55"/>
                    </a:lnTo>
                    <a:lnTo>
                      <a:pt x="30" y="29"/>
                    </a:lnTo>
                    <a:lnTo>
                      <a:pt x="36" y="5"/>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1" name="Freeform 222"/>
              <p:cNvSpPr>
                <a:spLocks/>
              </p:cNvSpPr>
              <p:nvPr/>
            </p:nvSpPr>
            <p:spPr bwMode="auto">
              <a:xfrm>
                <a:off x="2391" y="620"/>
                <a:ext cx="26" cy="98"/>
              </a:xfrm>
              <a:custGeom>
                <a:avLst/>
                <a:gdLst>
                  <a:gd name="T0" fmla="*/ 0 w 50"/>
                  <a:gd name="T1" fmla="*/ 0 h 195"/>
                  <a:gd name="T2" fmla="*/ 3 w 50"/>
                  <a:gd name="T3" fmla="*/ 33 h 195"/>
                  <a:gd name="T4" fmla="*/ 5 w 50"/>
                  <a:gd name="T5" fmla="*/ 86 h 195"/>
                  <a:gd name="T6" fmla="*/ 5 w 50"/>
                  <a:gd name="T7" fmla="*/ 140 h 195"/>
                  <a:gd name="T8" fmla="*/ 2 w 50"/>
                  <a:gd name="T9" fmla="*/ 180 h 195"/>
                  <a:gd name="T10" fmla="*/ 6 w 50"/>
                  <a:gd name="T11" fmla="*/ 180 h 195"/>
                  <a:gd name="T12" fmla="*/ 12 w 50"/>
                  <a:gd name="T13" fmla="*/ 181 h 195"/>
                  <a:gd name="T14" fmla="*/ 17 w 50"/>
                  <a:gd name="T15" fmla="*/ 184 h 195"/>
                  <a:gd name="T16" fmla="*/ 23 w 50"/>
                  <a:gd name="T17" fmla="*/ 186 h 195"/>
                  <a:gd name="T18" fmla="*/ 27 w 50"/>
                  <a:gd name="T19" fmla="*/ 188 h 195"/>
                  <a:gd name="T20" fmla="*/ 32 w 50"/>
                  <a:gd name="T21" fmla="*/ 191 h 195"/>
                  <a:gd name="T22" fmla="*/ 35 w 50"/>
                  <a:gd name="T23" fmla="*/ 193 h 195"/>
                  <a:gd name="T24" fmla="*/ 38 w 50"/>
                  <a:gd name="T25" fmla="*/ 195 h 195"/>
                  <a:gd name="T26" fmla="*/ 40 w 50"/>
                  <a:gd name="T27" fmla="*/ 184 h 195"/>
                  <a:gd name="T28" fmla="*/ 46 w 50"/>
                  <a:gd name="T29" fmla="*/ 168 h 195"/>
                  <a:gd name="T30" fmla="*/ 50 w 50"/>
                  <a:gd name="T31" fmla="*/ 150 h 195"/>
                  <a:gd name="T32" fmla="*/ 48 w 50"/>
                  <a:gd name="T33" fmla="*/ 133 h 195"/>
                  <a:gd name="T34" fmla="*/ 41 w 50"/>
                  <a:gd name="T35" fmla="*/ 116 h 195"/>
                  <a:gd name="T36" fmla="*/ 35 w 50"/>
                  <a:gd name="T37" fmla="*/ 96 h 195"/>
                  <a:gd name="T38" fmla="*/ 31 w 50"/>
                  <a:gd name="T39" fmla="*/ 78 h 195"/>
                  <a:gd name="T40" fmla="*/ 28 w 50"/>
                  <a:gd name="T41" fmla="*/ 62 h 195"/>
                  <a:gd name="T42" fmla="*/ 26 w 50"/>
                  <a:gd name="T43" fmla="*/ 43 h 195"/>
                  <a:gd name="T44" fmla="*/ 21 w 50"/>
                  <a:gd name="T45" fmla="*/ 24 h 195"/>
                  <a:gd name="T46" fmla="*/ 13 w 50"/>
                  <a:gd name="T47" fmla="*/ 8 h 195"/>
                  <a:gd name="T48" fmla="*/ 0 w 50"/>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195"/>
                  <a:gd name="T77" fmla="*/ 50 w 50"/>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195">
                    <a:moveTo>
                      <a:pt x="0" y="0"/>
                    </a:moveTo>
                    <a:lnTo>
                      <a:pt x="3" y="33"/>
                    </a:lnTo>
                    <a:lnTo>
                      <a:pt x="5" y="86"/>
                    </a:lnTo>
                    <a:lnTo>
                      <a:pt x="5" y="140"/>
                    </a:lnTo>
                    <a:lnTo>
                      <a:pt x="2" y="180"/>
                    </a:lnTo>
                    <a:lnTo>
                      <a:pt x="6" y="180"/>
                    </a:lnTo>
                    <a:lnTo>
                      <a:pt x="12" y="181"/>
                    </a:lnTo>
                    <a:lnTo>
                      <a:pt x="17" y="184"/>
                    </a:lnTo>
                    <a:lnTo>
                      <a:pt x="23" y="186"/>
                    </a:lnTo>
                    <a:lnTo>
                      <a:pt x="27" y="188"/>
                    </a:lnTo>
                    <a:lnTo>
                      <a:pt x="32" y="191"/>
                    </a:lnTo>
                    <a:lnTo>
                      <a:pt x="35" y="193"/>
                    </a:lnTo>
                    <a:lnTo>
                      <a:pt x="38" y="195"/>
                    </a:lnTo>
                    <a:lnTo>
                      <a:pt x="40" y="184"/>
                    </a:lnTo>
                    <a:lnTo>
                      <a:pt x="46" y="168"/>
                    </a:lnTo>
                    <a:lnTo>
                      <a:pt x="50" y="150"/>
                    </a:lnTo>
                    <a:lnTo>
                      <a:pt x="48" y="133"/>
                    </a:lnTo>
                    <a:lnTo>
                      <a:pt x="41" y="116"/>
                    </a:lnTo>
                    <a:lnTo>
                      <a:pt x="35" y="96"/>
                    </a:lnTo>
                    <a:lnTo>
                      <a:pt x="31" y="78"/>
                    </a:lnTo>
                    <a:lnTo>
                      <a:pt x="28" y="62"/>
                    </a:lnTo>
                    <a:lnTo>
                      <a:pt x="26" y="43"/>
                    </a:lnTo>
                    <a:lnTo>
                      <a:pt x="21" y="24"/>
                    </a:lnTo>
                    <a:lnTo>
                      <a:pt x="13" y="8"/>
                    </a:lnTo>
                    <a:lnTo>
                      <a:pt x="0"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2" name="Freeform 223"/>
              <p:cNvSpPr>
                <a:spLocks/>
              </p:cNvSpPr>
              <p:nvPr/>
            </p:nvSpPr>
            <p:spPr bwMode="auto">
              <a:xfrm>
                <a:off x="2422" y="619"/>
                <a:ext cx="29" cy="59"/>
              </a:xfrm>
              <a:custGeom>
                <a:avLst/>
                <a:gdLst>
                  <a:gd name="T0" fmla="*/ 0 w 58"/>
                  <a:gd name="T1" fmla="*/ 8 h 120"/>
                  <a:gd name="T2" fmla="*/ 8 w 58"/>
                  <a:gd name="T3" fmla="*/ 29 h 120"/>
                  <a:gd name="T4" fmla="*/ 14 w 58"/>
                  <a:gd name="T5" fmla="*/ 59 h 120"/>
                  <a:gd name="T6" fmla="*/ 17 w 58"/>
                  <a:gd name="T7" fmla="*/ 91 h 120"/>
                  <a:gd name="T8" fmla="*/ 14 w 58"/>
                  <a:gd name="T9" fmla="*/ 117 h 120"/>
                  <a:gd name="T10" fmla="*/ 18 w 58"/>
                  <a:gd name="T11" fmla="*/ 117 h 120"/>
                  <a:gd name="T12" fmla="*/ 24 w 58"/>
                  <a:gd name="T13" fmla="*/ 119 h 120"/>
                  <a:gd name="T14" fmla="*/ 28 w 58"/>
                  <a:gd name="T15" fmla="*/ 120 h 120"/>
                  <a:gd name="T16" fmla="*/ 31 w 58"/>
                  <a:gd name="T17" fmla="*/ 120 h 120"/>
                  <a:gd name="T18" fmla="*/ 42 w 58"/>
                  <a:gd name="T19" fmla="*/ 90 h 120"/>
                  <a:gd name="T20" fmla="*/ 52 w 58"/>
                  <a:gd name="T21" fmla="*/ 60 h 120"/>
                  <a:gd name="T22" fmla="*/ 58 w 58"/>
                  <a:gd name="T23" fmla="*/ 30 h 120"/>
                  <a:gd name="T24" fmla="*/ 58 w 58"/>
                  <a:gd name="T25" fmla="*/ 1 h 120"/>
                  <a:gd name="T26" fmla="*/ 52 w 58"/>
                  <a:gd name="T27" fmla="*/ 0 h 120"/>
                  <a:gd name="T28" fmla="*/ 44 w 58"/>
                  <a:gd name="T29" fmla="*/ 1 h 120"/>
                  <a:gd name="T30" fmla="*/ 37 w 58"/>
                  <a:gd name="T31" fmla="*/ 1 h 120"/>
                  <a:gd name="T32" fmla="*/ 29 w 58"/>
                  <a:gd name="T33" fmla="*/ 2 h 120"/>
                  <a:gd name="T34" fmla="*/ 20 w 58"/>
                  <a:gd name="T35" fmla="*/ 5 h 120"/>
                  <a:gd name="T36" fmla="*/ 13 w 58"/>
                  <a:gd name="T37" fmla="*/ 6 h 120"/>
                  <a:gd name="T38" fmla="*/ 5 w 58"/>
                  <a:gd name="T39" fmla="*/ 7 h 120"/>
                  <a:gd name="T40" fmla="*/ 0 w 58"/>
                  <a:gd name="T41" fmla="*/ 8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20"/>
                  <a:gd name="T65" fmla="*/ 58 w 58"/>
                  <a:gd name="T66" fmla="*/ 120 h 1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20">
                    <a:moveTo>
                      <a:pt x="0" y="8"/>
                    </a:moveTo>
                    <a:lnTo>
                      <a:pt x="8" y="29"/>
                    </a:lnTo>
                    <a:lnTo>
                      <a:pt x="14" y="59"/>
                    </a:lnTo>
                    <a:lnTo>
                      <a:pt x="17" y="91"/>
                    </a:lnTo>
                    <a:lnTo>
                      <a:pt x="14" y="117"/>
                    </a:lnTo>
                    <a:lnTo>
                      <a:pt x="18" y="117"/>
                    </a:lnTo>
                    <a:lnTo>
                      <a:pt x="24" y="119"/>
                    </a:lnTo>
                    <a:lnTo>
                      <a:pt x="28" y="120"/>
                    </a:lnTo>
                    <a:lnTo>
                      <a:pt x="31" y="120"/>
                    </a:lnTo>
                    <a:lnTo>
                      <a:pt x="42" y="90"/>
                    </a:lnTo>
                    <a:lnTo>
                      <a:pt x="52" y="60"/>
                    </a:lnTo>
                    <a:lnTo>
                      <a:pt x="58" y="30"/>
                    </a:lnTo>
                    <a:lnTo>
                      <a:pt x="58" y="1"/>
                    </a:lnTo>
                    <a:lnTo>
                      <a:pt x="52" y="0"/>
                    </a:lnTo>
                    <a:lnTo>
                      <a:pt x="44" y="1"/>
                    </a:lnTo>
                    <a:lnTo>
                      <a:pt x="37" y="1"/>
                    </a:lnTo>
                    <a:lnTo>
                      <a:pt x="29" y="2"/>
                    </a:lnTo>
                    <a:lnTo>
                      <a:pt x="20" y="5"/>
                    </a:lnTo>
                    <a:lnTo>
                      <a:pt x="13" y="6"/>
                    </a:lnTo>
                    <a:lnTo>
                      <a:pt x="5" y="7"/>
                    </a:lnTo>
                    <a:lnTo>
                      <a:pt x="0" y="8"/>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3" name="Freeform 224"/>
              <p:cNvSpPr>
                <a:spLocks/>
              </p:cNvSpPr>
              <p:nvPr/>
            </p:nvSpPr>
            <p:spPr bwMode="auto">
              <a:xfrm>
                <a:off x="2470" y="609"/>
                <a:ext cx="23" cy="54"/>
              </a:xfrm>
              <a:custGeom>
                <a:avLst/>
                <a:gdLst>
                  <a:gd name="T0" fmla="*/ 12 w 45"/>
                  <a:gd name="T1" fmla="*/ 10 h 108"/>
                  <a:gd name="T2" fmla="*/ 13 w 45"/>
                  <a:gd name="T3" fmla="*/ 31 h 108"/>
                  <a:gd name="T4" fmla="*/ 12 w 45"/>
                  <a:gd name="T5" fmla="*/ 58 h 108"/>
                  <a:gd name="T6" fmla="*/ 7 w 45"/>
                  <a:gd name="T7" fmla="*/ 86 h 108"/>
                  <a:gd name="T8" fmla="*/ 0 w 45"/>
                  <a:gd name="T9" fmla="*/ 108 h 108"/>
                  <a:gd name="T10" fmla="*/ 9 w 45"/>
                  <a:gd name="T11" fmla="*/ 103 h 108"/>
                  <a:gd name="T12" fmla="*/ 17 w 45"/>
                  <a:gd name="T13" fmla="*/ 100 h 108"/>
                  <a:gd name="T14" fmla="*/ 27 w 45"/>
                  <a:gd name="T15" fmla="*/ 99 h 108"/>
                  <a:gd name="T16" fmla="*/ 34 w 45"/>
                  <a:gd name="T17" fmla="*/ 98 h 108"/>
                  <a:gd name="T18" fmla="*/ 34 w 45"/>
                  <a:gd name="T19" fmla="*/ 75 h 108"/>
                  <a:gd name="T20" fmla="*/ 36 w 45"/>
                  <a:gd name="T21" fmla="*/ 46 h 108"/>
                  <a:gd name="T22" fmla="*/ 40 w 45"/>
                  <a:gd name="T23" fmla="*/ 18 h 108"/>
                  <a:gd name="T24" fmla="*/ 45 w 45"/>
                  <a:gd name="T25" fmla="*/ 0 h 108"/>
                  <a:gd name="T26" fmla="*/ 37 w 45"/>
                  <a:gd name="T27" fmla="*/ 2 h 108"/>
                  <a:gd name="T28" fmla="*/ 29 w 45"/>
                  <a:gd name="T29" fmla="*/ 4 h 108"/>
                  <a:gd name="T30" fmla="*/ 20 w 45"/>
                  <a:gd name="T31" fmla="*/ 8 h 108"/>
                  <a:gd name="T32" fmla="*/ 12 w 45"/>
                  <a:gd name="T33" fmla="*/ 1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08"/>
                  <a:gd name="T53" fmla="*/ 45 w 45"/>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08">
                    <a:moveTo>
                      <a:pt x="12" y="10"/>
                    </a:moveTo>
                    <a:lnTo>
                      <a:pt x="13" y="31"/>
                    </a:lnTo>
                    <a:lnTo>
                      <a:pt x="12" y="58"/>
                    </a:lnTo>
                    <a:lnTo>
                      <a:pt x="7" y="86"/>
                    </a:lnTo>
                    <a:lnTo>
                      <a:pt x="0" y="108"/>
                    </a:lnTo>
                    <a:lnTo>
                      <a:pt x="9" y="103"/>
                    </a:lnTo>
                    <a:lnTo>
                      <a:pt x="17" y="100"/>
                    </a:lnTo>
                    <a:lnTo>
                      <a:pt x="27" y="99"/>
                    </a:lnTo>
                    <a:lnTo>
                      <a:pt x="34" y="98"/>
                    </a:lnTo>
                    <a:lnTo>
                      <a:pt x="34" y="75"/>
                    </a:lnTo>
                    <a:lnTo>
                      <a:pt x="36" y="46"/>
                    </a:lnTo>
                    <a:lnTo>
                      <a:pt x="40" y="18"/>
                    </a:lnTo>
                    <a:lnTo>
                      <a:pt x="45" y="0"/>
                    </a:lnTo>
                    <a:lnTo>
                      <a:pt x="37" y="2"/>
                    </a:lnTo>
                    <a:lnTo>
                      <a:pt x="29" y="4"/>
                    </a:lnTo>
                    <a:lnTo>
                      <a:pt x="20" y="8"/>
                    </a:lnTo>
                    <a:lnTo>
                      <a:pt x="12" y="1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4" name="Freeform 225"/>
              <p:cNvSpPr>
                <a:spLocks/>
              </p:cNvSpPr>
              <p:nvPr/>
            </p:nvSpPr>
            <p:spPr bwMode="auto">
              <a:xfrm>
                <a:off x="2498" y="607"/>
                <a:ext cx="26" cy="42"/>
              </a:xfrm>
              <a:custGeom>
                <a:avLst/>
                <a:gdLst>
                  <a:gd name="T0" fmla="*/ 19 w 50"/>
                  <a:gd name="T1" fmla="*/ 5 h 85"/>
                  <a:gd name="T2" fmla="*/ 16 w 50"/>
                  <a:gd name="T3" fmla="*/ 21 h 85"/>
                  <a:gd name="T4" fmla="*/ 12 w 50"/>
                  <a:gd name="T5" fmla="*/ 43 h 85"/>
                  <a:gd name="T6" fmla="*/ 8 w 50"/>
                  <a:gd name="T7" fmla="*/ 66 h 85"/>
                  <a:gd name="T8" fmla="*/ 0 w 50"/>
                  <a:gd name="T9" fmla="*/ 85 h 85"/>
                  <a:gd name="T10" fmla="*/ 8 w 50"/>
                  <a:gd name="T11" fmla="*/ 74 h 85"/>
                  <a:gd name="T12" fmla="*/ 16 w 50"/>
                  <a:gd name="T13" fmla="*/ 66 h 85"/>
                  <a:gd name="T14" fmla="*/ 23 w 50"/>
                  <a:gd name="T15" fmla="*/ 61 h 85"/>
                  <a:gd name="T16" fmla="*/ 25 w 50"/>
                  <a:gd name="T17" fmla="*/ 59 h 85"/>
                  <a:gd name="T18" fmla="*/ 31 w 50"/>
                  <a:gd name="T19" fmla="*/ 43 h 85"/>
                  <a:gd name="T20" fmla="*/ 37 w 50"/>
                  <a:gd name="T21" fmla="*/ 25 h 85"/>
                  <a:gd name="T22" fmla="*/ 44 w 50"/>
                  <a:gd name="T23" fmla="*/ 10 h 85"/>
                  <a:gd name="T24" fmla="*/ 50 w 50"/>
                  <a:gd name="T25" fmla="*/ 0 h 85"/>
                  <a:gd name="T26" fmla="*/ 41 w 50"/>
                  <a:gd name="T27" fmla="*/ 0 h 85"/>
                  <a:gd name="T28" fmla="*/ 33 w 50"/>
                  <a:gd name="T29" fmla="*/ 1 h 85"/>
                  <a:gd name="T30" fmla="*/ 25 w 50"/>
                  <a:gd name="T31" fmla="*/ 2 h 85"/>
                  <a:gd name="T32" fmla="*/ 19 w 50"/>
                  <a:gd name="T33" fmla="*/ 5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85"/>
                  <a:gd name="T53" fmla="*/ 50 w 50"/>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85">
                    <a:moveTo>
                      <a:pt x="19" y="5"/>
                    </a:moveTo>
                    <a:lnTo>
                      <a:pt x="16" y="21"/>
                    </a:lnTo>
                    <a:lnTo>
                      <a:pt x="12" y="43"/>
                    </a:lnTo>
                    <a:lnTo>
                      <a:pt x="8" y="66"/>
                    </a:lnTo>
                    <a:lnTo>
                      <a:pt x="0" y="85"/>
                    </a:lnTo>
                    <a:lnTo>
                      <a:pt x="8" y="74"/>
                    </a:lnTo>
                    <a:lnTo>
                      <a:pt x="16" y="66"/>
                    </a:lnTo>
                    <a:lnTo>
                      <a:pt x="23" y="61"/>
                    </a:lnTo>
                    <a:lnTo>
                      <a:pt x="25" y="59"/>
                    </a:lnTo>
                    <a:lnTo>
                      <a:pt x="31" y="43"/>
                    </a:lnTo>
                    <a:lnTo>
                      <a:pt x="37" y="25"/>
                    </a:lnTo>
                    <a:lnTo>
                      <a:pt x="44" y="10"/>
                    </a:lnTo>
                    <a:lnTo>
                      <a:pt x="50" y="0"/>
                    </a:lnTo>
                    <a:lnTo>
                      <a:pt x="41" y="0"/>
                    </a:lnTo>
                    <a:lnTo>
                      <a:pt x="33" y="1"/>
                    </a:lnTo>
                    <a:lnTo>
                      <a:pt x="25" y="2"/>
                    </a:lnTo>
                    <a:lnTo>
                      <a:pt x="19" y="5"/>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5" name="Freeform 226"/>
              <p:cNvSpPr>
                <a:spLocks/>
              </p:cNvSpPr>
              <p:nvPr/>
            </p:nvSpPr>
            <p:spPr bwMode="auto">
              <a:xfrm>
                <a:off x="2528" y="601"/>
                <a:ext cx="20" cy="38"/>
              </a:xfrm>
              <a:custGeom>
                <a:avLst/>
                <a:gdLst>
                  <a:gd name="T0" fmla="*/ 5 w 42"/>
                  <a:gd name="T1" fmla="*/ 8 h 74"/>
                  <a:gd name="T2" fmla="*/ 1 w 42"/>
                  <a:gd name="T3" fmla="*/ 22 h 74"/>
                  <a:gd name="T4" fmla="*/ 0 w 42"/>
                  <a:gd name="T5" fmla="*/ 41 h 74"/>
                  <a:gd name="T6" fmla="*/ 0 w 42"/>
                  <a:gd name="T7" fmla="*/ 61 h 74"/>
                  <a:gd name="T8" fmla="*/ 0 w 42"/>
                  <a:gd name="T9" fmla="*/ 74 h 74"/>
                  <a:gd name="T10" fmla="*/ 4 w 42"/>
                  <a:gd name="T11" fmla="*/ 68 h 74"/>
                  <a:gd name="T12" fmla="*/ 7 w 42"/>
                  <a:gd name="T13" fmla="*/ 58 h 74"/>
                  <a:gd name="T14" fmla="*/ 13 w 42"/>
                  <a:gd name="T15" fmla="*/ 49 h 74"/>
                  <a:gd name="T16" fmla="*/ 19 w 42"/>
                  <a:gd name="T17" fmla="*/ 40 h 74"/>
                  <a:gd name="T18" fmla="*/ 26 w 42"/>
                  <a:gd name="T19" fmla="*/ 31 h 74"/>
                  <a:gd name="T20" fmla="*/ 31 w 42"/>
                  <a:gd name="T21" fmla="*/ 24 h 74"/>
                  <a:gd name="T22" fmla="*/ 37 w 42"/>
                  <a:gd name="T23" fmla="*/ 17 h 74"/>
                  <a:gd name="T24" fmla="*/ 42 w 42"/>
                  <a:gd name="T25" fmla="*/ 13 h 74"/>
                  <a:gd name="T26" fmla="*/ 39 w 42"/>
                  <a:gd name="T27" fmla="*/ 0 h 74"/>
                  <a:gd name="T28" fmla="*/ 36 w 42"/>
                  <a:gd name="T29" fmla="*/ 2 h 74"/>
                  <a:gd name="T30" fmla="*/ 32 w 42"/>
                  <a:gd name="T31" fmla="*/ 3 h 74"/>
                  <a:gd name="T32" fmla="*/ 28 w 42"/>
                  <a:gd name="T33" fmla="*/ 4 h 74"/>
                  <a:gd name="T34" fmla="*/ 24 w 42"/>
                  <a:gd name="T35" fmla="*/ 4 h 74"/>
                  <a:gd name="T36" fmla="*/ 19 w 42"/>
                  <a:gd name="T37" fmla="*/ 5 h 74"/>
                  <a:gd name="T38" fmla="*/ 14 w 42"/>
                  <a:gd name="T39" fmla="*/ 5 h 74"/>
                  <a:gd name="T40" fmla="*/ 9 w 42"/>
                  <a:gd name="T41" fmla="*/ 7 h 74"/>
                  <a:gd name="T42" fmla="*/ 5 w 42"/>
                  <a:gd name="T43" fmla="*/ 8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74"/>
                  <a:gd name="T68" fmla="*/ 42 w 42"/>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74">
                    <a:moveTo>
                      <a:pt x="5" y="8"/>
                    </a:moveTo>
                    <a:lnTo>
                      <a:pt x="1" y="22"/>
                    </a:lnTo>
                    <a:lnTo>
                      <a:pt x="0" y="41"/>
                    </a:lnTo>
                    <a:lnTo>
                      <a:pt x="0" y="61"/>
                    </a:lnTo>
                    <a:lnTo>
                      <a:pt x="0" y="74"/>
                    </a:lnTo>
                    <a:lnTo>
                      <a:pt x="4" y="68"/>
                    </a:lnTo>
                    <a:lnTo>
                      <a:pt x="7" y="58"/>
                    </a:lnTo>
                    <a:lnTo>
                      <a:pt x="13" y="49"/>
                    </a:lnTo>
                    <a:lnTo>
                      <a:pt x="19" y="40"/>
                    </a:lnTo>
                    <a:lnTo>
                      <a:pt x="26" y="31"/>
                    </a:lnTo>
                    <a:lnTo>
                      <a:pt x="31" y="24"/>
                    </a:lnTo>
                    <a:lnTo>
                      <a:pt x="37" y="17"/>
                    </a:lnTo>
                    <a:lnTo>
                      <a:pt x="42" y="13"/>
                    </a:lnTo>
                    <a:lnTo>
                      <a:pt x="39" y="0"/>
                    </a:lnTo>
                    <a:lnTo>
                      <a:pt x="36" y="2"/>
                    </a:lnTo>
                    <a:lnTo>
                      <a:pt x="32" y="3"/>
                    </a:lnTo>
                    <a:lnTo>
                      <a:pt x="28" y="4"/>
                    </a:lnTo>
                    <a:lnTo>
                      <a:pt x="24" y="4"/>
                    </a:lnTo>
                    <a:lnTo>
                      <a:pt x="19" y="5"/>
                    </a:lnTo>
                    <a:lnTo>
                      <a:pt x="14" y="5"/>
                    </a:lnTo>
                    <a:lnTo>
                      <a:pt x="9" y="7"/>
                    </a:lnTo>
                    <a:lnTo>
                      <a:pt x="5" y="8"/>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6" name="Freeform 227"/>
              <p:cNvSpPr>
                <a:spLocks/>
              </p:cNvSpPr>
              <p:nvPr/>
            </p:nvSpPr>
            <p:spPr bwMode="auto">
              <a:xfrm>
                <a:off x="2530" y="704"/>
                <a:ext cx="55" cy="27"/>
              </a:xfrm>
              <a:custGeom>
                <a:avLst/>
                <a:gdLst>
                  <a:gd name="T0" fmla="*/ 109 w 109"/>
                  <a:gd name="T1" fmla="*/ 5 h 56"/>
                  <a:gd name="T2" fmla="*/ 99 w 109"/>
                  <a:gd name="T3" fmla="*/ 3 h 56"/>
                  <a:gd name="T4" fmla="*/ 85 w 109"/>
                  <a:gd name="T5" fmla="*/ 0 h 56"/>
                  <a:gd name="T6" fmla="*/ 69 w 109"/>
                  <a:gd name="T7" fmla="*/ 0 h 56"/>
                  <a:gd name="T8" fmla="*/ 53 w 109"/>
                  <a:gd name="T9" fmla="*/ 2 h 56"/>
                  <a:gd name="T10" fmla="*/ 37 w 109"/>
                  <a:gd name="T11" fmla="*/ 4 h 56"/>
                  <a:gd name="T12" fmla="*/ 22 w 109"/>
                  <a:gd name="T13" fmla="*/ 8 h 56"/>
                  <a:gd name="T14" fmla="*/ 9 w 109"/>
                  <a:gd name="T15" fmla="*/ 15 h 56"/>
                  <a:gd name="T16" fmla="*/ 0 w 109"/>
                  <a:gd name="T17" fmla="*/ 26 h 56"/>
                  <a:gd name="T18" fmla="*/ 3 w 109"/>
                  <a:gd name="T19" fmla="*/ 31 h 56"/>
                  <a:gd name="T20" fmla="*/ 7 w 109"/>
                  <a:gd name="T21" fmla="*/ 39 h 56"/>
                  <a:gd name="T22" fmla="*/ 8 w 109"/>
                  <a:gd name="T23" fmla="*/ 48 h 56"/>
                  <a:gd name="T24" fmla="*/ 7 w 109"/>
                  <a:gd name="T25" fmla="*/ 56 h 56"/>
                  <a:gd name="T26" fmla="*/ 14 w 109"/>
                  <a:gd name="T27" fmla="*/ 49 h 56"/>
                  <a:gd name="T28" fmla="*/ 21 w 109"/>
                  <a:gd name="T29" fmla="*/ 41 h 56"/>
                  <a:gd name="T30" fmla="*/ 27 w 109"/>
                  <a:gd name="T31" fmla="*/ 35 h 56"/>
                  <a:gd name="T32" fmla="*/ 35 w 109"/>
                  <a:gd name="T33" fmla="*/ 28 h 56"/>
                  <a:gd name="T34" fmla="*/ 44 w 109"/>
                  <a:gd name="T35" fmla="*/ 23 h 56"/>
                  <a:gd name="T36" fmla="*/ 54 w 109"/>
                  <a:gd name="T37" fmla="*/ 20 h 56"/>
                  <a:gd name="T38" fmla="*/ 67 w 109"/>
                  <a:gd name="T39" fmla="*/ 18 h 56"/>
                  <a:gd name="T40" fmla="*/ 80 w 109"/>
                  <a:gd name="T41" fmla="*/ 18 h 56"/>
                  <a:gd name="T42" fmla="*/ 87 w 109"/>
                  <a:gd name="T43" fmla="*/ 13 h 56"/>
                  <a:gd name="T44" fmla="*/ 95 w 109"/>
                  <a:gd name="T45" fmla="*/ 10 h 56"/>
                  <a:gd name="T46" fmla="*/ 102 w 109"/>
                  <a:gd name="T47" fmla="*/ 7 h 56"/>
                  <a:gd name="T48" fmla="*/ 109 w 109"/>
                  <a:gd name="T49" fmla="*/ 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9"/>
                  <a:gd name="T76" fmla="*/ 0 h 56"/>
                  <a:gd name="T77" fmla="*/ 109 w 109"/>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9" h="56">
                    <a:moveTo>
                      <a:pt x="109" y="5"/>
                    </a:moveTo>
                    <a:lnTo>
                      <a:pt x="99" y="3"/>
                    </a:lnTo>
                    <a:lnTo>
                      <a:pt x="85" y="0"/>
                    </a:lnTo>
                    <a:lnTo>
                      <a:pt x="69" y="0"/>
                    </a:lnTo>
                    <a:lnTo>
                      <a:pt x="53" y="2"/>
                    </a:lnTo>
                    <a:lnTo>
                      <a:pt x="37" y="4"/>
                    </a:lnTo>
                    <a:lnTo>
                      <a:pt x="22" y="8"/>
                    </a:lnTo>
                    <a:lnTo>
                      <a:pt x="9" y="15"/>
                    </a:lnTo>
                    <a:lnTo>
                      <a:pt x="0" y="26"/>
                    </a:lnTo>
                    <a:lnTo>
                      <a:pt x="3" y="31"/>
                    </a:lnTo>
                    <a:lnTo>
                      <a:pt x="7" y="39"/>
                    </a:lnTo>
                    <a:lnTo>
                      <a:pt x="8" y="48"/>
                    </a:lnTo>
                    <a:lnTo>
                      <a:pt x="7" y="56"/>
                    </a:lnTo>
                    <a:lnTo>
                      <a:pt x="14" y="49"/>
                    </a:lnTo>
                    <a:lnTo>
                      <a:pt x="21" y="41"/>
                    </a:lnTo>
                    <a:lnTo>
                      <a:pt x="27" y="35"/>
                    </a:lnTo>
                    <a:lnTo>
                      <a:pt x="35" y="28"/>
                    </a:lnTo>
                    <a:lnTo>
                      <a:pt x="44" y="23"/>
                    </a:lnTo>
                    <a:lnTo>
                      <a:pt x="54" y="20"/>
                    </a:lnTo>
                    <a:lnTo>
                      <a:pt x="67" y="18"/>
                    </a:lnTo>
                    <a:lnTo>
                      <a:pt x="80" y="18"/>
                    </a:lnTo>
                    <a:lnTo>
                      <a:pt x="87" y="13"/>
                    </a:lnTo>
                    <a:lnTo>
                      <a:pt x="95" y="10"/>
                    </a:lnTo>
                    <a:lnTo>
                      <a:pt x="102" y="7"/>
                    </a:lnTo>
                    <a:lnTo>
                      <a:pt x="109" y="5"/>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7" name="Freeform 228"/>
              <p:cNvSpPr>
                <a:spLocks/>
              </p:cNvSpPr>
              <p:nvPr/>
            </p:nvSpPr>
            <p:spPr bwMode="auto">
              <a:xfrm>
                <a:off x="2533" y="730"/>
                <a:ext cx="54" cy="27"/>
              </a:xfrm>
              <a:custGeom>
                <a:avLst/>
                <a:gdLst>
                  <a:gd name="T0" fmla="*/ 108 w 108"/>
                  <a:gd name="T1" fmla="*/ 0 h 55"/>
                  <a:gd name="T2" fmla="*/ 96 w 108"/>
                  <a:gd name="T3" fmla="*/ 0 h 55"/>
                  <a:gd name="T4" fmla="*/ 83 w 108"/>
                  <a:gd name="T5" fmla="*/ 0 h 55"/>
                  <a:gd name="T6" fmla="*/ 66 w 108"/>
                  <a:gd name="T7" fmla="*/ 1 h 55"/>
                  <a:gd name="T8" fmla="*/ 50 w 108"/>
                  <a:gd name="T9" fmla="*/ 2 h 55"/>
                  <a:gd name="T10" fmla="*/ 35 w 108"/>
                  <a:gd name="T11" fmla="*/ 6 h 55"/>
                  <a:gd name="T12" fmla="*/ 20 w 108"/>
                  <a:gd name="T13" fmla="*/ 12 h 55"/>
                  <a:gd name="T14" fmla="*/ 9 w 108"/>
                  <a:gd name="T15" fmla="*/ 19 h 55"/>
                  <a:gd name="T16" fmla="*/ 0 w 108"/>
                  <a:gd name="T17" fmla="*/ 29 h 55"/>
                  <a:gd name="T18" fmla="*/ 4 w 108"/>
                  <a:gd name="T19" fmla="*/ 35 h 55"/>
                  <a:gd name="T20" fmla="*/ 10 w 108"/>
                  <a:gd name="T21" fmla="*/ 42 h 55"/>
                  <a:gd name="T22" fmla="*/ 15 w 108"/>
                  <a:gd name="T23" fmla="*/ 48 h 55"/>
                  <a:gd name="T24" fmla="*/ 18 w 108"/>
                  <a:gd name="T25" fmla="*/ 55 h 55"/>
                  <a:gd name="T26" fmla="*/ 24 w 108"/>
                  <a:gd name="T27" fmla="*/ 51 h 55"/>
                  <a:gd name="T28" fmla="*/ 30 w 108"/>
                  <a:gd name="T29" fmla="*/ 46 h 55"/>
                  <a:gd name="T30" fmla="*/ 34 w 108"/>
                  <a:gd name="T31" fmla="*/ 44 h 55"/>
                  <a:gd name="T32" fmla="*/ 39 w 108"/>
                  <a:gd name="T33" fmla="*/ 42 h 55"/>
                  <a:gd name="T34" fmla="*/ 43 w 108"/>
                  <a:gd name="T35" fmla="*/ 39 h 55"/>
                  <a:gd name="T36" fmla="*/ 48 w 108"/>
                  <a:gd name="T37" fmla="*/ 38 h 55"/>
                  <a:gd name="T38" fmla="*/ 53 w 108"/>
                  <a:gd name="T39" fmla="*/ 37 h 55"/>
                  <a:gd name="T40" fmla="*/ 58 w 108"/>
                  <a:gd name="T41" fmla="*/ 35 h 55"/>
                  <a:gd name="T42" fmla="*/ 64 w 108"/>
                  <a:gd name="T43" fmla="*/ 31 h 55"/>
                  <a:gd name="T44" fmla="*/ 71 w 108"/>
                  <a:gd name="T45" fmla="*/ 28 h 55"/>
                  <a:gd name="T46" fmla="*/ 77 w 108"/>
                  <a:gd name="T47" fmla="*/ 22 h 55"/>
                  <a:gd name="T48" fmla="*/ 84 w 108"/>
                  <a:gd name="T49" fmla="*/ 16 h 55"/>
                  <a:gd name="T50" fmla="*/ 91 w 108"/>
                  <a:gd name="T51" fmla="*/ 10 h 55"/>
                  <a:gd name="T52" fmla="*/ 96 w 108"/>
                  <a:gd name="T53" fmla="*/ 6 h 55"/>
                  <a:gd name="T54" fmla="*/ 103 w 108"/>
                  <a:gd name="T55" fmla="*/ 2 h 55"/>
                  <a:gd name="T56" fmla="*/ 108 w 108"/>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
                  <a:gd name="T88" fmla="*/ 0 h 55"/>
                  <a:gd name="T89" fmla="*/ 108 w 108"/>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 h="55">
                    <a:moveTo>
                      <a:pt x="108" y="0"/>
                    </a:moveTo>
                    <a:lnTo>
                      <a:pt x="96" y="0"/>
                    </a:lnTo>
                    <a:lnTo>
                      <a:pt x="83" y="0"/>
                    </a:lnTo>
                    <a:lnTo>
                      <a:pt x="66" y="1"/>
                    </a:lnTo>
                    <a:lnTo>
                      <a:pt x="50" y="2"/>
                    </a:lnTo>
                    <a:lnTo>
                      <a:pt x="35" y="6"/>
                    </a:lnTo>
                    <a:lnTo>
                      <a:pt x="20" y="12"/>
                    </a:lnTo>
                    <a:lnTo>
                      <a:pt x="9" y="19"/>
                    </a:lnTo>
                    <a:lnTo>
                      <a:pt x="0" y="29"/>
                    </a:lnTo>
                    <a:lnTo>
                      <a:pt x="4" y="35"/>
                    </a:lnTo>
                    <a:lnTo>
                      <a:pt x="10" y="42"/>
                    </a:lnTo>
                    <a:lnTo>
                      <a:pt x="15" y="48"/>
                    </a:lnTo>
                    <a:lnTo>
                      <a:pt x="18" y="55"/>
                    </a:lnTo>
                    <a:lnTo>
                      <a:pt x="24" y="51"/>
                    </a:lnTo>
                    <a:lnTo>
                      <a:pt x="30" y="46"/>
                    </a:lnTo>
                    <a:lnTo>
                      <a:pt x="34" y="44"/>
                    </a:lnTo>
                    <a:lnTo>
                      <a:pt x="39" y="42"/>
                    </a:lnTo>
                    <a:lnTo>
                      <a:pt x="43" y="39"/>
                    </a:lnTo>
                    <a:lnTo>
                      <a:pt x="48" y="38"/>
                    </a:lnTo>
                    <a:lnTo>
                      <a:pt x="53" y="37"/>
                    </a:lnTo>
                    <a:lnTo>
                      <a:pt x="58" y="35"/>
                    </a:lnTo>
                    <a:lnTo>
                      <a:pt x="64" y="31"/>
                    </a:lnTo>
                    <a:lnTo>
                      <a:pt x="71" y="28"/>
                    </a:lnTo>
                    <a:lnTo>
                      <a:pt x="77" y="22"/>
                    </a:lnTo>
                    <a:lnTo>
                      <a:pt x="84" y="16"/>
                    </a:lnTo>
                    <a:lnTo>
                      <a:pt x="91" y="10"/>
                    </a:lnTo>
                    <a:lnTo>
                      <a:pt x="96" y="6"/>
                    </a:lnTo>
                    <a:lnTo>
                      <a:pt x="103" y="2"/>
                    </a:lnTo>
                    <a:lnTo>
                      <a:pt x="108"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8" name="Freeform 229"/>
              <p:cNvSpPr>
                <a:spLocks/>
              </p:cNvSpPr>
              <p:nvPr/>
            </p:nvSpPr>
            <p:spPr bwMode="auto">
              <a:xfrm>
                <a:off x="2557" y="757"/>
                <a:ext cx="37" cy="16"/>
              </a:xfrm>
              <a:custGeom>
                <a:avLst/>
                <a:gdLst>
                  <a:gd name="T0" fmla="*/ 67 w 75"/>
                  <a:gd name="T1" fmla="*/ 0 h 34"/>
                  <a:gd name="T2" fmla="*/ 60 w 75"/>
                  <a:gd name="T3" fmla="*/ 0 h 34"/>
                  <a:gd name="T4" fmla="*/ 50 w 75"/>
                  <a:gd name="T5" fmla="*/ 1 h 34"/>
                  <a:gd name="T6" fmla="*/ 41 w 75"/>
                  <a:gd name="T7" fmla="*/ 2 h 34"/>
                  <a:gd name="T8" fmla="*/ 32 w 75"/>
                  <a:gd name="T9" fmla="*/ 4 h 34"/>
                  <a:gd name="T10" fmla="*/ 22 w 75"/>
                  <a:gd name="T11" fmla="*/ 6 h 34"/>
                  <a:gd name="T12" fmla="*/ 14 w 75"/>
                  <a:gd name="T13" fmla="*/ 8 h 34"/>
                  <a:gd name="T14" fmla="*/ 6 w 75"/>
                  <a:gd name="T15" fmla="*/ 12 h 34"/>
                  <a:gd name="T16" fmla="*/ 0 w 75"/>
                  <a:gd name="T17" fmla="*/ 16 h 34"/>
                  <a:gd name="T18" fmla="*/ 3 w 75"/>
                  <a:gd name="T19" fmla="*/ 22 h 34"/>
                  <a:gd name="T20" fmla="*/ 8 w 75"/>
                  <a:gd name="T21" fmla="*/ 28 h 34"/>
                  <a:gd name="T22" fmla="*/ 11 w 75"/>
                  <a:gd name="T23" fmla="*/ 31 h 34"/>
                  <a:gd name="T24" fmla="*/ 16 w 75"/>
                  <a:gd name="T25" fmla="*/ 34 h 34"/>
                  <a:gd name="T26" fmla="*/ 22 w 75"/>
                  <a:gd name="T27" fmla="*/ 31 h 34"/>
                  <a:gd name="T28" fmla="*/ 29 w 75"/>
                  <a:gd name="T29" fmla="*/ 29 h 34"/>
                  <a:gd name="T30" fmla="*/ 34 w 75"/>
                  <a:gd name="T31" fmla="*/ 27 h 34"/>
                  <a:gd name="T32" fmla="*/ 42 w 75"/>
                  <a:gd name="T33" fmla="*/ 24 h 34"/>
                  <a:gd name="T34" fmla="*/ 49 w 75"/>
                  <a:gd name="T35" fmla="*/ 22 h 34"/>
                  <a:gd name="T36" fmla="*/ 57 w 75"/>
                  <a:gd name="T37" fmla="*/ 22 h 34"/>
                  <a:gd name="T38" fmla="*/ 65 w 75"/>
                  <a:gd name="T39" fmla="*/ 22 h 34"/>
                  <a:gd name="T40" fmla="*/ 75 w 75"/>
                  <a:gd name="T41" fmla="*/ 23 h 34"/>
                  <a:gd name="T42" fmla="*/ 71 w 75"/>
                  <a:gd name="T43" fmla="*/ 15 h 34"/>
                  <a:gd name="T44" fmla="*/ 69 w 75"/>
                  <a:gd name="T45" fmla="*/ 8 h 34"/>
                  <a:gd name="T46" fmla="*/ 68 w 75"/>
                  <a:gd name="T47" fmla="*/ 2 h 34"/>
                  <a:gd name="T48" fmla="*/ 67 w 75"/>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34"/>
                  <a:gd name="T77" fmla="*/ 75 w 75"/>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34">
                    <a:moveTo>
                      <a:pt x="67" y="0"/>
                    </a:moveTo>
                    <a:lnTo>
                      <a:pt x="60" y="0"/>
                    </a:lnTo>
                    <a:lnTo>
                      <a:pt x="50" y="1"/>
                    </a:lnTo>
                    <a:lnTo>
                      <a:pt x="41" y="2"/>
                    </a:lnTo>
                    <a:lnTo>
                      <a:pt x="32" y="4"/>
                    </a:lnTo>
                    <a:lnTo>
                      <a:pt x="22" y="6"/>
                    </a:lnTo>
                    <a:lnTo>
                      <a:pt x="14" y="8"/>
                    </a:lnTo>
                    <a:lnTo>
                      <a:pt x="6" y="12"/>
                    </a:lnTo>
                    <a:lnTo>
                      <a:pt x="0" y="16"/>
                    </a:lnTo>
                    <a:lnTo>
                      <a:pt x="3" y="22"/>
                    </a:lnTo>
                    <a:lnTo>
                      <a:pt x="8" y="28"/>
                    </a:lnTo>
                    <a:lnTo>
                      <a:pt x="11" y="31"/>
                    </a:lnTo>
                    <a:lnTo>
                      <a:pt x="16" y="34"/>
                    </a:lnTo>
                    <a:lnTo>
                      <a:pt x="22" y="31"/>
                    </a:lnTo>
                    <a:lnTo>
                      <a:pt x="29" y="29"/>
                    </a:lnTo>
                    <a:lnTo>
                      <a:pt x="34" y="27"/>
                    </a:lnTo>
                    <a:lnTo>
                      <a:pt x="42" y="24"/>
                    </a:lnTo>
                    <a:lnTo>
                      <a:pt x="49" y="22"/>
                    </a:lnTo>
                    <a:lnTo>
                      <a:pt x="57" y="22"/>
                    </a:lnTo>
                    <a:lnTo>
                      <a:pt x="65" y="22"/>
                    </a:lnTo>
                    <a:lnTo>
                      <a:pt x="75" y="23"/>
                    </a:lnTo>
                    <a:lnTo>
                      <a:pt x="71" y="15"/>
                    </a:lnTo>
                    <a:lnTo>
                      <a:pt x="69" y="8"/>
                    </a:lnTo>
                    <a:lnTo>
                      <a:pt x="68" y="2"/>
                    </a:lnTo>
                    <a:lnTo>
                      <a:pt x="67"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39" name="Freeform 230"/>
              <p:cNvSpPr>
                <a:spLocks/>
              </p:cNvSpPr>
              <p:nvPr/>
            </p:nvSpPr>
            <p:spPr bwMode="auto">
              <a:xfrm>
                <a:off x="2570" y="780"/>
                <a:ext cx="25" cy="14"/>
              </a:xfrm>
              <a:custGeom>
                <a:avLst/>
                <a:gdLst>
                  <a:gd name="T0" fmla="*/ 51 w 51"/>
                  <a:gd name="T1" fmla="*/ 14 h 29"/>
                  <a:gd name="T2" fmla="*/ 38 w 51"/>
                  <a:gd name="T3" fmla="*/ 0 h 29"/>
                  <a:gd name="T4" fmla="*/ 37 w 51"/>
                  <a:gd name="T5" fmla="*/ 0 h 29"/>
                  <a:gd name="T6" fmla="*/ 34 w 51"/>
                  <a:gd name="T7" fmla="*/ 1 h 29"/>
                  <a:gd name="T8" fmla="*/ 29 w 51"/>
                  <a:gd name="T9" fmla="*/ 2 h 29"/>
                  <a:gd name="T10" fmla="*/ 23 w 51"/>
                  <a:gd name="T11" fmla="*/ 5 h 29"/>
                  <a:gd name="T12" fmla="*/ 18 w 51"/>
                  <a:gd name="T13" fmla="*/ 6 h 29"/>
                  <a:gd name="T14" fmla="*/ 11 w 51"/>
                  <a:gd name="T15" fmla="*/ 7 h 29"/>
                  <a:gd name="T16" fmla="*/ 5 w 51"/>
                  <a:gd name="T17" fmla="*/ 8 h 29"/>
                  <a:gd name="T18" fmla="*/ 0 w 51"/>
                  <a:gd name="T19" fmla="*/ 9 h 29"/>
                  <a:gd name="T20" fmla="*/ 22 w 51"/>
                  <a:gd name="T21" fmla="*/ 29 h 29"/>
                  <a:gd name="T22" fmla="*/ 29 w 51"/>
                  <a:gd name="T23" fmla="*/ 24 h 29"/>
                  <a:gd name="T24" fmla="*/ 36 w 51"/>
                  <a:gd name="T25" fmla="*/ 19 h 29"/>
                  <a:gd name="T26" fmla="*/ 43 w 51"/>
                  <a:gd name="T27" fmla="*/ 15 h 29"/>
                  <a:gd name="T28" fmla="*/ 51 w 51"/>
                  <a:gd name="T29" fmla="*/ 14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29"/>
                  <a:gd name="T47" fmla="*/ 51 w 51"/>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29">
                    <a:moveTo>
                      <a:pt x="51" y="14"/>
                    </a:moveTo>
                    <a:lnTo>
                      <a:pt x="38" y="0"/>
                    </a:lnTo>
                    <a:lnTo>
                      <a:pt x="37" y="0"/>
                    </a:lnTo>
                    <a:lnTo>
                      <a:pt x="34" y="1"/>
                    </a:lnTo>
                    <a:lnTo>
                      <a:pt x="29" y="2"/>
                    </a:lnTo>
                    <a:lnTo>
                      <a:pt x="23" y="5"/>
                    </a:lnTo>
                    <a:lnTo>
                      <a:pt x="18" y="6"/>
                    </a:lnTo>
                    <a:lnTo>
                      <a:pt x="11" y="7"/>
                    </a:lnTo>
                    <a:lnTo>
                      <a:pt x="5" y="8"/>
                    </a:lnTo>
                    <a:lnTo>
                      <a:pt x="0" y="9"/>
                    </a:lnTo>
                    <a:lnTo>
                      <a:pt x="22" y="29"/>
                    </a:lnTo>
                    <a:lnTo>
                      <a:pt x="29" y="24"/>
                    </a:lnTo>
                    <a:lnTo>
                      <a:pt x="36" y="19"/>
                    </a:lnTo>
                    <a:lnTo>
                      <a:pt x="43" y="15"/>
                    </a:lnTo>
                    <a:lnTo>
                      <a:pt x="51" y="14"/>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40" name="Freeform 231"/>
              <p:cNvSpPr>
                <a:spLocks/>
              </p:cNvSpPr>
              <p:nvPr/>
            </p:nvSpPr>
            <p:spPr bwMode="auto">
              <a:xfrm>
                <a:off x="2581" y="792"/>
                <a:ext cx="19" cy="14"/>
              </a:xfrm>
              <a:custGeom>
                <a:avLst/>
                <a:gdLst>
                  <a:gd name="T0" fmla="*/ 38 w 38"/>
                  <a:gd name="T1" fmla="*/ 12 h 28"/>
                  <a:gd name="T2" fmla="*/ 34 w 38"/>
                  <a:gd name="T3" fmla="*/ 9 h 28"/>
                  <a:gd name="T4" fmla="*/ 30 w 38"/>
                  <a:gd name="T5" fmla="*/ 4 h 28"/>
                  <a:gd name="T6" fmla="*/ 27 w 38"/>
                  <a:gd name="T7" fmla="*/ 2 h 28"/>
                  <a:gd name="T8" fmla="*/ 22 w 38"/>
                  <a:gd name="T9" fmla="*/ 0 h 28"/>
                  <a:gd name="T10" fmla="*/ 16 w 38"/>
                  <a:gd name="T11" fmla="*/ 3 h 28"/>
                  <a:gd name="T12" fmla="*/ 9 w 38"/>
                  <a:gd name="T13" fmla="*/ 7 h 28"/>
                  <a:gd name="T14" fmla="*/ 2 w 38"/>
                  <a:gd name="T15" fmla="*/ 12 h 28"/>
                  <a:gd name="T16" fmla="*/ 0 w 38"/>
                  <a:gd name="T17" fmla="*/ 14 h 28"/>
                  <a:gd name="T18" fmla="*/ 7 w 38"/>
                  <a:gd name="T19" fmla="*/ 19 h 28"/>
                  <a:gd name="T20" fmla="*/ 13 w 38"/>
                  <a:gd name="T21" fmla="*/ 23 h 28"/>
                  <a:gd name="T22" fmla="*/ 16 w 38"/>
                  <a:gd name="T23" fmla="*/ 27 h 28"/>
                  <a:gd name="T24" fmla="*/ 17 w 38"/>
                  <a:gd name="T25" fmla="*/ 28 h 28"/>
                  <a:gd name="T26" fmla="*/ 22 w 38"/>
                  <a:gd name="T27" fmla="*/ 23 h 28"/>
                  <a:gd name="T28" fmla="*/ 27 w 38"/>
                  <a:gd name="T29" fmla="*/ 19 h 28"/>
                  <a:gd name="T30" fmla="*/ 32 w 38"/>
                  <a:gd name="T31" fmla="*/ 15 h 28"/>
                  <a:gd name="T32" fmla="*/ 38 w 38"/>
                  <a:gd name="T33" fmla="*/ 12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8"/>
                  <a:gd name="T53" fmla="*/ 38 w 3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8">
                    <a:moveTo>
                      <a:pt x="38" y="12"/>
                    </a:moveTo>
                    <a:lnTo>
                      <a:pt x="34" y="9"/>
                    </a:lnTo>
                    <a:lnTo>
                      <a:pt x="30" y="4"/>
                    </a:lnTo>
                    <a:lnTo>
                      <a:pt x="27" y="2"/>
                    </a:lnTo>
                    <a:lnTo>
                      <a:pt x="22" y="0"/>
                    </a:lnTo>
                    <a:lnTo>
                      <a:pt x="16" y="3"/>
                    </a:lnTo>
                    <a:lnTo>
                      <a:pt x="9" y="7"/>
                    </a:lnTo>
                    <a:lnTo>
                      <a:pt x="2" y="12"/>
                    </a:lnTo>
                    <a:lnTo>
                      <a:pt x="0" y="14"/>
                    </a:lnTo>
                    <a:lnTo>
                      <a:pt x="7" y="19"/>
                    </a:lnTo>
                    <a:lnTo>
                      <a:pt x="13" y="23"/>
                    </a:lnTo>
                    <a:lnTo>
                      <a:pt x="16" y="27"/>
                    </a:lnTo>
                    <a:lnTo>
                      <a:pt x="17" y="28"/>
                    </a:lnTo>
                    <a:lnTo>
                      <a:pt x="22" y="23"/>
                    </a:lnTo>
                    <a:lnTo>
                      <a:pt x="27" y="19"/>
                    </a:lnTo>
                    <a:lnTo>
                      <a:pt x="32" y="15"/>
                    </a:lnTo>
                    <a:lnTo>
                      <a:pt x="38" y="12"/>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sp>
            <p:nvSpPr>
              <p:cNvPr id="1141" name="Freeform 232"/>
              <p:cNvSpPr>
                <a:spLocks/>
              </p:cNvSpPr>
              <p:nvPr/>
            </p:nvSpPr>
            <p:spPr bwMode="auto">
              <a:xfrm>
                <a:off x="2089" y="657"/>
                <a:ext cx="16" cy="20"/>
              </a:xfrm>
              <a:custGeom>
                <a:avLst/>
                <a:gdLst>
                  <a:gd name="T0" fmla="*/ 32 w 32"/>
                  <a:gd name="T1" fmla="*/ 0 h 40"/>
                  <a:gd name="T2" fmla="*/ 26 w 32"/>
                  <a:gd name="T3" fmla="*/ 0 h 40"/>
                  <a:gd name="T4" fmla="*/ 19 w 32"/>
                  <a:gd name="T5" fmla="*/ 0 h 40"/>
                  <a:gd name="T6" fmla="*/ 12 w 32"/>
                  <a:gd name="T7" fmla="*/ 0 h 40"/>
                  <a:gd name="T8" fmla="*/ 10 w 32"/>
                  <a:gd name="T9" fmla="*/ 0 h 40"/>
                  <a:gd name="T10" fmla="*/ 7 w 32"/>
                  <a:gd name="T11" fmla="*/ 12 h 40"/>
                  <a:gd name="T12" fmla="*/ 3 w 32"/>
                  <a:gd name="T13" fmla="*/ 23 h 40"/>
                  <a:gd name="T14" fmla="*/ 1 w 32"/>
                  <a:gd name="T15" fmla="*/ 34 h 40"/>
                  <a:gd name="T16" fmla="*/ 0 w 32"/>
                  <a:gd name="T17" fmla="*/ 40 h 40"/>
                  <a:gd name="T18" fmla="*/ 5 w 32"/>
                  <a:gd name="T19" fmla="*/ 36 h 40"/>
                  <a:gd name="T20" fmla="*/ 11 w 32"/>
                  <a:gd name="T21" fmla="*/ 31 h 40"/>
                  <a:gd name="T22" fmla="*/ 16 w 32"/>
                  <a:gd name="T23" fmla="*/ 26 h 40"/>
                  <a:gd name="T24" fmla="*/ 19 w 32"/>
                  <a:gd name="T25" fmla="*/ 19 h 40"/>
                  <a:gd name="T26" fmla="*/ 21 w 32"/>
                  <a:gd name="T27" fmla="*/ 12 h 40"/>
                  <a:gd name="T28" fmla="*/ 25 w 32"/>
                  <a:gd name="T29" fmla="*/ 7 h 40"/>
                  <a:gd name="T30" fmla="*/ 28 w 32"/>
                  <a:gd name="T31" fmla="*/ 4 h 40"/>
                  <a:gd name="T32" fmla="*/ 32 w 3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40"/>
                  <a:gd name="T53" fmla="*/ 32 w 3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40">
                    <a:moveTo>
                      <a:pt x="32" y="0"/>
                    </a:moveTo>
                    <a:lnTo>
                      <a:pt x="26" y="0"/>
                    </a:lnTo>
                    <a:lnTo>
                      <a:pt x="19" y="0"/>
                    </a:lnTo>
                    <a:lnTo>
                      <a:pt x="12" y="0"/>
                    </a:lnTo>
                    <a:lnTo>
                      <a:pt x="10" y="0"/>
                    </a:lnTo>
                    <a:lnTo>
                      <a:pt x="7" y="12"/>
                    </a:lnTo>
                    <a:lnTo>
                      <a:pt x="3" y="23"/>
                    </a:lnTo>
                    <a:lnTo>
                      <a:pt x="1" y="34"/>
                    </a:lnTo>
                    <a:lnTo>
                      <a:pt x="0" y="40"/>
                    </a:lnTo>
                    <a:lnTo>
                      <a:pt x="5" y="36"/>
                    </a:lnTo>
                    <a:lnTo>
                      <a:pt x="11" y="31"/>
                    </a:lnTo>
                    <a:lnTo>
                      <a:pt x="16" y="26"/>
                    </a:lnTo>
                    <a:lnTo>
                      <a:pt x="19" y="19"/>
                    </a:lnTo>
                    <a:lnTo>
                      <a:pt x="21" y="12"/>
                    </a:lnTo>
                    <a:lnTo>
                      <a:pt x="25" y="7"/>
                    </a:lnTo>
                    <a:lnTo>
                      <a:pt x="28" y="4"/>
                    </a:lnTo>
                    <a:lnTo>
                      <a:pt x="32" y="0"/>
                    </a:lnTo>
                    <a:close/>
                  </a:path>
                </a:pathLst>
              </a:custGeom>
              <a:solidFill>
                <a:srgbClr val="FFFFFF"/>
              </a:solidFill>
              <a:ln w="3175" cmpd="sng">
                <a:solidFill>
                  <a:srgbClr val="FFFFFF"/>
                </a:solidFill>
                <a:round/>
                <a:headEnd/>
                <a:tailEnd/>
              </a:ln>
            </p:spPr>
            <p:txBody>
              <a:bodyPr/>
              <a:lstStyle/>
              <a:p>
                <a:endParaRPr lang="en-US">
                  <a:solidFill>
                    <a:srgbClr val="FFFFFF"/>
                  </a:solidFill>
                </a:endParaRPr>
              </a:p>
            </p:txBody>
          </p:sp>
        </p:grpSp>
        <p:graphicFrame>
          <p:nvGraphicFramePr>
            <p:cNvPr id="1027" name="Object 3"/>
            <p:cNvGraphicFramePr>
              <a:graphicFrameLocks noChangeAspect="1"/>
            </p:cNvGraphicFramePr>
            <p:nvPr/>
          </p:nvGraphicFramePr>
          <p:xfrm flipH="1">
            <a:off x="2146" y="2141"/>
            <a:ext cx="210" cy="104"/>
          </p:xfrm>
          <a:graphic>
            <a:graphicData uri="http://schemas.openxmlformats.org/presentationml/2006/ole">
              <mc:AlternateContent xmlns:mc="http://schemas.openxmlformats.org/markup-compatibility/2006">
                <mc:Choice xmlns:v="urn:schemas-microsoft-com:vml" Requires="v">
                  <p:oleObj spid="_x0000_s3259" name="Clip" r:id="rId7" imgW="4090320" imgH="2177640" progId="">
                    <p:embed/>
                  </p:oleObj>
                </mc:Choice>
                <mc:Fallback>
                  <p:oleObj name="Clip" r:id="rId7" imgW="4090320" imgH="2177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146" y="2141"/>
                          <a:ext cx="210" cy="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flipH="1">
            <a:off x="2356" y="2147"/>
            <a:ext cx="211" cy="104"/>
          </p:xfrm>
          <a:graphic>
            <a:graphicData uri="http://schemas.openxmlformats.org/presentationml/2006/ole">
              <mc:AlternateContent xmlns:mc="http://schemas.openxmlformats.org/markup-compatibility/2006">
                <mc:Choice xmlns:v="urn:schemas-microsoft-com:vml" Requires="v">
                  <p:oleObj spid="_x0000_s3260" name="Clip" r:id="rId9" imgW="4090320" imgH="2177640" progId="">
                    <p:embed/>
                  </p:oleObj>
                </mc:Choice>
                <mc:Fallback>
                  <p:oleObj name="Clip" r:id="rId9" imgW="4090320" imgH="2177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2356" y="2147"/>
                          <a:ext cx="211" cy="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2673" y="1344"/>
            <a:ext cx="316" cy="277"/>
          </p:xfrm>
          <a:graphic>
            <a:graphicData uri="http://schemas.openxmlformats.org/presentationml/2006/ole">
              <mc:AlternateContent xmlns:mc="http://schemas.openxmlformats.org/markup-compatibility/2006">
                <mc:Choice xmlns:v="urn:schemas-microsoft-com:vml" Requires="v">
                  <p:oleObj spid="_x0000_s3261" name="Clip" r:id="rId10" imgW="669240" imgH="631080" progId="">
                    <p:embed/>
                  </p:oleObj>
                </mc:Choice>
                <mc:Fallback>
                  <p:oleObj name="Clip" r:id="rId10" imgW="669240" imgH="6310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3" y="1344"/>
                          <a:ext cx="316" cy="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7" name="Freeform 236"/>
            <p:cNvSpPr>
              <a:spLocks/>
            </p:cNvSpPr>
            <p:nvPr/>
          </p:nvSpPr>
          <p:spPr bwMode="auto">
            <a:xfrm flipH="1">
              <a:off x="2620" y="2000"/>
              <a:ext cx="523" cy="272"/>
            </a:xfrm>
            <a:custGeom>
              <a:avLst/>
              <a:gdLst>
                <a:gd name="T0" fmla="*/ 40 w 955"/>
                <a:gd name="T1" fmla="*/ 272 h 534"/>
                <a:gd name="T2" fmla="*/ 2 w 955"/>
                <a:gd name="T3" fmla="*/ 266 h 534"/>
                <a:gd name="T4" fmla="*/ 62 w 955"/>
                <a:gd name="T5" fmla="*/ 215 h 534"/>
                <a:gd name="T6" fmla="*/ 138 w 955"/>
                <a:gd name="T7" fmla="*/ 138 h 534"/>
                <a:gd name="T8" fmla="*/ 244 w 955"/>
                <a:gd name="T9" fmla="*/ 52 h 534"/>
                <a:gd name="T10" fmla="*/ 394 w 955"/>
                <a:gd name="T11" fmla="*/ 7 h 534"/>
                <a:gd name="T12" fmla="*/ 595 w 955"/>
                <a:gd name="T13" fmla="*/ 3 h 534"/>
                <a:gd name="T14" fmla="*/ 742 w 955"/>
                <a:gd name="T15" fmla="*/ 31 h 534"/>
                <a:gd name="T16" fmla="*/ 824 w 955"/>
                <a:gd name="T17" fmla="*/ 77 h 534"/>
                <a:gd name="T18" fmla="*/ 871 w 955"/>
                <a:gd name="T19" fmla="*/ 113 h 534"/>
                <a:gd name="T20" fmla="*/ 893 w 955"/>
                <a:gd name="T21" fmla="*/ 100 h 534"/>
                <a:gd name="T22" fmla="*/ 933 w 955"/>
                <a:gd name="T23" fmla="*/ 107 h 534"/>
                <a:gd name="T24" fmla="*/ 955 w 955"/>
                <a:gd name="T25" fmla="*/ 145 h 534"/>
                <a:gd name="T26" fmla="*/ 912 w 955"/>
                <a:gd name="T27" fmla="*/ 191 h 534"/>
                <a:gd name="T28" fmla="*/ 901 w 955"/>
                <a:gd name="T29" fmla="*/ 152 h 534"/>
                <a:gd name="T30" fmla="*/ 914 w 955"/>
                <a:gd name="T31" fmla="*/ 164 h 534"/>
                <a:gd name="T32" fmla="*/ 935 w 955"/>
                <a:gd name="T33" fmla="*/ 147 h 534"/>
                <a:gd name="T34" fmla="*/ 897 w 955"/>
                <a:gd name="T35" fmla="*/ 125 h 534"/>
                <a:gd name="T36" fmla="*/ 895 w 955"/>
                <a:gd name="T37" fmla="*/ 217 h 534"/>
                <a:gd name="T38" fmla="*/ 853 w 955"/>
                <a:gd name="T39" fmla="*/ 373 h 534"/>
                <a:gd name="T40" fmla="*/ 841 w 955"/>
                <a:gd name="T41" fmla="*/ 509 h 534"/>
                <a:gd name="T42" fmla="*/ 805 w 955"/>
                <a:gd name="T43" fmla="*/ 534 h 534"/>
                <a:gd name="T44" fmla="*/ 769 w 955"/>
                <a:gd name="T45" fmla="*/ 534 h 534"/>
                <a:gd name="T46" fmla="*/ 784 w 955"/>
                <a:gd name="T47" fmla="*/ 495 h 534"/>
                <a:gd name="T48" fmla="*/ 778 w 955"/>
                <a:gd name="T49" fmla="*/ 423 h 534"/>
                <a:gd name="T50" fmla="*/ 758 w 955"/>
                <a:gd name="T51" fmla="*/ 489 h 534"/>
                <a:gd name="T52" fmla="*/ 739 w 955"/>
                <a:gd name="T53" fmla="*/ 514 h 534"/>
                <a:gd name="T54" fmla="*/ 715 w 955"/>
                <a:gd name="T55" fmla="*/ 531 h 534"/>
                <a:gd name="T56" fmla="*/ 679 w 955"/>
                <a:gd name="T57" fmla="*/ 529 h 534"/>
                <a:gd name="T58" fmla="*/ 711 w 955"/>
                <a:gd name="T59" fmla="*/ 467 h 534"/>
                <a:gd name="T60" fmla="*/ 695 w 955"/>
                <a:gd name="T61" fmla="*/ 380 h 534"/>
                <a:gd name="T62" fmla="*/ 642 w 955"/>
                <a:gd name="T63" fmla="*/ 361 h 534"/>
                <a:gd name="T64" fmla="*/ 557 w 955"/>
                <a:gd name="T65" fmla="*/ 369 h 534"/>
                <a:gd name="T66" fmla="*/ 464 w 955"/>
                <a:gd name="T67" fmla="*/ 355 h 534"/>
                <a:gd name="T68" fmla="*/ 409 w 955"/>
                <a:gd name="T69" fmla="*/ 380 h 534"/>
                <a:gd name="T70" fmla="*/ 421 w 955"/>
                <a:gd name="T71" fmla="*/ 463 h 534"/>
                <a:gd name="T72" fmla="*/ 392 w 955"/>
                <a:gd name="T73" fmla="*/ 509 h 534"/>
                <a:gd name="T74" fmla="*/ 365 w 955"/>
                <a:gd name="T75" fmla="*/ 524 h 534"/>
                <a:gd name="T76" fmla="*/ 325 w 955"/>
                <a:gd name="T77" fmla="*/ 525 h 534"/>
                <a:gd name="T78" fmla="*/ 304 w 955"/>
                <a:gd name="T79" fmla="*/ 521 h 534"/>
                <a:gd name="T80" fmla="*/ 333 w 955"/>
                <a:gd name="T81" fmla="*/ 483 h 534"/>
                <a:gd name="T82" fmla="*/ 338 w 955"/>
                <a:gd name="T83" fmla="*/ 429 h 534"/>
                <a:gd name="T84" fmla="*/ 304 w 955"/>
                <a:gd name="T85" fmla="*/ 386 h 534"/>
                <a:gd name="T86" fmla="*/ 266 w 955"/>
                <a:gd name="T87" fmla="*/ 404 h 534"/>
                <a:gd name="T88" fmla="*/ 230 w 955"/>
                <a:gd name="T89" fmla="*/ 440 h 534"/>
                <a:gd name="T90" fmla="*/ 175 w 955"/>
                <a:gd name="T91" fmla="*/ 466 h 534"/>
                <a:gd name="T92" fmla="*/ 132 w 955"/>
                <a:gd name="T93" fmla="*/ 483 h 534"/>
                <a:gd name="T94" fmla="*/ 117 w 955"/>
                <a:gd name="T95" fmla="*/ 486 h 534"/>
                <a:gd name="T96" fmla="*/ 83 w 955"/>
                <a:gd name="T97" fmla="*/ 501 h 534"/>
                <a:gd name="T98" fmla="*/ 51 w 955"/>
                <a:gd name="T99" fmla="*/ 487 h 534"/>
                <a:gd name="T100" fmla="*/ 48 w 955"/>
                <a:gd name="T101" fmla="*/ 465 h 534"/>
                <a:gd name="T102" fmla="*/ 59 w 955"/>
                <a:gd name="T103" fmla="*/ 432 h 534"/>
                <a:gd name="T104" fmla="*/ 81 w 955"/>
                <a:gd name="T105" fmla="*/ 371 h 534"/>
                <a:gd name="T106" fmla="*/ 44 w 955"/>
                <a:gd name="T107" fmla="*/ 372 h 534"/>
                <a:gd name="T108" fmla="*/ 19 w 955"/>
                <a:gd name="T109" fmla="*/ 366 h 534"/>
                <a:gd name="T110" fmla="*/ 54 w 955"/>
                <a:gd name="T111" fmla="*/ 293 h 5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5"/>
                <a:gd name="T169" fmla="*/ 0 h 534"/>
                <a:gd name="T170" fmla="*/ 955 w 955"/>
                <a:gd name="T171" fmla="*/ 534 h 5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5" h="534">
                  <a:moveTo>
                    <a:pt x="68" y="284"/>
                  </a:moveTo>
                  <a:lnTo>
                    <a:pt x="63" y="278"/>
                  </a:lnTo>
                  <a:lnTo>
                    <a:pt x="57" y="274"/>
                  </a:lnTo>
                  <a:lnTo>
                    <a:pt x="48" y="273"/>
                  </a:lnTo>
                  <a:lnTo>
                    <a:pt x="40" y="272"/>
                  </a:lnTo>
                  <a:lnTo>
                    <a:pt x="30" y="273"/>
                  </a:lnTo>
                  <a:lnTo>
                    <a:pt x="21" y="274"/>
                  </a:lnTo>
                  <a:lnTo>
                    <a:pt x="11" y="277"/>
                  </a:lnTo>
                  <a:lnTo>
                    <a:pt x="0" y="279"/>
                  </a:lnTo>
                  <a:lnTo>
                    <a:pt x="2" y="266"/>
                  </a:lnTo>
                  <a:lnTo>
                    <a:pt x="8" y="254"/>
                  </a:lnTo>
                  <a:lnTo>
                    <a:pt x="19" y="242"/>
                  </a:lnTo>
                  <a:lnTo>
                    <a:pt x="31" y="231"/>
                  </a:lnTo>
                  <a:lnTo>
                    <a:pt x="46" y="222"/>
                  </a:lnTo>
                  <a:lnTo>
                    <a:pt x="62" y="215"/>
                  </a:lnTo>
                  <a:lnTo>
                    <a:pt x="78" y="209"/>
                  </a:lnTo>
                  <a:lnTo>
                    <a:pt x="94" y="208"/>
                  </a:lnTo>
                  <a:lnTo>
                    <a:pt x="107" y="183"/>
                  </a:lnTo>
                  <a:lnTo>
                    <a:pt x="122" y="160"/>
                  </a:lnTo>
                  <a:lnTo>
                    <a:pt x="138" y="138"/>
                  </a:lnTo>
                  <a:lnTo>
                    <a:pt x="155" y="117"/>
                  </a:lnTo>
                  <a:lnTo>
                    <a:pt x="175" y="99"/>
                  </a:lnTo>
                  <a:lnTo>
                    <a:pt x="197" y="82"/>
                  </a:lnTo>
                  <a:lnTo>
                    <a:pt x="219" y="67"/>
                  </a:lnTo>
                  <a:lnTo>
                    <a:pt x="244" y="52"/>
                  </a:lnTo>
                  <a:lnTo>
                    <a:pt x="269" y="40"/>
                  </a:lnTo>
                  <a:lnTo>
                    <a:pt x="298" y="30"/>
                  </a:lnTo>
                  <a:lnTo>
                    <a:pt x="328" y="21"/>
                  </a:lnTo>
                  <a:lnTo>
                    <a:pt x="360" y="13"/>
                  </a:lnTo>
                  <a:lnTo>
                    <a:pt x="394" y="7"/>
                  </a:lnTo>
                  <a:lnTo>
                    <a:pt x="429" y="3"/>
                  </a:lnTo>
                  <a:lnTo>
                    <a:pt x="467" y="1"/>
                  </a:lnTo>
                  <a:lnTo>
                    <a:pt x="507" y="0"/>
                  </a:lnTo>
                  <a:lnTo>
                    <a:pt x="554" y="1"/>
                  </a:lnTo>
                  <a:lnTo>
                    <a:pt x="595" y="3"/>
                  </a:lnTo>
                  <a:lnTo>
                    <a:pt x="632" y="7"/>
                  </a:lnTo>
                  <a:lnTo>
                    <a:pt x="664" y="11"/>
                  </a:lnTo>
                  <a:lnTo>
                    <a:pt x="694" y="17"/>
                  </a:lnTo>
                  <a:lnTo>
                    <a:pt x="719" y="24"/>
                  </a:lnTo>
                  <a:lnTo>
                    <a:pt x="742" y="31"/>
                  </a:lnTo>
                  <a:lnTo>
                    <a:pt x="763" y="39"/>
                  </a:lnTo>
                  <a:lnTo>
                    <a:pt x="780" y="48"/>
                  </a:lnTo>
                  <a:lnTo>
                    <a:pt x="796" y="57"/>
                  </a:lnTo>
                  <a:lnTo>
                    <a:pt x="811" y="68"/>
                  </a:lnTo>
                  <a:lnTo>
                    <a:pt x="824" y="77"/>
                  </a:lnTo>
                  <a:lnTo>
                    <a:pt x="835" y="87"/>
                  </a:lnTo>
                  <a:lnTo>
                    <a:pt x="847" y="98"/>
                  </a:lnTo>
                  <a:lnTo>
                    <a:pt x="858" y="108"/>
                  </a:lnTo>
                  <a:lnTo>
                    <a:pt x="869" y="117"/>
                  </a:lnTo>
                  <a:lnTo>
                    <a:pt x="871" y="113"/>
                  </a:lnTo>
                  <a:lnTo>
                    <a:pt x="874" y="109"/>
                  </a:lnTo>
                  <a:lnTo>
                    <a:pt x="878" y="106"/>
                  </a:lnTo>
                  <a:lnTo>
                    <a:pt x="881" y="103"/>
                  </a:lnTo>
                  <a:lnTo>
                    <a:pt x="887" y="101"/>
                  </a:lnTo>
                  <a:lnTo>
                    <a:pt x="893" y="100"/>
                  </a:lnTo>
                  <a:lnTo>
                    <a:pt x="900" y="99"/>
                  </a:lnTo>
                  <a:lnTo>
                    <a:pt x="908" y="99"/>
                  </a:lnTo>
                  <a:lnTo>
                    <a:pt x="917" y="100"/>
                  </a:lnTo>
                  <a:lnTo>
                    <a:pt x="925" y="102"/>
                  </a:lnTo>
                  <a:lnTo>
                    <a:pt x="933" y="107"/>
                  </a:lnTo>
                  <a:lnTo>
                    <a:pt x="940" y="113"/>
                  </a:lnTo>
                  <a:lnTo>
                    <a:pt x="947" y="121"/>
                  </a:lnTo>
                  <a:lnTo>
                    <a:pt x="952" y="127"/>
                  </a:lnTo>
                  <a:lnTo>
                    <a:pt x="954" y="137"/>
                  </a:lnTo>
                  <a:lnTo>
                    <a:pt x="955" y="145"/>
                  </a:lnTo>
                  <a:lnTo>
                    <a:pt x="952" y="162"/>
                  </a:lnTo>
                  <a:lnTo>
                    <a:pt x="943" y="176"/>
                  </a:lnTo>
                  <a:lnTo>
                    <a:pt x="933" y="187"/>
                  </a:lnTo>
                  <a:lnTo>
                    <a:pt x="923" y="191"/>
                  </a:lnTo>
                  <a:lnTo>
                    <a:pt x="912" y="191"/>
                  </a:lnTo>
                  <a:lnTo>
                    <a:pt x="903" y="187"/>
                  </a:lnTo>
                  <a:lnTo>
                    <a:pt x="896" y="181"/>
                  </a:lnTo>
                  <a:lnTo>
                    <a:pt x="894" y="170"/>
                  </a:lnTo>
                  <a:lnTo>
                    <a:pt x="896" y="158"/>
                  </a:lnTo>
                  <a:lnTo>
                    <a:pt x="901" y="152"/>
                  </a:lnTo>
                  <a:lnTo>
                    <a:pt x="907" y="148"/>
                  </a:lnTo>
                  <a:lnTo>
                    <a:pt x="912" y="147"/>
                  </a:lnTo>
                  <a:lnTo>
                    <a:pt x="915" y="150"/>
                  </a:lnTo>
                  <a:lnTo>
                    <a:pt x="914" y="157"/>
                  </a:lnTo>
                  <a:lnTo>
                    <a:pt x="914" y="164"/>
                  </a:lnTo>
                  <a:lnTo>
                    <a:pt x="917" y="168"/>
                  </a:lnTo>
                  <a:lnTo>
                    <a:pt x="923" y="165"/>
                  </a:lnTo>
                  <a:lnTo>
                    <a:pt x="930" y="161"/>
                  </a:lnTo>
                  <a:lnTo>
                    <a:pt x="933" y="155"/>
                  </a:lnTo>
                  <a:lnTo>
                    <a:pt x="935" y="147"/>
                  </a:lnTo>
                  <a:lnTo>
                    <a:pt x="933" y="136"/>
                  </a:lnTo>
                  <a:lnTo>
                    <a:pt x="926" y="127"/>
                  </a:lnTo>
                  <a:lnTo>
                    <a:pt x="917" y="124"/>
                  </a:lnTo>
                  <a:lnTo>
                    <a:pt x="908" y="123"/>
                  </a:lnTo>
                  <a:lnTo>
                    <a:pt x="897" y="125"/>
                  </a:lnTo>
                  <a:lnTo>
                    <a:pt x="888" y="131"/>
                  </a:lnTo>
                  <a:lnTo>
                    <a:pt x="881" y="139"/>
                  </a:lnTo>
                  <a:lnTo>
                    <a:pt x="879" y="149"/>
                  </a:lnTo>
                  <a:lnTo>
                    <a:pt x="891" y="181"/>
                  </a:lnTo>
                  <a:lnTo>
                    <a:pt x="895" y="217"/>
                  </a:lnTo>
                  <a:lnTo>
                    <a:pt x="893" y="253"/>
                  </a:lnTo>
                  <a:lnTo>
                    <a:pt x="887" y="287"/>
                  </a:lnTo>
                  <a:lnTo>
                    <a:pt x="878" y="320"/>
                  </a:lnTo>
                  <a:lnTo>
                    <a:pt x="865" y="349"/>
                  </a:lnTo>
                  <a:lnTo>
                    <a:pt x="853" y="373"/>
                  </a:lnTo>
                  <a:lnTo>
                    <a:pt x="839" y="389"/>
                  </a:lnTo>
                  <a:lnTo>
                    <a:pt x="833" y="419"/>
                  </a:lnTo>
                  <a:lnTo>
                    <a:pt x="833" y="452"/>
                  </a:lnTo>
                  <a:lnTo>
                    <a:pt x="837" y="485"/>
                  </a:lnTo>
                  <a:lnTo>
                    <a:pt x="841" y="509"/>
                  </a:lnTo>
                  <a:lnTo>
                    <a:pt x="831" y="516"/>
                  </a:lnTo>
                  <a:lnTo>
                    <a:pt x="823" y="521"/>
                  </a:lnTo>
                  <a:lnTo>
                    <a:pt x="817" y="528"/>
                  </a:lnTo>
                  <a:lnTo>
                    <a:pt x="811" y="534"/>
                  </a:lnTo>
                  <a:lnTo>
                    <a:pt x="805" y="534"/>
                  </a:lnTo>
                  <a:lnTo>
                    <a:pt x="799" y="534"/>
                  </a:lnTo>
                  <a:lnTo>
                    <a:pt x="792" y="534"/>
                  </a:lnTo>
                  <a:lnTo>
                    <a:pt x="784" y="534"/>
                  </a:lnTo>
                  <a:lnTo>
                    <a:pt x="776" y="534"/>
                  </a:lnTo>
                  <a:lnTo>
                    <a:pt x="769" y="534"/>
                  </a:lnTo>
                  <a:lnTo>
                    <a:pt x="762" y="534"/>
                  </a:lnTo>
                  <a:lnTo>
                    <a:pt x="757" y="534"/>
                  </a:lnTo>
                  <a:lnTo>
                    <a:pt x="765" y="523"/>
                  </a:lnTo>
                  <a:lnTo>
                    <a:pt x="774" y="508"/>
                  </a:lnTo>
                  <a:lnTo>
                    <a:pt x="784" y="495"/>
                  </a:lnTo>
                  <a:lnTo>
                    <a:pt x="788" y="486"/>
                  </a:lnTo>
                  <a:lnTo>
                    <a:pt x="788" y="474"/>
                  </a:lnTo>
                  <a:lnTo>
                    <a:pt x="786" y="456"/>
                  </a:lnTo>
                  <a:lnTo>
                    <a:pt x="781" y="436"/>
                  </a:lnTo>
                  <a:lnTo>
                    <a:pt x="778" y="423"/>
                  </a:lnTo>
                  <a:lnTo>
                    <a:pt x="771" y="438"/>
                  </a:lnTo>
                  <a:lnTo>
                    <a:pt x="764" y="452"/>
                  </a:lnTo>
                  <a:lnTo>
                    <a:pt x="758" y="469"/>
                  </a:lnTo>
                  <a:lnTo>
                    <a:pt x="757" y="480"/>
                  </a:lnTo>
                  <a:lnTo>
                    <a:pt x="758" y="489"/>
                  </a:lnTo>
                  <a:lnTo>
                    <a:pt x="758" y="496"/>
                  </a:lnTo>
                  <a:lnTo>
                    <a:pt x="756" y="501"/>
                  </a:lnTo>
                  <a:lnTo>
                    <a:pt x="750" y="505"/>
                  </a:lnTo>
                  <a:lnTo>
                    <a:pt x="744" y="509"/>
                  </a:lnTo>
                  <a:lnTo>
                    <a:pt x="739" y="514"/>
                  </a:lnTo>
                  <a:lnTo>
                    <a:pt x="734" y="521"/>
                  </a:lnTo>
                  <a:lnTo>
                    <a:pt x="730" y="529"/>
                  </a:lnTo>
                  <a:lnTo>
                    <a:pt x="725" y="529"/>
                  </a:lnTo>
                  <a:lnTo>
                    <a:pt x="720" y="529"/>
                  </a:lnTo>
                  <a:lnTo>
                    <a:pt x="715" y="531"/>
                  </a:lnTo>
                  <a:lnTo>
                    <a:pt x="708" y="531"/>
                  </a:lnTo>
                  <a:lnTo>
                    <a:pt x="701" y="531"/>
                  </a:lnTo>
                  <a:lnTo>
                    <a:pt x="694" y="531"/>
                  </a:lnTo>
                  <a:lnTo>
                    <a:pt x="686" y="531"/>
                  </a:lnTo>
                  <a:lnTo>
                    <a:pt x="679" y="529"/>
                  </a:lnTo>
                  <a:lnTo>
                    <a:pt x="688" y="518"/>
                  </a:lnTo>
                  <a:lnTo>
                    <a:pt x="696" y="506"/>
                  </a:lnTo>
                  <a:lnTo>
                    <a:pt x="703" y="496"/>
                  </a:lnTo>
                  <a:lnTo>
                    <a:pt x="709" y="483"/>
                  </a:lnTo>
                  <a:lnTo>
                    <a:pt x="711" y="467"/>
                  </a:lnTo>
                  <a:lnTo>
                    <a:pt x="712" y="446"/>
                  </a:lnTo>
                  <a:lnTo>
                    <a:pt x="711" y="425"/>
                  </a:lnTo>
                  <a:lnTo>
                    <a:pt x="709" y="408"/>
                  </a:lnTo>
                  <a:lnTo>
                    <a:pt x="703" y="395"/>
                  </a:lnTo>
                  <a:lnTo>
                    <a:pt x="695" y="380"/>
                  </a:lnTo>
                  <a:lnTo>
                    <a:pt x="686" y="364"/>
                  </a:lnTo>
                  <a:lnTo>
                    <a:pt x="684" y="347"/>
                  </a:lnTo>
                  <a:lnTo>
                    <a:pt x="672" y="353"/>
                  </a:lnTo>
                  <a:lnTo>
                    <a:pt x="658" y="357"/>
                  </a:lnTo>
                  <a:lnTo>
                    <a:pt x="642" y="361"/>
                  </a:lnTo>
                  <a:lnTo>
                    <a:pt x="625" y="364"/>
                  </a:lnTo>
                  <a:lnTo>
                    <a:pt x="608" y="366"/>
                  </a:lnTo>
                  <a:lnTo>
                    <a:pt x="590" y="369"/>
                  </a:lnTo>
                  <a:lnTo>
                    <a:pt x="573" y="369"/>
                  </a:lnTo>
                  <a:lnTo>
                    <a:pt x="557" y="369"/>
                  </a:lnTo>
                  <a:lnTo>
                    <a:pt x="541" y="367"/>
                  </a:lnTo>
                  <a:lnTo>
                    <a:pt x="522" y="364"/>
                  </a:lnTo>
                  <a:lnTo>
                    <a:pt x="502" y="361"/>
                  </a:lnTo>
                  <a:lnTo>
                    <a:pt x="482" y="357"/>
                  </a:lnTo>
                  <a:lnTo>
                    <a:pt x="464" y="355"/>
                  </a:lnTo>
                  <a:lnTo>
                    <a:pt x="447" y="353"/>
                  </a:lnTo>
                  <a:lnTo>
                    <a:pt x="433" y="354"/>
                  </a:lnTo>
                  <a:lnTo>
                    <a:pt x="424" y="356"/>
                  </a:lnTo>
                  <a:lnTo>
                    <a:pt x="413" y="367"/>
                  </a:lnTo>
                  <a:lnTo>
                    <a:pt x="409" y="380"/>
                  </a:lnTo>
                  <a:lnTo>
                    <a:pt x="407" y="395"/>
                  </a:lnTo>
                  <a:lnTo>
                    <a:pt x="407" y="408"/>
                  </a:lnTo>
                  <a:lnTo>
                    <a:pt x="410" y="423"/>
                  </a:lnTo>
                  <a:lnTo>
                    <a:pt x="415" y="441"/>
                  </a:lnTo>
                  <a:lnTo>
                    <a:pt x="421" y="463"/>
                  </a:lnTo>
                  <a:lnTo>
                    <a:pt x="424" y="486"/>
                  </a:lnTo>
                  <a:lnTo>
                    <a:pt x="415" y="483"/>
                  </a:lnTo>
                  <a:lnTo>
                    <a:pt x="406" y="488"/>
                  </a:lnTo>
                  <a:lnTo>
                    <a:pt x="398" y="497"/>
                  </a:lnTo>
                  <a:lnTo>
                    <a:pt x="392" y="509"/>
                  </a:lnTo>
                  <a:lnTo>
                    <a:pt x="386" y="505"/>
                  </a:lnTo>
                  <a:lnTo>
                    <a:pt x="380" y="506"/>
                  </a:lnTo>
                  <a:lnTo>
                    <a:pt x="374" y="512"/>
                  </a:lnTo>
                  <a:lnTo>
                    <a:pt x="371" y="519"/>
                  </a:lnTo>
                  <a:lnTo>
                    <a:pt x="365" y="524"/>
                  </a:lnTo>
                  <a:lnTo>
                    <a:pt x="357" y="526"/>
                  </a:lnTo>
                  <a:lnTo>
                    <a:pt x="348" y="527"/>
                  </a:lnTo>
                  <a:lnTo>
                    <a:pt x="340" y="527"/>
                  </a:lnTo>
                  <a:lnTo>
                    <a:pt x="331" y="527"/>
                  </a:lnTo>
                  <a:lnTo>
                    <a:pt x="325" y="525"/>
                  </a:lnTo>
                  <a:lnTo>
                    <a:pt x="321" y="521"/>
                  </a:lnTo>
                  <a:lnTo>
                    <a:pt x="321" y="518"/>
                  </a:lnTo>
                  <a:lnTo>
                    <a:pt x="314" y="520"/>
                  </a:lnTo>
                  <a:lnTo>
                    <a:pt x="308" y="521"/>
                  </a:lnTo>
                  <a:lnTo>
                    <a:pt x="304" y="521"/>
                  </a:lnTo>
                  <a:lnTo>
                    <a:pt x="302" y="518"/>
                  </a:lnTo>
                  <a:lnTo>
                    <a:pt x="312" y="509"/>
                  </a:lnTo>
                  <a:lnTo>
                    <a:pt x="320" y="500"/>
                  </a:lnTo>
                  <a:lnTo>
                    <a:pt x="327" y="492"/>
                  </a:lnTo>
                  <a:lnTo>
                    <a:pt x="333" y="483"/>
                  </a:lnTo>
                  <a:lnTo>
                    <a:pt x="336" y="477"/>
                  </a:lnTo>
                  <a:lnTo>
                    <a:pt x="338" y="469"/>
                  </a:lnTo>
                  <a:lnTo>
                    <a:pt x="341" y="459"/>
                  </a:lnTo>
                  <a:lnTo>
                    <a:pt x="342" y="450"/>
                  </a:lnTo>
                  <a:lnTo>
                    <a:pt x="338" y="429"/>
                  </a:lnTo>
                  <a:lnTo>
                    <a:pt x="328" y="410"/>
                  </a:lnTo>
                  <a:lnTo>
                    <a:pt x="318" y="392"/>
                  </a:lnTo>
                  <a:lnTo>
                    <a:pt x="314" y="377"/>
                  </a:lnTo>
                  <a:lnTo>
                    <a:pt x="310" y="381"/>
                  </a:lnTo>
                  <a:lnTo>
                    <a:pt x="304" y="386"/>
                  </a:lnTo>
                  <a:lnTo>
                    <a:pt x="297" y="390"/>
                  </a:lnTo>
                  <a:lnTo>
                    <a:pt x="289" y="395"/>
                  </a:lnTo>
                  <a:lnTo>
                    <a:pt x="281" y="400"/>
                  </a:lnTo>
                  <a:lnTo>
                    <a:pt x="273" y="402"/>
                  </a:lnTo>
                  <a:lnTo>
                    <a:pt x="266" y="404"/>
                  </a:lnTo>
                  <a:lnTo>
                    <a:pt x="260" y="404"/>
                  </a:lnTo>
                  <a:lnTo>
                    <a:pt x="257" y="412"/>
                  </a:lnTo>
                  <a:lnTo>
                    <a:pt x="251" y="420"/>
                  </a:lnTo>
                  <a:lnTo>
                    <a:pt x="242" y="429"/>
                  </a:lnTo>
                  <a:lnTo>
                    <a:pt x="230" y="440"/>
                  </a:lnTo>
                  <a:lnTo>
                    <a:pt x="219" y="449"/>
                  </a:lnTo>
                  <a:lnTo>
                    <a:pt x="206" y="457"/>
                  </a:lnTo>
                  <a:lnTo>
                    <a:pt x="196" y="464"/>
                  </a:lnTo>
                  <a:lnTo>
                    <a:pt x="187" y="469"/>
                  </a:lnTo>
                  <a:lnTo>
                    <a:pt x="175" y="466"/>
                  </a:lnTo>
                  <a:lnTo>
                    <a:pt x="165" y="467"/>
                  </a:lnTo>
                  <a:lnTo>
                    <a:pt x="155" y="470"/>
                  </a:lnTo>
                  <a:lnTo>
                    <a:pt x="147" y="473"/>
                  </a:lnTo>
                  <a:lnTo>
                    <a:pt x="139" y="478"/>
                  </a:lnTo>
                  <a:lnTo>
                    <a:pt x="132" y="483"/>
                  </a:lnTo>
                  <a:lnTo>
                    <a:pt x="127" y="489"/>
                  </a:lnTo>
                  <a:lnTo>
                    <a:pt x="121" y="494"/>
                  </a:lnTo>
                  <a:lnTo>
                    <a:pt x="121" y="490"/>
                  </a:lnTo>
                  <a:lnTo>
                    <a:pt x="120" y="487"/>
                  </a:lnTo>
                  <a:lnTo>
                    <a:pt x="117" y="486"/>
                  </a:lnTo>
                  <a:lnTo>
                    <a:pt x="113" y="486"/>
                  </a:lnTo>
                  <a:lnTo>
                    <a:pt x="106" y="489"/>
                  </a:lnTo>
                  <a:lnTo>
                    <a:pt x="98" y="493"/>
                  </a:lnTo>
                  <a:lnTo>
                    <a:pt x="90" y="497"/>
                  </a:lnTo>
                  <a:lnTo>
                    <a:pt x="83" y="501"/>
                  </a:lnTo>
                  <a:lnTo>
                    <a:pt x="78" y="500"/>
                  </a:lnTo>
                  <a:lnTo>
                    <a:pt x="73" y="498"/>
                  </a:lnTo>
                  <a:lnTo>
                    <a:pt x="66" y="495"/>
                  </a:lnTo>
                  <a:lnTo>
                    <a:pt x="59" y="492"/>
                  </a:lnTo>
                  <a:lnTo>
                    <a:pt x="51" y="487"/>
                  </a:lnTo>
                  <a:lnTo>
                    <a:pt x="45" y="482"/>
                  </a:lnTo>
                  <a:lnTo>
                    <a:pt x="40" y="479"/>
                  </a:lnTo>
                  <a:lnTo>
                    <a:pt x="37" y="475"/>
                  </a:lnTo>
                  <a:lnTo>
                    <a:pt x="43" y="471"/>
                  </a:lnTo>
                  <a:lnTo>
                    <a:pt x="48" y="465"/>
                  </a:lnTo>
                  <a:lnTo>
                    <a:pt x="52" y="461"/>
                  </a:lnTo>
                  <a:lnTo>
                    <a:pt x="55" y="455"/>
                  </a:lnTo>
                  <a:lnTo>
                    <a:pt x="58" y="448"/>
                  </a:lnTo>
                  <a:lnTo>
                    <a:pt x="58" y="440"/>
                  </a:lnTo>
                  <a:lnTo>
                    <a:pt x="59" y="432"/>
                  </a:lnTo>
                  <a:lnTo>
                    <a:pt x="65" y="425"/>
                  </a:lnTo>
                  <a:lnTo>
                    <a:pt x="74" y="416"/>
                  </a:lnTo>
                  <a:lnTo>
                    <a:pt x="83" y="401"/>
                  </a:lnTo>
                  <a:lnTo>
                    <a:pt x="86" y="385"/>
                  </a:lnTo>
                  <a:lnTo>
                    <a:pt x="81" y="371"/>
                  </a:lnTo>
                  <a:lnTo>
                    <a:pt x="74" y="366"/>
                  </a:lnTo>
                  <a:lnTo>
                    <a:pt x="67" y="364"/>
                  </a:lnTo>
                  <a:lnTo>
                    <a:pt x="59" y="365"/>
                  </a:lnTo>
                  <a:lnTo>
                    <a:pt x="52" y="367"/>
                  </a:lnTo>
                  <a:lnTo>
                    <a:pt x="44" y="372"/>
                  </a:lnTo>
                  <a:lnTo>
                    <a:pt x="38" y="378"/>
                  </a:lnTo>
                  <a:lnTo>
                    <a:pt x="32" y="384"/>
                  </a:lnTo>
                  <a:lnTo>
                    <a:pt x="28" y="389"/>
                  </a:lnTo>
                  <a:lnTo>
                    <a:pt x="21" y="380"/>
                  </a:lnTo>
                  <a:lnTo>
                    <a:pt x="19" y="366"/>
                  </a:lnTo>
                  <a:lnTo>
                    <a:pt x="21" y="351"/>
                  </a:lnTo>
                  <a:lnTo>
                    <a:pt x="25" y="335"/>
                  </a:lnTo>
                  <a:lnTo>
                    <a:pt x="32" y="319"/>
                  </a:lnTo>
                  <a:lnTo>
                    <a:pt x="43" y="305"/>
                  </a:lnTo>
                  <a:lnTo>
                    <a:pt x="54" y="293"/>
                  </a:lnTo>
                  <a:lnTo>
                    <a:pt x="68" y="284"/>
                  </a:lnTo>
                  <a:close/>
                </a:path>
              </a:pathLst>
            </a:custGeom>
            <a:gradFill rotWithShape="0">
              <a:gsLst>
                <a:gs pos="0">
                  <a:srgbClr val="FF9966"/>
                </a:gs>
                <a:gs pos="100000">
                  <a:srgbClr val="FFCC99"/>
                </a:gs>
              </a:gsLst>
              <a:lin ang="5400000" scaled="1"/>
            </a:gradFill>
            <a:ln w="6350" cmpd="sng">
              <a:solidFill>
                <a:srgbClr val="000000"/>
              </a:solidFill>
              <a:round/>
              <a:headEnd/>
              <a:tailEnd/>
            </a:ln>
          </p:spPr>
          <p:txBody>
            <a:bodyPr/>
            <a:lstStyle/>
            <a:p>
              <a:endParaRPr lang="en-US">
                <a:solidFill>
                  <a:srgbClr val="FFFFFF"/>
                </a:solidFill>
              </a:endParaRPr>
            </a:p>
          </p:txBody>
        </p:sp>
      </p:grpSp>
      <p:sp>
        <p:nvSpPr>
          <p:cNvPr id="238" name="Footer Placeholder 237"/>
          <p:cNvSpPr>
            <a:spLocks noGrp="1"/>
          </p:cNvSpPr>
          <p:nvPr>
            <p:ph type="ftr" sz="quarter" idx="10"/>
          </p:nvPr>
        </p:nvSpPr>
        <p:spPr>
          <a:xfrm>
            <a:off x="685800" y="304800"/>
            <a:ext cx="5029200" cy="381000"/>
          </a:xfrm>
        </p:spPr>
        <p:txBody>
          <a:bodyPr/>
          <a:lstStyle/>
          <a:p>
            <a:r>
              <a:rPr lang="en-US" smtClean="0"/>
              <a:t>The Accountability Conundrum - SMRB - October 2013</a:t>
            </a:r>
            <a:endParaRPr lang="sv-SE"/>
          </a:p>
        </p:txBody>
      </p:sp>
    </p:spTree>
    <p:extLst>
      <p:ext uri="{BB962C8B-B14F-4D97-AF65-F5344CB8AC3E}">
        <p14:creationId xmlns:p14="http://schemas.microsoft.com/office/powerpoint/2010/main" val="389967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643"/>
                                        </p:tgtEl>
                                        <p:attrNameLst>
                                          <p:attrName>style.visibility</p:attrName>
                                        </p:attrNameLst>
                                      </p:cBhvr>
                                      <p:to>
                                        <p:strVal val="visible"/>
                                      </p:to>
                                    </p:set>
                                    <p:animEffect transition="in" filter="dissolve">
                                      <p:cBhvr>
                                        <p:cTn id="7" dur="500"/>
                                        <p:tgtEl>
                                          <p:spTgt spid="624643"/>
                                        </p:tgtEl>
                                      </p:cBhvr>
                                    </p:animEffect>
                                  </p:childTnLst>
                                </p:cTn>
                              </p:par>
                            </p:childTnLst>
                          </p:cTn>
                        </p:par>
                        <p:par>
                          <p:cTn id="8" fill="hold">
                            <p:stCondLst>
                              <p:cond delay="500"/>
                            </p:stCondLst>
                            <p:childTnLst>
                              <p:par>
                                <p:cTn id="9" presetID="2" presetClass="entr" presetSubtype="8"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0-#ppt_w/2"/>
                                          </p:val>
                                        </p:tav>
                                        <p:tav tm="100000">
                                          <p:val>
                                            <p:strVal val="#ppt_x"/>
                                          </p:val>
                                        </p:tav>
                                      </p:tavLst>
                                    </p:anim>
                                    <p:anim calcmode="lin" valueType="num">
                                      <p:cBhvr additive="base">
                                        <p:cTn id="12"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of the forces are </a:t>
            </a:r>
            <a:r>
              <a:rPr lang="en-US" i="1" u="sng" dirty="0" smtClean="0"/>
              <a:t>internal </a:t>
            </a:r>
            <a:r>
              <a:rPr lang="en-US" dirty="0" smtClean="0"/>
              <a:t>to science…</a:t>
            </a:r>
            <a:endParaRPr lang="en-US" i="1" dirty="0"/>
          </a:p>
        </p:txBody>
      </p:sp>
      <p:sp>
        <p:nvSpPr>
          <p:cNvPr id="3" name="Footer Placeholder 2"/>
          <p:cNvSpPr>
            <a:spLocks noGrp="1"/>
          </p:cNvSpPr>
          <p:nvPr>
            <p:ph type="ftr" sz="quarter" idx="10"/>
          </p:nvPr>
        </p:nvSpPr>
        <p:spPr/>
        <p:txBody>
          <a:body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p>
            <a:fld id="{F80C0E5B-A7E8-4207-A108-04177977681E}" type="slidenum">
              <a:rPr lang="sv-SE" smtClean="0"/>
              <a:pPr/>
              <a:t>20</a:t>
            </a:fld>
            <a:endParaRPr lang="sv-SE">
              <a:solidFill>
                <a:schemeClr val="tx2"/>
              </a:solidFill>
            </a:endParaRPr>
          </a:p>
        </p:txBody>
      </p:sp>
    </p:spTree>
    <p:extLst>
      <p:ext uri="{BB962C8B-B14F-4D97-AF65-F5344CB8AC3E}">
        <p14:creationId xmlns:p14="http://schemas.microsoft.com/office/powerpoint/2010/main" val="13961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1371600" y="1676400"/>
            <a:ext cx="6400800" cy="533400"/>
          </a:xfrm>
        </p:spPr>
        <p:txBody>
          <a:bodyPr/>
          <a:lstStyle/>
          <a:p>
            <a:r>
              <a:rPr lang="en-US" dirty="0"/>
              <a:t>An array of issues </a:t>
            </a:r>
            <a:r>
              <a:rPr lang="en-US" i="1" dirty="0"/>
              <a:t>within</a:t>
            </a:r>
            <a:r>
              <a:rPr lang="en-US" dirty="0"/>
              <a:t> science are not going so well…and negatively affect the broader (societal) context for science</a:t>
            </a:r>
          </a:p>
        </p:txBody>
      </p:sp>
      <p:sp>
        <p:nvSpPr>
          <p:cNvPr id="709635" name="Rectangle 3"/>
          <p:cNvSpPr>
            <a:spLocks noGrp="1" noChangeArrowheads="1"/>
          </p:cNvSpPr>
          <p:nvPr>
            <p:ph idx="1"/>
          </p:nvPr>
        </p:nvSpPr>
        <p:spPr>
          <a:xfrm>
            <a:off x="1371600" y="2971800"/>
            <a:ext cx="6400800" cy="3276600"/>
          </a:xfrm>
        </p:spPr>
        <p:txBody>
          <a:bodyPr/>
          <a:lstStyle/>
          <a:p>
            <a:r>
              <a:rPr lang="en-US" dirty="0"/>
              <a:t>Incidents of scientific </a:t>
            </a:r>
            <a:r>
              <a:rPr lang="en-US" dirty="0" smtClean="0"/>
              <a:t>misconduct</a:t>
            </a:r>
          </a:p>
          <a:p>
            <a:r>
              <a:rPr lang="en-US" dirty="0" smtClean="0"/>
              <a:t>Human </a:t>
            </a:r>
            <a:r>
              <a:rPr lang="en-US" dirty="0"/>
              <a:t>subjects concerns</a:t>
            </a:r>
          </a:p>
          <a:p>
            <a:r>
              <a:rPr lang="en-US" dirty="0"/>
              <a:t>Animal welfare issues</a:t>
            </a:r>
          </a:p>
          <a:p>
            <a:r>
              <a:rPr lang="en-US" dirty="0"/>
              <a:t>Conflict of interest problems</a:t>
            </a:r>
          </a:p>
          <a:p>
            <a:r>
              <a:rPr lang="en-US" dirty="0"/>
              <a:t>Publishing by press release</a:t>
            </a:r>
          </a:p>
          <a:p>
            <a:r>
              <a:rPr lang="en-US" dirty="0"/>
              <a:t>Hyperbolic or exaggerated claims</a:t>
            </a:r>
          </a:p>
          <a:p>
            <a:r>
              <a:rPr lang="en-US" dirty="0"/>
              <a:t>Appearing to suppress dissenting views</a:t>
            </a:r>
          </a:p>
          <a:p>
            <a:r>
              <a:rPr lang="en-US" dirty="0" smtClean="0"/>
              <a:t>Mistakes in scientific papers </a:t>
            </a:r>
            <a:endParaRPr lang="en-US" dirty="0"/>
          </a:p>
        </p:txBody>
      </p:sp>
      <p:sp>
        <p:nvSpPr>
          <p:cNvPr id="4" name="Footer Placeholder 3"/>
          <p:cNvSpPr>
            <a:spLocks noGrp="1"/>
          </p:cNvSpPr>
          <p:nvPr>
            <p:ph type="ftr" sz="quarter" idx="10"/>
          </p:nvPr>
        </p:nvSpPr>
        <p:spPr/>
        <p:txBody>
          <a:bodyPr/>
          <a:lstStyle/>
          <a:p>
            <a:r>
              <a:rPr lang="en-US" sz="1400" smtClean="0"/>
              <a:t>The Accountability Conundrum - SMRB - October 2013</a:t>
            </a:r>
            <a:endParaRPr lang="sv-SE" sz="1100" dirty="0"/>
          </a:p>
        </p:txBody>
      </p:sp>
      <p:sp>
        <p:nvSpPr>
          <p:cNvPr id="5" name="Slide Number Placeholder 4"/>
          <p:cNvSpPr>
            <a:spLocks noGrp="1"/>
          </p:cNvSpPr>
          <p:nvPr>
            <p:ph type="sldNum" sz="quarter" idx="11"/>
          </p:nvPr>
        </p:nvSpPr>
        <p:spPr/>
        <p:txBody>
          <a:bodyPr/>
          <a:lstStyle/>
          <a:p>
            <a:fld id="{47C350EC-DFCC-4E18-8812-04151EE45607}" type="slidenum">
              <a:rPr lang="sv-SE"/>
              <a:pPr/>
              <a:t>21</a:t>
            </a:fld>
            <a:endParaRPr lang="sv-SE">
              <a:solidFill>
                <a:schemeClr val="tx2"/>
              </a:solidFill>
            </a:endParaRPr>
          </a:p>
        </p:txBody>
      </p:sp>
    </p:spTree>
    <p:extLst>
      <p:ext uri="{BB962C8B-B14F-4D97-AF65-F5344CB8AC3E}">
        <p14:creationId xmlns:p14="http://schemas.microsoft.com/office/powerpoint/2010/main" val="4176454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09634"/>
                                        </p:tgtEl>
                                        <p:attrNameLst>
                                          <p:attrName>style.visibility</p:attrName>
                                        </p:attrNameLst>
                                      </p:cBhvr>
                                      <p:to>
                                        <p:strVal val="visible"/>
                                      </p:to>
                                    </p:set>
                                    <p:animEffect transition="in" filter="dissolve">
                                      <p:cBhvr>
                                        <p:cTn id="7" dur="500"/>
                                        <p:tgtEl>
                                          <p:spTgt spid="70963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09635">
                                            <p:txEl>
                                              <p:pRg st="0" end="0"/>
                                            </p:txEl>
                                          </p:spTgt>
                                        </p:tgtEl>
                                        <p:attrNameLst>
                                          <p:attrName>style.visibility</p:attrName>
                                        </p:attrNameLst>
                                      </p:cBhvr>
                                      <p:to>
                                        <p:strVal val="visible"/>
                                      </p:to>
                                    </p:set>
                                    <p:animEffect transition="in" filter="dissolve">
                                      <p:cBhvr>
                                        <p:cTn id="11" dur="500"/>
                                        <p:tgtEl>
                                          <p:spTgt spid="70963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09635">
                                            <p:txEl>
                                              <p:pRg st="1" end="1"/>
                                            </p:txEl>
                                          </p:spTgt>
                                        </p:tgtEl>
                                        <p:attrNameLst>
                                          <p:attrName>style.visibility</p:attrName>
                                        </p:attrNameLst>
                                      </p:cBhvr>
                                      <p:to>
                                        <p:strVal val="visible"/>
                                      </p:to>
                                    </p:set>
                                    <p:animEffect transition="in" filter="dissolve">
                                      <p:cBhvr>
                                        <p:cTn id="15" dur="500"/>
                                        <p:tgtEl>
                                          <p:spTgt spid="709635">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09635">
                                            <p:txEl>
                                              <p:pRg st="2" end="2"/>
                                            </p:txEl>
                                          </p:spTgt>
                                        </p:tgtEl>
                                        <p:attrNameLst>
                                          <p:attrName>style.visibility</p:attrName>
                                        </p:attrNameLst>
                                      </p:cBhvr>
                                      <p:to>
                                        <p:strVal val="visible"/>
                                      </p:to>
                                    </p:set>
                                    <p:animEffect transition="in" filter="dissolve">
                                      <p:cBhvr>
                                        <p:cTn id="19" dur="500"/>
                                        <p:tgtEl>
                                          <p:spTgt spid="709635">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09635">
                                            <p:txEl>
                                              <p:pRg st="3" end="3"/>
                                            </p:txEl>
                                          </p:spTgt>
                                        </p:tgtEl>
                                        <p:attrNameLst>
                                          <p:attrName>style.visibility</p:attrName>
                                        </p:attrNameLst>
                                      </p:cBhvr>
                                      <p:to>
                                        <p:strVal val="visible"/>
                                      </p:to>
                                    </p:set>
                                    <p:animEffect transition="in" filter="dissolve">
                                      <p:cBhvr>
                                        <p:cTn id="23" dur="500"/>
                                        <p:tgtEl>
                                          <p:spTgt spid="709635">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09635">
                                            <p:txEl>
                                              <p:pRg st="4" end="4"/>
                                            </p:txEl>
                                          </p:spTgt>
                                        </p:tgtEl>
                                        <p:attrNameLst>
                                          <p:attrName>style.visibility</p:attrName>
                                        </p:attrNameLst>
                                      </p:cBhvr>
                                      <p:to>
                                        <p:strVal val="visible"/>
                                      </p:to>
                                    </p:set>
                                    <p:animEffect transition="in" filter="dissolve">
                                      <p:cBhvr>
                                        <p:cTn id="27" dur="500"/>
                                        <p:tgtEl>
                                          <p:spTgt spid="709635">
                                            <p:txEl>
                                              <p:pRg st="4" end="4"/>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709635">
                                            <p:txEl>
                                              <p:pRg st="5" end="5"/>
                                            </p:txEl>
                                          </p:spTgt>
                                        </p:tgtEl>
                                        <p:attrNameLst>
                                          <p:attrName>style.visibility</p:attrName>
                                        </p:attrNameLst>
                                      </p:cBhvr>
                                      <p:to>
                                        <p:strVal val="visible"/>
                                      </p:to>
                                    </p:set>
                                    <p:animEffect transition="in" filter="dissolve">
                                      <p:cBhvr>
                                        <p:cTn id="31" dur="500"/>
                                        <p:tgtEl>
                                          <p:spTgt spid="709635">
                                            <p:txEl>
                                              <p:pRg st="5" end="5"/>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709635">
                                            <p:txEl>
                                              <p:pRg st="6" end="6"/>
                                            </p:txEl>
                                          </p:spTgt>
                                        </p:tgtEl>
                                        <p:attrNameLst>
                                          <p:attrName>style.visibility</p:attrName>
                                        </p:attrNameLst>
                                      </p:cBhvr>
                                      <p:to>
                                        <p:strVal val="visible"/>
                                      </p:to>
                                    </p:set>
                                    <p:animEffect transition="in" filter="dissolve">
                                      <p:cBhvr>
                                        <p:cTn id="35" dur="500"/>
                                        <p:tgtEl>
                                          <p:spTgt spid="709635">
                                            <p:txEl>
                                              <p:pRg st="6" end="6"/>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709635">
                                            <p:txEl>
                                              <p:pRg st="7" end="7"/>
                                            </p:txEl>
                                          </p:spTgt>
                                        </p:tgtEl>
                                        <p:attrNameLst>
                                          <p:attrName>style.visibility</p:attrName>
                                        </p:attrNameLst>
                                      </p:cBhvr>
                                      <p:to>
                                        <p:strVal val="visible"/>
                                      </p:to>
                                    </p:set>
                                    <p:animEffect transition="in" filter="dissolve">
                                      <p:cBhvr>
                                        <p:cTn id="39" dur="500"/>
                                        <p:tgtEl>
                                          <p:spTgt spid="70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4" grpId="0"/>
      <p:bldP spid="7096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 need </a:t>
            </a:r>
            <a:r>
              <a:rPr lang="en-US" dirty="0"/>
              <a:t>to ensure </a:t>
            </a:r>
            <a:r>
              <a:rPr lang="en-US" dirty="0" smtClean="0"/>
              <a:t>our house </a:t>
            </a:r>
            <a:r>
              <a:rPr lang="en-US" dirty="0"/>
              <a:t>is in order!</a:t>
            </a:r>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22</a:t>
            </a:fld>
            <a:endParaRPr lang="sv-SE">
              <a:solidFill>
                <a:schemeClr val="tx2"/>
              </a:solidFill>
            </a:endParaRPr>
          </a:p>
        </p:txBody>
      </p:sp>
    </p:spTree>
    <p:extLst>
      <p:ext uri="{BB962C8B-B14F-4D97-AF65-F5344CB8AC3E}">
        <p14:creationId xmlns:p14="http://schemas.microsoft.com/office/powerpoint/2010/main" val="40967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990600" y="2438400"/>
            <a:ext cx="6400800" cy="533400"/>
          </a:xfrm>
        </p:spPr>
        <p:txBody>
          <a:bodyPr/>
          <a:lstStyle/>
          <a:p>
            <a:r>
              <a:rPr lang="en-US" dirty="0"/>
              <a:t>These are factors </a:t>
            </a:r>
            <a:r>
              <a:rPr lang="en-US" i="1" u="sng" dirty="0"/>
              <a:t>internal</a:t>
            </a:r>
            <a:r>
              <a:rPr lang="en-US" dirty="0"/>
              <a:t> to science</a:t>
            </a:r>
          </a:p>
        </p:txBody>
      </p:sp>
      <p:sp>
        <p:nvSpPr>
          <p:cNvPr id="191491" name="Rectangle 3"/>
          <p:cNvSpPr>
            <a:spLocks noGrp="1" noChangeArrowheads="1"/>
          </p:cNvSpPr>
          <p:nvPr>
            <p:ph idx="1"/>
          </p:nvPr>
        </p:nvSpPr>
        <p:spPr>
          <a:xfrm>
            <a:off x="1066800" y="3200400"/>
            <a:ext cx="7086600" cy="3276600"/>
          </a:xfrm>
        </p:spPr>
        <p:txBody>
          <a:bodyPr/>
          <a:lstStyle/>
          <a:p>
            <a:r>
              <a:rPr lang="en-US" sz="2400" dirty="0"/>
              <a:t>There are </a:t>
            </a:r>
            <a:r>
              <a:rPr lang="en-US" sz="2400" i="1" u="sng" dirty="0" smtClean="0"/>
              <a:t>external</a:t>
            </a:r>
            <a:r>
              <a:rPr lang="en-US" sz="2400" b="1" i="1" dirty="0" smtClean="0"/>
              <a:t> </a:t>
            </a:r>
            <a:r>
              <a:rPr lang="en-US" sz="2400" i="1" dirty="0" smtClean="0"/>
              <a:t>pressures</a:t>
            </a:r>
            <a:r>
              <a:rPr lang="en-US" sz="2400" b="1" i="1" dirty="0" smtClean="0"/>
              <a:t> </a:t>
            </a:r>
            <a:r>
              <a:rPr lang="en-US" sz="2400" dirty="0" smtClean="0"/>
              <a:t>as well</a:t>
            </a:r>
          </a:p>
          <a:p>
            <a:pPr lvl="1"/>
            <a:r>
              <a:rPr lang="en-US" sz="2200" dirty="0" smtClean="0"/>
              <a:t>Not all are bad</a:t>
            </a:r>
          </a:p>
          <a:p>
            <a:pPr lvl="2"/>
            <a:r>
              <a:rPr lang="en-US" sz="2200" dirty="0" smtClean="0"/>
              <a:t>But shouldn’t be ignored</a:t>
            </a:r>
            <a:endParaRPr lang="en-US" sz="2200"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sz="1400"/>
          </a:p>
        </p:txBody>
      </p:sp>
      <p:sp>
        <p:nvSpPr>
          <p:cNvPr id="5" name="Slide Number Placeholder 4"/>
          <p:cNvSpPr>
            <a:spLocks noGrp="1"/>
          </p:cNvSpPr>
          <p:nvPr>
            <p:ph type="sldNum" sz="quarter" idx="11"/>
          </p:nvPr>
        </p:nvSpPr>
        <p:spPr/>
        <p:txBody>
          <a:bodyPr/>
          <a:lstStyle/>
          <a:p>
            <a:fld id="{82655BB2-317E-462F-B7E6-6FE7ED804F4E}" type="slidenum">
              <a:rPr lang="sv-SE"/>
              <a:pPr/>
              <a:t>23</a:t>
            </a:fld>
            <a:endParaRPr lang="sv-SE">
              <a:solidFill>
                <a:schemeClr val="tx2"/>
              </a:solidFill>
            </a:endParaRPr>
          </a:p>
        </p:txBody>
      </p:sp>
    </p:spTree>
    <p:extLst>
      <p:ext uri="{BB962C8B-B14F-4D97-AF65-F5344CB8AC3E}">
        <p14:creationId xmlns:p14="http://schemas.microsoft.com/office/powerpoint/2010/main" val="25225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dissolve">
                                      <p:cBhvr>
                                        <p:cTn id="7" dur="500"/>
                                        <p:tgtEl>
                                          <p:spTgt spid="191490"/>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191491">
                                            <p:txEl>
                                              <p:pRg st="0" end="0"/>
                                            </p:txEl>
                                          </p:spTgt>
                                        </p:tgtEl>
                                        <p:attrNameLst>
                                          <p:attrName>style.visibility</p:attrName>
                                        </p:attrNameLst>
                                      </p:cBhvr>
                                      <p:to>
                                        <p:strVal val="visible"/>
                                      </p:to>
                                    </p:set>
                                    <p:animEffect transition="in" filter="dissolve">
                                      <p:cBhvr>
                                        <p:cTn id="11" dur="500"/>
                                        <p:tgtEl>
                                          <p:spTgt spid="191491">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191491">
                                            <p:txEl>
                                              <p:pRg st="1" end="1"/>
                                            </p:txEl>
                                          </p:spTgt>
                                        </p:tgtEl>
                                        <p:attrNameLst>
                                          <p:attrName>style.visibility</p:attrName>
                                        </p:attrNameLst>
                                      </p:cBhvr>
                                      <p:to>
                                        <p:strVal val="visible"/>
                                      </p:to>
                                    </p:set>
                                    <p:animEffect transition="in" filter="dissolve">
                                      <p:cBhvr>
                                        <p:cTn id="15" dur="500"/>
                                        <p:tgtEl>
                                          <p:spTgt spid="191491">
                                            <p:txEl>
                                              <p:pRg st="1" end="1"/>
                                            </p:txEl>
                                          </p:spTgt>
                                        </p:tgtEl>
                                      </p:cBhvr>
                                    </p:animEffect>
                                  </p:childTnLst>
                                </p:cTn>
                              </p:par>
                            </p:childTnLst>
                          </p:cTn>
                        </p:par>
                        <p:par>
                          <p:cTn id="16" fill="hold">
                            <p:stCondLst>
                              <p:cond delay="2500"/>
                            </p:stCondLst>
                            <p:childTnLst>
                              <p:par>
                                <p:cTn id="17" presetID="9" presetClass="entr" presetSubtype="0" fill="hold" grpId="0" nodeType="afterEffect">
                                  <p:stCondLst>
                                    <p:cond delay="500"/>
                                  </p:stCondLst>
                                  <p:childTnLst>
                                    <p:set>
                                      <p:cBhvr>
                                        <p:cTn id="18" dur="1" fill="hold">
                                          <p:stCondLst>
                                            <p:cond delay="0"/>
                                          </p:stCondLst>
                                        </p:cTn>
                                        <p:tgtEl>
                                          <p:spTgt spid="191491">
                                            <p:txEl>
                                              <p:pRg st="2" end="2"/>
                                            </p:txEl>
                                          </p:spTgt>
                                        </p:tgtEl>
                                        <p:attrNameLst>
                                          <p:attrName>style.visibility</p:attrName>
                                        </p:attrNameLst>
                                      </p:cBhvr>
                                      <p:to>
                                        <p:strVal val="visible"/>
                                      </p:to>
                                    </p:set>
                                    <p:animEffect transition="in" filter="dissolve">
                                      <p:cBhvr>
                                        <p:cTn id="19" dur="500"/>
                                        <p:tgtEl>
                                          <p:spTgt spid="191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is the BIG external factor</a:t>
            </a:r>
            <a:endParaRPr lang="en-US" dirty="0"/>
          </a:p>
        </p:txBody>
      </p:sp>
      <p:sp>
        <p:nvSpPr>
          <p:cNvPr id="5" name="Content Placeholder 4"/>
          <p:cNvSpPr>
            <a:spLocks noGrp="1"/>
          </p:cNvSpPr>
          <p:nvPr>
            <p:ph idx="1"/>
          </p:nvPr>
        </p:nvSpPr>
        <p:spPr/>
        <p:txBody>
          <a:bodyPr/>
          <a:lstStyle/>
          <a:p>
            <a:r>
              <a:rPr lang="en-US" dirty="0" smtClean="0"/>
              <a:t>Prospects are iffy at best</a:t>
            </a:r>
            <a:endParaRPr lang="en-US" dirty="0"/>
          </a:p>
        </p:txBody>
      </p:sp>
      <p:sp>
        <p:nvSpPr>
          <p:cNvPr id="3" name="Footer Placeholder 2"/>
          <p:cNvSpPr>
            <a:spLocks noGrp="1"/>
          </p:cNvSpPr>
          <p:nvPr>
            <p:ph type="ftr" sz="quarter" idx="10"/>
          </p:nvPr>
        </p:nvSpPr>
        <p:spPr/>
        <p:txBody>
          <a:body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p>
            <a:fld id="{89FFE04A-ED63-41F5-8B23-C819CD550281}" type="slidenum">
              <a:rPr lang="sv-SE" smtClean="0"/>
              <a:pPr/>
              <a:t>24</a:t>
            </a:fld>
            <a:endParaRPr lang="sv-SE">
              <a:solidFill>
                <a:schemeClr val="tx2"/>
              </a:solidFill>
            </a:endParaRPr>
          </a:p>
        </p:txBody>
      </p:sp>
    </p:spTree>
    <p:extLst>
      <p:ext uri="{BB962C8B-B14F-4D97-AF65-F5344CB8AC3E}">
        <p14:creationId xmlns:p14="http://schemas.microsoft.com/office/powerpoint/2010/main" val="35696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E3DFB6-BF25-4F0D-A24D-1F804BAEE2E8}" type="slidenum">
              <a:rPr lang="sv-SE" smtClean="0"/>
              <a:pPr/>
              <a:t>25</a:t>
            </a:fld>
            <a:endParaRPr lang="sv-SE">
              <a:solidFill>
                <a:schemeClr val="tx2"/>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 y="44450"/>
            <a:ext cx="9053513" cy="676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747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are making things tough</a:t>
            </a:r>
            <a:endParaRPr lang="en-US" dirty="0"/>
          </a:p>
        </p:txBody>
      </p:sp>
      <p:sp>
        <p:nvSpPr>
          <p:cNvPr id="3" name="Content Placeholder 2"/>
          <p:cNvSpPr>
            <a:spLocks noGrp="1"/>
          </p:cNvSpPr>
          <p:nvPr>
            <p:ph idx="1"/>
          </p:nvPr>
        </p:nvSpPr>
        <p:spPr/>
        <p:txBody>
          <a:bodyPr/>
          <a:lstStyle/>
          <a:p>
            <a:r>
              <a:rPr lang="en-US" dirty="0" smtClean="0"/>
              <a:t>American eminence in some fields is at risk</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26</a:t>
            </a:fld>
            <a:endParaRPr lang="sv-SE">
              <a:solidFill>
                <a:schemeClr val="tx2"/>
              </a:solidFill>
            </a:endParaRPr>
          </a:p>
        </p:txBody>
      </p:sp>
    </p:spTree>
    <p:extLst>
      <p:ext uri="{BB962C8B-B14F-4D97-AF65-F5344CB8AC3E}">
        <p14:creationId xmlns:p14="http://schemas.microsoft.com/office/powerpoint/2010/main" val="402740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Losing eminence can have consequences</a:t>
            </a:r>
            <a:endParaRPr lang="en-US" dirty="0"/>
          </a:p>
        </p:txBody>
      </p:sp>
      <p:sp>
        <p:nvSpPr>
          <p:cNvPr id="5" name="Content Placeholder 4"/>
          <p:cNvSpPr>
            <a:spLocks noGrp="1"/>
          </p:cNvSpPr>
          <p:nvPr>
            <p:ph idx="1"/>
          </p:nvPr>
        </p:nvSpPr>
        <p:spPr/>
        <p:txBody>
          <a:bodyPr/>
          <a:lstStyle/>
          <a:p>
            <a:r>
              <a:rPr lang="en-US" dirty="0" smtClean="0"/>
              <a:t>Fewer foreign students coming to the US</a:t>
            </a:r>
          </a:p>
          <a:p>
            <a:r>
              <a:rPr lang="en-US" dirty="0" smtClean="0"/>
              <a:t>Potential brain drain of American scientists(?)</a:t>
            </a:r>
          </a:p>
          <a:p>
            <a:r>
              <a:rPr lang="en-US" dirty="0" smtClean="0"/>
              <a:t>Fewer US-based science and technology breakthroughs</a:t>
            </a:r>
          </a:p>
          <a:p>
            <a:r>
              <a:rPr lang="en-US" dirty="0" smtClean="0"/>
              <a:t>Fewer US start-up companies and jobs</a:t>
            </a:r>
          </a:p>
          <a:p>
            <a:r>
              <a:rPr lang="en-US" dirty="0" smtClean="0"/>
              <a:t>Loss of public respect and trust</a:t>
            </a:r>
            <a:endParaRPr lang="en-US" dirty="0"/>
          </a:p>
        </p:txBody>
      </p:sp>
      <p:sp>
        <p:nvSpPr>
          <p:cNvPr id="3" name="Footer Placeholder 2"/>
          <p:cNvSpPr>
            <a:spLocks noGrp="1"/>
          </p:cNvSpPr>
          <p:nvPr>
            <p:ph type="ftr" sz="quarter" idx="10"/>
          </p:nvPr>
        </p:nvSpPr>
        <p:spPr/>
        <p:txBody>
          <a:body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p>
            <a:fld id="{F80C0E5B-A7E8-4207-A108-04177977681E}" type="slidenum">
              <a:rPr lang="sv-SE" smtClean="0"/>
              <a:pPr/>
              <a:t>27</a:t>
            </a:fld>
            <a:endParaRPr lang="sv-SE">
              <a:solidFill>
                <a:schemeClr val="tx2"/>
              </a:solidFill>
            </a:endParaRPr>
          </a:p>
        </p:txBody>
      </p:sp>
    </p:spTree>
    <p:extLst>
      <p:ext uri="{BB962C8B-B14F-4D97-AF65-F5344CB8AC3E}">
        <p14:creationId xmlns:p14="http://schemas.microsoft.com/office/powerpoint/2010/main" val="39090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childTnLst>
                          </p:cTn>
                        </p:par>
                        <p:par>
                          <p:cTn id="16" fill="hold">
                            <p:stCondLst>
                              <p:cond delay="2500"/>
                            </p:stCondLst>
                            <p:childTnLst>
                              <p:par>
                                <p:cTn id="17" presetID="9" presetClass="entr" presetSubtype="0"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dissolve">
                                      <p:cBhvr>
                                        <p:cTn id="19" dur="500"/>
                                        <p:tgtEl>
                                          <p:spTgt spid="5">
                                            <p:txEl>
                                              <p:pRg st="2" end="2"/>
                                            </p:txEl>
                                          </p:spTgt>
                                        </p:tgtEl>
                                      </p:cBhvr>
                                    </p:animEffect>
                                  </p:childTnLst>
                                </p:cTn>
                              </p:par>
                            </p:childTnLst>
                          </p:cTn>
                        </p:par>
                        <p:par>
                          <p:cTn id="20" fill="hold">
                            <p:stCondLst>
                              <p:cond delay="3500"/>
                            </p:stCondLst>
                            <p:childTnLst>
                              <p:par>
                                <p:cTn id="21" presetID="9" presetClass="entr" presetSubtype="0" fill="hold" grpId="0" nodeType="afterEffect">
                                  <p:stCondLst>
                                    <p:cond delay="50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ssolve">
                                      <p:cBhvr>
                                        <p:cTn id="23" dur="500"/>
                                        <p:tgtEl>
                                          <p:spTgt spid="5">
                                            <p:txEl>
                                              <p:pRg st="3" end="3"/>
                                            </p:txEl>
                                          </p:spTgt>
                                        </p:tgtEl>
                                      </p:cBhvr>
                                    </p:animEffect>
                                  </p:childTnLst>
                                </p:cTn>
                              </p:par>
                            </p:childTnLst>
                          </p:cTn>
                        </p:par>
                        <p:par>
                          <p:cTn id="24" fill="hold">
                            <p:stCondLst>
                              <p:cond delay="4500"/>
                            </p:stCondLst>
                            <p:childTnLst>
                              <p:par>
                                <p:cTn id="25" presetID="9" presetClass="entr" presetSubtype="0" fill="hold" grpId="0" nodeType="afterEffect">
                                  <p:stCondLst>
                                    <p:cond delay="50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1371600" y="1676400"/>
            <a:ext cx="6400800" cy="533400"/>
          </a:xfrm>
        </p:spPr>
        <p:txBody>
          <a:bodyPr/>
          <a:lstStyle/>
          <a:p>
            <a:r>
              <a:rPr lang="en-US" dirty="0"/>
              <a:t>The </a:t>
            </a:r>
            <a:r>
              <a:rPr lang="en-US" dirty="0" smtClean="0"/>
              <a:t>broader science-society </a:t>
            </a:r>
            <a:r>
              <a:rPr lang="en-US" dirty="0"/>
              <a:t>relationship </a:t>
            </a:r>
            <a:r>
              <a:rPr lang="en-US" dirty="0" smtClean="0"/>
              <a:t>is not so smooth</a:t>
            </a:r>
            <a:endParaRPr lang="en-US" dirty="0"/>
          </a:p>
        </p:txBody>
      </p:sp>
      <p:sp>
        <p:nvSpPr>
          <p:cNvPr id="4" name="Footer Placeholder 2"/>
          <p:cNvSpPr>
            <a:spLocks noGrp="1"/>
          </p:cNvSpPr>
          <p:nvPr>
            <p:ph type="ftr" sz="quarter" idx="10"/>
          </p:nvPr>
        </p:nvSpPr>
        <p:spPr>
          <a:xfrm>
            <a:off x="685800" y="304800"/>
            <a:ext cx="5029200" cy="381000"/>
          </a:xfrm>
        </p:spPr>
        <p:txBody>
          <a:bodyPr/>
          <a:lstStyle/>
          <a:p>
            <a:r>
              <a:rPr lang="en-US" smtClean="0"/>
              <a:t>The Accountability Conundrum - SMRB - October 2013</a:t>
            </a:r>
            <a:endParaRPr lang="sv-SE" sz="1400" dirty="0"/>
          </a:p>
        </p:txBody>
      </p:sp>
      <p:sp>
        <p:nvSpPr>
          <p:cNvPr id="6" name="Slide Number Placeholder 5"/>
          <p:cNvSpPr>
            <a:spLocks noGrp="1"/>
          </p:cNvSpPr>
          <p:nvPr>
            <p:ph type="sldNum" sz="quarter" idx="11"/>
          </p:nvPr>
        </p:nvSpPr>
        <p:spPr/>
        <p:txBody>
          <a:bodyPr/>
          <a:lstStyle/>
          <a:p>
            <a:fld id="{3C22F4F1-E8CF-4C0A-B16B-AB9C1119B09B}" type="slidenum">
              <a:rPr lang="sv-SE" smtClean="0"/>
              <a:pPr/>
              <a:t>28</a:t>
            </a:fld>
            <a:endParaRPr lang="sv-SE">
              <a:solidFill>
                <a:schemeClr val="tx2"/>
              </a:solidFill>
            </a:endParaRPr>
          </a:p>
        </p:txBody>
      </p:sp>
      <p:pic>
        <p:nvPicPr>
          <p:cNvPr id="370691" name="Picture 3" descr="MCj01501570000[1]"/>
          <p:cNvPicPr>
            <a:picLocks noGrp="1" noChangeAspect="1" noChangeArrowheads="1"/>
          </p:cNvPicPr>
          <p:nvPr>
            <p:ph sz="half" idx="4294967295"/>
          </p:nvPr>
        </p:nvPicPr>
        <p:blipFill>
          <a:blip r:embed="rId2" cstate="print"/>
          <a:srcRect/>
          <a:stretch>
            <a:fillRect/>
          </a:stretch>
        </p:blipFill>
        <p:spPr bwMode="auto">
          <a:xfrm>
            <a:off x="2362200" y="2590800"/>
            <a:ext cx="4114800" cy="3082925"/>
          </a:xfrm>
          <a:noFill/>
          <a:ln/>
        </p:spPr>
      </p:pic>
    </p:spTree>
    <p:extLst>
      <p:ext uri="{BB962C8B-B14F-4D97-AF65-F5344CB8AC3E}">
        <p14:creationId xmlns:p14="http://schemas.microsoft.com/office/powerpoint/2010/main" val="296361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dissolve">
                                      <p:cBhvr>
                                        <p:cTn id="7" dur="500"/>
                                        <p:tgtEl>
                                          <p:spTgt spid="370690"/>
                                        </p:tgtEl>
                                      </p:cBhvr>
                                    </p:animEffect>
                                  </p:childTnLst>
                                </p:cTn>
                              </p:par>
                            </p:childTnLst>
                          </p:cTn>
                        </p:par>
                        <p:par>
                          <p:cTn id="8" fill="hold">
                            <p:stCondLst>
                              <p:cond delay="500"/>
                            </p:stCondLst>
                            <p:childTnLst>
                              <p:par>
                                <p:cTn id="9" presetID="26" presetClass="entr" presetSubtype="0" fill="hold" nodeType="afterEffect">
                                  <p:stCondLst>
                                    <p:cond delay="500"/>
                                  </p:stCondLst>
                                  <p:childTnLst>
                                    <p:set>
                                      <p:cBhvr>
                                        <p:cTn id="10" dur="1" fill="hold">
                                          <p:stCondLst>
                                            <p:cond delay="0"/>
                                          </p:stCondLst>
                                        </p:cTn>
                                        <p:tgtEl>
                                          <p:spTgt spid="370691"/>
                                        </p:tgtEl>
                                        <p:attrNameLst>
                                          <p:attrName>style.visibility</p:attrName>
                                        </p:attrNameLst>
                                      </p:cBhvr>
                                      <p:to>
                                        <p:strVal val="visible"/>
                                      </p:to>
                                    </p:set>
                                    <p:animEffect transition="in" filter="wipe(down)">
                                      <p:cBhvr>
                                        <p:cTn id="11" dur="580">
                                          <p:stCondLst>
                                            <p:cond delay="0"/>
                                          </p:stCondLst>
                                        </p:cTn>
                                        <p:tgtEl>
                                          <p:spTgt spid="370691"/>
                                        </p:tgtEl>
                                      </p:cBhvr>
                                    </p:animEffect>
                                    <p:anim calcmode="lin" valueType="num">
                                      <p:cBhvr>
                                        <p:cTn id="12" dur="1822" tmFilter="0,0; 0.14,0.36; 0.43,0.73; 0.71,0.91; 1.0,1.0">
                                          <p:stCondLst>
                                            <p:cond delay="0"/>
                                          </p:stCondLst>
                                        </p:cTn>
                                        <p:tgtEl>
                                          <p:spTgt spid="37069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7069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7069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7069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70691"/>
                                        </p:tgtEl>
                                        <p:attrNameLst>
                                          <p:attrName>ppt_y</p:attrName>
                                        </p:attrNameLst>
                                      </p:cBhvr>
                                      <p:tavLst>
                                        <p:tav tm="0" fmla="#ppt_y-sin(pi*$)/81">
                                          <p:val>
                                            <p:fltVal val="0"/>
                                          </p:val>
                                        </p:tav>
                                        <p:tav tm="100000">
                                          <p:val>
                                            <p:fltVal val="1"/>
                                          </p:val>
                                        </p:tav>
                                      </p:tavLst>
                                    </p:anim>
                                    <p:animScale>
                                      <p:cBhvr>
                                        <p:cTn id="17" dur="26">
                                          <p:stCondLst>
                                            <p:cond delay="650"/>
                                          </p:stCondLst>
                                        </p:cTn>
                                        <p:tgtEl>
                                          <p:spTgt spid="370691"/>
                                        </p:tgtEl>
                                      </p:cBhvr>
                                      <p:to x="100000" y="60000"/>
                                    </p:animScale>
                                    <p:animScale>
                                      <p:cBhvr>
                                        <p:cTn id="18" dur="166" decel="50000">
                                          <p:stCondLst>
                                            <p:cond delay="676"/>
                                          </p:stCondLst>
                                        </p:cTn>
                                        <p:tgtEl>
                                          <p:spTgt spid="370691"/>
                                        </p:tgtEl>
                                      </p:cBhvr>
                                      <p:to x="100000" y="100000"/>
                                    </p:animScale>
                                    <p:animScale>
                                      <p:cBhvr>
                                        <p:cTn id="19" dur="26">
                                          <p:stCondLst>
                                            <p:cond delay="1312"/>
                                          </p:stCondLst>
                                        </p:cTn>
                                        <p:tgtEl>
                                          <p:spTgt spid="370691"/>
                                        </p:tgtEl>
                                      </p:cBhvr>
                                      <p:to x="100000" y="80000"/>
                                    </p:animScale>
                                    <p:animScale>
                                      <p:cBhvr>
                                        <p:cTn id="20" dur="166" decel="50000">
                                          <p:stCondLst>
                                            <p:cond delay="1338"/>
                                          </p:stCondLst>
                                        </p:cTn>
                                        <p:tgtEl>
                                          <p:spTgt spid="370691"/>
                                        </p:tgtEl>
                                      </p:cBhvr>
                                      <p:to x="100000" y="100000"/>
                                    </p:animScale>
                                    <p:animScale>
                                      <p:cBhvr>
                                        <p:cTn id="21" dur="26">
                                          <p:stCondLst>
                                            <p:cond delay="1642"/>
                                          </p:stCondLst>
                                        </p:cTn>
                                        <p:tgtEl>
                                          <p:spTgt spid="370691"/>
                                        </p:tgtEl>
                                      </p:cBhvr>
                                      <p:to x="100000" y="90000"/>
                                    </p:animScale>
                                    <p:animScale>
                                      <p:cBhvr>
                                        <p:cTn id="22" dur="166" decel="50000">
                                          <p:stCondLst>
                                            <p:cond delay="1668"/>
                                          </p:stCondLst>
                                        </p:cTn>
                                        <p:tgtEl>
                                          <p:spTgt spid="370691"/>
                                        </p:tgtEl>
                                      </p:cBhvr>
                                      <p:to x="100000" y="100000"/>
                                    </p:animScale>
                                    <p:animScale>
                                      <p:cBhvr>
                                        <p:cTn id="23" dur="26">
                                          <p:stCondLst>
                                            <p:cond delay="1808"/>
                                          </p:stCondLst>
                                        </p:cTn>
                                        <p:tgtEl>
                                          <p:spTgt spid="370691"/>
                                        </p:tgtEl>
                                      </p:cBhvr>
                                      <p:to x="100000" y="95000"/>
                                    </p:animScale>
                                    <p:animScale>
                                      <p:cBhvr>
                                        <p:cTn id="24" dur="166" decel="50000">
                                          <p:stCondLst>
                                            <p:cond delay="1834"/>
                                          </p:stCondLst>
                                        </p:cTn>
                                        <p:tgtEl>
                                          <p:spTgt spid="370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title"/>
          </p:nvPr>
        </p:nvSpPr>
        <p:spPr>
          <a:xfrm>
            <a:off x="1371600" y="2514600"/>
            <a:ext cx="6400800" cy="533400"/>
          </a:xfrm>
        </p:spPr>
        <p:txBody>
          <a:bodyPr/>
          <a:lstStyle/>
          <a:p>
            <a:r>
              <a:rPr lang="en-US"/>
              <a:t>People generally still respect science and technology….</a:t>
            </a:r>
          </a:p>
        </p:txBody>
      </p:sp>
      <p:sp>
        <p:nvSpPr>
          <p:cNvPr id="4" name="Footer Placeholder 2"/>
          <p:cNvSpPr>
            <a:spLocks noGrp="1"/>
          </p:cNvSpPr>
          <p:nvPr>
            <p:ph type="ftr" sz="quarter" idx="10"/>
          </p:nvPr>
        </p:nvSpPr>
        <p:spPr/>
        <p:txBody>
          <a:bodyPr/>
          <a:lstStyle/>
          <a:p>
            <a:r>
              <a:rPr lang="en-US" smtClean="0"/>
              <a:t>The Accountability Conundrum - SMRB - October 2013</a:t>
            </a:r>
            <a:endParaRPr lang="sv-SE" sz="1400"/>
          </a:p>
        </p:txBody>
      </p:sp>
      <p:sp>
        <p:nvSpPr>
          <p:cNvPr id="5" name="Slide Number Placeholder 3"/>
          <p:cNvSpPr>
            <a:spLocks noGrp="1"/>
          </p:cNvSpPr>
          <p:nvPr>
            <p:ph type="sldNum" sz="quarter" idx="11"/>
          </p:nvPr>
        </p:nvSpPr>
        <p:spPr/>
        <p:txBody>
          <a:bodyPr/>
          <a:lstStyle/>
          <a:p>
            <a:fld id="{F8F4AAF7-68EC-41FD-9A42-BB9549961081}" type="slidenum">
              <a:rPr lang="sv-SE"/>
              <a:pPr/>
              <a:t>29</a:t>
            </a:fld>
            <a:endParaRPr lang="sv-SE">
              <a:solidFill>
                <a:schemeClr val="tx2"/>
              </a:solidFill>
            </a:endParaRPr>
          </a:p>
        </p:txBody>
      </p:sp>
      <p:sp>
        <p:nvSpPr>
          <p:cNvPr id="193538" name="Text Box 2"/>
          <p:cNvSpPr txBox="1">
            <a:spLocks noChangeArrowheads="1"/>
          </p:cNvSpPr>
          <p:nvPr/>
        </p:nvSpPr>
        <p:spPr bwMode="auto">
          <a:xfrm>
            <a:off x="4503738" y="3013075"/>
            <a:ext cx="163512" cy="714375"/>
          </a:xfrm>
          <a:prstGeom prst="rect">
            <a:avLst/>
          </a:prstGeom>
          <a:noFill/>
          <a:ln w="9525">
            <a:noFill/>
            <a:miter lim="800000"/>
            <a:headEnd/>
            <a:tailEnd/>
          </a:ln>
          <a:effectLst>
            <a:outerShdw dist="68392" dir="1308085" algn="ctr" rotWithShape="0">
              <a:srgbClr val="000000"/>
            </a:outerShdw>
          </a:effectLst>
        </p:spPr>
        <p:txBody>
          <a:bodyPr wrap="none" anchor="ctr">
            <a:spAutoFit/>
          </a:bodyPr>
          <a:lstStyle/>
          <a:p>
            <a:pPr algn="ctr">
              <a:lnSpc>
                <a:spcPct val="85000"/>
              </a:lnSpc>
              <a:spcBef>
                <a:spcPct val="30000"/>
              </a:spcBef>
            </a:pPr>
            <a:endParaRPr lang="en-US" sz="4800" b="1" i="1">
              <a:latin typeface="Times New Roman" pitchFamily="18" charset="0"/>
            </a:endParaRPr>
          </a:p>
        </p:txBody>
      </p:sp>
    </p:spTree>
    <p:extLst>
      <p:ext uri="{BB962C8B-B14F-4D97-AF65-F5344CB8AC3E}">
        <p14:creationId xmlns:p14="http://schemas.microsoft.com/office/powerpoint/2010/main" val="4041122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dissolve">
                                      <p:cBhvr>
                                        <p:cTn id="7" dur="500"/>
                                        <p:tgtEl>
                                          <p:spTgt spid="193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981200"/>
            <a:ext cx="6400800" cy="533400"/>
          </a:xfrm>
        </p:spPr>
        <p:txBody>
          <a:bodyPr/>
          <a:lstStyle/>
          <a:p>
            <a:r>
              <a:rPr lang="en-US" dirty="0" smtClean="0"/>
              <a:t>You have covered most of the major ways to demonstrate the value of biomedical research</a:t>
            </a:r>
            <a:endParaRPr lang="en-US" dirty="0"/>
          </a:p>
        </p:txBody>
      </p:sp>
      <p:sp>
        <p:nvSpPr>
          <p:cNvPr id="5" name="Content Placeholder 4"/>
          <p:cNvSpPr>
            <a:spLocks noGrp="1"/>
          </p:cNvSpPr>
          <p:nvPr>
            <p:ph idx="1"/>
          </p:nvPr>
        </p:nvSpPr>
        <p:spPr/>
        <p:txBody>
          <a:bodyPr/>
          <a:lstStyle/>
          <a:p>
            <a:r>
              <a:rPr lang="en-US" dirty="0" smtClean="0"/>
              <a:t>My thoughts surround an overlay of accountability demands on top of demonstrating overall value</a:t>
            </a:r>
          </a:p>
        </p:txBody>
      </p:sp>
      <p:sp>
        <p:nvSpPr>
          <p:cNvPr id="2" name="Footer Placeholder 1"/>
          <p:cNvSpPr>
            <a:spLocks noGrp="1"/>
          </p:cNvSpPr>
          <p:nvPr>
            <p:ph type="ftr" sz="quarter" idx="10"/>
          </p:nvPr>
        </p:nvSpPr>
        <p:spPr/>
        <p:txBody>
          <a:bodyPr/>
          <a:lstStyle/>
          <a:p>
            <a:r>
              <a:rPr lang="en-US" smtClean="0"/>
              <a:t>The Accountability Conundrum - SMRB - October 2013</a:t>
            </a:r>
            <a:endParaRPr lang="sv-SE"/>
          </a:p>
        </p:txBody>
      </p:sp>
      <p:sp>
        <p:nvSpPr>
          <p:cNvPr id="3" name="Slide Number Placeholder 2"/>
          <p:cNvSpPr>
            <a:spLocks noGrp="1"/>
          </p:cNvSpPr>
          <p:nvPr>
            <p:ph type="sldNum" sz="quarter" idx="11"/>
          </p:nvPr>
        </p:nvSpPr>
        <p:spPr/>
        <p:txBody>
          <a:bodyPr/>
          <a:lstStyle/>
          <a:p>
            <a:fld id="{04FB5BC7-074E-47CC-82DB-D2D2AD14CDB4}" type="slidenum">
              <a:rPr lang="sv-SE" smtClean="0">
                <a:solidFill>
                  <a:srgbClr val="FFFFFF"/>
                </a:solidFill>
              </a:rPr>
              <a:pPr/>
              <a:t>3</a:t>
            </a:fld>
            <a:endParaRPr lang="sv-SE">
              <a:solidFill>
                <a:srgbClr val="FFFFFF"/>
              </a:solidFill>
            </a:endParaRPr>
          </a:p>
        </p:txBody>
      </p:sp>
    </p:spTree>
    <p:extLst>
      <p:ext uri="{BB962C8B-B14F-4D97-AF65-F5344CB8AC3E}">
        <p14:creationId xmlns:p14="http://schemas.microsoft.com/office/powerpoint/2010/main" val="419397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The Accountability Conundrum - SMRB - October 2013</a:t>
            </a:r>
            <a:endParaRPr lang="en-US"/>
          </a:p>
        </p:txBody>
      </p:sp>
      <p:sp>
        <p:nvSpPr>
          <p:cNvPr id="5" name="Slide Number Placeholder 3"/>
          <p:cNvSpPr>
            <a:spLocks noGrp="1"/>
          </p:cNvSpPr>
          <p:nvPr>
            <p:ph type="sldNum" sz="quarter" idx="12"/>
          </p:nvPr>
        </p:nvSpPr>
        <p:spPr>
          <a:xfrm>
            <a:off x="6553200" y="6245225"/>
            <a:ext cx="2133600" cy="476250"/>
          </a:xfrm>
          <a:prstGeom prst="rect">
            <a:avLst/>
          </a:prstGeom>
        </p:spPr>
        <p:txBody>
          <a:bodyPr/>
          <a:lstStyle/>
          <a:p>
            <a:fld id="{33FF42AC-8B22-4CDB-B922-73406E7288F1}" type="slidenum">
              <a:rPr lang="en-US"/>
              <a:pPr/>
              <a:t>30</a:t>
            </a:fld>
            <a:endParaRPr lang="en-US"/>
          </a:p>
        </p:txBody>
      </p:sp>
      <p:pic>
        <p:nvPicPr>
          <p:cNvPr id="416770" name="Picture 2"/>
          <p:cNvPicPr>
            <a:picLocks noChangeAspect="1" noChangeArrowheads="1"/>
          </p:cNvPicPr>
          <p:nvPr/>
        </p:nvPicPr>
        <p:blipFill>
          <a:blip r:embed="rId2" cstate="print"/>
          <a:srcRect/>
          <a:stretch>
            <a:fillRect/>
          </a:stretch>
        </p:blipFill>
        <p:spPr bwMode="auto">
          <a:xfrm>
            <a:off x="838200" y="533400"/>
            <a:ext cx="8001000" cy="5972175"/>
          </a:xfrm>
          <a:prstGeom prst="rect">
            <a:avLst/>
          </a:prstGeom>
          <a:noFill/>
          <a:ln w="9525">
            <a:noFill/>
            <a:miter lim="800000"/>
            <a:headEnd/>
            <a:tailEnd/>
          </a:ln>
          <a:effectLst/>
        </p:spPr>
      </p:pic>
    </p:spTree>
    <p:extLst>
      <p:ext uri="{BB962C8B-B14F-4D97-AF65-F5344CB8AC3E}">
        <p14:creationId xmlns:p14="http://schemas.microsoft.com/office/powerpoint/2010/main" val="3842254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The Accountability Conundrum - SMRB - October 2013</a:t>
            </a:r>
            <a:endParaRPr lang="en-US"/>
          </a:p>
        </p:txBody>
      </p:sp>
      <p:sp>
        <p:nvSpPr>
          <p:cNvPr id="5" name="Slide Number Placeholder 3"/>
          <p:cNvSpPr>
            <a:spLocks noGrp="1"/>
          </p:cNvSpPr>
          <p:nvPr>
            <p:ph type="sldNum" sz="quarter" idx="12"/>
          </p:nvPr>
        </p:nvSpPr>
        <p:spPr>
          <a:xfrm>
            <a:off x="6553200" y="6245225"/>
            <a:ext cx="2133600" cy="476250"/>
          </a:xfrm>
          <a:prstGeom prst="rect">
            <a:avLst/>
          </a:prstGeom>
        </p:spPr>
        <p:txBody>
          <a:bodyPr/>
          <a:lstStyle/>
          <a:p>
            <a:fld id="{2B76516C-7C52-4894-8290-BD9CC41120C5}" type="slidenum">
              <a:rPr lang="en-US"/>
              <a:pPr/>
              <a:t>31</a:t>
            </a:fld>
            <a:endParaRPr lang="en-US"/>
          </a:p>
        </p:txBody>
      </p:sp>
      <p:pic>
        <p:nvPicPr>
          <p:cNvPr id="417794" name="Picture 2"/>
          <p:cNvPicPr>
            <a:picLocks noChangeAspect="1" noChangeArrowheads="1"/>
          </p:cNvPicPr>
          <p:nvPr/>
        </p:nvPicPr>
        <p:blipFill>
          <a:blip r:embed="rId2" cstate="print"/>
          <a:srcRect/>
          <a:stretch>
            <a:fillRect/>
          </a:stretch>
        </p:blipFill>
        <p:spPr bwMode="auto">
          <a:xfrm>
            <a:off x="685800" y="533400"/>
            <a:ext cx="8077200" cy="6029325"/>
          </a:xfrm>
          <a:prstGeom prst="rect">
            <a:avLst/>
          </a:prstGeom>
          <a:noFill/>
          <a:ln w="9525">
            <a:noFill/>
            <a:miter lim="800000"/>
            <a:headEnd/>
            <a:tailEnd/>
          </a:ln>
          <a:effectLst/>
        </p:spPr>
      </p:pic>
    </p:spTree>
    <p:extLst>
      <p:ext uri="{BB962C8B-B14F-4D97-AF65-F5344CB8AC3E}">
        <p14:creationId xmlns:p14="http://schemas.microsoft.com/office/powerpoint/2010/main" val="4269936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371600" y="2057400"/>
            <a:ext cx="6400800" cy="533400"/>
          </a:xfrm>
        </p:spPr>
        <p:txBody>
          <a:bodyPr/>
          <a:lstStyle/>
          <a:p>
            <a:r>
              <a:rPr lang="en-US"/>
              <a:t>They have little understanding of what is and is not science</a:t>
            </a:r>
          </a:p>
        </p:txBody>
      </p:sp>
      <p:sp>
        <p:nvSpPr>
          <p:cNvPr id="197635" name="Rectangle 3"/>
          <p:cNvSpPr>
            <a:spLocks noGrp="1" noChangeArrowheads="1"/>
          </p:cNvSpPr>
          <p:nvPr>
            <p:ph idx="1"/>
          </p:nvPr>
        </p:nvSpPr>
        <p:spPr>
          <a:xfrm>
            <a:off x="1371600" y="3200400"/>
            <a:ext cx="6400800" cy="2514600"/>
          </a:xfrm>
        </p:spPr>
        <p:txBody>
          <a:bodyPr/>
          <a:lstStyle/>
          <a:p>
            <a:r>
              <a:rPr lang="en-US" dirty="0"/>
              <a:t>60% of Americans believe in extrasensory perception</a:t>
            </a:r>
          </a:p>
          <a:p>
            <a:r>
              <a:rPr lang="en-US" dirty="0" smtClean="0"/>
              <a:t>47% still do not answer “</a:t>
            </a:r>
            <a:r>
              <a:rPr lang="en-US" i="1" dirty="0" smtClean="0"/>
              <a:t>true</a:t>
            </a:r>
            <a:r>
              <a:rPr lang="en-US" dirty="0" smtClean="0"/>
              <a:t>” to the statement: “Human beings developed from earlier species of animals”</a:t>
            </a:r>
          </a:p>
          <a:p>
            <a:r>
              <a:rPr lang="en-US" dirty="0" smtClean="0"/>
              <a:t>41</a:t>
            </a:r>
            <a:r>
              <a:rPr lang="en-US" dirty="0"/>
              <a:t>% think astrology is somewhat </a:t>
            </a:r>
            <a:r>
              <a:rPr lang="en-US" dirty="0" smtClean="0"/>
              <a:t>scientific</a:t>
            </a:r>
          </a:p>
        </p:txBody>
      </p:sp>
      <p:sp>
        <p:nvSpPr>
          <p:cNvPr id="5" name="Footer Placeholder 3"/>
          <p:cNvSpPr>
            <a:spLocks noGrp="1"/>
          </p:cNvSpPr>
          <p:nvPr>
            <p:ph type="ftr" sz="quarter" idx="10"/>
          </p:nvPr>
        </p:nvSpPr>
        <p:spPr/>
        <p:txBody>
          <a:bodyPr/>
          <a:lstStyle/>
          <a:p>
            <a:r>
              <a:rPr lang="en-US" smtClean="0"/>
              <a:t>The Accountability Conundrum - SMRB - October 2013</a:t>
            </a:r>
            <a:endParaRPr lang="sv-SE" sz="1400"/>
          </a:p>
        </p:txBody>
      </p:sp>
      <p:sp>
        <p:nvSpPr>
          <p:cNvPr id="6" name="Slide Number Placeholder 4"/>
          <p:cNvSpPr>
            <a:spLocks noGrp="1"/>
          </p:cNvSpPr>
          <p:nvPr>
            <p:ph type="sldNum" sz="quarter" idx="11"/>
          </p:nvPr>
        </p:nvSpPr>
        <p:spPr/>
        <p:txBody>
          <a:bodyPr/>
          <a:lstStyle/>
          <a:p>
            <a:fld id="{EA383611-B5F2-45C8-A326-800C74698033}" type="slidenum">
              <a:rPr lang="sv-SE"/>
              <a:pPr/>
              <a:t>32</a:t>
            </a:fld>
            <a:endParaRPr lang="sv-SE">
              <a:solidFill>
                <a:schemeClr val="tx2"/>
              </a:solidFill>
            </a:endParaRPr>
          </a:p>
        </p:txBody>
      </p:sp>
      <p:sp>
        <p:nvSpPr>
          <p:cNvPr id="197636" name="Text Box 4"/>
          <p:cNvSpPr txBox="1">
            <a:spLocks noChangeArrowheads="1"/>
          </p:cNvSpPr>
          <p:nvPr/>
        </p:nvSpPr>
        <p:spPr bwMode="auto">
          <a:xfrm>
            <a:off x="4495800" y="6172200"/>
            <a:ext cx="4114800" cy="336550"/>
          </a:xfrm>
          <a:prstGeom prst="rect">
            <a:avLst/>
          </a:prstGeom>
          <a:noFill/>
          <a:ln w="9525">
            <a:noFill/>
            <a:miter lim="800000"/>
            <a:headEnd/>
            <a:tailEnd/>
          </a:ln>
          <a:effectLst/>
        </p:spPr>
        <p:txBody>
          <a:bodyPr lIns="90000" tIns="46800" rIns="90000" bIns="46800">
            <a:spAutoFit/>
          </a:bodyPr>
          <a:lstStyle/>
          <a:p>
            <a:pPr algn="r">
              <a:spcBef>
                <a:spcPct val="50000"/>
              </a:spcBef>
            </a:pPr>
            <a:r>
              <a:rPr lang="en-US" sz="1600">
                <a:latin typeface="Arial" charset="0"/>
              </a:rPr>
              <a:t>Science and Engineering Indicators, 2004</a:t>
            </a:r>
          </a:p>
        </p:txBody>
      </p:sp>
    </p:spTree>
    <p:extLst>
      <p:ext uri="{BB962C8B-B14F-4D97-AF65-F5344CB8AC3E}">
        <p14:creationId xmlns:p14="http://schemas.microsoft.com/office/powerpoint/2010/main" val="24290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dissolve">
                                      <p:cBhvr>
                                        <p:cTn id="7" dur="500"/>
                                        <p:tgtEl>
                                          <p:spTgt spid="1976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7636"/>
                                        </p:tgtEl>
                                        <p:attrNameLst>
                                          <p:attrName>style.visibility</p:attrName>
                                        </p:attrNameLst>
                                      </p:cBhvr>
                                      <p:to>
                                        <p:strVal val="visible"/>
                                      </p:to>
                                    </p:set>
                                    <p:animEffect transition="in" filter="dissolve">
                                      <p:cBhvr>
                                        <p:cTn id="10" dur="500"/>
                                        <p:tgtEl>
                                          <p:spTgt spid="197636"/>
                                        </p:tgtEl>
                                      </p:cBhvr>
                                    </p:animEffect>
                                  </p:childTnLst>
                                </p:cTn>
                              </p:par>
                            </p:childTnLst>
                          </p:cTn>
                        </p:par>
                        <p:par>
                          <p:cTn id="11" fill="hold">
                            <p:stCondLst>
                              <p:cond delay="500"/>
                            </p:stCondLst>
                            <p:childTnLst>
                              <p:par>
                                <p:cTn id="12" presetID="9" presetClass="entr" presetSubtype="0" fill="hold" grpId="0" nodeType="afterEffect">
                                  <p:stCondLst>
                                    <p:cond delay="500"/>
                                  </p:stCondLst>
                                  <p:childTnLst>
                                    <p:set>
                                      <p:cBhvr>
                                        <p:cTn id="13" dur="1" fill="hold">
                                          <p:stCondLst>
                                            <p:cond delay="0"/>
                                          </p:stCondLst>
                                        </p:cTn>
                                        <p:tgtEl>
                                          <p:spTgt spid="197635">
                                            <p:txEl>
                                              <p:pRg st="0" end="0"/>
                                            </p:txEl>
                                          </p:spTgt>
                                        </p:tgtEl>
                                        <p:attrNameLst>
                                          <p:attrName>style.visibility</p:attrName>
                                        </p:attrNameLst>
                                      </p:cBhvr>
                                      <p:to>
                                        <p:strVal val="visible"/>
                                      </p:to>
                                    </p:set>
                                    <p:animEffect transition="in" filter="dissolve">
                                      <p:cBhvr>
                                        <p:cTn id="14" dur="500"/>
                                        <p:tgtEl>
                                          <p:spTgt spid="197635">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500"/>
                                  </p:stCondLst>
                                  <p:childTnLst>
                                    <p:set>
                                      <p:cBhvr>
                                        <p:cTn id="17" dur="1" fill="hold">
                                          <p:stCondLst>
                                            <p:cond delay="0"/>
                                          </p:stCondLst>
                                        </p:cTn>
                                        <p:tgtEl>
                                          <p:spTgt spid="197635">
                                            <p:txEl>
                                              <p:pRg st="1" end="1"/>
                                            </p:txEl>
                                          </p:spTgt>
                                        </p:tgtEl>
                                        <p:attrNameLst>
                                          <p:attrName>style.visibility</p:attrName>
                                        </p:attrNameLst>
                                      </p:cBhvr>
                                      <p:to>
                                        <p:strVal val="visible"/>
                                      </p:to>
                                    </p:set>
                                    <p:animEffect transition="in" filter="dissolve">
                                      <p:cBhvr>
                                        <p:cTn id="18" dur="500"/>
                                        <p:tgtEl>
                                          <p:spTgt spid="197635">
                                            <p:txEl>
                                              <p:pRg st="1" end="1"/>
                                            </p:txEl>
                                          </p:spTgt>
                                        </p:tgtEl>
                                      </p:cBhvr>
                                    </p:animEffect>
                                  </p:childTnLst>
                                </p:cTn>
                              </p:par>
                            </p:childTnLst>
                          </p:cTn>
                        </p:par>
                        <p:par>
                          <p:cTn id="19" fill="hold">
                            <p:stCondLst>
                              <p:cond delay="2500"/>
                            </p:stCondLst>
                            <p:childTnLst>
                              <p:par>
                                <p:cTn id="20" presetID="9" presetClass="entr" presetSubtype="0" fill="hold" grpId="0" nodeType="afterEffect">
                                  <p:stCondLst>
                                    <p:cond delay="500"/>
                                  </p:stCondLst>
                                  <p:childTnLst>
                                    <p:set>
                                      <p:cBhvr>
                                        <p:cTn id="21" dur="1" fill="hold">
                                          <p:stCondLst>
                                            <p:cond delay="0"/>
                                          </p:stCondLst>
                                        </p:cTn>
                                        <p:tgtEl>
                                          <p:spTgt spid="197635">
                                            <p:txEl>
                                              <p:pRg st="2" end="2"/>
                                            </p:txEl>
                                          </p:spTgt>
                                        </p:tgtEl>
                                        <p:attrNameLst>
                                          <p:attrName>style.visibility</p:attrName>
                                        </p:attrNameLst>
                                      </p:cBhvr>
                                      <p:to>
                                        <p:strVal val="visible"/>
                                      </p:to>
                                    </p:set>
                                    <p:animEffect transition="in" filter="dissolve">
                                      <p:cBhvr>
                                        <p:cTn id="22" dur="500"/>
                                        <p:tgtEl>
                                          <p:spTgt spid="197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build="p"/>
      <p:bldP spid="1976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6400800" cy="533400"/>
          </a:xfrm>
        </p:spPr>
        <p:txBody>
          <a:bodyPr/>
          <a:lstStyle/>
          <a:p>
            <a:r>
              <a:rPr lang="en-US" dirty="0" smtClean="0"/>
              <a:t>Science-society tension can result from</a:t>
            </a:r>
            <a:endParaRPr lang="en-US" dirty="0"/>
          </a:p>
        </p:txBody>
      </p:sp>
      <p:sp>
        <p:nvSpPr>
          <p:cNvPr id="3" name="Content Placeholder 2"/>
          <p:cNvSpPr>
            <a:spLocks noGrp="1"/>
          </p:cNvSpPr>
          <p:nvPr>
            <p:ph idx="1"/>
          </p:nvPr>
        </p:nvSpPr>
        <p:spPr>
          <a:xfrm>
            <a:off x="1371600" y="2667000"/>
            <a:ext cx="6400800" cy="3276600"/>
          </a:xfrm>
        </p:spPr>
        <p:txBody>
          <a:bodyPr/>
          <a:lstStyle/>
          <a:p>
            <a:r>
              <a:rPr lang="en-US" dirty="0" smtClean="0"/>
              <a:t>Widespread misunderstanding</a:t>
            </a:r>
          </a:p>
          <a:p>
            <a:pPr lvl="1"/>
            <a:r>
              <a:rPr lang="en-US" dirty="0" smtClean="0"/>
              <a:t>Vaccines and autism</a:t>
            </a:r>
          </a:p>
          <a:p>
            <a:pPr lvl="1"/>
            <a:r>
              <a:rPr lang="en-US" dirty="0" smtClean="0"/>
              <a:t>GMO’s</a:t>
            </a:r>
          </a:p>
          <a:p>
            <a:r>
              <a:rPr lang="en-US" dirty="0" smtClean="0"/>
              <a:t>Political or economic inconvenience</a:t>
            </a:r>
          </a:p>
          <a:p>
            <a:pPr lvl="1"/>
            <a:r>
              <a:rPr lang="en-US" dirty="0" smtClean="0"/>
              <a:t>Climate change</a:t>
            </a:r>
          </a:p>
          <a:p>
            <a:r>
              <a:rPr lang="en-US" dirty="0" smtClean="0"/>
              <a:t>Conflict with peer group beliefs</a:t>
            </a:r>
          </a:p>
          <a:p>
            <a:r>
              <a:rPr lang="en-US" dirty="0" smtClean="0"/>
              <a:t>Conflict with core human values</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E7D7DC28-4CF0-46D3-9021-7A6DC9504946}" type="slidenum">
              <a:rPr lang="sv-SE" smtClean="0"/>
              <a:pPr/>
              <a:t>33</a:t>
            </a:fld>
            <a:endParaRPr lang="sv-SE">
              <a:solidFill>
                <a:schemeClr val="tx2"/>
              </a:solidFill>
            </a:endParaRPr>
          </a:p>
        </p:txBody>
      </p:sp>
    </p:spTree>
    <p:extLst>
      <p:ext uri="{BB962C8B-B14F-4D97-AF65-F5344CB8AC3E}">
        <p14:creationId xmlns:p14="http://schemas.microsoft.com/office/powerpoint/2010/main" val="327675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par>
                          <p:cTn id="24" fill="hold">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par>
                          <p:cTn id="32" fill="hold">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6400800" cy="533400"/>
          </a:xfrm>
        </p:spPr>
        <p:txBody>
          <a:bodyPr/>
          <a:lstStyle/>
          <a:p>
            <a:r>
              <a:rPr lang="en-US" dirty="0" smtClean="0"/>
              <a:t>Only scientists are stuck with what science says</a:t>
            </a:r>
            <a:endParaRPr lang="en-US" dirty="0"/>
          </a:p>
        </p:txBody>
      </p:sp>
      <p:sp>
        <p:nvSpPr>
          <p:cNvPr id="3" name="Content Placeholder 2"/>
          <p:cNvSpPr>
            <a:spLocks noGrp="1"/>
          </p:cNvSpPr>
          <p:nvPr>
            <p:ph idx="1"/>
          </p:nvPr>
        </p:nvSpPr>
        <p:spPr/>
        <p:txBody>
          <a:bodyPr/>
          <a:lstStyle/>
          <a:p>
            <a:r>
              <a:rPr lang="en-US" dirty="0" smtClean="0"/>
              <a:t>The rest of the public can disregard, deny, or distort findings </a:t>
            </a:r>
          </a:p>
          <a:p>
            <a:pPr lvl="1"/>
            <a:r>
              <a:rPr lang="en-US" dirty="0" smtClean="0"/>
              <a:t>With relatively little immediate consequence</a:t>
            </a:r>
          </a:p>
          <a:p>
            <a:pPr>
              <a:buNone/>
            </a:pP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dirty="0"/>
          </a:p>
        </p:txBody>
      </p:sp>
      <p:sp>
        <p:nvSpPr>
          <p:cNvPr id="5" name="Slide Number Placeholder 4"/>
          <p:cNvSpPr>
            <a:spLocks noGrp="1"/>
          </p:cNvSpPr>
          <p:nvPr>
            <p:ph type="sldNum" sz="quarter" idx="11"/>
          </p:nvPr>
        </p:nvSpPr>
        <p:spPr/>
        <p:txBody>
          <a:bodyPr/>
          <a:lstStyle/>
          <a:p>
            <a:fld id="{D6292F9B-CB01-4960-B88D-97B05695C5E9}" type="slidenum">
              <a:rPr lang="sv-SE" smtClean="0"/>
              <a:pPr/>
              <a:t>34</a:t>
            </a:fld>
            <a:endParaRPr lang="sv-SE">
              <a:solidFill>
                <a:schemeClr val="tx2"/>
              </a:solidFill>
            </a:endParaRPr>
          </a:p>
        </p:txBody>
      </p:sp>
    </p:spTree>
    <p:extLst>
      <p:ext uri="{BB962C8B-B14F-4D97-AF65-F5344CB8AC3E}">
        <p14:creationId xmlns:p14="http://schemas.microsoft.com/office/powerpoint/2010/main" val="149889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1371600" y="2133600"/>
            <a:ext cx="6400800" cy="533400"/>
          </a:xfrm>
        </p:spPr>
        <p:txBody>
          <a:bodyPr/>
          <a:lstStyle/>
          <a:p>
            <a:r>
              <a:rPr lang="en-US" dirty="0" smtClean="0"/>
              <a:t>This science-society tension has consequences</a:t>
            </a:r>
            <a:endParaRPr lang="en-US" dirty="0"/>
          </a:p>
        </p:txBody>
      </p:sp>
      <p:sp>
        <p:nvSpPr>
          <p:cNvPr id="353283" name="Rectangle 3"/>
          <p:cNvSpPr>
            <a:spLocks noGrp="1" noChangeArrowheads="1"/>
          </p:cNvSpPr>
          <p:nvPr>
            <p:ph idx="1"/>
          </p:nvPr>
        </p:nvSpPr>
        <p:spPr>
          <a:xfrm>
            <a:off x="1371600" y="3276600"/>
            <a:ext cx="6400800" cy="3276600"/>
          </a:xfrm>
        </p:spPr>
        <p:txBody>
          <a:bodyPr/>
          <a:lstStyle/>
          <a:p>
            <a:r>
              <a:rPr lang="en-US" dirty="0" smtClean="0"/>
              <a:t>Science is less able to serve societal needs</a:t>
            </a:r>
          </a:p>
          <a:p>
            <a:r>
              <a:rPr lang="en-US" dirty="0" smtClean="0"/>
              <a:t>Society wants to exert influence on what science is (or is </a:t>
            </a:r>
            <a:r>
              <a:rPr lang="en-US" u="sng" dirty="0" smtClean="0"/>
              <a:t>not</a:t>
            </a:r>
            <a:r>
              <a:rPr lang="en-US" dirty="0" smtClean="0"/>
              <a:t>) done</a:t>
            </a:r>
          </a:p>
          <a:p>
            <a:r>
              <a:rPr lang="en-US" dirty="0" smtClean="0"/>
              <a:t>Public support of science is undermined</a:t>
            </a:r>
          </a:p>
          <a:p>
            <a:r>
              <a:rPr lang="en-US" dirty="0" smtClean="0"/>
              <a:t>Public trust of science seems to be weakened</a:t>
            </a:r>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sz="1400"/>
          </a:p>
        </p:txBody>
      </p:sp>
      <p:sp>
        <p:nvSpPr>
          <p:cNvPr id="5" name="Slide Number Placeholder 4"/>
          <p:cNvSpPr>
            <a:spLocks noGrp="1"/>
          </p:cNvSpPr>
          <p:nvPr>
            <p:ph type="sldNum" sz="quarter" idx="11"/>
          </p:nvPr>
        </p:nvSpPr>
        <p:spPr/>
        <p:txBody>
          <a:bodyPr/>
          <a:lstStyle/>
          <a:p>
            <a:fld id="{BA40DC9C-1455-4F43-A009-C3E23958750A}" type="slidenum">
              <a:rPr lang="sv-SE"/>
              <a:pPr/>
              <a:t>35</a:t>
            </a:fld>
            <a:endParaRPr lang="sv-SE">
              <a:solidFill>
                <a:schemeClr val="tx2"/>
              </a:solidFill>
            </a:endParaRPr>
          </a:p>
        </p:txBody>
      </p:sp>
    </p:spTree>
    <p:extLst>
      <p:ext uri="{BB962C8B-B14F-4D97-AF65-F5344CB8AC3E}">
        <p14:creationId xmlns:p14="http://schemas.microsoft.com/office/powerpoint/2010/main" val="46440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dissolve">
                                      <p:cBhvr>
                                        <p:cTn id="7" dur="500"/>
                                        <p:tgtEl>
                                          <p:spTgt spid="35328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3283">
                                            <p:txEl>
                                              <p:pRg st="0" end="0"/>
                                            </p:txEl>
                                          </p:spTgt>
                                        </p:tgtEl>
                                        <p:attrNameLst>
                                          <p:attrName>style.visibility</p:attrName>
                                        </p:attrNameLst>
                                      </p:cBhvr>
                                      <p:to>
                                        <p:strVal val="visible"/>
                                      </p:to>
                                    </p:set>
                                    <p:animEffect transition="in" filter="dissolve">
                                      <p:cBhvr>
                                        <p:cTn id="11" dur="500"/>
                                        <p:tgtEl>
                                          <p:spTgt spid="35328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500"/>
                                  </p:stCondLst>
                                  <p:childTnLst>
                                    <p:set>
                                      <p:cBhvr>
                                        <p:cTn id="14" dur="1" fill="hold">
                                          <p:stCondLst>
                                            <p:cond delay="0"/>
                                          </p:stCondLst>
                                        </p:cTn>
                                        <p:tgtEl>
                                          <p:spTgt spid="353283">
                                            <p:txEl>
                                              <p:pRg st="1" end="1"/>
                                            </p:txEl>
                                          </p:spTgt>
                                        </p:tgtEl>
                                        <p:attrNameLst>
                                          <p:attrName>style.visibility</p:attrName>
                                        </p:attrNameLst>
                                      </p:cBhvr>
                                      <p:to>
                                        <p:strVal val="visible"/>
                                      </p:to>
                                    </p:set>
                                    <p:animEffect transition="in" filter="dissolve">
                                      <p:cBhvr>
                                        <p:cTn id="15" dur="500"/>
                                        <p:tgtEl>
                                          <p:spTgt spid="353283">
                                            <p:txEl>
                                              <p:pRg st="1" end="1"/>
                                            </p:txEl>
                                          </p:spTgt>
                                        </p:tgtEl>
                                      </p:cBhvr>
                                    </p:animEffect>
                                  </p:childTnLst>
                                </p:cTn>
                              </p:par>
                            </p:childTnLst>
                          </p:cTn>
                        </p:par>
                        <p:par>
                          <p:cTn id="16" fill="hold">
                            <p:stCondLst>
                              <p:cond delay="2000"/>
                            </p:stCondLst>
                            <p:childTnLst>
                              <p:par>
                                <p:cTn id="17" presetID="9" presetClass="entr" presetSubtype="0" fill="hold" grpId="0" nodeType="afterEffect">
                                  <p:stCondLst>
                                    <p:cond delay="500"/>
                                  </p:stCondLst>
                                  <p:childTnLst>
                                    <p:set>
                                      <p:cBhvr>
                                        <p:cTn id="18" dur="1" fill="hold">
                                          <p:stCondLst>
                                            <p:cond delay="0"/>
                                          </p:stCondLst>
                                        </p:cTn>
                                        <p:tgtEl>
                                          <p:spTgt spid="353283">
                                            <p:txEl>
                                              <p:pRg st="2" end="2"/>
                                            </p:txEl>
                                          </p:spTgt>
                                        </p:tgtEl>
                                        <p:attrNameLst>
                                          <p:attrName>style.visibility</p:attrName>
                                        </p:attrNameLst>
                                      </p:cBhvr>
                                      <p:to>
                                        <p:strVal val="visible"/>
                                      </p:to>
                                    </p:set>
                                    <p:animEffect transition="in" filter="dissolve">
                                      <p:cBhvr>
                                        <p:cTn id="19" dur="500"/>
                                        <p:tgtEl>
                                          <p:spTgt spid="353283">
                                            <p:txEl>
                                              <p:pRg st="2" end="2"/>
                                            </p:txEl>
                                          </p:spTgt>
                                        </p:tgtEl>
                                      </p:cBhvr>
                                    </p:animEffect>
                                  </p:childTnLst>
                                </p:cTn>
                              </p:par>
                            </p:childTnLst>
                          </p:cTn>
                        </p:par>
                        <p:par>
                          <p:cTn id="20" fill="hold">
                            <p:stCondLst>
                              <p:cond delay="3000"/>
                            </p:stCondLst>
                            <p:childTnLst>
                              <p:par>
                                <p:cTn id="21" presetID="9" presetClass="entr" presetSubtype="0" fill="hold" grpId="0" nodeType="afterEffect">
                                  <p:stCondLst>
                                    <p:cond delay="500"/>
                                  </p:stCondLst>
                                  <p:childTnLst>
                                    <p:set>
                                      <p:cBhvr>
                                        <p:cTn id="22" dur="1" fill="hold">
                                          <p:stCondLst>
                                            <p:cond delay="0"/>
                                          </p:stCondLst>
                                        </p:cTn>
                                        <p:tgtEl>
                                          <p:spTgt spid="353283">
                                            <p:txEl>
                                              <p:pRg st="3" end="3"/>
                                            </p:txEl>
                                          </p:spTgt>
                                        </p:tgtEl>
                                        <p:attrNameLst>
                                          <p:attrName>style.visibility</p:attrName>
                                        </p:attrNameLst>
                                      </p:cBhvr>
                                      <p:to>
                                        <p:strVal val="visible"/>
                                      </p:to>
                                    </p:set>
                                    <p:animEffect transition="in" filter="dissolve">
                                      <p:cBhvr>
                                        <p:cTn id="23" dur="500"/>
                                        <p:tgtEl>
                                          <p:spTgt spid="353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And is contributing to increasing calls for value and accountability</a:t>
            </a:r>
            <a:endParaRPr lang="en-US" dirty="0"/>
          </a:p>
        </p:txBody>
      </p:sp>
      <p:sp>
        <p:nvSpPr>
          <p:cNvPr id="7" name="Content Placeholder 6"/>
          <p:cNvSpPr>
            <a:spLocks noGrp="1"/>
          </p:cNvSpPr>
          <p:nvPr>
            <p:ph idx="1"/>
          </p:nvPr>
        </p:nvSpPr>
        <p:spPr/>
        <p:txBody>
          <a:bodyPr/>
          <a:lstStyle/>
          <a:p>
            <a:r>
              <a:rPr lang="en-US" dirty="0" smtClean="0"/>
              <a:t>“What are we getting for all that money?”</a:t>
            </a:r>
          </a:p>
          <a:p>
            <a:r>
              <a:rPr lang="en-US" dirty="0" smtClean="0"/>
              <a:t>“What are we getting for that (big) grant?”</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36</a:t>
            </a:fld>
            <a:endParaRPr lang="sv-SE">
              <a:solidFill>
                <a:schemeClr val="tx2"/>
              </a:solidFill>
            </a:endParaRPr>
          </a:p>
        </p:txBody>
      </p:sp>
    </p:spTree>
    <p:extLst>
      <p:ext uri="{BB962C8B-B14F-4D97-AF65-F5344CB8AC3E}">
        <p14:creationId xmlns:p14="http://schemas.microsoft.com/office/powerpoint/2010/main" val="45609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measures of scientific productivity don’t satisfy </a:t>
            </a:r>
            <a:r>
              <a:rPr lang="en-US" dirty="0" smtClean="0"/>
              <a:t>most constituents</a:t>
            </a:r>
            <a:endParaRPr lang="en-US" dirty="0"/>
          </a:p>
        </p:txBody>
      </p:sp>
      <p:sp>
        <p:nvSpPr>
          <p:cNvPr id="3" name="Content Placeholder 2"/>
          <p:cNvSpPr>
            <a:spLocks noGrp="1"/>
          </p:cNvSpPr>
          <p:nvPr>
            <p:ph idx="1"/>
          </p:nvPr>
        </p:nvSpPr>
        <p:spPr/>
        <p:txBody>
          <a:bodyPr/>
          <a:lstStyle/>
          <a:p>
            <a:r>
              <a:rPr lang="en-US" dirty="0" smtClean="0"/>
              <a:t>Number of grants</a:t>
            </a:r>
          </a:p>
          <a:p>
            <a:pPr lvl="1"/>
            <a:r>
              <a:rPr lang="en-US" dirty="0" err="1" smtClean="0"/>
              <a:t>E.g.,Number</a:t>
            </a:r>
            <a:r>
              <a:rPr lang="en-US" dirty="0" smtClean="0"/>
              <a:t> of R01s tied to Centers</a:t>
            </a:r>
          </a:p>
          <a:p>
            <a:r>
              <a:rPr lang="en-US" dirty="0" smtClean="0"/>
              <a:t>Numbers of publications</a:t>
            </a:r>
          </a:p>
          <a:p>
            <a:r>
              <a:rPr lang="en-US" dirty="0" smtClean="0"/>
              <a:t>Number of citations</a:t>
            </a:r>
          </a:p>
          <a:p>
            <a:r>
              <a:rPr lang="en-US" dirty="0" smtClean="0"/>
              <a:t>Impact factors</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37</a:t>
            </a:fld>
            <a:endParaRPr lang="sv-SE">
              <a:solidFill>
                <a:schemeClr val="tx2"/>
              </a:solidFill>
            </a:endParaRPr>
          </a:p>
        </p:txBody>
      </p:sp>
    </p:spTree>
    <p:extLst>
      <p:ext uri="{BB962C8B-B14F-4D97-AF65-F5344CB8AC3E}">
        <p14:creationId xmlns:p14="http://schemas.microsoft.com/office/powerpoint/2010/main" val="127404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2133600"/>
            <a:ext cx="7010400" cy="533400"/>
          </a:xfrm>
        </p:spPr>
        <p:txBody>
          <a:bodyPr/>
          <a:lstStyle/>
          <a:p>
            <a:r>
              <a:rPr lang="en-US" dirty="0" smtClean="0"/>
              <a:t>“</a:t>
            </a:r>
            <a:r>
              <a:rPr lang="en-US" dirty="0" err="1"/>
              <a:t>T</a:t>
            </a:r>
            <a:r>
              <a:rPr lang="en-US" dirty="0" err="1" smtClean="0"/>
              <a:t>racebacks</a:t>
            </a:r>
            <a:r>
              <a:rPr lang="en-US" dirty="0" smtClean="0"/>
              <a:t>” often generalize (with examples) about contributions of the enterprise</a:t>
            </a:r>
            <a:endParaRPr lang="en-US" dirty="0"/>
          </a:p>
        </p:txBody>
      </p:sp>
      <p:sp>
        <p:nvSpPr>
          <p:cNvPr id="7" name="Content Placeholder 6"/>
          <p:cNvSpPr>
            <a:spLocks noGrp="1"/>
          </p:cNvSpPr>
          <p:nvPr>
            <p:ph idx="1"/>
          </p:nvPr>
        </p:nvSpPr>
        <p:spPr/>
        <p:txBody>
          <a:bodyPr/>
          <a:lstStyle/>
          <a:p>
            <a:r>
              <a:rPr lang="en-US" dirty="0" smtClean="0"/>
              <a:t>Economic growth and competitiveness</a:t>
            </a:r>
          </a:p>
          <a:p>
            <a:r>
              <a:rPr lang="en-US" dirty="0" smtClean="0"/>
              <a:t>National security</a:t>
            </a:r>
          </a:p>
          <a:p>
            <a:r>
              <a:rPr lang="en-US" dirty="0" smtClean="0"/>
              <a:t>Health of the public</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38</a:t>
            </a:fld>
            <a:endParaRPr lang="sv-SE">
              <a:solidFill>
                <a:schemeClr val="tx2"/>
              </a:solidFill>
            </a:endParaRPr>
          </a:p>
        </p:txBody>
      </p:sp>
    </p:spTree>
    <p:extLst>
      <p:ext uri="{BB962C8B-B14F-4D97-AF65-F5344CB8AC3E}">
        <p14:creationId xmlns:p14="http://schemas.microsoft.com/office/powerpoint/2010/main" val="114969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dissolv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Traceback</a:t>
            </a:r>
            <a:r>
              <a:rPr lang="en-US" dirty="0" smtClean="0"/>
              <a:t> studies” </a:t>
            </a:r>
            <a:r>
              <a:rPr lang="en-US" dirty="0" smtClean="0"/>
              <a:t>only help minimally</a:t>
            </a:r>
            <a:endParaRPr lang="en-US" dirty="0"/>
          </a:p>
        </p:txBody>
      </p:sp>
      <p:sp>
        <p:nvSpPr>
          <p:cNvPr id="3" name="Content Placeholder 2"/>
          <p:cNvSpPr>
            <a:spLocks noGrp="1"/>
          </p:cNvSpPr>
          <p:nvPr>
            <p:ph idx="1"/>
          </p:nvPr>
        </p:nvSpPr>
        <p:spPr/>
        <p:txBody>
          <a:bodyPr/>
          <a:lstStyle/>
          <a:p>
            <a:r>
              <a:rPr lang="en-US" dirty="0" smtClean="0"/>
              <a:t>They’re the norm for the arguments</a:t>
            </a:r>
          </a:p>
          <a:p>
            <a:pPr lvl="1"/>
            <a:r>
              <a:rPr lang="en-US" dirty="0" smtClean="0"/>
              <a:t>But only go so far</a:t>
            </a:r>
          </a:p>
          <a:p>
            <a:pPr lvl="1"/>
            <a:r>
              <a:rPr lang="en-US" dirty="0" smtClean="0"/>
              <a:t>Can’t account on an individual or program level</a:t>
            </a:r>
            <a:endParaRPr lang="en-US" dirty="0"/>
          </a:p>
        </p:txBody>
      </p:sp>
      <p:sp>
        <p:nvSpPr>
          <p:cNvPr id="4" name="Footer Placeholder 3"/>
          <p:cNvSpPr>
            <a:spLocks noGrp="1"/>
          </p:cNvSpPr>
          <p:nvPr>
            <p:ph type="ftr" sz="quarter" idx="10"/>
          </p:nvPr>
        </p:nvSpPr>
        <p:spPr/>
        <p:txBody>
          <a:bodyPr/>
          <a:lstStyle/>
          <a:p>
            <a:pPr>
              <a:defRPr/>
            </a:pPr>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pPr>
              <a:defRPr/>
            </a:pPr>
            <a:fld id="{387123B0-F6F6-4531-95EB-C7DCE6A478F6}" type="slidenum">
              <a:rPr lang="sv-SE" smtClean="0">
                <a:solidFill>
                  <a:srgbClr val="FFFFFF"/>
                </a:solidFill>
              </a:rPr>
              <a:pPr>
                <a:defRPr/>
              </a:pPr>
              <a:t>39</a:t>
            </a:fld>
            <a:endParaRPr lang="sv-SE">
              <a:solidFill>
                <a:srgbClr val="FFFFFF"/>
              </a:solidFill>
            </a:endParaRPr>
          </a:p>
        </p:txBody>
      </p:sp>
    </p:spTree>
    <p:extLst>
      <p:ext uri="{BB962C8B-B14F-4D97-AF65-F5344CB8AC3E}">
        <p14:creationId xmlns:p14="http://schemas.microsoft.com/office/powerpoint/2010/main" val="70098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2133600"/>
            <a:ext cx="6400800" cy="533400"/>
          </a:xfrm>
        </p:spPr>
        <p:txBody>
          <a:bodyPr/>
          <a:lstStyle/>
          <a:p>
            <a:r>
              <a:rPr lang="en-US" dirty="0" smtClean="0"/>
              <a:t>The conundrum is that we tend to focus on overall value of our enterprise</a:t>
            </a:r>
            <a:br>
              <a:rPr lang="en-US" dirty="0" smtClean="0"/>
            </a:br>
            <a:r>
              <a:rPr lang="en-US" dirty="0"/>
              <a:t/>
            </a:r>
            <a:br>
              <a:rPr lang="en-US" dirty="0"/>
            </a:br>
            <a:endParaRPr lang="en-US" dirty="0"/>
          </a:p>
        </p:txBody>
      </p:sp>
      <p:sp>
        <p:nvSpPr>
          <p:cNvPr id="7" name="Content Placeholder 6"/>
          <p:cNvSpPr>
            <a:spLocks noGrp="1"/>
          </p:cNvSpPr>
          <p:nvPr>
            <p:ph idx="1"/>
          </p:nvPr>
        </p:nvSpPr>
        <p:spPr/>
        <p:txBody>
          <a:bodyPr/>
          <a:lstStyle/>
          <a:p>
            <a:r>
              <a:rPr lang="en-US" dirty="0" smtClean="0"/>
              <a:t>Many people are now asking for more granularity</a:t>
            </a:r>
          </a:p>
          <a:p>
            <a:pPr lvl="1"/>
            <a:r>
              <a:rPr lang="en-US" dirty="0" smtClean="0"/>
              <a:t>Accountability at the level of “programs” or even individual grants</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4</a:t>
            </a:fld>
            <a:endParaRPr lang="sv-SE">
              <a:solidFill>
                <a:schemeClr val="tx2"/>
              </a:solidFill>
            </a:endParaRPr>
          </a:p>
        </p:txBody>
      </p:sp>
    </p:spTree>
    <p:extLst>
      <p:ext uri="{BB962C8B-B14F-4D97-AF65-F5344CB8AC3E}">
        <p14:creationId xmlns:p14="http://schemas.microsoft.com/office/powerpoint/2010/main" val="15051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pPr>
              <a:defRPr/>
            </a:pPr>
            <a:r>
              <a:rPr lang="en-US" smtClean="0"/>
              <a:t>The Accountability Conundrum - SMRB - October 2013</a:t>
            </a:r>
            <a:endParaRPr lang="sv-SE"/>
          </a:p>
        </p:txBody>
      </p:sp>
      <p:sp>
        <p:nvSpPr>
          <p:cNvPr id="132099" name="Slide Number Placeholder 2"/>
          <p:cNvSpPr>
            <a:spLocks noGrp="1"/>
          </p:cNvSpPr>
          <p:nvPr>
            <p:ph type="sldNum" sz="quarter" idx="11"/>
          </p:nvPr>
        </p:nvSpPr>
        <p:spPr>
          <a:noFill/>
        </p:spPr>
        <p:txBody>
          <a:bodyPr/>
          <a:lstStyle/>
          <a:p>
            <a:fld id="{6DDE18AA-579E-4251-AA1A-B9EF21DC6A8E}" type="slidenum">
              <a:rPr lang="sv-SE" smtClean="0">
                <a:solidFill>
                  <a:srgbClr val="FFFFFF"/>
                </a:solidFill>
              </a:rPr>
              <a:pPr/>
              <a:t>40</a:t>
            </a:fld>
            <a:endParaRPr lang="sv-SE" smtClean="0">
              <a:solidFill>
                <a:srgbClr val="FFFFFF"/>
              </a:solidFill>
            </a:endParaRPr>
          </a:p>
        </p:txBody>
      </p:sp>
      <p:pic>
        <p:nvPicPr>
          <p:cNvPr id="132100" name="Picture 4"/>
          <p:cNvPicPr>
            <a:picLocks noChangeAspect="1" noChangeArrowheads="1"/>
          </p:cNvPicPr>
          <p:nvPr/>
        </p:nvPicPr>
        <p:blipFill>
          <a:blip r:embed="rId3" cstate="print"/>
          <a:srcRect/>
          <a:stretch>
            <a:fillRect/>
          </a:stretch>
        </p:blipFill>
        <p:spPr bwMode="auto">
          <a:xfrm>
            <a:off x="2209800" y="1219200"/>
            <a:ext cx="4265613" cy="5486400"/>
          </a:xfrm>
          <a:prstGeom prst="rect">
            <a:avLst/>
          </a:prstGeom>
          <a:noFill/>
          <a:ln w="9525">
            <a:noFill/>
            <a:miter lim="800000"/>
            <a:headEnd/>
            <a:tailEnd/>
          </a:ln>
        </p:spPr>
      </p:pic>
    </p:spTree>
    <p:extLst>
      <p:ext uri="{BB962C8B-B14F-4D97-AF65-F5344CB8AC3E}">
        <p14:creationId xmlns:p14="http://schemas.microsoft.com/office/powerpoint/2010/main" val="423519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133600"/>
            <a:ext cx="6400800" cy="533400"/>
          </a:xfrm>
        </p:spPr>
        <p:txBody>
          <a:bodyPr/>
          <a:lstStyle/>
          <a:p>
            <a:r>
              <a:rPr lang="en-US" dirty="0" smtClean="0"/>
              <a:t>“</a:t>
            </a:r>
            <a:r>
              <a:rPr lang="en-US" dirty="0" err="1" smtClean="0"/>
              <a:t>Traceback</a:t>
            </a:r>
            <a:r>
              <a:rPr lang="en-US" dirty="0" smtClean="0"/>
              <a:t> studies” don’t seem to be convincing enough</a:t>
            </a:r>
            <a:endParaRPr lang="en-US" dirty="0"/>
          </a:p>
        </p:txBody>
      </p:sp>
      <p:sp>
        <p:nvSpPr>
          <p:cNvPr id="5" name="Content Placeholder 4"/>
          <p:cNvSpPr>
            <a:spLocks noGrp="1"/>
          </p:cNvSpPr>
          <p:nvPr>
            <p:ph idx="1"/>
          </p:nvPr>
        </p:nvSpPr>
        <p:spPr/>
        <p:txBody>
          <a:bodyPr/>
          <a:lstStyle/>
          <a:p>
            <a:r>
              <a:rPr lang="en-US" dirty="0" smtClean="0"/>
              <a:t>Many stakeholders now want to be assured that </a:t>
            </a:r>
            <a:r>
              <a:rPr lang="en-US" u="sng" dirty="0" smtClean="0"/>
              <a:t>every</a:t>
            </a:r>
            <a:r>
              <a:rPr lang="en-US" dirty="0" smtClean="0"/>
              <a:t> grant (or grant program) will have impact</a:t>
            </a:r>
            <a:endParaRPr lang="en-US" dirty="0"/>
          </a:p>
        </p:txBody>
      </p:sp>
      <p:sp>
        <p:nvSpPr>
          <p:cNvPr id="2" name="Footer Placeholder 1"/>
          <p:cNvSpPr>
            <a:spLocks noGrp="1"/>
          </p:cNvSpPr>
          <p:nvPr>
            <p:ph type="ftr" sz="quarter" idx="10"/>
          </p:nvPr>
        </p:nvSpPr>
        <p:spPr/>
        <p:txBody>
          <a:bodyPr/>
          <a:lstStyle/>
          <a:p>
            <a:pPr>
              <a:defRPr/>
            </a:pPr>
            <a:r>
              <a:rPr lang="en-US" smtClean="0"/>
              <a:t>The Accountability Conundrum - SMRB - October 2013</a:t>
            </a:r>
            <a:endParaRPr lang="sv-SE"/>
          </a:p>
        </p:txBody>
      </p:sp>
      <p:sp>
        <p:nvSpPr>
          <p:cNvPr id="3" name="Slide Number Placeholder 2"/>
          <p:cNvSpPr>
            <a:spLocks noGrp="1"/>
          </p:cNvSpPr>
          <p:nvPr>
            <p:ph type="sldNum" sz="quarter" idx="11"/>
          </p:nvPr>
        </p:nvSpPr>
        <p:spPr/>
        <p:txBody>
          <a:bodyPr/>
          <a:lstStyle/>
          <a:p>
            <a:pPr>
              <a:defRPr/>
            </a:pPr>
            <a:fld id="{0FD5108D-ACDC-4D44-B280-15CFB3E70F19}" type="slidenum">
              <a:rPr lang="sv-SE" smtClean="0">
                <a:solidFill>
                  <a:srgbClr val="FFFFFF"/>
                </a:solidFill>
              </a:rPr>
              <a:pPr>
                <a:defRPr/>
              </a:pPr>
              <a:t>41</a:t>
            </a:fld>
            <a:endParaRPr lang="sv-SE">
              <a:solidFill>
                <a:srgbClr val="FFFFFF"/>
              </a:solidFill>
            </a:endParaRPr>
          </a:p>
        </p:txBody>
      </p:sp>
    </p:spTree>
    <p:extLst>
      <p:ext uri="{BB962C8B-B14F-4D97-AF65-F5344CB8AC3E}">
        <p14:creationId xmlns:p14="http://schemas.microsoft.com/office/powerpoint/2010/main" val="25347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09800"/>
            <a:ext cx="6400800" cy="533400"/>
          </a:xfrm>
        </p:spPr>
        <p:txBody>
          <a:bodyPr/>
          <a:lstStyle/>
          <a:p>
            <a:r>
              <a:rPr lang="en-US" dirty="0" smtClean="0"/>
              <a:t>That philosophy led to</a:t>
            </a:r>
            <a:endParaRPr lang="en-US" dirty="0"/>
          </a:p>
        </p:txBody>
      </p:sp>
      <p:sp>
        <p:nvSpPr>
          <p:cNvPr id="6" name="Content Placeholder 5"/>
          <p:cNvSpPr>
            <a:spLocks noGrp="1"/>
          </p:cNvSpPr>
          <p:nvPr>
            <p:ph idx="1"/>
          </p:nvPr>
        </p:nvSpPr>
        <p:spPr/>
        <p:txBody>
          <a:bodyPr/>
          <a:lstStyle/>
          <a:p>
            <a:r>
              <a:rPr lang="en-US" dirty="0" smtClean="0"/>
              <a:t>America COMPETES Act </a:t>
            </a:r>
          </a:p>
          <a:p>
            <a:pPr lvl="1"/>
            <a:r>
              <a:rPr lang="en-US" dirty="0" smtClean="0"/>
              <a:t>Called on NSF to develop a Broader Impacts criterion for proposal review and funding</a:t>
            </a:r>
          </a:p>
          <a:p>
            <a:r>
              <a:rPr lang="en-US" dirty="0" smtClean="0"/>
              <a:t>Could well happen to NIH</a:t>
            </a:r>
          </a:p>
        </p:txBody>
      </p:sp>
      <p:sp>
        <p:nvSpPr>
          <p:cNvPr id="3" name="Footer Placeholder 2"/>
          <p:cNvSpPr>
            <a:spLocks noGrp="1"/>
          </p:cNvSpPr>
          <p:nvPr>
            <p:ph type="ftr" sz="quarter" idx="10"/>
          </p:nvPr>
        </p:nvSpPr>
        <p:spPr/>
        <p:txBody>
          <a:bodyPr/>
          <a:lstStyle/>
          <a:p>
            <a:pPr>
              <a:defRPr/>
            </a:pPr>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p>
            <a:pPr>
              <a:defRPr/>
            </a:pPr>
            <a:fld id="{A68A2502-246E-4BDA-AF41-9C226B4B1259}" type="slidenum">
              <a:rPr lang="sv-SE" smtClean="0">
                <a:solidFill>
                  <a:srgbClr val="FFFFFF"/>
                </a:solidFill>
              </a:rPr>
              <a:pPr>
                <a:defRPr/>
              </a:pPr>
              <a:t>42</a:t>
            </a:fld>
            <a:endParaRPr lang="sv-SE">
              <a:solidFill>
                <a:srgbClr val="FFFFFF"/>
              </a:solidFill>
            </a:endParaRPr>
          </a:p>
        </p:txBody>
      </p:sp>
    </p:spTree>
    <p:extLst>
      <p:ext uri="{BB962C8B-B14F-4D97-AF65-F5344CB8AC3E}">
        <p14:creationId xmlns:p14="http://schemas.microsoft.com/office/powerpoint/2010/main" val="302481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dissolv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Instructs NSF to have a Broader Impacts review criterion for </a:t>
            </a:r>
            <a:r>
              <a:rPr lang="en-US" u="sng" dirty="0" smtClean="0">
                <a:solidFill>
                  <a:srgbClr val="FF0000"/>
                </a:solidFill>
              </a:rPr>
              <a:t>every grant </a:t>
            </a:r>
            <a:r>
              <a:rPr lang="en-US" dirty="0" smtClean="0"/>
              <a:t>to address one or more of several societal goals:</a:t>
            </a:r>
          </a:p>
          <a:p>
            <a:pPr lvl="2"/>
            <a:r>
              <a:rPr lang="en-US" dirty="0" smtClean="0"/>
              <a:t>Increased economic competitiveness of the United States.</a:t>
            </a:r>
          </a:p>
          <a:p>
            <a:pPr lvl="2"/>
            <a:r>
              <a:rPr lang="en-US" dirty="0" smtClean="0"/>
              <a:t>Development of a globally competitive STEM workforce.</a:t>
            </a:r>
          </a:p>
          <a:p>
            <a:pPr lvl="2"/>
            <a:r>
              <a:rPr lang="en-US" dirty="0" smtClean="0"/>
              <a:t>Increased participation of women and underrepresented minorities in STEM.</a:t>
            </a:r>
          </a:p>
          <a:p>
            <a:pPr lvl="2"/>
            <a:r>
              <a:rPr lang="en-US" dirty="0" smtClean="0"/>
              <a:t>Increased partnerships between academia and industry.</a:t>
            </a:r>
          </a:p>
          <a:p>
            <a:pPr lvl="2"/>
            <a:r>
              <a:rPr lang="en-US" dirty="0" smtClean="0"/>
              <a:t>Improved pre-K–12 STEM education and teacher development.</a:t>
            </a:r>
          </a:p>
          <a:p>
            <a:pPr lvl="2"/>
            <a:r>
              <a:rPr lang="en-US" dirty="0" smtClean="0"/>
              <a:t>Improved undergraduate STEM education.</a:t>
            </a:r>
          </a:p>
          <a:p>
            <a:pPr lvl="2"/>
            <a:r>
              <a:rPr lang="en-US" dirty="0" smtClean="0"/>
              <a:t>Increased public scientific literacy.</a:t>
            </a:r>
          </a:p>
          <a:p>
            <a:pPr lvl="2"/>
            <a:r>
              <a:rPr lang="en-US" dirty="0" smtClean="0"/>
              <a:t>Increased national security.</a:t>
            </a:r>
          </a:p>
        </p:txBody>
      </p:sp>
      <p:sp>
        <p:nvSpPr>
          <p:cNvPr id="2" name="Title 1"/>
          <p:cNvSpPr>
            <a:spLocks noGrp="1"/>
          </p:cNvSpPr>
          <p:nvPr>
            <p:ph type="title"/>
          </p:nvPr>
        </p:nvSpPr>
        <p:spPr/>
        <p:txBody>
          <a:bodyPr>
            <a:normAutofit fontScale="90000"/>
          </a:bodyPr>
          <a:lstStyle/>
          <a:p>
            <a:r>
              <a:rPr lang="en-US" smtClean="0"/>
              <a:t>Sec. 526 of America COMPETES Reauthorization Act of 2010</a:t>
            </a:r>
            <a:endParaRPr lang="en-US" dirty="0"/>
          </a:p>
        </p:txBody>
      </p:sp>
      <p:sp>
        <p:nvSpPr>
          <p:cNvPr id="4" name="Footer Placeholder 3"/>
          <p:cNvSpPr>
            <a:spLocks noGrp="1"/>
          </p:cNvSpPr>
          <p:nvPr>
            <p:ph type="ftr" sz="quarter" idx="11"/>
          </p:nvPr>
        </p:nvSpPr>
        <p:spPr/>
        <p:txBody>
          <a:bodyPr/>
          <a:lstStyle/>
          <a:p>
            <a:pPr eaLnBrk="1" fontAlgn="auto" hangingPunct="1">
              <a:spcBef>
                <a:spcPts val="0"/>
              </a:spcBef>
              <a:spcAft>
                <a:spcPts val="0"/>
              </a:spcAft>
              <a:defRPr/>
            </a:pPr>
            <a:r>
              <a:rPr lang="en-US" sz="1800" smtClean="0">
                <a:solidFill>
                  <a:prstClr val="black"/>
                </a:solidFill>
                <a:effectLst/>
                <a:latin typeface="Lucida Sans Unicode"/>
              </a:rPr>
              <a:t>The Accountability Conundrum - SMRB - October 2013</a:t>
            </a:r>
            <a:endParaRPr lang="en-US" sz="1800">
              <a:solidFill>
                <a:prstClr val="black"/>
              </a:solidFill>
              <a:effectLst/>
              <a:latin typeface="Lucida Sans Unicode"/>
            </a:endParaRPr>
          </a:p>
        </p:txBody>
      </p:sp>
    </p:spTree>
    <p:extLst>
      <p:ext uri="{BB962C8B-B14F-4D97-AF65-F5344CB8AC3E}">
        <p14:creationId xmlns:p14="http://schemas.microsoft.com/office/powerpoint/2010/main" val="20881813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NSF’s Merit Review Criteria: </a:t>
            </a:r>
            <a:br>
              <a:rPr lang="en-US" smtClean="0"/>
            </a:br>
            <a:r>
              <a:rPr lang="en-US" smtClean="0"/>
              <a:t>Review and Revisions</a:t>
            </a:r>
            <a:endParaRPr lang="en-US" dirty="0"/>
          </a:p>
        </p:txBody>
      </p:sp>
      <p:sp>
        <p:nvSpPr>
          <p:cNvPr id="3" name="Subtitle 2"/>
          <p:cNvSpPr>
            <a:spLocks noGrp="1"/>
          </p:cNvSpPr>
          <p:nvPr>
            <p:ph type="subTitle" idx="1"/>
          </p:nvPr>
        </p:nvSpPr>
        <p:spPr/>
        <p:txBody>
          <a:bodyPr>
            <a:noAutofit/>
          </a:bodyPr>
          <a:lstStyle/>
          <a:p>
            <a:r>
              <a:rPr lang="en-US" sz="2200" dirty="0" smtClean="0"/>
              <a:t>A Report of the National Science Board</a:t>
            </a:r>
          </a:p>
        </p:txBody>
      </p:sp>
    </p:spTree>
    <p:extLst>
      <p:ext uri="{BB962C8B-B14F-4D97-AF65-F5344CB8AC3E}">
        <p14:creationId xmlns:p14="http://schemas.microsoft.com/office/powerpoint/2010/main" val="3263281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lstStyle/>
          <a:p>
            <a:r>
              <a:rPr lang="en-US" dirty="0" smtClean="0"/>
              <a:t>Strengths:</a:t>
            </a:r>
          </a:p>
          <a:p>
            <a:pPr lvl="1"/>
            <a:r>
              <a:rPr lang="en-US" dirty="0" smtClean="0"/>
              <a:t>Ensures the connection between scientific research and society</a:t>
            </a:r>
          </a:p>
          <a:p>
            <a:pPr lvl="1"/>
            <a:endParaRPr lang="en-US" dirty="0" smtClean="0"/>
          </a:p>
          <a:p>
            <a:r>
              <a:rPr lang="en-US" dirty="0" smtClean="0">
                <a:solidFill>
                  <a:srgbClr val="FF0000"/>
                </a:solidFill>
              </a:rPr>
              <a:t>Weaknesses:</a:t>
            </a:r>
          </a:p>
          <a:p>
            <a:pPr lvl="1"/>
            <a:r>
              <a:rPr lang="en-US" dirty="0" smtClean="0">
                <a:solidFill>
                  <a:srgbClr val="FF0000"/>
                </a:solidFill>
              </a:rPr>
              <a:t>Guidance is very unclear on:</a:t>
            </a:r>
          </a:p>
          <a:p>
            <a:pPr lvl="2"/>
            <a:r>
              <a:rPr lang="en-US" dirty="0" smtClean="0">
                <a:solidFill>
                  <a:srgbClr val="FF0000"/>
                </a:solidFill>
              </a:rPr>
              <a:t>Expectations for nature of, and support for, proposed activities</a:t>
            </a:r>
          </a:p>
          <a:p>
            <a:pPr lvl="2"/>
            <a:r>
              <a:rPr lang="en-US" dirty="0" smtClean="0">
                <a:solidFill>
                  <a:srgbClr val="FF0000"/>
                </a:solidFill>
              </a:rPr>
              <a:t>How to review the proposed activities</a:t>
            </a:r>
          </a:p>
        </p:txBody>
      </p:sp>
      <p:sp>
        <p:nvSpPr>
          <p:cNvPr id="5" name="Slide Number Placeholder 4"/>
          <p:cNvSpPr>
            <a:spLocks noGrp="1"/>
          </p:cNvSpPr>
          <p:nvPr>
            <p:ph type="sldNum" sz="quarter" idx="12"/>
          </p:nvPr>
        </p:nvSpPr>
        <p:spPr/>
        <p:txBody>
          <a:bodyPr/>
          <a:lstStyle/>
          <a:p>
            <a:fld id="{27E019E6-1671-4BDD-A447-A3E5FA615241}" type="slidenum">
              <a:rPr lang="en-US" smtClean="0">
                <a:solidFill>
                  <a:prstClr val="black"/>
                </a:solidFill>
              </a:rPr>
              <a:pPr/>
              <a:t>45</a:t>
            </a:fld>
            <a:endParaRPr lang="en-US" dirty="0">
              <a:solidFill>
                <a:prstClr val="black"/>
              </a:solidFill>
            </a:endParaRPr>
          </a:p>
        </p:txBody>
      </p:sp>
      <p:sp>
        <p:nvSpPr>
          <p:cNvPr id="3" name="Title 2"/>
          <p:cNvSpPr>
            <a:spLocks noGrp="1"/>
          </p:cNvSpPr>
          <p:nvPr>
            <p:ph type="title"/>
          </p:nvPr>
        </p:nvSpPr>
        <p:spPr/>
        <p:txBody>
          <a:bodyPr/>
          <a:lstStyle/>
          <a:p>
            <a:r>
              <a:rPr lang="en-US" smtClean="0"/>
              <a:t>Broader Impacts Criterion</a:t>
            </a:r>
            <a:endParaRPr lang="en-US" dirty="0"/>
          </a:p>
        </p:txBody>
      </p:sp>
      <p:sp>
        <p:nvSpPr>
          <p:cNvPr id="6" name="Footer Placeholder 5"/>
          <p:cNvSpPr>
            <a:spLocks noGrp="1"/>
          </p:cNvSpPr>
          <p:nvPr>
            <p:ph type="ftr" sz="quarter" idx="11"/>
          </p:nvPr>
        </p:nvSpPr>
        <p:spPr/>
        <p:txBody>
          <a:bodyPr/>
          <a:lstStyle/>
          <a:p>
            <a:pPr>
              <a:defRPr/>
            </a:pPr>
            <a:r>
              <a:rPr lang="en-US" smtClean="0">
                <a:solidFill>
                  <a:prstClr val="black"/>
                </a:solidFill>
              </a:rPr>
              <a:t>The Accountability Conundrum - SMRB - October 2013</a:t>
            </a:r>
            <a:endParaRPr lang="en-US">
              <a:solidFill>
                <a:prstClr val="black"/>
              </a:solidFill>
            </a:endParaRPr>
          </a:p>
        </p:txBody>
      </p:sp>
    </p:spTree>
    <p:extLst>
      <p:ext uri="{BB962C8B-B14F-4D97-AF65-F5344CB8AC3E}">
        <p14:creationId xmlns:p14="http://schemas.microsoft.com/office/powerpoint/2010/main" val="3970540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lvl="0" indent="-514350">
              <a:buClrTx/>
              <a:buSzPct val="100000"/>
              <a:buFont typeface="+mj-lt"/>
              <a:buAutoNum type="arabicPeriod"/>
            </a:pPr>
            <a:r>
              <a:rPr lang="en-US" dirty="0" smtClean="0"/>
              <a:t>All NSF projects should be of the highest quality and have the potential to advance, if not transform, the frontiers of knowledge. </a:t>
            </a:r>
          </a:p>
          <a:p>
            <a:pPr marL="624078" indent="-514350">
              <a:buClrTx/>
              <a:buSzPct val="100000"/>
              <a:buFont typeface="+mj-lt"/>
              <a:buAutoNum type="arabicPeriod"/>
            </a:pPr>
            <a:endParaRPr lang="en-US" dirty="0" smtClean="0"/>
          </a:p>
          <a:p>
            <a:pPr marL="624078" indent="-514350">
              <a:buClrTx/>
              <a:buSzPct val="100000"/>
              <a:buFont typeface="+mj-lt"/>
              <a:buAutoNum type="arabicPeriod"/>
            </a:pPr>
            <a:r>
              <a:rPr lang="en-US" dirty="0" smtClean="0"/>
              <a:t>NSF projects, in the aggregate, should contribute more broadly to achieving societal goals. </a:t>
            </a:r>
            <a:r>
              <a:rPr lang="en-US" dirty="0" smtClean="0">
                <a:solidFill>
                  <a:srgbClr val="CC0000"/>
                </a:solidFill>
              </a:rPr>
              <a:t>These “Broader Impacts” may be accomplished through the research itself, through activities that are directly related to specific research projects, or through activities that are supported by, but are complementary to, the project.  </a:t>
            </a:r>
          </a:p>
          <a:p>
            <a:pPr lvl="0"/>
            <a:endParaRPr lang="en-US" dirty="0" smtClean="0"/>
          </a:p>
        </p:txBody>
      </p:sp>
      <p:sp>
        <p:nvSpPr>
          <p:cNvPr id="4" name="Slide Number Placeholder 3"/>
          <p:cNvSpPr>
            <a:spLocks noGrp="1"/>
          </p:cNvSpPr>
          <p:nvPr>
            <p:ph type="sldNum" sz="quarter" idx="12"/>
          </p:nvPr>
        </p:nvSpPr>
        <p:spPr/>
        <p:txBody>
          <a:bodyPr/>
          <a:lstStyle/>
          <a:p>
            <a:fld id="{27E019E6-1671-4BDD-A447-A3E5FA615241}" type="slidenum">
              <a:rPr lang="en-US" smtClean="0">
                <a:solidFill>
                  <a:prstClr val="black"/>
                </a:solidFill>
              </a:rPr>
              <a:pPr/>
              <a:t>46</a:t>
            </a:fld>
            <a:endParaRPr lang="en-US" dirty="0">
              <a:solidFill>
                <a:prstClr val="black"/>
              </a:solidFill>
            </a:endParaRPr>
          </a:p>
        </p:txBody>
      </p:sp>
      <p:sp>
        <p:nvSpPr>
          <p:cNvPr id="5" name="Title 4"/>
          <p:cNvSpPr>
            <a:spLocks noGrp="1"/>
          </p:cNvSpPr>
          <p:nvPr>
            <p:ph type="title"/>
          </p:nvPr>
        </p:nvSpPr>
        <p:spPr/>
        <p:txBody>
          <a:bodyPr/>
          <a:lstStyle/>
          <a:p>
            <a:r>
              <a:rPr lang="en-US" smtClean="0"/>
              <a:t>Three Merit Review Principles</a:t>
            </a:r>
            <a:endParaRPr lang="en-US" dirty="0"/>
          </a:p>
        </p:txBody>
      </p:sp>
      <p:sp>
        <p:nvSpPr>
          <p:cNvPr id="6" name="Footer Placeholder 5"/>
          <p:cNvSpPr>
            <a:spLocks noGrp="1"/>
          </p:cNvSpPr>
          <p:nvPr>
            <p:ph type="ftr" sz="quarter" idx="11"/>
          </p:nvPr>
        </p:nvSpPr>
        <p:spPr/>
        <p:txBody>
          <a:bodyPr/>
          <a:lstStyle/>
          <a:p>
            <a:pPr>
              <a:defRPr/>
            </a:pPr>
            <a:r>
              <a:rPr lang="en-US" smtClean="0">
                <a:solidFill>
                  <a:prstClr val="black"/>
                </a:solidFill>
              </a:rPr>
              <a:t>The Accountability Conundrum - SMRB - October 2013</a:t>
            </a:r>
            <a:endParaRPr lang="en-US">
              <a:solidFill>
                <a:prstClr val="black"/>
              </a:solidFill>
            </a:endParaRPr>
          </a:p>
        </p:txBody>
      </p:sp>
    </p:spTree>
    <p:extLst>
      <p:ext uri="{BB962C8B-B14F-4D97-AF65-F5344CB8AC3E}">
        <p14:creationId xmlns:p14="http://schemas.microsoft.com/office/powerpoint/2010/main" val="3796412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624078" lvl="0" indent="-514350">
              <a:buClrTx/>
              <a:buSzPct val="100000"/>
              <a:buFont typeface="+mj-lt"/>
              <a:buAutoNum type="arabicPeriod" startAt="3"/>
            </a:pPr>
            <a:r>
              <a:rPr lang="en-US" dirty="0" smtClean="0"/>
              <a:t>Meaningful assessment and evaluation of NSF funded projects should be based on appropriate metrics, keeping in mind the likely correlation between the effect of broader impacts and the resources provided to implement projects.  </a:t>
            </a:r>
            <a:r>
              <a:rPr lang="en-US" dirty="0" smtClean="0">
                <a:solidFill>
                  <a:srgbClr val="FF0000"/>
                </a:solidFill>
              </a:rPr>
              <a:t>If the size of the activity is limited, evaluation of that activity in isolation is not likely to be meaningful.  Thus, assessing the effectiveness of these activities may best be done at a higher, more aggregated, level than the individual project.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7E019E6-1671-4BDD-A447-A3E5FA615241}" type="slidenum">
              <a:rPr lang="en-US" smtClean="0">
                <a:solidFill>
                  <a:prstClr val="black"/>
                </a:solidFill>
              </a:rPr>
              <a:pPr/>
              <a:t>47</a:t>
            </a:fld>
            <a:endParaRPr lang="en-US" dirty="0">
              <a:solidFill>
                <a:prstClr val="black"/>
              </a:solidFill>
            </a:endParaRPr>
          </a:p>
        </p:txBody>
      </p:sp>
      <p:sp>
        <p:nvSpPr>
          <p:cNvPr id="5" name="Title 4"/>
          <p:cNvSpPr>
            <a:spLocks noGrp="1"/>
          </p:cNvSpPr>
          <p:nvPr>
            <p:ph type="title"/>
          </p:nvPr>
        </p:nvSpPr>
        <p:spPr/>
        <p:txBody>
          <a:bodyPr>
            <a:normAutofit fontScale="90000"/>
          </a:bodyPr>
          <a:lstStyle/>
          <a:p>
            <a:r>
              <a:rPr lang="en-US" dirty="0" smtClean="0"/>
              <a:t>Three Merit Review Principles (continued)</a:t>
            </a:r>
            <a:endParaRPr lang="en-US" dirty="0"/>
          </a:p>
        </p:txBody>
      </p:sp>
      <p:sp>
        <p:nvSpPr>
          <p:cNvPr id="6" name="Footer Placeholder 5"/>
          <p:cNvSpPr>
            <a:spLocks noGrp="1"/>
          </p:cNvSpPr>
          <p:nvPr>
            <p:ph type="ftr" sz="quarter" idx="11"/>
          </p:nvPr>
        </p:nvSpPr>
        <p:spPr/>
        <p:txBody>
          <a:bodyPr/>
          <a:lstStyle/>
          <a:p>
            <a:pPr>
              <a:defRPr/>
            </a:pPr>
            <a:r>
              <a:rPr lang="en-US" smtClean="0">
                <a:solidFill>
                  <a:prstClr val="black"/>
                </a:solidFill>
              </a:rPr>
              <a:t>The Accountability Conundrum - SMRB - October 2013</a:t>
            </a:r>
            <a:endParaRPr lang="en-US">
              <a:solidFill>
                <a:prstClr val="black"/>
              </a:solidFill>
            </a:endParaRPr>
          </a:p>
        </p:txBody>
      </p:sp>
    </p:spTree>
    <p:extLst>
      <p:ext uri="{BB962C8B-B14F-4D97-AF65-F5344CB8AC3E}">
        <p14:creationId xmlns:p14="http://schemas.microsoft.com/office/powerpoint/2010/main" val="38421659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2057400"/>
            <a:ext cx="6400800" cy="533400"/>
          </a:xfrm>
        </p:spPr>
        <p:txBody>
          <a:bodyPr/>
          <a:lstStyle/>
          <a:p>
            <a:r>
              <a:rPr lang="en-US" dirty="0" smtClean="0"/>
              <a:t>How did that work out?</a:t>
            </a:r>
            <a:endParaRPr lang="en-US" dirty="0"/>
          </a:p>
        </p:txBody>
      </p:sp>
      <p:sp>
        <p:nvSpPr>
          <p:cNvPr id="2" name="Content Placeholder 1"/>
          <p:cNvSpPr>
            <a:spLocks noGrp="1"/>
          </p:cNvSpPr>
          <p:nvPr>
            <p:ph idx="1"/>
          </p:nvPr>
        </p:nvSpPr>
        <p:spPr>
          <a:xfrm>
            <a:off x="1371600" y="2819400"/>
            <a:ext cx="6934200" cy="3276600"/>
          </a:xfrm>
        </p:spPr>
        <p:txBody>
          <a:bodyPr/>
          <a:lstStyle/>
          <a:p>
            <a:r>
              <a:rPr lang="en-US" dirty="0" smtClean="0"/>
              <a:t>We’re not sure yet</a:t>
            </a:r>
          </a:p>
          <a:p>
            <a:r>
              <a:rPr lang="en-US" dirty="0" smtClean="0"/>
              <a:t>Draft </a:t>
            </a:r>
            <a:r>
              <a:rPr lang="en-US" dirty="0"/>
              <a:t>of </a:t>
            </a:r>
            <a:r>
              <a:rPr lang="en-US" dirty="0" smtClean="0"/>
              <a:t>the “High </a:t>
            </a:r>
            <a:r>
              <a:rPr lang="en-US" dirty="0"/>
              <a:t>Quality Research </a:t>
            </a:r>
            <a:r>
              <a:rPr lang="en-US" dirty="0" smtClean="0"/>
              <a:t>Act”</a:t>
            </a:r>
            <a:endParaRPr lang="en-US" dirty="0"/>
          </a:p>
          <a:p>
            <a:pPr lvl="1"/>
            <a:r>
              <a:rPr lang="en-US" dirty="0"/>
              <a:t>Asked NSF Director to certify </a:t>
            </a:r>
            <a:r>
              <a:rPr lang="en-US" u="sng" dirty="0" smtClean="0"/>
              <a:t>every</a:t>
            </a:r>
            <a:r>
              <a:rPr lang="en-US" dirty="0" smtClean="0"/>
              <a:t> grant is relevant </a:t>
            </a:r>
            <a:r>
              <a:rPr lang="en-US" dirty="0"/>
              <a:t>to</a:t>
            </a:r>
          </a:p>
          <a:p>
            <a:pPr lvl="2"/>
            <a:r>
              <a:rPr lang="en-US" dirty="0"/>
              <a:t>National Security</a:t>
            </a:r>
          </a:p>
          <a:p>
            <a:pPr lvl="2"/>
            <a:r>
              <a:rPr lang="en-US" dirty="0"/>
              <a:t>Economic competitiveness</a:t>
            </a:r>
          </a:p>
          <a:p>
            <a:pPr lvl="2"/>
            <a:r>
              <a:rPr lang="en-US" dirty="0"/>
              <a:t>Health of the </a:t>
            </a:r>
            <a:r>
              <a:rPr lang="en-US" dirty="0" smtClean="0"/>
              <a:t>public</a:t>
            </a:r>
          </a:p>
          <a:p>
            <a:r>
              <a:rPr lang="en-US" dirty="0" smtClean="0"/>
              <a:t>Reauthorization of America COMPETES is now on the table</a:t>
            </a:r>
          </a:p>
          <a:p>
            <a:endParaRPr lang="en-US" dirty="0"/>
          </a:p>
        </p:txBody>
      </p:sp>
      <p:sp>
        <p:nvSpPr>
          <p:cNvPr id="3" name="Footer Placeholder 2"/>
          <p:cNvSpPr>
            <a:spLocks noGrp="1"/>
          </p:cNvSpPr>
          <p:nvPr>
            <p:ph type="ftr" sz="quarter" idx="10"/>
          </p:nvPr>
        </p:nvSpPr>
        <p:spPr/>
        <p:txBody>
          <a:bodyPr/>
          <a:lstStyle/>
          <a:p>
            <a:pPr>
              <a:defRPr/>
            </a:pPr>
            <a:r>
              <a:rPr lang="en-US" smtClean="0">
                <a:solidFill>
                  <a:prstClr val="black"/>
                </a:solidFill>
              </a:rPr>
              <a:t>The Accountability Conundrum - SMRB - October 2013</a:t>
            </a:r>
            <a:endParaRPr lang="en-US">
              <a:solidFill>
                <a:prstClr val="black"/>
              </a:solidFill>
            </a:endParaRPr>
          </a:p>
        </p:txBody>
      </p:sp>
      <p:sp>
        <p:nvSpPr>
          <p:cNvPr id="4" name="Slide Number Placeholder 3"/>
          <p:cNvSpPr>
            <a:spLocks noGrp="1"/>
          </p:cNvSpPr>
          <p:nvPr>
            <p:ph type="sldNum" sz="quarter" idx="11"/>
          </p:nvPr>
        </p:nvSpPr>
        <p:spPr/>
        <p:txBody>
          <a:bodyPr/>
          <a:lstStyle/>
          <a:p>
            <a:pPr algn="l"/>
            <a:fld id="{09CEB3EB-F4F2-46F4-8867-D3C68411A9A0}" type="slidenum">
              <a:rPr lang="en-US" smtClean="0">
                <a:solidFill>
                  <a:prstClr val="black"/>
                </a:solidFill>
              </a:rPr>
              <a:pPr algn="l"/>
              <a:t>48</a:t>
            </a:fld>
            <a:endParaRPr lang="en-US" sz="1200">
              <a:solidFill>
                <a:srgbClr val="464646"/>
              </a:solidFill>
            </a:endParaRPr>
          </a:p>
        </p:txBody>
      </p:sp>
    </p:spTree>
    <p:extLst>
      <p:ext uri="{BB962C8B-B14F-4D97-AF65-F5344CB8AC3E}">
        <p14:creationId xmlns:p14="http://schemas.microsoft.com/office/powerpoint/2010/main" val="270202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dissolv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dissolve">
                                      <p:cBhvr>
                                        <p:cTn id="16" dur="500"/>
                                        <p:tgtEl>
                                          <p:spTgt spid="2">
                                            <p:txEl>
                                              <p:pRg st="1" end="1"/>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dissolve">
                                      <p:cBhvr>
                                        <p:cTn id="20" dur="500"/>
                                        <p:tgtEl>
                                          <p:spTgt spid="2">
                                            <p:txEl>
                                              <p:pRg st="2" end="2"/>
                                            </p:txEl>
                                          </p:spTgt>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dissolve">
                                      <p:cBhvr>
                                        <p:cTn id="24" dur="500"/>
                                        <p:tgtEl>
                                          <p:spTgt spid="2">
                                            <p:txEl>
                                              <p:pRg st="3" end="3"/>
                                            </p:txEl>
                                          </p:spTgt>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dissolve">
                                      <p:cBhvr>
                                        <p:cTn id="28" dur="500"/>
                                        <p:tgtEl>
                                          <p:spTgt spid="2">
                                            <p:txEl>
                                              <p:pRg st="4" end="4"/>
                                            </p:txEl>
                                          </p:spTgt>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happening in the US</a:t>
            </a:r>
            <a:endParaRPr lang="en-US" dirty="0"/>
          </a:p>
        </p:txBody>
      </p:sp>
      <p:sp>
        <p:nvSpPr>
          <p:cNvPr id="3" name="Content Placeholder 2"/>
          <p:cNvSpPr>
            <a:spLocks noGrp="1"/>
          </p:cNvSpPr>
          <p:nvPr>
            <p:ph idx="1"/>
          </p:nvPr>
        </p:nvSpPr>
        <p:spPr/>
        <p:txBody>
          <a:bodyPr/>
          <a:lstStyle/>
          <a:p>
            <a:r>
              <a:rPr lang="en-US" dirty="0" smtClean="0"/>
              <a:t>RC-UK </a:t>
            </a:r>
            <a:r>
              <a:rPr lang="en-US" dirty="0"/>
              <a:t>asks scientists to delineate impact plans</a:t>
            </a:r>
            <a:endParaRPr lang="en-US" dirty="0" smtClean="0"/>
          </a:p>
          <a:p>
            <a:pPr lvl="1"/>
            <a:r>
              <a:rPr lang="en-US" dirty="0" smtClean="0"/>
              <a:t>Plus pathways to impact</a:t>
            </a:r>
          </a:p>
          <a:p>
            <a:pPr lvl="2"/>
            <a:r>
              <a:rPr lang="en-US" dirty="0" smtClean="0"/>
              <a:t>How help the beneficiary benefit</a:t>
            </a:r>
          </a:p>
          <a:p>
            <a:pPr lvl="1"/>
            <a:r>
              <a:rPr lang="en-US" dirty="0" smtClean="0"/>
              <a:t>RC will help pay to make the impacts happen</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49</a:t>
            </a:fld>
            <a:endParaRPr lang="sv-SE">
              <a:solidFill>
                <a:schemeClr val="tx2"/>
              </a:solidFill>
            </a:endParaRPr>
          </a:p>
        </p:txBody>
      </p:sp>
    </p:spTree>
    <p:extLst>
      <p:ext uri="{BB962C8B-B14F-4D97-AF65-F5344CB8AC3E}">
        <p14:creationId xmlns:p14="http://schemas.microsoft.com/office/powerpoint/2010/main" val="75446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2133600"/>
            <a:ext cx="6400800" cy="533400"/>
          </a:xfrm>
        </p:spPr>
        <p:txBody>
          <a:bodyPr/>
          <a:lstStyle/>
          <a:p>
            <a:r>
              <a:rPr lang="en-US" dirty="0" smtClean="0"/>
              <a:t>Start with the </a:t>
            </a:r>
            <a:r>
              <a:rPr lang="en-US" dirty="0" smtClean="0"/>
              <a:t>context in which all </a:t>
            </a:r>
            <a:r>
              <a:rPr lang="en-US" dirty="0" smtClean="0"/>
              <a:t>of this </a:t>
            </a:r>
            <a:r>
              <a:rPr lang="en-US" dirty="0" smtClean="0"/>
              <a:t>occurs….</a:t>
            </a:r>
            <a:endParaRPr lang="en-US" dirty="0"/>
          </a:p>
        </p:txBody>
      </p:sp>
      <p:sp>
        <p:nvSpPr>
          <p:cNvPr id="7" name="Content Placeholder 6"/>
          <p:cNvSpPr>
            <a:spLocks noGrp="1"/>
          </p:cNvSpPr>
          <p:nvPr>
            <p:ph idx="1"/>
          </p:nvPr>
        </p:nvSpPr>
        <p:spPr/>
        <p:txBody>
          <a:bodyPr/>
          <a:lstStyle/>
          <a:p>
            <a:r>
              <a:rPr lang="en-US" dirty="0" smtClean="0"/>
              <a:t>The societal context for science and technology</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5</a:t>
            </a:fld>
            <a:endParaRPr lang="sv-SE">
              <a:solidFill>
                <a:schemeClr val="tx2"/>
              </a:solidFill>
            </a:endParaRPr>
          </a:p>
        </p:txBody>
      </p:sp>
    </p:spTree>
    <p:extLst>
      <p:ext uri="{BB962C8B-B14F-4D97-AF65-F5344CB8AC3E}">
        <p14:creationId xmlns:p14="http://schemas.microsoft.com/office/powerpoint/2010/main" val="695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2133600"/>
            <a:ext cx="6400800" cy="533400"/>
          </a:xfrm>
        </p:spPr>
        <p:txBody>
          <a:bodyPr/>
          <a:lstStyle/>
          <a:p>
            <a:r>
              <a:rPr lang="en-US" dirty="0" smtClean="0"/>
              <a:t>Will this level of accountability be asked of biomedical research?</a:t>
            </a:r>
            <a:endParaRPr lang="en-US" dirty="0"/>
          </a:p>
        </p:txBody>
      </p:sp>
      <p:sp>
        <p:nvSpPr>
          <p:cNvPr id="7" name="Content Placeholder 6"/>
          <p:cNvSpPr>
            <a:spLocks noGrp="1"/>
          </p:cNvSpPr>
          <p:nvPr>
            <p:ph idx="1"/>
          </p:nvPr>
        </p:nvSpPr>
        <p:spPr/>
        <p:txBody>
          <a:bodyPr/>
          <a:lstStyle/>
          <a:p>
            <a:r>
              <a:rPr lang="en-US" dirty="0" smtClean="0"/>
              <a:t>While we are worrying the “value of biomedical research”</a:t>
            </a:r>
          </a:p>
          <a:p>
            <a:pPr lvl="1"/>
            <a:r>
              <a:rPr lang="en-US" dirty="0" smtClean="0"/>
              <a:t>Should we be worrying more about showing the value of </a:t>
            </a:r>
            <a:r>
              <a:rPr lang="en-US" u="sng" dirty="0" smtClean="0"/>
              <a:t>specific </a:t>
            </a:r>
            <a:r>
              <a:rPr lang="en-US" dirty="0" smtClean="0"/>
              <a:t>research projects and programs?</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50</a:t>
            </a:fld>
            <a:endParaRPr lang="sv-SE">
              <a:solidFill>
                <a:schemeClr val="tx2"/>
              </a:solidFill>
            </a:endParaRPr>
          </a:p>
        </p:txBody>
      </p:sp>
    </p:spTree>
    <p:extLst>
      <p:ext uri="{BB962C8B-B14F-4D97-AF65-F5344CB8AC3E}">
        <p14:creationId xmlns:p14="http://schemas.microsoft.com/office/powerpoint/2010/main" val="21564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6400800" cy="533400"/>
          </a:xfrm>
        </p:spPr>
        <p:txBody>
          <a:bodyPr/>
          <a:lstStyle/>
          <a:p>
            <a:r>
              <a:rPr lang="en-US" dirty="0" smtClean="0"/>
              <a:t>Should we be better attending to pressures on other fields of science?</a:t>
            </a:r>
            <a:endParaRPr lang="en-US" dirty="0"/>
          </a:p>
        </p:txBody>
      </p:sp>
      <p:sp>
        <p:nvSpPr>
          <p:cNvPr id="5" name="Content Placeholder 4"/>
          <p:cNvSpPr>
            <a:spLocks noGrp="1"/>
          </p:cNvSpPr>
          <p:nvPr>
            <p:ph idx="1"/>
          </p:nvPr>
        </p:nvSpPr>
        <p:spPr/>
        <p:txBody>
          <a:bodyPr/>
          <a:lstStyle/>
          <a:p>
            <a:r>
              <a:rPr lang="en-US" dirty="0" smtClean="0"/>
              <a:t>And view “value” in a much narrower sense than we have traditionally</a:t>
            </a:r>
            <a:endParaRPr lang="en-US" dirty="0"/>
          </a:p>
        </p:txBody>
      </p:sp>
      <p:sp>
        <p:nvSpPr>
          <p:cNvPr id="3" name="Footer Placeholder 2"/>
          <p:cNvSpPr>
            <a:spLocks noGrp="1"/>
          </p:cNvSpPr>
          <p:nvPr>
            <p:ph type="ftr" sz="quarter" idx="10"/>
          </p:nvPr>
        </p:nvSpPr>
        <p:spPr/>
        <p:txBody>
          <a:body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p>
            <a:fld id="{F80C0E5B-A7E8-4207-A108-04177977681E}" type="slidenum">
              <a:rPr lang="sv-SE" smtClean="0"/>
              <a:pPr/>
              <a:t>51</a:t>
            </a:fld>
            <a:endParaRPr lang="sv-SE">
              <a:solidFill>
                <a:schemeClr val="tx2"/>
              </a:solidFill>
            </a:endParaRPr>
          </a:p>
        </p:txBody>
      </p:sp>
    </p:spTree>
    <p:extLst>
      <p:ext uri="{BB962C8B-B14F-4D97-AF65-F5344CB8AC3E}">
        <p14:creationId xmlns:p14="http://schemas.microsoft.com/office/powerpoint/2010/main" val="393189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6400800" cy="533400"/>
          </a:xfrm>
        </p:spPr>
        <p:txBody>
          <a:bodyPr/>
          <a:lstStyle/>
          <a:p>
            <a:r>
              <a:rPr lang="en-US" dirty="0" smtClean="0"/>
              <a:t>We can no longer get away with asserting productivity by citing</a:t>
            </a:r>
            <a:endParaRPr lang="en-US" dirty="0"/>
          </a:p>
        </p:txBody>
      </p:sp>
      <p:sp>
        <p:nvSpPr>
          <p:cNvPr id="5" name="Content Placeholder 4"/>
          <p:cNvSpPr>
            <a:spLocks noGrp="1"/>
          </p:cNvSpPr>
          <p:nvPr>
            <p:ph idx="1"/>
          </p:nvPr>
        </p:nvSpPr>
        <p:spPr/>
        <p:txBody>
          <a:bodyPr/>
          <a:lstStyle/>
          <a:p>
            <a:r>
              <a:rPr lang="en-US" dirty="0" smtClean="0"/>
              <a:t>Traditional scientific productivity standards</a:t>
            </a:r>
          </a:p>
          <a:p>
            <a:r>
              <a:rPr lang="en-US" dirty="0" smtClean="0"/>
              <a:t>Examples of historical (</a:t>
            </a:r>
            <a:r>
              <a:rPr lang="en-US" dirty="0" err="1" smtClean="0"/>
              <a:t>traceback</a:t>
            </a:r>
            <a:r>
              <a:rPr lang="en-US" dirty="0" smtClean="0"/>
              <a:t>) outcomes</a:t>
            </a:r>
          </a:p>
          <a:p>
            <a:endParaRPr lang="en-US" dirty="0"/>
          </a:p>
        </p:txBody>
      </p:sp>
      <p:sp>
        <p:nvSpPr>
          <p:cNvPr id="3" name="Footer Placeholder 2"/>
          <p:cNvSpPr>
            <a:spLocks noGrp="1"/>
          </p:cNvSpPr>
          <p:nvPr>
            <p:ph type="ftr" sz="quarter" idx="10"/>
          </p:nvPr>
        </p:nvSpPr>
        <p:spPr/>
        <p:txBody>
          <a:bodyPr/>
          <a:lstStyle/>
          <a:p>
            <a:r>
              <a:rPr lang="en-US" smtClean="0"/>
              <a:t>The Accountability Conundrum - SMRB - October 2013</a:t>
            </a:r>
            <a:endParaRPr lang="sv-SE"/>
          </a:p>
        </p:txBody>
      </p:sp>
      <p:sp>
        <p:nvSpPr>
          <p:cNvPr id="4" name="Slide Number Placeholder 3"/>
          <p:cNvSpPr>
            <a:spLocks noGrp="1"/>
          </p:cNvSpPr>
          <p:nvPr>
            <p:ph type="sldNum" sz="quarter" idx="11"/>
          </p:nvPr>
        </p:nvSpPr>
        <p:spPr/>
        <p:txBody>
          <a:bodyPr/>
          <a:lstStyle/>
          <a:p>
            <a:fld id="{F80C0E5B-A7E8-4207-A108-04177977681E}" type="slidenum">
              <a:rPr lang="sv-SE" smtClean="0"/>
              <a:pPr/>
              <a:t>52</a:t>
            </a:fld>
            <a:endParaRPr lang="sv-SE">
              <a:solidFill>
                <a:schemeClr val="tx2"/>
              </a:solidFill>
            </a:endParaRPr>
          </a:p>
        </p:txBody>
      </p:sp>
    </p:spTree>
    <p:extLst>
      <p:ext uri="{BB962C8B-B14F-4D97-AF65-F5344CB8AC3E}">
        <p14:creationId xmlns:p14="http://schemas.microsoft.com/office/powerpoint/2010/main" val="7954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57400"/>
            <a:ext cx="6400800" cy="533400"/>
          </a:xfrm>
        </p:spPr>
        <p:txBody>
          <a:bodyPr/>
          <a:lstStyle/>
          <a:p>
            <a:r>
              <a:rPr lang="en-US" dirty="0" smtClean="0"/>
              <a:t>We need to better articulate concrete outcome measures for</a:t>
            </a:r>
            <a:endParaRPr lang="en-US" dirty="0"/>
          </a:p>
        </p:txBody>
      </p:sp>
      <p:sp>
        <p:nvSpPr>
          <p:cNvPr id="3" name="Content Placeholder 2"/>
          <p:cNvSpPr>
            <a:spLocks noGrp="1"/>
          </p:cNvSpPr>
          <p:nvPr>
            <p:ph idx="1"/>
          </p:nvPr>
        </p:nvSpPr>
        <p:spPr/>
        <p:txBody>
          <a:bodyPr/>
          <a:lstStyle/>
          <a:p>
            <a:r>
              <a:rPr lang="en-US" dirty="0" smtClean="0"/>
              <a:t>Contributions to the progress of science</a:t>
            </a:r>
          </a:p>
          <a:p>
            <a:r>
              <a:rPr lang="en-US" dirty="0" smtClean="0"/>
              <a:t>Improvements in health care and health practice</a:t>
            </a:r>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53</a:t>
            </a:fld>
            <a:endParaRPr lang="sv-SE">
              <a:solidFill>
                <a:schemeClr val="tx2"/>
              </a:solidFill>
            </a:endParaRPr>
          </a:p>
        </p:txBody>
      </p:sp>
    </p:spTree>
    <p:extLst>
      <p:ext uri="{BB962C8B-B14F-4D97-AF65-F5344CB8AC3E}">
        <p14:creationId xmlns:p14="http://schemas.microsoft.com/office/powerpoint/2010/main" val="291905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0" y="2133600"/>
            <a:ext cx="6400800" cy="533400"/>
          </a:xfrm>
        </p:spPr>
        <p:txBody>
          <a:bodyPr/>
          <a:lstStyle/>
          <a:p>
            <a:r>
              <a:rPr lang="en-US" dirty="0" smtClean="0"/>
              <a:t>And then evaluate “programs of research” against them</a:t>
            </a:r>
            <a:endParaRPr lang="en-US" dirty="0"/>
          </a:p>
        </p:txBody>
      </p:sp>
      <p:sp>
        <p:nvSpPr>
          <p:cNvPr id="2" name="Content Placeholder 1"/>
          <p:cNvSpPr>
            <a:spLocks noGrp="1"/>
          </p:cNvSpPr>
          <p:nvPr>
            <p:ph idx="1"/>
          </p:nvPr>
        </p:nvSpPr>
        <p:spPr/>
        <p:txBody>
          <a:bodyPr/>
          <a:lstStyle/>
          <a:p>
            <a:r>
              <a:rPr lang="en-US" dirty="0" smtClean="0"/>
              <a:t>Hopefully we can avoid greater granularity</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54</a:t>
            </a:fld>
            <a:endParaRPr lang="sv-SE">
              <a:solidFill>
                <a:schemeClr val="tx2"/>
              </a:solidFill>
            </a:endParaRPr>
          </a:p>
        </p:txBody>
      </p:sp>
    </p:spTree>
    <p:extLst>
      <p:ext uri="{BB962C8B-B14F-4D97-AF65-F5344CB8AC3E}">
        <p14:creationId xmlns:p14="http://schemas.microsoft.com/office/powerpoint/2010/main" val="52534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dissolv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33600"/>
            <a:ext cx="6400800" cy="533400"/>
          </a:xfrm>
        </p:spPr>
        <p:txBody>
          <a:bodyPr/>
          <a:lstStyle/>
          <a:p>
            <a:r>
              <a:rPr lang="en-US" dirty="0" smtClean="0"/>
              <a:t>There’s a growing community of scholars working on this set of issues</a:t>
            </a:r>
            <a:endParaRPr lang="en-US" dirty="0"/>
          </a:p>
        </p:txBody>
      </p:sp>
      <p:sp>
        <p:nvSpPr>
          <p:cNvPr id="3" name="Content Placeholder 2"/>
          <p:cNvSpPr>
            <a:spLocks noGrp="1"/>
          </p:cNvSpPr>
          <p:nvPr>
            <p:ph idx="1"/>
          </p:nvPr>
        </p:nvSpPr>
        <p:spPr/>
        <p:txBody>
          <a:bodyPr/>
          <a:lstStyle/>
          <a:p>
            <a:r>
              <a:rPr lang="en-US" dirty="0" smtClean="0"/>
              <a:t>NSF’s Science of Science Policy</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55</a:t>
            </a:fld>
            <a:endParaRPr lang="sv-SE">
              <a:solidFill>
                <a:schemeClr val="tx2"/>
              </a:solidFill>
            </a:endParaRPr>
          </a:p>
        </p:txBody>
      </p:sp>
    </p:spTree>
    <p:extLst>
      <p:ext uri="{BB962C8B-B14F-4D97-AF65-F5344CB8AC3E}">
        <p14:creationId xmlns:p14="http://schemas.microsoft.com/office/powerpoint/2010/main" val="10713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Should this approach be more formalized for biomedical research?</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56</a:t>
            </a:fld>
            <a:endParaRPr lang="sv-SE">
              <a:solidFill>
                <a:schemeClr val="tx2"/>
              </a:solidFill>
            </a:endParaRPr>
          </a:p>
        </p:txBody>
      </p:sp>
    </p:spTree>
    <p:extLst>
      <p:ext uri="{BB962C8B-B14F-4D97-AF65-F5344CB8AC3E}">
        <p14:creationId xmlns:p14="http://schemas.microsoft.com/office/powerpoint/2010/main" val="12680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295400" y="2133600"/>
            <a:ext cx="6400800" cy="533400"/>
          </a:xfrm>
        </p:spPr>
        <p:txBody>
          <a:bodyPr/>
          <a:lstStyle/>
          <a:p>
            <a:r>
              <a:rPr lang="en-US" dirty="0" smtClean="0"/>
              <a:t>As Dickens might say…..</a:t>
            </a:r>
            <a:endParaRPr lang="en-US" dirty="0"/>
          </a:p>
        </p:txBody>
      </p:sp>
      <p:sp>
        <p:nvSpPr>
          <p:cNvPr id="160771" name="Rectangle 3"/>
          <p:cNvSpPr>
            <a:spLocks noGrp="1" noChangeArrowheads="1"/>
          </p:cNvSpPr>
          <p:nvPr>
            <p:ph idx="1"/>
          </p:nvPr>
        </p:nvSpPr>
        <p:spPr>
          <a:xfrm>
            <a:off x="1295400" y="2819400"/>
            <a:ext cx="6400800" cy="3276600"/>
          </a:xfrm>
        </p:spPr>
        <p:txBody>
          <a:bodyPr/>
          <a:lstStyle/>
          <a:p>
            <a:r>
              <a:rPr lang="en-US" dirty="0" smtClean="0"/>
              <a:t>The scientific enterprise is experiencing the </a:t>
            </a:r>
            <a:r>
              <a:rPr lang="en-US" dirty="0"/>
              <a:t>best of times</a:t>
            </a:r>
          </a:p>
          <a:p>
            <a:r>
              <a:rPr lang="en-US" dirty="0"/>
              <a:t>And </a:t>
            </a:r>
            <a:r>
              <a:rPr lang="en-US" dirty="0" smtClean="0"/>
              <a:t>some of the </a:t>
            </a:r>
            <a:r>
              <a:rPr lang="en-US" dirty="0"/>
              <a:t>worst of </a:t>
            </a:r>
            <a:r>
              <a:rPr lang="en-US" dirty="0" smtClean="0"/>
              <a:t>times</a:t>
            </a:r>
          </a:p>
          <a:p>
            <a:pPr lvl="1"/>
            <a:r>
              <a:rPr lang="en-US" dirty="0" smtClean="0"/>
              <a:t>That’s an exaggeration</a:t>
            </a:r>
          </a:p>
          <a:p>
            <a:pPr lvl="2"/>
            <a:r>
              <a:rPr lang="en-US" dirty="0" smtClean="0"/>
              <a:t>But things are pretty tough in some quarters</a:t>
            </a:r>
          </a:p>
        </p:txBody>
      </p:sp>
      <p:sp>
        <p:nvSpPr>
          <p:cNvPr id="4" name="Footer Placeholder 3"/>
          <p:cNvSpPr>
            <a:spLocks noGrp="1"/>
          </p:cNvSpPr>
          <p:nvPr>
            <p:ph type="ftr" sz="quarter" idx="10"/>
          </p:nvPr>
        </p:nvSpPr>
        <p:spPr>
          <a:xfrm>
            <a:off x="457200" y="304800"/>
            <a:ext cx="5029200" cy="381000"/>
          </a:xfrm>
        </p:spPr>
        <p:txBody>
          <a:bodyPr/>
          <a:lstStyle/>
          <a:p>
            <a:r>
              <a:rPr lang="en-US" dirty="0" smtClean="0"/>
              <a:t>The Accountability Conundrum - SMRB - October 2013</a:t>
            </a:r>
            <a:endParaRPr lang="sv-SE" sz="1400" dirty="0"/>
          </a:p>
        </p:txBody>
      </p:sp>
      <p:sp>
        <p:nvSpPr>
          <p:cNvPr id="6" name="Slide Number Placeholder 5"/>
          <p:cNvSpPr>
            <a:spLocks noGrp="1"/>
          </p:cNvSpPr>
          <p:nvPr>
            <p:ph type="sldNum" sz="quarter" idx="11"/>
          </p:nvPr>
        </p:nvSpPr>
        <p:spPr/>
        <p:txBody>
          <a:bodyPr/>
          <a:lstStyle/>
          <a:p>
            <a:fld id="{5FF78A6F-E487-4562-95E2-93EF909507FC}" type="slidenum">
              <a:rPr lang="sv-SE" smtClean="0"/>
              <a:pPr/>
              <a:t>6</a:t>
            </a:fld>
            <a:endParaRPr lang="sv-SE">
              <a:solidFill>
                <a:schemeClr val="tx2"/>
              </a:solidFill>
            </a:endParaRPr>
          </a:p>
        </p:txBody>
      </p:sp>
    </p:spTree>
    <p:extLst>
      <p:ext uri="{BB962C8B-B14F-4D97-AF65-F5344CB8AC3E}">
        <p14:creationId xmlns:p14="http://schemas.microsoft.com/office/powerpoint/2010/main" val="386039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dissolve">
                                      <p:cBhvr>
                                        <p:cTn id="7" dur="500"/>
                                        <p:tgtEl>
                                          <p:spTgt spid="160770"/>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160771">
                                            <p:txEl>
                                              <p:pRg st="0" end="0"/>
                                            </p:txEl>
                                          </p:spTgt>
                                        </p:tgtEl>
                                        <p:attrNameLst>
                                          <p:attrName>style.visibility</p:attrName>
                                        </p:attrNameLst>
                                      </p:cBhvr>
                                      <p:to>
                                        <p:strVal val="visible"/>
                                      </p:to>
                                    </p:set>
                                    <p:animEffect transition="in" filter="dissolve">
                                      <p:cBhvr>
                                        <p:cTn id="11" dur="500"/>
                                        <p:tgtEl>
                                          <p:spTgt spid="160771">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160771">
                                            <p:txEl>
                                              <p:pRg st="1" end="1"/>
                                            </p:txEl>
                                          </p:spTgt>
                                        </p:tgtEl>
                                        <p:attrNameLst>
                                          <p:attrName>style.visibility</p:attrName>
                                        </p:attrNameLst>
                                      </p:cBhvr>
                                      <p:to>
                                        <p:strVal val="visible"/>
                                      </p:to>
                                    </p:set>
                                    <p:animEffect transition="in" filter="dissolve">
                                      <p:cBhvr>
                                        <p:cTn id="15" dur="500"/>
                                        <p:tgtEl>
                                          <p:spTgt spid="160771">
                                            <p:txEl>
                                              <p:pRg st="1" end="1"/>
                                            </p:txEl>
                                          </p:spTgt>
                                        </p:tgtEl>
                                      </p:cBhvr>
                                    </p:animEffect>
                                  </p:childTnLst>
                                </p:cTn>
                              </p:par>
                            </p:childTnLst>
                          </p:cTn>
                        </p:par>
                        <p:par>
                          <p:cTn id="16" fill="hold">
                            <p:stCondLst>
                              <p:cond delay="2500"/>
                            </p:stCondLst>
                            <p:childTnLst>
                              <p:par>
                                <p:cTn id="17" presetID="9" presetClass="entr" presetSubtype="0" fill="hold" grpId="0" nodeType="afterEffect">
                                  <p:stCondLst>
                                    <p:cond delay="500"/>
                                  </p:stCondLst>
                                  <p:childTnLst>
                                    <p:set>
                                      <p:cBhvr>
                                        <p:cTn id="18" dur="1" fill="hold">
                                          <p:stCondLst>
                                            <p:cond delay="0"/>
                                          </p:stCondLst>
                                        </p:cTn>
                                        <p:tgtEl>
                                          <p:spTgt spid="160771">
                                            <p:txEl>
                                              <p:pRg st="2" end="2"/>
                                            </p:txEl>
                                          </p:spTgt>
                                        </p:tgtEl>
                                        <p:attrNameLst>
                                          <p:attrName>style.visibility</p:attrName>
                                        </p:attrNameLst>
                                      </p:cBhvr>
                                      <p:to>
                                        <p:strVal val="visible"/>
                                      </p:to>
                                    </p:set>
                                    <p:animEffect transition="in" filter="dissolve">
                                      <p:cBhvr>
                                        <p:cTn id="19" dur="500"/>
                                        <p:tgtEl>
                                          <p:spTgt spid="160771">
                                            <p:txEl>
                                              <p:pRg st="2" end="2"/>
                                            </p:txEl>
                                          </p:spTgt>
                                        </p:tgtEl>
                                      </p:cBhvr>
                                    </p:animEffect>
                                  </p:childTnLst>
                                </p:cTn>
                              </p:par>
                            </p:childTnLst>
                          </p:cTn>
                        </p:par>
                        <p:par>
                          <p:cTn id="20" fill="hold">
                            <p:stCondLst>
                              <p:cond delay="3500"/>
                            </p:stCondLst>
                            <p:childTnLst>
                              <p:par>
                                <p:cTn id="21" presetID="9" presetClass="entr" presetSubtype="0" fill="hold" grpId="0" nodeType="afterEffect">
                                  <p:stCondLst>
                                    <p:cond delay="0"/>
                                  </p:stCondLst>
                                  <p:childTnLst>
                                    <p:set>
                                      <p:cBhvr>
                                        <p:cTn id="22" dur="1" fill="hold">
                                          <p:stCondLst>
                                            <p:cond delay="0"/>
                                          </p:stCondLst>
                                        </p:cTn>
                                        <p:tgtEl>
                                          <p:spTgt spid="160771">
                                            <p:txEl>
                                              <p:pRg st="3" end="3"/>
                                            </p:txEl>
                                          </p:spTgt>
                                        </p:tgtEl>
                                        <p:attrNameLst>
                                          <p:attrName>style.visibility</p:attrName>
                                        </p:attrNameLst>
                                      </p:cBhvr>
                                      <p:to>
                                        <p:strVal val="visible"/>
                                      </p:to>
                                    </p:set>
                                    <p:animEffect transition="in" filter="dissolve">
                                      <p:cBhvr>
                                        <p:cTn id="23" dur="500"/>
                                        <p:tgtEl>
                                          <p:spTgt spid="160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1371600" y="2438400"/>
            <a:ext cx="6400800" cy="533400"/>
          </a:xfrm>
        </p:spPr>
        <p:txBody>
          <a:bodyPr/>
          <a:lstStyle/>
          <a:p>
            <a:r>
              <a:rPr lang="en-US"/>
              <a:t>On the one hand</a:t>
            </a:r>
          </a:p>
        </p:txBody>
      </p:sp>
      <p:sp>
        <p:nvSpPr>
          <p:cNvPr id="927747" name="Rectangle 3"/>
          <p:cNvSpPr>
            <a:spLocks noGrp="1" noChangeArrowheads="1"/>
          </p:cNvSpPr>
          <p:nvPr>
            <p:ph idx="1"/>
          </p:nvPr>
        </p:nvSpPr>
        <p:spPr>
          <a:xfrm>
            <a:off x="1371600" y="2895600"/>
            <a:ext cx="6400800" cy="3276600"/>
          </a:xfrm>
        </p:spPr>
        <p:txBody>
          <a:bodyPr/>
          <a:lstStyle/>
          <a:p>
            <a:pPr>
              <a:buFont typeface="Wingdings" pitchFamily="2" charset="2"/>
              <a:buNone/>
            </a:pPr>
            <a:r>
              <a:rPr lang="en-US" sz="2400" i="1"/>
              <a:t>We’re living in the best of </a:t>
            </a:r>
            <a:r>
              <a:rPr lang="en-US" sz="2400" i="1" u="sng"/>
              <a:t>scientific</a:t>
            </a:r>
            <a:r>
              <a:rPr lang="en-US" sz="2400" i="1"/>
              <a:t> times</a:t>
            </a:r>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sz="1400"/>
          </a:p>
        </p:txBody>
      </p:sp>
      <p:sp>
        <p:nvSpPr>
          <p:cNvPr id="5" name="Slide Number Placeholder 4"/>
          <p:cNvSpPr>
            <a:spLocks noGrp="1"/>
          </p:cNvSpPr>
          <p:nvPr>
            <p:ph type="sldNum" sz="quarter" idx="11"/>
          </p:nvPr>
        </p:nvSpPr>
        <p:spPr/>
        <p:txBody>
          <a:bodyPr/>
          <a:lstStyle/>
          <a:p>
            <a:fld id="{F9E737F4-D4D1-4B2A-A5CE-12A3A663CFE0}" type="slidenum">
              <a:rPr lang="sv-SE"/>
              <a:pPr/>
              <a:t>7</a:t>
            </a:fld>
            <a:endParaRPr lang="sv-SE">
              <a:solidFill>
                <a:schemeClr val="tx2"/>
              </a:solidFill>
            </a:endParaRPr>
          </a:p>
        </p:txBody>
      </p:sp>
    </p:spTree>
    <p:extLst>
      <p:ext uri="{BB962C8B-B14F-4D97-AF65-F5344CB8AC3E}">
        <p14:creationId xmlns:p14="http://schemas.microsoft.com/office/powerpoint/2010/main" val="42177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7746"/>
                                        </p:tgtEl>
                                        <p:attrNameLst>
                                          <p:attrName>style.visibility</p:attrName>
                                        </p:attrNameLst>
                                      </p:cBhvr>
                                      <p:to>
                                        <p:strVal val="visible"/>
                                      </p:to>
                                    </p:set>
                                    <p:animEffect transition="in" filter="dissolve">
                                      <p:cBhvr>
                                        <p:cTn id="7" dur="500"/>
                                        <p:tgtEl>
                                          <p:spTgt spid="927746"/>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927747">
                                            <p:txEl>
                                              <p:pRg st="0" end="0"/>
                                            </p:txEl>
                                          </p:spTgt>
                                        </p:tgtEl>
                                        <p:attrNameLst>
                                          <p:attrName>style.visibility</p:attrName>
                                        </p:attrNameLst>
                                      </p:cBhvr>
                                      <p:to>
                                        <p:strVal val="visible"/>
                                      </p:to>
                                    </p:set>
                                    <p:animEffect transition="in" filter="dissolve">
                                      <p:cBhvr>
                                        <p:cTn id="11" dur="500"/>
                                        <p:tgtEl>
                                          <p:spTgt spid="927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6" grpId="0"/>
      <p:bldP spid="9277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447800" y="2057400"/>
            <a:ext cx="6400800" cy="533400"/>
          </a:xfrm>
        </p:spPr>
        <p:txBody>
          <a:bodyPr/>
          <a:lstStyle/>
          <a:p>
            <a:r>
              <a:rPr lang="en-US"/>
              <a:t>Advances in science are coming at a fantastic pace</a:t>
            </a:r>
          </a:p>
        </p:txBody>
      </p:sp>
      <p:sp>
        <p:nvSpPr>
          <p:cNvPr id="164867" name="Rectangle 3"/>
          <p:cNvSpPr>
            <a:spLocks noGrp="1" noChangeArrowheads="1"/>
          </p:cNvSpPr>
          <p:nvPr>
            <p:ph idx="1"/>
          </p:nvPr>
        </p:nvSpPr>
        <p:spPr>
          <a:xfrm>
            <a:off x="1371600" y="2971800"/>
            <a:ext cx="6400800" cy="3276600"/>
          </a:xfrm>
        </p:spPr>
        <p:txBody>
          <a:bodyPr/>
          <a:lstStyle/>
          <a:p>
            <a:r>
              <a:rPr lang="en-US" dirty="0"/>
              <a:t>The rate of incremental advance is accelerating</a:t>
            </a:r>
          </a:p>
          <a:p>
            <a:r>
              <a:rPr lang="en-US" dirty="0"/>
              <a:t>New technologies are enabling quantum jumps in understanding</a:t>
            </a:r>
          </a:p>
          <a:p>
            <a:pPr lvl="1"/>
            <a:r>
              <a:rPr lang="en-US" dirty="0"/>
              <a:t>With great practical </a:t>
            </a:r>
            <a:r>
              <a:rPr lang="en-US" dirty="0" smtClean="0"/>
              <a:t>significance</a:t>
            </a:r>
          </a:p>
          <a:p>
            <a:r>
              <a:rPr lang="en-US" dirty="0" smtClean="0"/>
              <a:t>“Transformative” or “breakthrough” research is getting (somewhat) easier to get funded</a:t>
            </a:r>
          </a:p>
        </p:txBody>
      </p:sp>
      <p:sp>
        <p:nvSpPr>
          <p:cNvPr id="4" name="Footer Placeholder 3"/>
          <p:cNvSpPr>
            <a:spLocks noGrp="1"/>
          </p:cNvSpPr>
          <p:nvPr>
            <p:ph type="ftr" sz="quarter" idx="10"/>
          </p:nvPr>
        </p:nvSpPr>
        <p:spPr>
          <a:xfrm>
            <a:off x="609600" y="304800"/>
            <a:ext cx="5029200" cy="381000"/>
          </a:xfrm>
        </p:spPr>
        <p:txBody>
          <a:bodyPr/>
          <a:lstStyle/>
          <a:p>
            <a:r>
              <a:rPr lang="en-US" smtClean="0"/>
              <a:t>The Accountability Conundrum - SMRB - October 2013</a:t>
            </a:r>
            <a:endParaRPr lang="sv-SE" sz="1400" dirty="0"/>
          </a:p>
        </p:txBody>
      </p:sp>
      <p:sp>
        <p:nvSpPr>
          <p:cNvPr id="6" name="Slide Number Placeholder 5"/>
          <p:cNvSpPr>
            <a:spLocks noGrp="1"/>
          </p:cNvSpPr>
          <p:nvPr>
            <p:ph type="sldNum" sz="quarter" idx="11"/>
          </p:nvPr>
        </p:nvSpPr>
        <p:spPr/>
        <p:txBody>
          <a:bodyPr/>
          <a:lstStyle/>
          <a:p>
            <a:fld id="{5FF78A6F-E487-4562-95E2-93EF909507FC}" type="slidenum">
              <a:rPr lang="sv-SE" smtClean="0"/>
              <a:pPr/>
              <a:t>8</a:t>
            </a:fld>
            <a:endParaRPr lang="sv-SE">
              <a:solidFill>
                <a:schemeClr val="tx2"/>
              </a:solidFill>
            </a:endParaRPr>
          </a:p>
        </p:txBody>
      </p:sp>
    </p:spTree>
    <p:extLst>
      <p:ext uri="{BB962C8B-B14F-4D97-AF65-F5344CB8AC3E}">
        <p14:creationId xmlns:p14="http://schemas.microsoft.com/office/powerpoint/2010/main" val="122799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dissolve">
                                      <p:cBhvr>
                                        <p:cTn id="7" dur="500"/>
                                        <p:tgtEl>
                                          <p:spTgt spid="164866"/>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164867">
                                            <p:txEl>
                                              <p:pRg st="0" end="0"/>
                                            </p:txEl>
                                          </p:spTgt>
                                        </p:tgtEl>
                                        <p:attrNameLst>
                                          <p:attrName>style.visibility</p:attrName>
                                        </p:attrNameLst>
                                      </p:cBhvr>
                                      <p:to>
                                        <p:strVal val="visible"/>
                                      </p:to>
                                    </p:set>
                                    <p:animEffect transition="in" filter="dissolve">
                                      <p:cBhvr>
                                        <p:cTn id="11" dur="500"/>
                                        <p:tgtEl>
                                          <p:spTgt spid="164867">
                                            <p:txEl>
                                              <p:pRg st="0" end="0"/>
                                            </p:txEl>
                                          </p:spTgt>
                                        </p:tgtEl>
                                      </p:cBhvr>
                                    </p:animEffect>
                                  </p:childTnLst>
                                </p:cTn>
                              </p:par>
                            </p:childTnLst>
                          </p:cTn>
                        </p:par>
                        <p:par>
                          <p:cTn id="12" fill="hold">
                            <p:stCondLst>
                              <p:cond delay="1500"/>
                            </p:stCondLst>
                            <p:childTnLst>
                              <p:par>
                                <p:cTn id="13" presetID="9" presetClass="entr" presetSubtype="0" fill="hold" grpId="0" nodeType="afterEffect">
                                  <p:stCondLst>
                                    <p:cond delay="1000"/>
                                  </p:stCondLst>
                                  <p:childTnLst>
                                    <p:set>
                                      <p:cBhvr>
                                        <p:cTn id="14" dur="1" fill="hold">
                                          <p:stCondLst>
                                            <p:cond delay="0"/>
                                          </p:stCondLst>
                                        </p:cTn>
                                        <p:tgtEl>
                                          <p:spTgt spid="164867">
                                            <p:txEl>
                                              <p:pRg st="1" end="1"/>
                                            </p:txEl>
                                          </p:spTgt>
                                        </p:tgtEl>
                                        <p:attrNameLst>
                                          <p:attrName>style.visibility</p:attrName>
                                        </p:attrNameLst>
                                      </p:cBhvr>
                                      <p:to>
                                        <p:strVal val="visible"/>
                                      </p:to>
                                    </p:set>
                                    <p:animEffect transition="in" filter="dissolve">
                                      <p:cBhvr>
                                        <p:cTn id="15" dur="500"/>
                                        <p:tgtEl>
                                          <p:spTgt spid="164867">
                                            <p:txEl>
                                              <p:pRg st="1" end="1"/>
                                            </p:txEl>
                                          </p:spTgt>
                                        </p:tgtEl>
                                      </p:cBhvr>
                                    </p:animEffect>
                                  </p:childTnLst>
                                </p:cTn>
                              </p:par>
                            </p:childTnLst>
                          </p:cTn>
                        </p:par>
                        <p:par>
                          <p:cTn id="16" fill="hold">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164867">
                                            <p:txEl>
                                              <p:pRg st="2" end="2"/>
                                            </p:txEl>
                                          </p:spTgt>
                                        </p:tgtEl>
                                        <p:attrNameLst>
                                          <p:attrName>style.visibility</p:attrName>
                                        </p:attrNameLst>
                                      </p:cBhvr>
                                      <p:to>
                                        <p:strVal val="visible"/>
                                      </p:to>
                                    </p:set>
                                    <p:animEffect transition="in" filter="dissolve">
                                      <p:cBhvr>
                                        <p:cTn id="19" dur="500"/>
                                        <p:tgtEl>
                                          <p:spTgt spid="164867">
                                            <p:txEl>
                                              <p:pRg st="2" end="2"/>
                                            </p:txEl>
                                          </p:spTgt>
                                        </p:tgtEl>
                                      </p:cBhvr>
                                    </p:animEffect>
                                  </p:childTnLst>
                                </p:cTn>
                              </p:par>
                            </p:childTnLst>
                          </p:cTn>
                        </p:par>
                        <p:par>
                          <p:cTn id="20" fill="hold">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164867">
                                            <p:txEl>
                                              <p:pRg st="3" end="3"/>
                                            </p:txEl>
                                          </p:spTgt>
                                        </p:tgtEl>
                                        <p:attrNameLst>
                                          <p:attrName>style.visibility</p:attrName>
                                        </p:attrNameLst>
                                      </p:cBhvr>
                                      <p:to>
                                        <p:strVal val="visible"/>
                                      </p:to>
                                    </p:set>
                                    <p:animEffect transition="in" filter="dissolve">
                                      <p:cBhvr>
                                        <p:cTn id="23"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Science and technology have never been more important or prominent in modern life</a:t>
            </a:r>
            <a:endParaRPr lang="en-US" dirty="0"/>
          </a:p>
        </p:txBody>
      </p:sp>
      <p:sp>
        <p:nvSpPr>
          <p:cNvPr id="4" name="Footer Placeholder 3"/>
          <p:cNvSpPr>
            <a:spLocks noGrp="1"/>
          </p:cNvSpPr>
          <p:nvPr>
            <p:ph type="ftr" sz="quarter" idx="10"/>
          </p:nvPr>
        </p:nvSpPr>
        <p:spPr/>
        <p:txBody>
          <a:bodyPr/>
          <a:lstStyle/>
          <a:p>
            <a:r>
              <a:rPr lang="en-US" smtClean="0"/>
              <a:t>The Accountability Conundrum - SMRB - October 2013</a:t>
            </a:r>
            <a:endParaRPr lang="sv-SE"/>
          </a:p>
        </p:txBody>
      </p:sp>
      <p:sp>
        <p:nvSpPr>
          <p:cNvPr id="5" name="Slide Number Placeholder 4"/>
          <p:cNvSpPr>
            <a:spLocks noGrp="1"/>
          </p:cNvSpPr>
          <p:nvPr>
            <p:ph type="sldNum" sz="quarter" idx="11"/>
          </p:nvPr>
        </p:nvSpPr>
        <p:spPr/>
        <p:txBody>
          <a:bodyPr/>
          <a:lstStyle/>
          <a:p>
            <a:fld id="{09E3DFB6-BF25-4F0D-A24D-1F804BAEE2E8}" type="slidenum">
              <a:rPr lang="sv-SE" smtClean="0"/>
              <a:pPr/>
              <a:t>9</a:t>
            </a:fld>
            <a:endParaRPr lang="sv-SE">
              <a:solidFill>
                <a:schemeClr val="tx2"/>
              </a:solidFill>
            </a:endParaRPr>
          </a:p>
        </p:txBody>
      </p:sp>
    </p:spTree>
    <p:extLst>
      <p:ext uri="{BB962C8B-B14F-4D97-AF65-F5344CB8AC3E}">
        <p14:creationId xmlns:p14="http://schemas.microsoft.com/office/powerpoint/2010/main" val="356777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om_newiompowerpointtemplate">
  <a:themeElements>
    <a:clrScheme name="Custom 3">
      <a:dk1>
        <a:srgbClr val="000000"/>
      </a:dk1>
      <a:lt1>
        <a:srgbClr val="C4D8E2"/>
      </a:lt1>
      <a:dk2>
        <a:srgbClr val="000000"/>
      </a:dk2>
      <a:lt2>
        <a:srgbClr val="EDE8C4"/>
      </a:lt2>
      <a:accent1>
        <a:srgbClr val="E23D28"/>
      </a:accent1>
      <a:accent2>
        <a:srgbClr val="546856"/>
      </a:accent2>
      <a:accent3>
        <a:srgbClr val="7B8A74"/>
      </a:accent3>
      <a:accent4>
        <a:srgbClr val="000000"/>
      </a:accent4>
      <a:accent5>
        <a:srgbClr val="605677"/>
      </a:accent5>
      <a:accent6>
        <a:srgbClr val="995905"/>
      </a:accent6>
      <a:hlink>
        <a:srgbClr val="0C706B"/>
      </a:hlink>
      <a:folHlink>
        <a:srgbClr val="8E301C"/>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om_newiompowerpointtemplate">
  <a:themeElements>
    <a:clrScheme name="Custom 3">
      <a:dk1>
        <a:srgbClr val="000000"/>
      </a:dk1>
      <a:lt1>
        <a:srgbClr val="C4D8E2"/>
      </a:lt1>
      <a:dk2>
        <a:srgbClr val="000000"/>
      </a:dk2>
      <a:lt2>
        <a:srgbClr val="EDE8C4"/>
      </a:lt2>
      <a:accent1>
        <a:srgbClr val="E23D28"/>
      </a:accent1>
      <a:accent2>
        <a:srgbClr val="546856"/>
      </a:accent2>
      <a:accent3>
        <a:srgbClr val="7B8A74"/>
      </a:accent3>
      <a:accent4>
        <a:srgbClr val="000000"/>
      </a:accent4>
      <a:accent5>
        <a:srgbClr val="605677"/>
      </a:accent5>
      <a:accent6>
        <a:srgbClr val="995905"/>
      </a:accent6>
      <a:hlink>
        <a:srgbClr val="0C706B"/>
      </a:hlink>
      <a:folHlink>
        <a:srgbClr val="8E301C"/>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6_AAAS template 2">
  <a:themeElements>
    <a:clrScheme name="">
      <a:dk1>
        <a:srgbClr val="C0C0C0"/>
      </a:dk1>
      <a:lt1>
        <a:srgbClr val="FFFFFF"/>
      </a:lt1>
      <a:dk2>
        <a:srgbClr val="0000AE"/>
      </a:dk2>
      <a:lt2>
        <a:srgbClr val="FFFFFF"/>
      </a:lt2>
      <a:accent1>
        <a:srgbClr val="FFFFFF"/>
      </a:accent1>
      <a:accent2>
        <a:srgbClr val="FF280C"/>
      </a:accent2>
      <a:accent3>
        <a:srgbClr val="AAAAD3"/>
      </a:accent3>
      <a:accent4>
        <a:srgbClr val="DADADA"/>
      </a:accent4>
      <a:accent5>
        <a:srgbClr val="FFFFFF"/>
      </a:accent5>
      <a:accent6>
        <a:srgbClr val="E7230A"/>
      </a:accent6>
      <a:hlink>
        <a:srgbClr val="FF280C"/>
      </a:hlink>
      <a:folHlink>
        <a:srgbClr val="C0C0C0"/>
      </a:folHlink>
    </a:clrScheme>
    <a:fontScheme name="AAAS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AAS 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AS 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AS 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AS 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AS 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AS 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AS 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AS 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AS 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AS 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AS 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AS 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AS template 2 13">
        <a:dk1>
          <a:srgbClr val="808080"/>
        </a:dk1>
        <a:lt1>
          <a:srgbClr val="FFFFFF"/>
        </a:lt1>
        <a:dk2>
          <a:srgbClr val="212170"/>
        </a:dk2>
        <a:lt2>
          <a:srgbClr val="000000"/>
        </a:lt2>
        <a:accent1>
          <a:srgbClr val="FFFFFF"/>
        </a:accent1>
        <a:accent2>
          <a:srgbClr val="EF1F1D"/>
        </a:accent2>
        <a:accent3>
          <a:srgbClr val="ABABBB"/>
        </a:accent3>
        <a:accent4>
          <a:srgbClr val="DADADA"/>
        </a:accent4>
        <a:accent5>
          <a:srgbClr val="FFFFFF"/>
        </a:accent5>
        <a:accent6>
          <a:srgbClr val="D91B19"/>
        </a:accent6>
        <a:hlink>
          <a:srgbClr val="FFCC18"/>
        </a:hlink>
        <a:folHlink>
          <a:srgbClr val="007A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4333</TotalTime>
  <Words>2340</Words>
  <Application>Microsoft Office PowerPoint</Application>
  <PresentationFormat>On-screen Show (4:3)</PresentationFormat>
  <Paragraphs>337</Paragraphs>
  <Slides>56</Slides>
  <Notes>17</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56</vt:i4>
      </vt:variant>
    </vt:vector>
  </HeadingPairs>
  <TitlesOfParts>
    <vt:vector size="69" baseType="lpstr">
      <vt:lpstr>AAAS template 2</vt:lpstr>
      <vt:lpstr>Office Theme</vt:lpstr>
      <vt:lpstr>3_AAAS template 2</vt:lpstr>
      <vt:lpstr>2_iom_newiompowerpointtemplate</vt:lpstr>
      <vt:lpstr>3_iom_newiompowerpointtemplate</vt:lpstr>
      <vt:lpstr>5_AAAS template 2</vt:lpstr>
      <vt:lpstr>Concourse</vt:lpstr>
      <vt:lpstr>1_Concourse</vt:lpstr>
      <vt:lpstr>6_AAAS template 2</vt:lpstr>
      <vt:lpstr>1_Default Design</vt:lpstr>
      <vt:lpstr>2_Concourse</vt:lpstr>
      <vt:lpstr>3_Concourse</vt:lpstr>
      <vt:lpstr>Clip</vt:lpstr>
      <vt:lpstr>The Accountability Conundrum for Biomedical Research</vt:lpstr>
      <vt:lpstr>PowerPoint Presentation</vt:lpstr>
      <vt:lpstr>You have covered most of the major ways to demonstrate the value of biomedical research</vt:lpstr>
      <vt:lpstr>The conundrum is that we tend to focus on overall value of our enterprise  </vt:lpstr>
      <vt:lpstr>Start with the context in which all of this occurs….</vt:lpstr>
      <vt:lpstr>As Dickens might say…..</vt:lpstr>
      <vt:lpstr>On the one hand</vt:lpstr>
      <vt:lpstr>Advances in science are coming at a fantastic pace</vt:lpstr>
      <vt:lpstr>Science and technology have never been more important or prominent in modern life</vt:lpstr>
      <vt:lpstr>Some major global societal issues</vt:lpstr>
      <vt:lpstr>Corollaries:</vt:lpstr>
      <vt:lpstr>More and more countries are investing in science and building a national science enterprise</vt:lpstr>
      <vt:lpstr>PowerPoint Presentation</vt:lpstr>
      <vt:lpstr>PowerPoint Presentation</vt:lpstr>
      <vt:lpstr>Conclusion: Science is going on in more and more parts of the world</vt:lpstr>
      <vt:lpstr>Is this globalization good or bad?</vt:lpstr>
      <vt:lpstr>In general, things are going extremely well</vt:lpstr>
      <vt:lpstr>The scientific enterprise is experiencing some significant turbulence</vt:lpstr>
      <vt:lpstr>An array of forces are converging to make the overall climate for science rocky, at best </vt:lpstr>
      <vt:lpstr>Some of the forces are internal to science…</vt:lpstr>
      <vt:lpstr>An array of issues within science are not going so well…and negatively affect the broader (societal) context for science</vt:lpstr>
      <vt:lpstr>We need to ensure our house is in order!</vt:lpstr>
      <vt:lpstr>These are factors internal to science</vt:lpstr>
      <vt:lpstr>Funding is the BIG external factor</vt:lpstr>
      <vt:lpstr>PowerPoint Presentation</vt:lpstr>
      <vt:lpstr>Other factors are making things tough</vt:lpstr>
      <vt:lpstr>Losing eminence can have consequences</vt:lpstr>
      <vt:lpstr>The broader science-society relationship is not so smooth</vt:lpstr>
      <vt:lpstr>People generally still respect science and technology….</vt:lpstr>
      <vt:lpstr>PowerPoint Presentation</vt:lpstr>
      <vt:lpstr>PowerPoint Presentation</vt:lpstr>
      <vt:lpstr>They have little understanding of what is and is not science</vt:lpstr>
      <vt:lpstr>Science-society tension can result from</vt:lpstr>
      <vt:lpstr>Only scientists are stuck with what science says</vt:lpstr>
      <vt:lpstr>This science-society tension has consequences</vt:lpstr>
      <vt:lpstr>And is contributing to increasing calls for value and accountability</vt:lpstr>
      <vt:lpstr>Traditional measures of scientific productivity don’t satisfy most constituents</vt:lpstr>
      <vt:lpstr>“Tracebacks” often generalize (with examples) about contributions of the enterprise</vt:lpstr>
      <vt:lpstr>“Traceback studies” only help minimally</vt:lpstr>
      <vt:lpstr>PowerPoint Presentation</vt:lpstr>
      <vt:lpstr>“Traceback studies” don’t seem to be convincing enough</vt:lpstr>
      <vt:lpstr>That philosophy led to</vt:lpstr>
      <vt:lpstr>Sec. 526 of America COMPETES Reauthorization Act of 2010</vt:lpstr>
      <vt:lpstr>NSF’s Merit Review Criteria:  Review and Revisions</vt:lpstr>
      <vt:lpstr>Broader Impacts Criterion</vt:lpstr>
      <vt:lpstr>Three Merit Review Principles</vt:lpstr>
      <vt:lpstr>Three Merit Review Principles (continued)</vt:lpstr>
      <vt:lpstr>How did that work out?</vt:lpstr>
      <vt:lpstr>Not just happening in the US</vt:lpstr>
      <vt:lpstr>Will this level of accountability be asked of biomedical research?</vt:lpstr>
      <vt:lpstr>Should we be better attending to pressures on other fields of science?</vt:lpstr>
      <vt:lpstr>We can no longer get away with asserting productivity by citing</vt:lpstr>
      <vt:lpstr>We need to better articulate concrete outcome measures for</vt:lpstr>
      <vt:lpstr>And then evaluate “programs of research” against them</vt:lpstr>
      <vt:lpstr>There’s a growing community of scholars working on this set of issues</vt:lpstr>
      <vt:lpstr>Should this approach be more formalized for biomedical research?</vt:lpstr>
    </vt:vector>
  </TitlesOfParts>
  <Company>AAAS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catherine featherston</dc:creator>
  <cp:lastModifiedBy>setup</cp:lastModifiedBy>
  <cp:revision>192</cp:revision>
  <cp:lastPrinted>2013-09-03T17:13:32Z</cp:lastPrinted>
  <dcterms:created xsi:type="dcterms:W3CDTF">2003-10-24T15:11:40Z</dcterms:created>
  <dcterms:modified xsi:type="dcterms:W3CDTF">2013-10-24T11:05:50Z</dcterms:modified>
</cp:coreProperties>
</file>